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1"/>
  </p:notesMasterIdLst>
  <p:sldIdLst>
    <p:sldId id="386" r:id="rId2"/>
    <p:sldId id="616" r:id="rId3"/>
    <p:sldId id="618" r:id="rId4"/>
    <p:sldId id="632" r:id="rId5"/>
    <p:sldId id="617" r:id="rId6"/>
    <p:sldId id="619" r:id="rId7"/>
    <p:sldId id="620" r:id="rId8"/>
    <p:sldId id="621" r:id="rId9"/>
    <p:sldId id="622" r:id="rId10"/>
    <p:sldId id="623" r:id="rId11"/>
    <p:sldId id="626" r:id="rId12"/>
    <p:sldId id="624" r:id="rId13"/>
    <p:sldId id="642" r:id="rId14"/>
    <p:sldId id="643" r:id="rId15"/>
    <p:sldId id="625" r:id="rId16"/>
    <p:sldId id="629" r:id="rId17"/>
    <p:sldId id="630" r:id="rId18"/>
    <p:sldId id="633" r:id="rId19"/>
    <p:sldId id="631" r:id="rId20"/>
    <p:sldId id="635" r:id="rId21"/>
    <p:sldId id="636" r:id="rId22"/>
    <p:sldId id="634" r:id="rId23"/>
    <p:sldId id="644" r:id="rId24"/>
    <p:sldId id="637" r:id="rId25"/>
    <p:sldId id="638" r:id="rId26"/>
    <p:sldId id="639" r:id="rId27"/>
    <p:sldId id="640" r:id="rId28"/>
    <p:sldId id="645" r:id="rId29"/>
    <p:sldId id="641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portola" initials="m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F85"/>
    <a:srgbClr val="00FF00"/>
    <a:srgbClr val="9CE2FE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3" autoAdjust="0"/>
    <p:restoredTop sz="92069" autoAdjust="0"/>
  </p:normalViewPr>
  <p:slideViewPr>
    <p:cSldViewPr snapToGrid="0">
      <p:cViewPr varScale="1">
        <p:scale>
          <a:sx n="72" d="100"/>
          <a:sy n="72" d="100"/>
        </p:scale>
        <p:origin x="-1110" y="-90"/>
      </p:cViewPr>
      <p:guideLst>
        <p:guide orient="horz" pos="2834"/>
        <p:guide orient="horz" pos="856"/>
        <p:guide pos="67"/>
        <p:guide pos="395"/>
        <p:guide pos="51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288227-97F6-44D0-A0BD-C9C78FF09E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65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A148F-202C-4701-81D1-DE69B8AA2B0B}" type="slidenum">
              <a:rPr lang="en-US"/>
              <a:pPr/>
              <a:t>1</a:t>
            </a:fld>
            <a:endParaRPr lang="en-US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1375" y="241300"/>
            <a:ext cx="5232400" cy="3924300"/>
          </a:xfrm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4306888"/>
            <a:ext cx="5988050" cy="4183062"/>
          </a:xfrm>
        </p:spPr>
        <p:txBody>
          <a:bodyPr/>
          <a:lstStyle/>
          <a:p>
            <a:r>
              <a:rPr lang="en-US"/>
              <a:t>Customer Version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88227-97F6-44D0-A0BD-C9C78FF09EE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 rot="16200000">
            <a:off x="3200400" y="-1570037"/>
            <a:ext cx="2743200" cy="9144000"/>
          </a:xfrm>
          <a:prstGeom prst="rect">
            <a:avLst/>
          </a:prstGeom>
          <a:solidFill>
            <a:srgbClr val="015F8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988425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fld id="{52E337A5-0AE8-40E0-81DE-F899C8F0E62C}" type="slidenum">
              <a:rPr lang="en-US" sz="1000">
                <a:solidFill>
                  <a:schemeClr val="bg2"/>
                </a:solidFill>
              </a:rPr>
              <a:pPr algn="r" defTabSz="814388"/>
              <a:t>‹#›</a:t>
            </a:fld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ctrTitle"/>
          </p:nvPr>
        </p:nvSpPr>
        <p:spPr bwMode="white">
          <a:xfrm>
            <a:off x="650875" y="2676525"/>
            <a:ext cx="3768725" cy="830263"/>
          </a:xfrm>
          <a:ln/>
        </p:spPr>
        <p:txBody>
          <a:bodyPr anchor="ctr"/>
          <a:lstStyle>
            <a:lvl1pPr>
              <a:defRPr sz="30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subTitle" idx="1"/>
          </p:nvPr>
        </p:nvSpPr>
        <p:spPr>
          <a:xfrm>
            <a:off x="650875" y="4733925"/>
            <a:ext cx="6940550" cy="419100"/>
          </a:xfrm>
          <a:ln/>
        </p:spPr>
        <p:txBody>
          <a:bodyPr/>
          <a:lstStyle>
            <a:lvl1pPr marL="0" indent="0">
              <a:lnSpc>
                <a:spcPct val="90000"/>
              </a:lnSpc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122" name="Picture 26" descr="The image “http://www.douglasdc3.com/more2000/5.jpg” cannot be displayed, because it contains error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30363"/>
            <a:ext cx="4572000" cy="2751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304800"/>
            <a:ext cx="2105025" cy="5048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62675" cy="5048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638" y="1781175"/>
            <a:ext cx="3894137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1781175"/>
            <a:ext cx="3894138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420100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177800"/>
          </a:xfrm>
          <a:prstGeom prst="rect">
            <a:avLst/>
          </a:prstGeom>
          <a:solidFill>
            <a:srgbClr val="015F85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8988425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fld id="{FCA6ABDE-0888-4446-B9D7-60B6593D4282}" type="slidenum">
              <a:rPr lang="en-US" sz="1000">
                <a:solidFill>
                  <a:schemeClr val="bg2"/>
                </a:solidFill>
              </a:rPr>
              <a:pPr algn="r" defTabSz="814388"/>
              <a:t>‹#›</a:t>
            </a:fld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5638" y="1781175"/>
            <a:ext cx="7940675" cy="3571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236538" indent="-2365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914400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25412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16049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0621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5193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29765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4337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colearningnetwork.com/" TargetMode="External"/><Relationship Id="rId2" Type="http://schemas.openxmlformats.org/officeDocument/2006/relationships/hyperlink" Target="http://www.cisco.com/web/learning/certifications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upportforums.cisco.com/" TargetMode="External"/><Relationship Id="rId4" Type="http://schemas.openxmlformats.org/officeDocument/2006/relationships/hyperlink" Target="http://www.ciscopress.com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scolive365.com/connect/sessionDetail.ww?SESSION_ID=6575&amp;backBtn=tru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sco.com/warp/public/437/services/lifecycle/LifecycleServicesWhitePaper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sco.com/en/US/prod/collateral/switches/ps5718/ps708/prod_white_paper0900aecd80673385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ChangeArrowheads="1"/>
          </p:cNvSpPr>
          <p:nvPr/>
        </p:nvSpPr>
        <p:spPr bwMode="auto">
          <a:xfrm>
            <a:off x="0" y="11430"/>
            <a:ext cx="9140825" cy="3124200"/>
          </a:xfrm>
          <a:prstGeom prst="rect">
            <a:avLst/>
          </a:prstGeom>
          <a:solidFill>
            <a:srgbClr val="015F85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579" name="Text Box 3"/>
          <p:cNvSpPr txBox="1">
            <a:spLocks noChangeArrowheads="1"/>
          </p:cNvSpPr>
          <p:nvPr/>
        </p:nvSpPr>
        <p:spPr bwMode="auto">
          <a:xfrm>
            <a:off x="639763" y="1371599"/>
            <a:ext cx="7505616" cy="151597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ctr"/>
          <a:lstStyle/>
          <a:p>
            <a:pPr defTabSz="814388">
              <a:lnSpc>
                <a:spcPct val="90000"/>
              </a:lnSpc>
            </a:pPr>
            <a:r>
              <a:rPr lang="en-US" sz="3200" b="1" dirty="0" smtClean="0">
                <a:solidFill>
                  <a:schemeClr val="bg1"/>
                </a:solidFill>
              </a:rPr>
              <a:t>Computer Networks </a:t>
            </a:r>
            <a:r>
              <a:rPr lang="en-US" sz="3200" b="1" dirty="0" err="1" smtClean="0">
                <a:solidFill>
                  <a:schemeClr val="bg1"/>
                </a:solidFill>
              </a:rPr>
              <a:t>ChalkTalk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defTabSz="814388">
              <a:lnSpc>
                <a:spcPct val="90000"/>
              </a:lnSpc>
            </a:pPr>
            <a:endParaRPr lang="en-US" sz="3200" b="1" dirty="0" smtClean="0">
              <a:solidFill>
                <a:schemeClr val="bg1"/>
              </a:solidFill>
            </a:endParaRPr>
          </a:p>
          <a:p>
            <a:pPr defTabSz="814388">
              <a:lnSpc>
                <a:spcPct val="90000"/>
              </a:lnSpc>
            </a:pPr>
            <a:r>
              <a:rPr lang="en-US" sz="3200" b="1" dirty="0" smtClean="0">
                <a:solidFill>
                  <a:schemeClr val="bg1"/>
                </a:solidFill>
              </a:rPr>
              <a:t>April 2013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defTabSz="814388">
              <a:lnSpc>
                <a:spcPct val="90000"/>
              </a:lnSpc>
            </a:pP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64580" name="Text Box 4"/>
          <p:cNvSpPr txBox="1">
            <a:spLocks noChangeArrowheads="1"/>
          </p:cNvSpPr>
          <p:nvPr/>
        </p:nvSpPr>
        <p:spPr bwMode="auto">
          <a:xfrm>
            <a:off x="228600" y="3910263"/>
            <a:ext cx="5181600" cy="69232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lnSpc>
                <a:spcPct val="90000"/>
              </a:lnSpc>
            </a:pPr>
            <a:r>
              <a:rPr lang="en-US" sz="2200" b="1" dirty="0" err="1" smtClean="0"/>
              <a:t>Challita</a:t>
            </a:r>
            <a:r>
              <a:rPr lang="en-US" sz="2200" b="1" dirty="0" smtClean="0"/>
              <a:t> Youssef</a:t>
            </a:r>
            <a:endParaRPr lang="en-US" sz="2200" b="1" dirty="0"/>
          </a:p>
          <a:p>
            <a:pPr defTabSz="814388">
              <a:lnSpc>
                <a:spcPct val="90000"/>
              </a:lnSpc>
            </a:pPr>
            <a:r>
              <a:rPr lang="en-US" sz="2200" b="1" dirty="0" smtClean="0"/>
              <a:t>cyoussef@cisco.com</a:t>
            </a:r>
            <a:endParaRPr lang="en-US" sz="2200" b="1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76" y="4717773"/>
            <a:ext cx="2170568" cy="116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20100" cy="838200"/>
          </a:xfrm>
        </p:spPr>
        <p:txBody>
          <a:bodyPr/>
          <a:lstStyle/>
          <a:p>
            <a:r>
              <a:rPr lang="en-US" dirty="0" smtClean="0"/>
              <a:t>Cisco Certified Internetwork Expert (</a:t>
            </a:r>
            <a:r>
              <a:rPr lang="en-US" dirty="0" err="1" smtClean="0"/>
              <a:t>CCIE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Most </a:t>
            </a:r>
            <a:r>
              <a:rPr lang="en-US" sz="2000" dirty="0"/>
              <a:t>highly respected IT certification for more than 15 years </a:t>
            </a:r>
          </a:p>
          <a:p>
            <a:r>
              <a:rPr lang="en-US" sz="2000" dirty="0" smtClean="0"/>
              <a:t>Hands-on </a:t>
            </a:r>
            <a:r>
              <a:rPr lang="en-US" sz="2000" dirty="0"/>
              <a:t>lab differentiates the </a:t>
            </a:r>
            <a:r>
              <a:rPr lang="en-US" sz="2000" dirty="0" err="1"/>
              <a:t>CCIE</a:t>
            </a:r>
            <a:r>
              <a:rPr lang="en-US" sz="2000" dirty="0"/>
              <a:t> certification </a:t>
            </a:r>
          </a:p>
          <a:p>
            <a:r>
              <a:rPr lang="en-US" sz="2000" dirty="0" smtClean="0"/>
              <a:t>More </a:t>
            </a:r>
            <a:r>
              <a:rPr lang="en-US" sz="2000" dirty="0"/>
              <a:t>than </a:t>
            </a:r>
            <a:r>
              <a:rPr lang="en-US" sz="2000" dirty="0" smtClean="0"/>
              <a:t>30,000 </a:t>
            </a:r>
            <a:r>
              <a:rPr lang="en-US" sz="2000" dirty="0" err="1"/>
              <a:t>CCIE</a:t>
            </a:r>
            <a:r>
              <a:rPr lang="en-US" sz="2000" dirty="0"/>
              <a:t> certified experts worldwide: less than </a:t>
            </a:r>
            <a:r>
              <a:rPr lang="en-US" sz="2000" dirty="0" smtClean="0"/>
              <a:t>3% of </a:t>
            </a:r>
            <a:r>
              <a:rPr lang="en-US" sz="2000" dirty="0"/>
              <a:t>all professionals who are certified by Cisco </a:t>
            </a:r>
          </a:p>
          <a:p>
            <a:r>
              <a:rPr lang="en-US" sz="2000" dirty="0" smtClean="0"/>
              <a:t>Demonstrates </a:t>
            </a:r>
            <a:r>
              <a:rPr lang="en-US" sz="2000" dirty="0"/>
              <a:t>strong commitment and investment in networking career, life-long learning, and dedication to remaining an active </a:t>
            </a:r>
            <a:r>
              <a:rPr lang="en-US" sz="2000" dirty="0" err="1"/>
              <a:t>CCIE</a:t>
            </a:r>
            <a:r>
              <a:rPr lang="en-US" sz="2000" dirty="0"/>
              <a:t> certified expert </a:t>
            </a:r>
          </a:p>
          <a:p>
            <a:r>
              <a:rPr lang="en-US" sz="2000" dirty="0" smtClean="0"/>
              <a:t>Validates </a:t>
            </a:r>
            <a:r>
              <a:rPr lang="en-US" sz="2000" dirty="0"/>
              <a:t>skills in job roles, including: </a:t>
            </a:r>
          </a:p>
          <a:p>
            <a:pPr marL="0" indent="0">
              <a:buNone/>
            </a:pPr>
            <a:r>
              <a:rPr lang="en-US" sz="2000" dirty="0"/>
              <a:t>–Lead Network Engineer </a:t>
            </a:r>
          </a:p>
          <a:p>
            <a:pPr marL="0" indent="0">
              <a:buNone/>
            </a:pPr>
            <a:r>
              <a:rPr lang="en-US" sz="2000" dirty="0"/>
              <a:t>–Designer </a:t>
            </a:r>
          </a:p>
          <a:p>
            <a:pPr marL="0" indent="0">
              <a:buNone/>
            </a:pPr>
            <a:r>
              <a:rPr lang="en-US" sz="2000" dirty="0"/>
              <a:t>–Administrator </a:t>
            </a:r>
          </a:p>
          <a:p>
            <a:endParaRPr 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904" y="4505118"/>
            <a:ext cx="252412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714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783" y="1277592"/>
            <a:ext cx="8733182" cy="4738895"/>
          </a:xfrm>
        </p:spPr>
        <p:txBody>
          <a:bodyPr/>
          <a:lstStyle/>
          <a:p>
            <a:r>
              <a:rPr lang="en-US" sz="2000" dirty="0" err="1" smtClean="0"/>
              <a:t>CCIE</a:t>
            </a:r>
            <a:r>
              <a:rPr lang="en-US" sz="2000" dirty="0" smtClean="0"/>
              <a:t> </a:t>
            </a:r>
            <a:r>
              <a:rPr lang="en-US" sz="2000" dirty="0"/>
              <a:t>Routing and Switching: </a:t>
            </a:r>
            <a:r>
              <a:rPr lang="en-US" sz="2000" dirty="0" smtClean="0"/>
              <a:t>Configure </a:t>
            </a:r>
            <a:r>
              <a:rPr lang="en-US" sz="2000" dirty="0"/>
              <a:t>and troubleshoot complex converged networks </a:t>
            </a:r>
          </a:p>
          <a:p>
            <a:r>
              <a:rPr lang="en-US" sz="2000" dirty="0" err="1" smtClean="0"/>
              <a:t>CCIE</a:t>
            </a:r>
            <a:r>
              <a:rPr lang="en-US" sz="2000" dirty="0" smtClean="0"/>
              <a:t> </a:t>
            </a:r>
            <a:r>
              <a:rPr lang="en-US" sz="2000" dirty="0"/>
              <a:t>Security: </a:t>
            </a:r>
            <a:r>
              <a:rPr lang="en-US" sz="2000" dirty="0" smtClean="0"/>
              <a:t>Configure </a:t>
            </a:r>
            <a:r>
              <a:rPr lang="en-US" sz="2000" dirty="0"/>
              <a:t>complex, end-to-end secure networks, troubleshoot environments, and anticipate and respond to network attacks </a:t>
            </a:r>
          </a:p>
          <a:p>
            <a:r>
              <a:rPr lang="en-US" sz="2000" dirty="0" err="1" smtClean="0"/>
              <a:t>CCIE</a:t>
            </a:r>
            <a:r>
              <a:rPr lang="en-US" sz="2000" dirty="0" smtClean="0"/>
              <a:t> </a:t>
            </a:r>
            <a:r>
              <a:rPr lang="en-US" sz="2000" dirty="0"/>
              <a:t>Service Provider: </a:t>
            </a:r>
            <a:r>
              <a:rPr lang="en-US" sz="2000" dirty="0" smtClean="0"/>
              <a:t>Configure </a:t>
            </a:r>
            <a:r>
              <a:rPr lang="en-US" sz="2000" dirty="0"/>
              <a:t>and troubleshoot advanced technologies to support service provider networks </a:t>
            </a:r>
          </a:p>
          <a:p>
            <a:r>
              <a:rPr lang="en-US" sz="2000" dirty="0" err="1" smtClean="0"/>
              <a:t>CCIE</a:t>
            </a:r>
            <a:r>
              <a:rPr lang="en-US" sz="2000" dirty="0" smtClean="0"/>
              <a:t> </a:t>
            </a:r>
            <a:r>
              <a:rPr lang="en-US" sz="2000" dirty="0"/>
              <a:t>Service Provider Operations: </a:t>
            </a:r>
            <a:r>
              <a:rPr lang="en-US" sz="2000" dirty="0" smtClean="0"/>
              <a:t>Network </a:t>
            </a:r>
            <a:r>
              <a:rPr lang="en-US" sz="2000" dirty="0"/>
              <a:t>management and operations of complex networks and network services </a:t>
            </a:r>
          </a:p>
          <a:p>
            <a:r>
              <a:rPr lang="en-US" sz="2000" dirty="0" err="1" smtClean="0"/>
              <a:t>CCIE</a:t>
            </a:r>
            <a:r>
              <a:rPr lang="en-US" sz="2000" dirty="0" smtClean="0"/>
              <a:t> </a:t>
            </a:r>
            <a:r>
              <a:rPr lang="en-US" sz="2000" dirty="0"/>
              <a:t>Voice: </a:t>
            </a:r>
            <a:r>
              <a:rPr lang="en-US" sz="2000" dirty="0" smtClean="0"/>
              <a:t>Configure </a:t>
            </a:r>
            <a:r>
              <a:rPr lang="en-US" sz="2000" dirty="0"/>
              <a:t>complex, end-to-end telephony, as well as network, troubleshoot, and resolve VoIP-related problems </a:t>
            </a:r>
          </a:p>
          <a:p>
            <a:r>
              <a:rPr lang="en-US" sz="2000" dirty="0" err="1" smtClean="0"/>
              <a:t>CCIE</a:t>
            </a:r>
            <a:r>
              <a:rPr lang="en-US" sz="2000" dirty="0" smtClean="0"/>
              <a:t> </a:t>
            </a:r>
            <a:r>
              <a:rPr lang="en-US" sz="2000" dirty="0"/>
              <a:t>Wireless: </a:t>
            </a:r>
            <a:r>
              <a:rPr lang="en-US" sz="2000" dirty="0" smtClean="0"/>
              <a:t>Plan</a:t>
            </a:r>
            <a:r>
              <a:rPr lang="en-US" sz="2000" dirty="0"/>
              <a:t>, design, implement, operate, and troubleshoot wireless network and mobility infrastructure </a:t>
            </a:r>
            <a:endParaRPr lang="en-US" sz="2000" dirty="0" smtClean="0"/>
          </a:p>
          <a:p>
            <a:r>
              <a:rPr lang="en-US" sz="2000" dirty="0" err="1"/>
              <a:t>CCIE</a:t>
            </a:r>
            <a:r>
              <a:rPr lang="en-US" sz="2000" dirty="0"/>
              <a:t> Data Centre: </a:t>
            </a:r>
            <a:r>
              <a:rPr lang="en-US" sz="2000" dirty="0" smtClean="0"/>
              <a:t>Plan</a:t>
            </a:r>
            <a:r>
              <a:rPr lang="en-US" sz="2000" dirty="0"/>
              <a:t>, design, implement, operate, and troubleshoot data center networks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CCIE</a:t>
            </a:r>
            <a:r>
              <a:rPr lang="en-US" dirty="0" smtClean="0"/>
              <a:t> Certifications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53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20100" cy="838200"/>
          </a:xfrm>
        </p:spPr>
        <p:txBody>
          <a:bodyPr/>
          <a:lstStyle/>
          <a:p>
            <a:r>
              <a:rPr lang="en-US" dirty="0" err="1" smtClean="0"/>
              <a:t>CCIE</a:t>
            </a:r>
            <a:r>
              <a:rPr lang="en-US" dirty="0" smtClean="0"/>
              <a:t> Information Worldwide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19" y="1218993"/>
            <a:ext cx="48387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19" y="3736699"/>
            <a:ext cx="578167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8052" y="6215270"/>
            <a:ext cx="3578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* As per April 2012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287617" y="1610500"/>
            <a:ext cx="372386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r>
              <a:rPr lang="en-US" sz="1600" dirty="0"/>
              <a:t>Many </a:t>
            </a:r>
            <a:r>
              <a:rPr lang="en-US" sz="1600" dirty="0" err="1"/>
              <a:t>CCIEs</a:t>
            </a:r>
            <a:r>
              <a:rPr lang="en-US" sz="1600" dirty="0"/>
              <a:t> Have Gone on to Pass the Certification Exams In Additional Tracks, Becoming a “Multiple </a:t>
            </a:r>
            <a:r>
              <a:rPr lang="en-US" sz="1600" dirty="0" err="1"/>
              <a:t>CCIE</a:t>
            </a:r>
            <a:r>
              <a:rPr lang="en-US" sz="1600" dirty="0" smtClean="0"/>
              <a:t>.”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Below </a:t>
            </a:r>
            <a:r>
              <a:rPr lang="en-US" sz="1600" dirty="0"/>
              <a:t>Are Selected Statistics on </a:t>
            </a:r>
            <a:r>
              <a:rPr lang="en-US" sz="1600" dirty="0" err="1"/>
              <a:t>CCIEs</a:t>
            </a:r>
            <a:r>
              <a:rPr lang="en-US" sz="1600" dirty="0"/>
              <a:t> Who Are Certified in More Than One </a:t>
            </a:r>
            <a:r>
              <a:rPr lang="en-US" sz="1600" dirty="0" smtClean="0"/>
              <a:t>Track:</a:t>
            </a:r>
            <a:r>
              <a:rPr lang="en-US" sz="1600" dirty="0"/>
              <a:t>	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7619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4333" y="1925296"/>
            <a:ext cx="7940675" cy="379964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highest level of accreditation achievable in the Cisco Career Certification program </a:t>
            </a:r>
          </a:p>
          <a:p>
            <a:r>
              <a:rPr lang="en-US" dirty="0" smtClean="0"/>
              <a:t>Recognizes </a:t>
            </a:r>
            <a:r>
              <a:rPr lang="en-US" dirty="0"/>
              <a:t>the architectural expertise of network designers, and establishes formal validation of design and IT skills in Cisco technologies and infrastructure </a:t>
            </a:r>
          </a:p>
          <a:p>
            <a:r>
              <a:rPr lang="en-US" dirty="0" smtClean="0"/>
              <a:t>Prerequisite </a:t>
            </a:r>
            <a:r>
              <a:rPr lang="en-US" dirty="0"/>
              <a:t>to qualify for the program is a valid </a:t>
            </a:r>
            <a:r>
              <a:rPr lang="en-US" dirty="0" err="1"/>
              <a:t>CCDE</a:t>
            </a:r>
            <a:r>
              <a:rPr lang="en-US" dirty="0"/>
              <a:t> certification </a:t>
            </a:r>
          </a:p>
          <a:p>
            <a:r>
              <a:rPr lang="en-US" dirty="0" smtClean="0"/>
              <a:t>Meet </a:t>
            </a:r>
            <a:r>
              <a:rPr lang="en-US" dirty="0"/>
              <a:t>in-person with an exam committee, appointed by Cisco, to defend a proposed network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Cisco Certified Architect (</a:t>
            </a:r>
            <a:r>
              <a:rPr lang="en-US" dirty="0" err="1" smtClean="0"/>
              <a:t>CCA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454" y="265457"/>
            <a:ext cx="2301530" cy="165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631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3603" y="1582392"/>
            <a:ext cx="7940675" cy="3571875"/>
          </a:xfrm>
        </p:spPr>
        <p:txBody>
          <a:bodyPr/>
          <a:lstStyle/>
          <a:p>
            <a:r>
              <a:rPr lang="en-US" dirty="0" smtClean="0"/>
              <a:t>Certifications that enhance </a:t>
            </a:r>
            <a:r>
              <a:rPr lang="en-US" dirty="0"/>
              <a:t>and validate core knowledge for </a:t>
            </a:r>
            <a:r>
              <a:rPr lang="en-US" b="1" u="sng" dirty="0"/>
              <a:t>specific</a:t>
            </a:r>
            <a:r>
              <a:rPr lang="en-US" dirty="0"/>
              <a:t> job roles, technologies, and products </a:t>
            </a:r>
          </a:p>
          <a:p>
            <a:r>
              <a:rPr lang="en-US" dirty="0" smtClean="0"/>
              <a:t>Many </a:t>
            </a:r>
            <a:r>
              <a:rPr lang="en-US" dirty="0"/>
              <a:t>certifications align to requirements for the Channel Partner Specialization program </a:t>
            </a:r>
          </a:p>
          <a:p>
            <a:r>
              <a:rPr lang="en-US" dirty="0" smtClean="0"/>
              <a:t>Tracks </a:t>
            </a:r>
            <a:r>
              <a:rPr lang="en-US" dirty="0"/>
              <a:t>include Advanced Routing and Switching, Data Center, IP Communications, Service Provider, </a:t>
            </a:r>
            <a:r>
              <a:rPr lang="en-US" dirty="0" err="1"/>
              <a:t>Telepresence</a:t>
            </a:r>
            <a:r>
              <a:rPr lang="en-US" dirty="0"/>
              <a:t>, </a:t>
            </a:r>
            <a:r>
              <a:rPr lang="en-US" dirty="0" err="1"/>
              <a:t>VPN</a:t>
            </a:r>
            <a:r>
              <a:rPr lang="en-US" dirty="0"/>
              <a:t> and Security, and Wireless LAN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Cisco Specialist Certifications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649" y="4829175"/>
            <a:ext cx="3248025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579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20100" cy="838200"/>
          </a:xfrm>
        </p:spPr>
        <p:txBody>
          <a:bodyPr/>
          <a:lstStyle/>
          <a:p>
            <a:r>
              <a:rPr lang="en-US" smtClean="0"/>
              <a:t>Certification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638" y="1781175"/>
            <a:ext cx="8249823" cy="3571875"/>
          </a:xfrm>
        </p:spPr>
        <p:txBody>
          <a:bodyPr/>
          <a:lstStyle/>
          <a:p>
            <a:r>
              <a:rPr lang="en-US" dirty="0" smtClean="0"/>
              <a:t>Entry/Associate/Professional/Specialist certifications require passing one or more written (computer-based) exams</a:t>
            </a:r>
          </a:p>
          <a:p>
            <a:r>
              <a:rPr lang="en-US" dirty="0" smtClean="0"/>
              <a:t>For Expert certifications, you must pass 2 exams:</a:t>
            </a:r>
          </a:p>
          <a:p>
            <a:pPr marL="457200" indent="-457200">
              <a:buAutoNum type="arabicPeriod"/>
            </a:pPr>
            <a:r>
              <a:rPr lang="en-US" dirty="0" smtClean="0"/>
              <a:t>2-hour written </a:t>
            </a:r>
            <a:r>
              <a:rPr lang="en-US" dirty="0"/>
              <a:t>e</a:t>
            </a:r>
            <a:r>
              <a:rPr lang="en-US" dirty="0" smtClean="0"/>
              <a:t>xam: similar to the above certs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 exam: </a:t>
            </a:r>
            <a:r>
              <a:rPr lang="en-US" dirty="0" smtClean="0">
                <a:solidFill>
                  <a:srgbClr val="FF0000"/>
                </a:solidFill>
              </a:rPr>
              <a:t>This is what makes </a:t>
            </a:r>
            <a:r>
              <a:rPr lang="en-US" dirty="0" err="1" smtClean="0">
                <a:solidFill>
                  <a:srgbClr val="FF0000"/>
                </a:solidFill>
              </a:rPr>
              <a:t>CCIE</a:t>
            </a:r>
            <a:r>
              <a:rPr lang="en-US" dirty="0" smtClean="0">
                <a:solidFill>
                  <a:srgbClr val="FF0000"/>
                </a:solidFill>
              </a:rPr>
              <a:t> different</a:t>
            </a:r>
            <a:r>
              <a:rPr lang="en-US" dirty="0" smtClean="0"/>
              <a:t>. Full-day 8-hour hands-on lab exam tests the ability to configure and troubleshoot complex networks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4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9026" y="1357106"/>
            <a:ext cx="8596313" cy="3571875"/>
          </a:xfrm>
        </p:spPr>
        <p:txBody>
          <a:bodyPr/>
          <a:lstStyle/>
          <a:p>
            <a:r>
              <a:rPr lang="en-US" dirty="0" smtClean="0"/>
              <a:t>Cisco Career Certifications Homepage: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www.cisco.com/web/learning/certifications/index.html</a:t>
            </a:r>
            <a:endParaRPr lang="en-US" dirty="0" smtClean="0"/>
          </a:p>
          <a:p>
            <a:r>
              <a:rPr lang="en-US" dirty="0" smtClean="0"/>
              <a:t>Cisco Learning Network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www.ciscolearningnetwork.com</a:t>
            </a:r>
            <a:endParaRPr lang="en-US" dirty="0" smtClean="0"/>
          </a:p>
          <a:p>
            <a:r>
              <a:rPr lang="en-US" dirty="0"/>
              <a:t>Cisco Press 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www.ciscopress.com</a:t>
            </a:r>
            <a:endParaRPr lang="en-US" dirty="0" smtClean="0"/>
          </a:p>
          <a:p>
            <a:r>
              <a:rPr lang="en-US" dirty="0" smtClean="0"/>
              <a:t>Cisco Support Community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supportforums.cisco.com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1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CiscoLive</a:t>
            </a:r>
            <a:r>
              <a:rPr lang="en-US" dirty="0"/>
              <a:t> Presentation:</a:t>
            </a:r>
          </a:p>
          <a:p>
            <a:pPr marL="0" indent="0">
              <a:buNone/>
            </a:pPr>
            <a:r>
              <a:rPr lang="en-US" dirty="0" err="1" smtClean="0"/>
              <a:t>BRKCRT</a:t>
            </a:r>
            <a:r>
              <a:rPr lang="en-US" dirty="0" smtClean="0"/>
              <a:t>-1610: </a:t>
            </a:r>
            <a:r>
              <a:rPr lang="en-US" dirty="0"/>
              <a:t>Adding Value to your Career with Cisco Certifications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www.ciscolive365.com/connect/sessionDetail.ww?SESSION_ID=6575&amp;backBtn=true</a:t>
            </a:r>
            <a:endParaRPr lang="en-US" dirty="0" smtClean="0"/>
          </a:p>
          <a:p>
            <a:r>
              <a:rPr lang="en-US" dirty="0" smtClean="0"/>
              <a:t>Registration on ciscolive365.com required (Free)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87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Cisco Career Certifications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Networking Project </a:t>
            </a:r>
            <a:r>
              <a:rPr lang="en-US" b="1" dirty="0">
                <a:solidFill>
                  <a:srgbClr val="FF0000"/>
                </a:solidFill>
              </a:rPr>
              <a:t>L</a:t>
            </a:r>
            <a:r>
              <a:rPr lang="en-US" b="1" dirty="0" smtClean="0">
                <a:solidFill>
                  <a:srgbClr val="FF0000"/>
                </a:solidFill>
              </a:rPr>
              <a:t>ifecycle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Switching Architectures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121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8316" y="1463123"/>
            <a:ext cx="7940675" cy="3571875"/>
          </a:xfrm>
        </p:spPr>
        <p:txBody>
          <a:bodyPr/>
          <a:lstStyle/>
          <a:p>
            <a:r>
              <a:rPr lang="en-US" dirty="0" smtClean="0"/>
              <a:t>A model called Cisco </a:t>
            </a:r>
            <a:r>
              <a:rPr lang="en-US" dirty="0"/>
              <a:t>Lifecycle Services </a:t>
            </a:r>
            <a:r>
              <a:rPr lang="en-US" dirty="0" smtClean="0"/>
              <a:t>Approach</a:t>
            </a:r>
          </a:p>
          <a:p>
            <a:r>
              <a:rPr lang="en-US" dirty="0"/>
              <a:t>The network lifecycle has six distinct phases: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Prepare</a:t>
            </a:r>
          </a:p>
          <a:p>
            <a:pPr marL="457200" indent="-457200">
              <a:buAutoNum type="arabicPeriod"/>
            </a:pPr>
            <a:r>
              <a:rPr lang="en-US" dirty="0" smtClean="0"/>
              <a:t>Plan</a:t>
            </a:r>
          </a:p>
          <a:p>
            <a:pPr marL="457200" indent="-457200">
              <a:buAutoNum type="arabicPeriod"/>
            </a:pPr>
            <a:r>
              <a:rPr lang="en-US" dirty="0" smtClean="0"/>
              <a:t>Design</a:t>
            </a:r>
          </a:p>
          <a:p>
            <a:pPr marL="457200" indent="-457200">
              <a:buAutoNum type="arabicPeriod"/>
            </a:pPr>
            <a:r>
              <a:rPr lang="en-US" dirty="0" smtClean="0"/>
              <a:t>Implement</a:t>
            </a:r>
          </a:p>
          <a:p>
            <a:pPr marL="457200" indent="-457200">
              <a:buAutoNum type="arabicPeriod"/>
            </a:pPr>
            <a:r>
              <a:rPr lang="en-US" dirty="0" smtClean="0"/>
              <a:t>Operate</a:t>
            </a:r>
          </a:p>
          <a:p>
            <a:pPr marL="457200" indent="-457200">
              <a:buAutoNum type="arabicPeriod"/>
            </a:pPr>
            <a:r>
              <a:rPr lang="en-US" dirty="0"/>
              <a:t>O</a:t>
            </a:r>
            <a:r>
              <a:rPr lang="en-US" dirty="0" smtClean="0"/>
              <a:t>ptimize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Lifecycle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904" y="2481262"/>
            <a:ext cx="3244504" cy="360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867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20100" cy="8382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Very high level </a:t>
            </a:r>
            <a:r>
              <a:rPr lang="en-US" dirty="0" smtClean="0"/>
              <a:t>overview on: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Cisco Career Certifications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Networking Project </a:t>
            </a:r>
            <a:r>
              <a:rPr lang="en-US" dirty="0"/>
              <a:t>L</a:t>
            </a:r>
            <a:r>
              <a:rPr lang="en-US" dirty="0" smtClean="0"/>
              <a:t>ifecycle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Switching Architectures</a:t>
            </a:r>
            <a:endParaRPr lang="en-US" dirty="0"/>
          </a:p>
          <a:p>
            <a:r>
              <a:rPr lang="en-US" dirty="0" smtClean="0"/>
              <a:t>Q&amp;A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View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22" y="1432268"/>
            <a:ext cx="8896506" cy="3351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60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More details in the following whitepaper: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www.cisco.com/warp/public/437/services/lifecycle/LifecycleServicesWhitePaper.pdf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5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Cisco Career Certifications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Networking Project </a:t>
            </a:r>
            <a:r>
              <a:rPr lang="en-US" dirty="0" smtClean="0"/>
              <a:t>L</a:t>
            </a:r>
            <a:r>
              <a:rPr lang="en-US" dirty="0" smtClean="0"/>
              <a:t>ifecycle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Switching Architectures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276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3607" y="933037"/>
            <a:ext cx="7940675" cy="1372841"/>
          </a:xfrm>
        </p:spPr>
        <p:txBody>
          <a:bodyPr/>
          <a:lstStyle/>
          <a:p>
            <a:r>
              <a:rPr lang="en-US" dirty="0"/>
              <a:t>The Switch Fabric is a connection between multiple slots or ports in a </a:t>
            </a:r>
            <a:r>
              <a:rPr lang="en-US" dirty="0" smtClean="0"/>
              <a:t>switch</a:t>
            </a:r>
          </a:p>
          <a:p>
            <a:r>
              <a:rPr lang="en-US" dirty="0" smtClean="0"/>
              <a:t>Fabric can be blocking or non-blocking: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20100" cy="543339"/>
          </a:xfrm>
        </p:spPr>
        <p:txBody>
          <a:bodyPr/>
          <a:lstStyle/>
          <a:p>
            <a:r>
              <a:rPr lang="en-US" dirty="0" smtClean="0"/>
              <a:t>What is a switch fabric?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4326731"/>
            <a:ext cx="2895600" cy="228600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2918619"/>
            <a:ext cx="2895600" cy="228600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 descr="Small grid"/>
          <p:cNvSpPr>
            <a:spLocks noChangeArrowheads="1"/>
          </p:cNvSpPr>
          <p:nvPr/>
        </p:nvSpPr>
        <p:spPr bwMode="auto">
          <a:xfrm>
            <a:off x="1143000" y="2497931"/>
            <a:ext cx="1828800" cy="2438400"/>
          </a:xfrm>
          <a:prstGeom prst="rect">
            <a:avLst/>
          </a:prstGeom>
          <a:pattFill prst="smGrid">
            <a:fgClr>
              <a:srgbClr val="246E6C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0" y="3107531"/>
            <a:ext cx="1066800" cy="1219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AU" sz="1800"/>
              <a:t>5Gb</a:t>
            </a:r>
          </a:p>
          <a:p>
            <a:pPr algn="ctr">
              <a:lnSpc>
                <a:spcPct val="100000"/>
              </a:lnSpc>
            </a:pPr>
            <a:r>
              <a:rPr lang="en-AU" sz="1800"/>
              <a:t>Switch</a:t>
            </a:r>
          </a:p>
          <a:p>
            <a:pPr algn="ctr">
              <a:lnSpc>
                <a:spcPct val="100000"/>
              </a:lnSpc>
            </a:pPr>
            <a:r>
              <a:rPr lang="en-AU" sz="1800"/>
              <a:t>Fabric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562600" y="4326731"/>
            <a:ext cx="2895600" cy="228600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562600" y="2955131"/>
            <a:ext cx="2895600" cy="228600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11150" y="5027612"/>
            <a:ext cx="42735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AU" sz="1800" dirty="0"/>
              <a:t>Non Blocking</a:t>
            </a:r>
          </a:p>
          <a:p>
            <a:pPr algn="ctr">
              <a:lnSpc>
                <a:spcPct val="100000"/>
              </a:lnSpc>
            </a:pPr>
            <a:r>
              <a:rPr lang="en-AU" sz="1800" dirty="0"/>
              <a:t>The sum of all inputs is</a:t>
            </a:r>
          </a:p>
          <a:p>
            <a:pPr algn="ctr">
              <a:lnSpc>
                <a:spcPct val="100000"/>
              </a:lnSpc>
            </a:pPr>
            <a:r>
              <a:rPr lang="en-AU" sz="1800" dirty="0">
                <a:solidFill>
                  <a:schemeClr val="accent2"/>
                </a:solidFill>
              </a:rPr>
              <a:t>LESS THAN OR EQUAL TO</a:t>
            </a:r>
          </a:p>
          <a:p>
            <a:pPr algn="ctr">
              <a:lnSpc>
                <a:spcPct val="100000"/>
              </a:lnSpc>
            </a:pPr>
            <a:r>
              <a:rPr lang="en-AU" sz="1800" dirty="0"/>
              <a:t>the capacity</a:t>
            </a:r>
          </a:p>
          <a:p>
            <a:pPr algn="ctr">
              <a:lnSpc>
                <a:spcPct val="100000"/>
              </a:lnSpc>
            </a:pPr>
            <a:r>
              <a:rPr lang="en-AU" sz="1800" dirty="0"/>
              <a:t>of the switching fabric. </a:t>
            </a:r>
          </a:p>
          <a:p>
            <a:pPr algn="ctr">
              <a:lnSpc>
                <a:spcPct val="100000"/>
              </a:lnSpc>
            </a:pPr>
            <a:r>
              <a:rPr lang="en-AU" sz="1800" dirty="0"/>
              <a:t>Better overall switching performance.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149849" y="5113509"/>
            <a:ext cx="375561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AU" sz="1800" dirty="0"/>
              <a:t>Blocking</a:t>
            </a:r>
          </a:p>
          <a:p>
            <a:pPr algn="ctr">
              <a:lnSpc>
                <a:spcPct val="100000"/>
              </a:lnSpc>
            </a:pPr>
            <a:r>
              <a:rPr lang="en-AU" sz="1800" dirty="0"/>
              <a:t>The sum of all inputs is</a:t>
            </a:r>
          </a:p>
          <a:p>
            <a:pPr algn="ctr">
              <a:lnSpc>
                <a:spcPct val="100000"/>
              </a:lnSpc>
            </a:pPr>
            <a:r>
              <a:rPr lang="en-AU" sz="1800" dirty="0">
                <a:solidFill>
                  <a:schemeClr val="accent2"/>
                </a:solidFill>
              </a:rPr>
              <a:t>GREATER THAN</a:t>
            </a:r>
            <a:r>
              <a:rPr lang="en-AU" sz="1800" dirty="0"/>
              <a:t> the capacity</a:t>
            </a:r>
          </a:p>
          <a:p>
            <a:pPr algn="ctr">
              <a:lnSpc>
                <a:spcPct val="100000"/>
              </a:lnSpc>
            </a:pPr>
            <a:r>
              <a:rPr lang="en-AU" sz="1800" dirty="0"/>
              <a:t>of the switching fabric.</a:t>
            </a:r>
          </a:p>
          <a:p>
            <a:pPr algn="ctr">
              <a:lnSpc>
                <a:spcPct val="100000"/>
              </a:lnSpc>
            </a:pPr>
            <a:r>
              <a:rPr lang="en-AU" sz="1800" dirty="0"/>
              <a:t>Less switching performance</a:t>
            </a:r>
            <a:r>
              <a:rPr lang="en-AU" sz="1800" dirty="0" smtClean="0"/>
              <a:t>. </a:t>
            </a:r>
            <a:endParaRPr lang="en-AU" sz="1800" dirty="0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895600" y="2497931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AU" sz="1800"/>
              <a:t>1Gb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895600" y="3945731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AU" sz="1800"/>
              <a:t>1Gb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33400" y="3945731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AU" sz="1800"/>
              <a:t>1Gb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33400" y="2537619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AU" sz="1800"/>
              <a:t>1Gb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562600" y="3640931"/>
            <a:ext cx="2895600" cy="228600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 descr="Small grid"/>
          <p:cNvSpPr>
            <a:spLocks noChangeArrowheads="1"/>
          </p:cNvSpPr>
          <p:nvPr/>
        </p:nvSpPr>
        <p:spPr bwMode="auto">
          <a:xfrm>
            <a:off x="6096000" y="2497931"/>
            <a:ext cx="1828800" cy="2438400"/>
          </a:xfrm>
          <a:prstGeom prst="rect">
            <a:avLst/>
          </a:prstGeom>
          <a:pattFill prst="smGrid">
            <a:fgClr>
              <a:schemeClr val="hlink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77000" y="3183731"/>
            <a:ext cx="1066800" cy="1219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AU" sz="1800"/>
              <a:t>5Gb</a:t>
            </a:r>
          </a:p>
          <a:p>
            <a:pPr algn="ctr">
              <a:lnSpc>
                <a:spcPct val="100000"/>
              </a:lnSpc>
            </a:pPr>
            <a:r>
              <a:rPr lang="en-AU" sz="1800"/>
              <a:t>Switch</a:t>
            </a:r>
          </a:p>
          <a:p>
            <a:pPr algn="ctr">
              <a:lnSpc>
                <a:spcPct val="100000"/>
              </a:lnSpc>
            </a:pPr>
            <a:r>
              <a:rPr lang="en-AU" sz="1800"/>
              <a:t>Fabric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5410200" y="2574131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AU" sz="1800"/>
              <a:t>1Gb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7848600" y="2574131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AU" sz="1800"/>
              <a:t>1Gb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5410200" y="3259931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AU" sz="1800"/>
              <a:t>1Gb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7848600" y="3259931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AU" sz="1800"/>
              <a:t>1Gb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410200" y="3960019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AU" sz="1800"/>
              <a:t>1Gb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7848600" y="3960019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AU" sz="1800"/>
              <a:t>1Gb</a:t>
            </a:r>
          </a:p>
        </p:txBody>
      </p:sp>
    </p:spTree>
    <p:extLst>
      <p:ext uri="{BB962C8B-B14F-4D97-AF65-F5344CB8AC3E}">
        <p14:creationId xmlns:p14="http://schemas.microsoft.com/office/powerpoint/2010/main" val="341244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main switching models: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Shared Bus/Ring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Shared Memory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Crossbar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Switching Architectures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4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4650" y="1126229"/>
            <a:ext cx="7940675" cy="2459521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AU" dirty="0"/>
              <a:t>Typically oversubscribed architecture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AU" dirty="0"/>
              <a:t>Only one module/port can access the fabric at any given time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AU" dirty="0"/>
              <a:t>Buffering typically implemented at module level, not in fabric itself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AU" dirty="0"/>
              <a:t>Well-suited for multicast and broadcast traffic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20100" cy="662609"/>
          </a:xfrm>
        </p:spPr>
        <p:txBody>
          <a:bodyPr/>
          <a:lstStyle/>
          <a:p>
            <a:r>
              <a:rPr lang="en-US" dirty="0" smtClean="0"/>
              <a:t>Shared Bus/Ring Switch Fabric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287838" y="4679537"/>
            <a:ext cx="1727200" cy="1897063"/>
            <a:chOff x="2635" y="1424"/>
            <a:chExt cx="1088" cy="1195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635" y="1424"/>
              <a:ext cx="1088" cy="1195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2741" y="1542"/>
              <a:ext cx="884" cy="9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77838" y="6236875"/>
            <a:ext cx="1371600" cy="228600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733550" y="4636675"/>
            <a:ext cx="1371600" cy="228600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33550" y="5779675"/>
            <a:ext cx="1371600" cy="228600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14350" y="4027075"/>
            <a:ext cx="1219200" cy="228600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036763" y="3585750"/>
            <a:ext cx="13112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AU" sz="1600"/>
              <a:t>Shared Bus</a:t>
            </a:r>
            <a:br>
              <a:rPr lang="en-AU" sz="1600"/>
            </a:br>
            <a:r>
              <a:rPr lang="en-AU" sz="1600"/>
              <a:t>Fabric</a:t>
            </a: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477838" y="5246275"/>
            <a:ext cx="1371600" cy="228600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1657350" y="3736562"/>
            <a:ext cx="260350" cy="2957513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 flipH="1">
            <a:off x="1720850" y="4001675"/>
            <a:ext cx="550863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374650" y="3688937"/>
            <a:ext cx="1135063" cy="685800"/>
          </a:xfrm>
          <a:prstGeom prst="rect">
            <a:avLst/>
          </a:prstGeom>
          <a:solidFill>
            <a:schemeClr val="hlink"/>
          </a:solidFill>
          <a:ln w="9525" algn="ctr">
            <a:solidFill>
              <a:srgbClr val="8C202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2" rIns="73025" bIns="36512" anchor="ctr"/>
          <a:lstStyle/>
          <a:p>
            <a:pPr algn="ctr">
              <a:lnSpc>
                <a:spcPct val="100000"/>
              </a:lnSpc>
            </a:pPr>
            <a:r>
              <a:rPr lang="en-US" sz="1600"/>
              <a:t>Forwarding</a:t>
            </a:r>
          </a:p>
          <a:p>
            <a:pPr algn="ctr">
              <a:lnSpc>
                <a:spcPct val="100000"/>
              </a:lnSpc>
            </a:pPr>
            <a:r>
              <a:rPr lang="en-US" sz="1600"/>
              <a:t>Engine</a:t>
            </a:r>
          </a:p>
        </p:txBody>
      </p: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374650" y="5043075"/>
            <a:ext cx="1135063" cy="685800"/>
          </a:xfrm>
          <a:prstGeom prst="rect">
            <a:avLst/>
          </a:prstGeom>
          <a:solidFill>
            <a:srgbClr val="246E6C"/>
          </a:solidFill>
          <a:ln w="9525" algn="ctr">
            <a:solidFill>
              <a:srgbClr val="246E6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2" rIns="73025" bIns="36512" anchor="ctr"/>
          <a:lstStyle/>
          <a:p>
            <a:pPr algn="ctr">
              <a:lnSpc>
                <a:spcPct val="100000"/>
              </a:lnSpc>
            </a:pP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Switching</a:t>
            </a:r>
            <a:b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Module</a:t>
            </a:r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374650" y="5992400"/>
            <a:ext cx="1135063" cy="685800"/>
          </a:xfrm>
          <a:prstGeom prst="rect">
            <a:avLst/>
          </a:prstGeom>
          <a:solidFill>
            <a:srgbClr val="246E6C"/>
          </a:solidFill>
          <a:ln w="9525" algn="ctr">
            <a:solidFill>
              <a:srgbClr val="246E6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2" rIns="73025" bIns="36512" anchor="ctr"/>
          <a:lstStyle/>
          <a:p>
            <a:pPr algn="ctr">
              <a:lnSpc>
                <a:spcPct val="100000"/>
              </a:lnSpc>
            </a:pP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Switching</a:t>
            </a:r>
            <a:b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Module</a:t>
            </a:r>
          </a:p>
        </p:txBody>
      </p:sp>
      <p:sp>
        <p:nvSpPr>
          <p:cNvPr id="18" name="Rectangle 26"/>
          <p:cNvSpPr>
            <a:spLocks noChangeArrowheads="1"/>
          </p:cNvSpPr>
          <p:nvPr/>
        </p:nvSpPr>
        <p:spPr bwMode="auto">
          <a:xfrm>
            <a:off x="2039938" y="4400137"/>
            <a:ext cx="1135062" cy="685800"/>
          </a:xfrm>
          <a:prstGeom prst="rect">
            <a:avLst/>
          </a:prstGeom>
          <a:solidFill>
            <a:srgbClr val="246E6C"/>
          </a:solidFill>
          <a:ln w="9525" algn="ctr">
            <a:solidFill>
              <a:srgbClr val="246E6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2" rIns="73025" bIns="36512" anchor="ctr"/>
          <a:lstStyle/>
          <a:p>
            <a:pPr algn="ctr">
              <a:lnSpc>
                <a:spcPct val="100000"/>
              </a:lnSpc>
            </a:pP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Switching</a:t>
            </a:r>
            <a:b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Module</a:t>
            </a:r>
          </a:p>
        </p:txBody>
      </p:sp>
      <p:sp>
        <p:nvSpPr>
          <p:cNvPr id="19" name="Rectangle 27"/>
          <p:cNvSpPr>
            <a:spLocks noChangeArrowheads="1"/>
          </p:cNvSpPr>
          <p:nvPr/>
        </p:nvSpPr>
        <p:spPr bwMode="auto">
          <a:xfrm>
            <a:off x="2039938" y="5552662"/>
            <a:ext cx="1135062" cy="685800"/>
          </a:xfrm>
          <a:prstGeom prst="rect">
            <a:avLst/>
          </a:prstGeom>
          <a:solidFill>
            <a:srgbClr val="246E6C"/>
          </a:solidFill>
          <a:ln w="9525" algn="ctr">
            <a:solidFill>
              <a:srgbClr val="246E6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2" rIns="73025" bIns="36512" anchor="ctr"/>
          <a:lstStyle/>
          <a:p>
            <a:pPr algn="ctr">
              <a:lnSpc>
                <a:spcPct val="100000"/>
              </a:lnSpc>
            </a:pP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Switching</a:t>
            </a:r>
            <a:b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Module</a:t>
            </a: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4576763" y="4187412"/>
            <a:ext cx="1019175" cy="915988"/>
          </a:xfrm>
          <a:prstGeom prst="rect">
            <a:avLst/>
          </a:prstGeom>
          <a:solidFill>
            <a:srgbClr val="246E6C"/>
          </a:solidFill>
          <a:ln w="9525" algn="ctr">
            <a:solidFill>
              <a:srgbClr val="246E6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2" rIns="73025" bIns="36512" anchor="ctr"/>
          <a:lstStyle/>
          <a:p>
            <a:pPr algn="ctr">
              <a:lnSpc>
                <a:spcPct val="100000"/>
              </a:lnSpc>
            </a:pPr>
            <a:r>
              <a:rPr lang="en-US" sz="1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Switching</a:t>
            </a:r>
            <a:br>
              <a:rPr lang="en-US" sz="1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1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Module</a:t>
            </a: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5219700" y="5384387"/>
            <a:ext cx="1019175" cy="915988"/>
          </a:xfrm>
          <a:prstGeom prst="rect">
            <a:avLst/>
          </a:prstGeom>
          <a:solidFill>
            <a:srgbClr val="246E6C"/>
          </a:solidFill>
          <a:ln w="9525" algn="ctr">
            <a:solidFill>
              <a:srgbClr val="246E6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2" rIns="73025" bIns="36512" anchor="ctr"/>
          <a:lstStyle/>
          <a:p>
            <a:pPr algn="ctr">
              <a:lnSpc>
                <a:spcPct val="100000"/>
              </a:lnSpc>
            </a:pPr>
            <a:r>
              <a:rPr lang="en-US" sz="1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Switching</a:t>
            </a:r>
            <a:br>
              <a:rPr lang="en-US" sz="1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1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Module</a:t>
            </a:r>
          </a:p>
        </p:txBody>
      </p:sp>
      <p:sp>
        <p:nvSpPr>
          <p:cNvPr id="22" name="Rectangle 30"/>
          <p:cNvSpPr>
            <a:spLocks noChangeArrowheads="1"/>
          </p:cNvSpPr>
          <p:nvPr/>
        </p:nvSpPr>
        <p:spPr bwMode="auto">
          <a:xfrm>
            <a:off x="3814763" y="5379625"/>
            <a:ext cx="1019175" cy="915987"/>
          </a:xfrm>
          <a:prstGeom prst="rect">
            <a:avLst/>
          </a:prstGeom>
          <a:solidFill>
            <a:srgbClr val="246E6C"/>
          </a:solidFill>
          <a:ln w="9525" algn="ctr">
            <a:solidFill>
              <a:srgbClr val="246E6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2" rIns="73025" bIns="36512" anchor="ctr"/>
          <a:lstStyle/>
          <a:p>
            <a:pPr algn="ctr">
              <a:lnSpc>
                <a:spcPct val="100000"/>
              </a:lnSpc>
            </a:pPr>
            <a:r>
              <a:rPr lang="en-US" sz="1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Switching</a:t>
            </a:r>
            <a:br>
              <a:rPr lang="en-US" sz="1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1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Module</a:t>
            </a:r>
          </a:p>
        </p:txBody>
      </p: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3578225" y="5189125"/>
            <a:ext cx="693738" cy="419100"/>
          </a:xfrm>
          <a:prstGeom prst="rect">
            <a:avLst/>
          </a:prstGeom>
          <a:solidFill>
            <a:schemeClr val="hlink"/>
          </a:solidFill>
          <a:ln w="9525" algn="ctr">
            <a:solidFill>
              <a:srgbClr val="8C202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2" rIns="73025" bIns="36512" anchor="ctr"/>
          <a:lstStyle/>
          <a:p>
            <a:pPr algn="ctr">
              <a:lnSpc>
                <a:spcPct val="100000"/>
              </a:lnSpc>
            </a:pPr>
            <a:r>
              <a:rPr lang="en-US" sz="900"/>
              <a:t>Forwarding</a:t>
            </a:r>
          </a:p>
          <a:p>
            <a:pPr algn="ctr">
              <a:lnSpc>
                <a:spcPct val="100000"/>
              </a:lnSpc>
            </a:pPr>
            <a:r>
              <a:rPr lang="en-US" sz="900"/>
              <a:t>Engine</a:t>
            </a:r>
          </a:p>
        </p:txBody>
      </p:sp>
      <p:sp>
        <p:nvSpPr>
          <p:cNvPr id="24" name="Rectangle 32"/>
          <p:cNvSpPr>
            <a:spLocks noChangeArrowheads="1"/>
          </p:cNvSpPr>
          <p:nvPr/>
        </p:nvSpPr>
        <p:spPr bwMode="auto">
          <a:xfrm>
            <a:off x="4256088" y="3985800"/>
            <a:ext cx="693737" cy="419100"/>
          </a:xfrm>
          <a:prstGeom prst="rect">
            <a:avLst/>
          </a:prstGeom>
          <a:solidFill>
            <a:schemeClr val="hlink"/>
          </a:solidFill>
          <a:ln w="9525" algn="ctr">
            <a:solidFill>
              <a:srgbClr val="8C202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2" rIns="73025" bIns="36512" anchor="ctr"/>
          <a:lstStyle/>
          <a:p>
            <a:pPr algn="ctr">
              <a:lnSpc>
                <a:spcPct val="100000"/>
              </a:lnSpc>
            </a:pPr>
            <a:r>
              <a:rPr lang="en-US" sz="900"/>
              <a:t>Forwarding</a:t>
            </a:r>
          </a:p>
          <a:p>
            <a:pPr algn="ctr">
              <a:lnSpc>
                <a:spcPct val="100000"/>
              </a:lnSpc>
            </a:pPr>
            <a:r>
              <a:rPr lang="en-US" sz="900"/>
              <a:t>Engine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5846763" y="6101937"/>
            <a:ext cx="693737" cy="419100"/>
          </a:xfrm>
          <a:prstGeom prst="rect">
            <a:avLst/>
          </a:prstGeom>
          <a:solidFill>
            <a:schemeClr val="hlink"/>
          </a:solidFill>
          <a:ln w="9525" algn="ctr">
            <a:solidFill>
              <a:srgbClr val="8C202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2" rIns="73025" bIns="36512" anchor="ctr"/>
          <a:lstStyle/>
          <a:p>
            <a:pPr algn="ctr">
              <a:lnSpc>
                <a:spcPct val="100000"/>
              </a:lnSpc>
            </a:pPr>
            <a:r>
              <a:rPr lang="en-US" sz="900"/>
              <a:t>Forwarding</a:t>
            </a:r>
          </a:p>
          <a:p>
            <a:pPr algn="ctr">
              <a:lnSpc>
                <a:spcPct val="100000"/>
              </a:lnSpc>
            </a:pPr>
            <a:r>
              <a:rPr lang="en-US" sz="900"/>
              <a:t>Engine</a:t>
            </a:r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4983163" y="3466687"/>
            <a:ext cx="13795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AU" sz="1600"/>
              <a:t>Shared Ring</a:t>
            </a:r>
            <a:br>
              <a:rPr lang="en-AU" sz="1600"/>
            </a:br>
            <a:r>
              <a:rPr lang="en-AU" sz="1600"/>
              <a:t>Fabric</a:t>
            </a:r>
          </a:p>
        </p:txBody>
      </p:sp>
      <p:sp>
        <p:nvSpPr>
          <p:cNvPr id="27" name="Line 35"/>
          <p:cNvSpPr>
            <a:spLocks noChangeShapeType="1"/>
          </p:cNvSpPr>
          <p:nvPr/>
        </p:nvSpPr>
        <p:spPr bwMode="auto">
          <a:xfrm flipH="1">
            <a:off x="5735638" y="4046125"/>
            <a:ext cx="177800" cy="1103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6362700" y="3543681"/>
            <a:ext cx="268853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AU" sz="1800" b="1" dirty="0" smtClean="0"/>
              <a:t>Example of switches using a </a:t>
            </a:r>
            <a:r>
              <a:rPr lang="en-AU" sz="1800" b="1" dirty="0" smtClean="0">
                <a:solidFill>
                  <a:schemeClr val="accent2"/>
                </a:solidFill>
              </a:rPr>
              <a:t>Shared</a:t>
            </a:r>
            <a:r>
              <a:rPr lang="en-AU" sz="1800" b="1" dirty="0" smtClean="0"/>
              <a:t> </a:t>
            </a:r>
            <a:r>
              <a:rPr lang="en-AU" sz="1800" b="1" dirty="0" smtClean="0">
                <a:solidFill>
                  <a:schemeClr val="accent2"/>
                </a:solidFill>
              </a:rPr>
              <a:t>Fabric </a:t>
            </a:r>
            <a:r>
              <a:rPr lang="en-AU" sz="1800" b="1" dirty="0" smtClean="0"/>
              <a:t>Architecture: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en-AU" sz="1800" b="1" dirty="0" smtClean="0"/>
              <a:t>Cisco Catalyst 3750 (ring)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en-AU" sz="1800" b="1" dirty="0" smtClean="0"/>
              <a:t>Cisco Catalyst 6500 (bus)</a:t>
            </a:r>
            <a:endParaRPr lang="en-AU" sz="1800" b="1" dirty="0"/>
          </a:p>
        </p:txBody>
      </p:sp>
    </p:spTree>
    <p:extLst>
      <p:ext uri="{BB962C8B-B14F-4D97-AF65-F5344CB8AC3E}">
        <p14:creationId xmlns:p14="http://schemas.microsoft.com/office/powerpoint/2010/main" val="113207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8275" y="999090"/>
            <a:ext cx="7940675" cy="3320912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dirty="0"/>
              <a:t>Buffering internal to the switching fabric</a:t>
            </a:r>
          </a:p>
          <a:p>
            <a:pPr>
              <a:spcBef>
                <a:spcPct val="30000"/>
              </a:spcBef>
            </a:pPr>
            <a:r>
              <a:rPr lang="en-US" dirty="0"/>
              <a:t>Frames are stored in the shared memory pool as a forwarding decision is made</a:t>
            </a:r>
          </a:p>
          <a:p>
            <a:pPr>
              <a:spcBef>
                <a:spcPct val="30000"/>
              </a:spcBef>
            </a:pPr>
            <a:r>
              <a:rPr lang="en-US" dirty="0" err="1"/>
              <a:t>QoS</a:t>
            </a:r>
            <a:r>
              <a:rPr lang="en-US" dirty="0"/>
              <a:t> functions – queuing, scheduling – are handled as frames leave the shared memory</a:t>
            </a:r>
          </a:p>
          <a:p>
            <a:pPr>
              <a:spcBef>
                <a:spcPct val="30000"/>
              </a:spcBef>
            </a:pPr>
            <a:r>
              <a:rPr lang="en-US" dirty="0" err="1"/>
              <a:t>Linecards</a:t>
            </a:r>
            <a:r>
              <a:rPr lang="en-US" dirty="0"/>
              <a:t> </a:t>
            </a:r>
            <a:r>
              <a:rPr lang="en-US" dirty="0" smtClean="0"/>
              <a:t>typically are stub. Logic/intelligence is implemented on supervisor modules (centralized model)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20100" cy="649357"/>
          </a:xfrm>
        </p:spPr>
        <p:txBody>
          <a:bodyPr/>
          <a:lstStyle/>
          <a:p>
            <a:r>
              <a:rPr lang="en-US" dirty="0" smtClean="0"/>
              <a:t>Shared Memory Fabric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41638" y="5704302"/>
            <a:ext cx="3130550" cy="206375"/>
            <a:chOff x="1229" y="1698"/>
            <a:chExt cx="2327" cy="116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1229" y="1698"/>
              <a:ext cx="2327" cy="116"/>
            </a:xfrm>
            <a:custGeom>
              <a:avLst/>
              <a:gdLst>
                <a:gd name="T0" fmla="*/ 2326 w 2327"/>
                <a:gd name="T1" fmla="*/ 112 h 116"/>
                <a:gd name="T2" fmla="*/ 1685 w 2327"/>
                <a:gd name="T3" fmla="*/ 115 h 116"/>
                <a:gd name="T4" fmla="*/ 1602 w 2327"/>
                <a:gd name="T5" fmla="*/ 67 h 116"/>
                <a:gd name="T6" fmla="*/ 1549 w 2327"/>
                <a:gd name="T7" fmla="*/ 115 h 116"/>
                <a:gd name="T8" fmla="*/ 0 w 2327"/>
                <a:gd name="T9" fmla="*/ 115 h 116"/>
                <a:gd name="T10" fmla="*/ 0 w 2327"/>
                <a:gd name="T11" fmla="*/ 0 h 116"/>
                <a:gd name="T12" fmla="*/ 471 w 2327"/>
                <a:gd name="T13" fmla="*/ 0 h 116"/>
                <a:gd name="T14" fmla="*/ 533 w 2327"/>
                <a:gd name="T15" fmla="*/ 56 h 116"/>
                <a:gd name="T16" fmla="*/ 595 w 2327"/>
                <a:gd name="T17" fmla="*/ 0 h 116"/>
                <a:gd name="T18" fmla="*/ 2326 w 2327"/>
                <a:gd name="T19" fmla="*/ 0 h 116"/>
                <a:gd name="T20" fmla="*/ 2326 w 2327"/>
                <a:gd name="T21" fmla="*/ 11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27" h="116">
                  <a:moveTo>
                    <a:pt x="2326" y="112"/>
                  </a:moveTo>
                  <a:lnTo>
                    <a:pt x="1685" y="115"/>
                  </a:lnTo>
                  <a:lnTo>
                    <a:pt x="1602" y="67"/>
                  </a:lnTo>
                  <a:lnTo>
                    <a:pt x="1549" y="115"/>
                  </a:lnTo>
                  <a:lnTo>
                    <a:pt x="0" y="115"/>
                  </a:lnTo>
                  <a:lnTo>
                    <a:pt x="0" y="0"/>
                  </a:lnTo>
                  <a:lnTo>
                    <a:pt x="471" y="0"/>
                  </a:lnTo>
                  <a:lnTo>
                    <a:pt x="533" y="56"/>
                  </a:lnTo>
                  <a:lnTo>
                    <a:pt x="595" y="0"/>
                  </a:lnTo>
                  <a:lnTo>
                    <a:pt x="2326" y="0"/>
                  </a:lnTo>
                  <a:lnTo>
                    <a:pt x="2326" y="112"/>
                  </a:lnTo>
                </a:path>
              </a:pathLst>
            </a:custGeom>
            <a:gradFill rotWithShape="0">
              <a:gsLst>
                <a:gs pos="0">
                  <a:srgbClr val="676767"/>
                </a:gs>
                <a:gs pos="50000">
                  <a:srgbClr val="676767">
                    <a:gamma/>
                    <a:tint val="0"/>
                    <a:invGamma/>
                  </a:srgbClr>
                </a:gs>
                <a:gs pos="100000">
                  <a:srgbClr val="67676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1439" y="1698"/>
              <a:ext cx="2086" cy="116"/>
            </a:xfrm>
            <a:custGeom>
              <a:avLst/>
              <a:gdLst>
                <a:gd name="T0" fmla="*/ 2082 w 2086"/>
                <a:gd name="T1" fmla="*/ 0 h 116"/>
                <a:gd name="T2" fmla="*/ 1708 w 2086"/>
                <a:gd name="T3" fmla="*/ 0 h 116"/>
                <a:gd name="T4" fmla="*/ 1654 w 2086"/>
                <a:gd name="T5" fmla="*/ 63 h 116"/>
                <a:gd name="T6" fmla="*/ 1571 w 2086"/>
                <a:gd name="T7" fmla="*/ 0 h 116"/>
                <a:gd name="T8" fmla="*/ 0 w 2086"/>
                <a:gd name="T9" fmla="*/ 0 h 116"/>
                <a:gd name="T10" fmla="*/ 0 w 2086"/>
                <a:gd name="T11" fmla="*/ 112 h 116"/>
                <a:gd name="T12" fmla="*/ 2085 w 2086"/>
                <a:gd name="T13" fmla="*/ 115 h 116"/>
                <a:gd name="T14" fmla="*/ 2082 w 2086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6" h="116">
                  <a:moveTo>
                    <a:pt x="2082" y="0"/>
                  </a:moveTo>
                  <a:lnTo>
                    <a:pt x="1708" y="0"/>
                  </a:lnTo>
                  <a:lnTo>
                    <a:pt x="1654" y="63"/>
                  </a:lnTo>
                  <a:lnTo>
                    <a:pt x="1571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2085" y="115"/>
                  </a:lnTo>
                  <a:lnTo>
                    <a:pt x="2082" y="0"/>
                  </a:lnTo>
                </a:path>
              </a:pathLst>
            </a:custGeom>
            <a:gradFill rotWithShape="0">
              <a:gsLst>
                <a:gs pos="0">
                  <a:srgbClr val="676767"/>
                </a:gs>
                <a:gs pos="50000">
                  <a:srgbClr val="676767">
                    <a:gamma/>
                    <a:tint val="0"/>
                    <a:invGamma/>
                  </a:srgbClr>
                </a:gs>
                <a:gs pos="100000">
                  <a:srgbClr val="67676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941638" y="4955002"/>
            <a:ext cx="3130550" cy="206375"/>
            <a:chOff x="1229" y="1698"/>
            <a:chExt cx="2327" cy="116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1229" y="1698"/>
              <a:ext cx="2327" cy="116"/>
            </a:xfrm>
            <a:custGeom>
              <a:avLst/>
              <a:gdLst>
                <a:gd name="T0" fmla="*/ 2326 w 2327"/>
                <a:gd name="T1" fmla="*/ 112 h 116"/>
                <a:gd name="T2" fmla="*/ 1685 w 2327"/>
                <a:gd name="T3" fmla="*/ 115 h 116"/>
                <a:gd name="T4" fmla="*/ 1602 w 2327"/>
                <a:gd name="T5" fmla="*/ 67 h 116"/>
                <a:gd name="T6" fmla="*/ 1549 w 2327"/>
                <a:gd name="T7" fmla="*/ 115 h 116"/>
                <a:gd name="T8" fmla="*/ 0 w 2327"/>
                <a:gd name="T9" fmla="*/ 115 h 116"/>
                <a:gd name="T10" fmla="*/ 0 w 2327"/>
                <a:gd name="T11" fmla="*/ 0 h 116"/>
                <a:gd name="T12" fmla="*/ 471 w 2327"/>
                <a:gd name="T13" fmla="*/ 0 h 116"/>
                <a:gd name="T14" fmla="*/ 533 w 2327"/>
                <a:gd name="T15" fmla="*/ 56 h 116"/>
                <a:gd name="T16" fmla="*/ 595 w 2327"/>
                <a:gd name="T17" fmla="*/ 0 h 116"/>
                <a:gd name="T18" fmla="*/ 2326 w 2327"/>
                <a:gd name="T19" fmla="*/ 0 h 116"/>
                <a:gd name="T20" fmla="*/ 2326 w 2327"/>
                <a:gd name="T21" fmla="*/ 11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27" h="116">
                  <a:moveTo>
                    <a:pt x="2326" y="112"/>
                  </a:moveTo>
                  <a:lnTo>
                    <a:pt x="1685" y="115"/>
                  </a:lnTo>
                  <a:lnTo>
                    <a:pt x="1602" y="67"/>
                  </a:lnTo>
                  <a:lnTo>
                    <a:pt x="1549" y="115"/>
                  </a:lnTo>
                  <a:lnTo>
                    <a:pt x="0" y="115"/>
                  </a:lnTo>
                  <a:lnTo>
                    <a:pt x="0" y="0"/>
                  </a:lnTo>
                  <a:lnTo>
                    <a:pt x="471" y="0"/>
                  </a:lnTo>
                  <a:lnTo>
                    <a:pt x="533" y="56"/>
                  </a:lnTo>
                  <a:lnTo>
                    <a:pt x="595" y="0"/>
                  </a:lnTo>
                  <a:lnTo>
                    <a:pt x="2326" y="0"/>
                  </a:lnTo>
                  <a:lnTo>
                    <a:pt x="2326" y="112"/>
                  </a:lnTo>
                </a:path>
              </a:pathLst>
            </a:custGeom>
            <a:gradFill rotWithShape="0">
              <a:gsLst>
                <a:gs pos="0">
                  <a:srgbClr val="676767"/>
                </a:gs>
                <a:gs pos="50000">
                  <a:srgbClr val="676767">
                    <a:gamma/>
                    <a:tint val="0"/>
                    <a:invGamma/>
                  </a:srgbClr>
                </a:gs>
                <a:gs pos="100000">
                  <a:srgbClr val="67676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439" y="1698"/>
              <a:ext cx="2086" cy="116"/>
            </a:xfrm>
            <a:custGeom>
              <a:avLst/>
              <a:gdLst>
                <a:gd name="T0" fmla="*/ 2082 w 2086"/>
                <a:gd name="T1" fmla="*/ 0 h 116"/>
                <a:gd name="T2" fmla="*/ 1708 w 2086"/>
                <a:gd name="T3" fmla="*/ 0 h 116"/>
                <a:gd name="T4" fmla="*/ 1654 w 2086"/>
                <a:gd name="T5" fmla="*/ 63 h 116"/>
                <a:gd name="T6" fmla="*/ 1571 w 2086"/>
                <a:gd name="T7" fmla="*/ 0 h 116"/>
                <a:gd name="T8" fmla="*/ 0 w 2086"/>
                <a:gd name="T9" fmla="*/ 0 h 116"/>
                <a:gd name="T10" fmla="*/ 0 w 2086"/>
                <a:gd name="T11" fmla="*/ 112 h 116"/>
                <a:gd name="T12" fmla="*/ 2085 w 2086"/>
                <a:gd name="T13" fmla="*/ 115 h 116"/>
                <a:gd name="T14" fmla="*/ 2082 w 2086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6" h="116">
                  <a:moveTo>
                    <a:pt x="2082" y="0"/>
                  </a:moveTo>
                  <a:lnTo>
                    <a:pt x="1708" y="0"/>
                  </a:lnTo>
                  <a:lnTo>
                    <a:pt x="1654" y="63"/>
                  </a:lnTo>
                  <a:lnTo>
                    <a:pt x="1571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2085" y="115"/>
                  </a:lnTo>
                  <a:lnTo>
                    <a:pt x="2082" y="0"/>
                  </a:lnTo>
                </a:path>
              </a:pathLst>
            </a:custGeom>
            <a:gradFill rotWithShape="0">
              <a:gsLst>
                <a:gs pos="0">
                  <a:srgbClr val="676767"/>
                </a:gs>
                <a:gs pos="50000">
                  <a:srgbClr val="676767">
                    <a:gamma/>
                    <a:tint val="0"/>
                    <a:invGamma/>
                  </a:srgbClr>
                </a:gs>
                <a:gs pos="100000">
                  <a:srgbClr val="67676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2941638" y="6325014"/>
            <a:ext cx="3130550" cy="206375"/>
            <a:chOff x="1229" y="1698"/>
            <a:chExt cx="2327" cy="116"/>
          </a:xfrm>
        </p:grpSpPr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1229" y="1698"/>
              <a:ext cx="2327" cy="116"/>
            </a:xfrm>
            <a:custGeom>
              <a:avLst/>
              <a:gdLst>
                <a:gd name="T0" fmla="*/ 2326 w 2327"/>
                <a:gd name="T1" fmla="*/ 112 h 116"/>
                <a:gd name="T2" fmla="*/ 1685 w 2327"/>
                <a:gd name="T3" fmla="*/ 115 h 116"/>
                <a:gd name="T4" fmla="*/ 1602 w 2327"/>
                <a:gd name="T5" fmla="*/ 67 h 116"/>
                <a:gd name="T6" fmla="*/ 1549 w 2327"/>
                <a:gd name="T7" fmla="*/ 115 h 116"/>
                <a:gd name="T8" fmla="*/ 0 w 2327"/>
                <a:gd name="T9" fmla="*/ 115 h 116"/>
                <a:gd name="T10" fmla="*/ 0 w 2327"/>
                <a:gd name="T11" fmla="*/ 0 h 116"/>
                <a:gd name="T12" fmla="*/ 471 w 2327"/>
                <a:gd name="T13" fmla="*/ 0 h 116"/>
                <a:gd name="T14" fmla="*/ 533 w 2327"/>
                <a:gd name="T15" fmla="*/ 56 h 116"/>
                <a:gd name="T16" fmla="*/ 595 w 2327"/>
                <a:gd name="T17" fmla="*/ 0 h 116"/>
                <a:gd name="T18" fmla="*/ 2326 w 2327"/>
                <a:gd name="T19" fmla="*/ 0 h 116"/>
                <a:gd name="T20" fmla="*/ 2326 w 2327"/>
                <a:gd name="T21" fmla="*/ 11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27" h="116">
                  <a:moveTo>
                    <a:pt x="2326" y="112"/>
                  </a:moveTo>
                  <a:lnTo>
                    <a:pt x="1685" y="115"/>
                  </a:lnTo>
                  <a:lnTo>
                    <a:pt x="1602" y="67"/>
                  </a:lnTo>
                  <a:lnTo>
                    <a:pt x="1549" y="115"/>
                  </a:lnTo>
                  <a:lnTo>
                    <a:pt x="0" y="115"/>
                  </a:lnTo>
                  <a:lnTo>
                    <a:pt x="0" y="0"/>
                  </a:lnTo>
                  <a:lnTo>
                    <a:pt x="471" y="0"/>
                  </a:lnTo>
                  <a:lnTo>
                    <a:pt x="533" y="56"/>
                  </a:lnTo>
                  <a:lnTo>
                    <a:pt x="595" y="0"/>
                  </a:lnTo>
                  <a:lnTo>
                    <a:pt x="2326" y="0"/>
                  </a:lnTo>
                  <a:lnTo>
                    <a:pt x="2326" y="112"/>
                  </a:lnTo>
                </a:path>
              </a:pathLst>
            </a:custGeom>
            <a:gradFill rotWithShape="0">
              <a:gsLst>
                <a:gs pos="0">
                  <a:srgbClr val="676767"/>
                </a:gs>
                <a:gs pos="50000">
                  <a:srgbClr val="676767">
                    <a:gamma/>
                    <a:tint val="0"/>
                    <a:invGamma/>
                  </a:srgbClr>
                </a:gs>
                <a:gs pos="100000">
                  <a:srgbClr val="67676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439" y="1698"/>
              <a:ext cx="2086" cy="116"/>
            </a:xfrm>
            <a:custGeom>
              <a:avLst/>
              <a:gdLst>
                <a:gd name="T0" fmla="*/ 2082 w 2086"/>
                <a:gd name="T1" fmla="*/ 0 h 116"/>
                <a:gd name="T2" fmla="*/ 1708 w 2086"/>
                <a:gd name="T3" fmla="*/ 0 h 116"/>
                <a:gd name="T4" fmla="*/ 1654 w 2086"/>
                <a:gd name="T5" fmla="*/ 63 h 116"/>
                <a:gd name="T6" fmla="*/ 1571 w 2086"/>
                <a:gd name="T7" fmla="*/ 0 h 116"/>
                <a:gd name="T8" fmla="*/ 0 w 2086"/>
                <a:gd name="T9" fmla="*/ 0 h 116"/>
                <a:gd name="T10" fmla="*/ 0 w 2086"/>
                <a:gd name="T11" fmla="*/ 112 h 116"/>
                <a:gd name="T12" fmla="*/ 2085 w 2086"/>
                <a:gd name="T13" fmla="*/ 115 h 116"/>
                <a:gd name="T14" fmla="*/ 2082 w 2086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6" h="116">
                  <a:moveTo>
                    <a:pt x="2082" y="0"/>
                  </a:moveTo>
                  <a:lnTo>
                    <a:pt x="1708" y="0"/>
                  </a:lnTo>
                  <a:lnTo>
                    <a:pt x="1654" y="63"/>
                  </a:lnTo>
                  <a:lnTo>
                    <a:pt x="1571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2085" y="115"/>
                  </a:lnTo>
                  <a:lnTo>
                    <a:pt x="2082" y="0"/>
                  </a:lnTo>
                </a:path>
              </a:pathLst>
            </a:custGeom>
            <a:gradFill rotWithShape="0">
              <a:gsLst>
                <a:gs pos="0">
                  <a:srgbClr val="676767"/>
                </a:gs>
                <a:gs pos="50000">
                  <a:srgbClr val="676767">
                    <a:gamma/>
                    <a:tint val="0"/>
                    <a:invGamma/>
                  </a:srgbClr>
                </a:gs>
                <a:gs pos="100000">
                  <a:srgbClr val="67676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2913063" y="4320002"/>
            <a:ext cx="3130550" cy="206375"/>
            <a:chOff x="1229" y="1698"/>
            <a:chExt cx="2327" cy="116"/>
          </a:xfrm>
        </p:grpSpPr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1229" y="1698"/>
              <a:ext cx="2327" cy="116"/>
            </a:xfrm>
            <a:custGeom>
              <a:avLst/>
              <a:gdLst>
                <a:gd name="T0" fmla="*/ 2326 w 2327"/>
                <a:gd name="T1" fmla="*/ 112 h 116"/>
                <a:gd name="T2" fmla="*/ 1685 w 2327"/>
                <a:gd name="T3" fmla="*/ 115 h 116"/>
                <a:gd name="T4" fmla="*/ 1602 w 2327"/>
                <a:gd name="T5" fmla="*/ 67 h 116"/>
                <a:gd name="T6" fmla="*/ 1549 w 2327"/>
                <a:gd name="T7" fmla="*/ 115 h 116"/>
                <a:gd name="T8" fmla="*/ 0 w 2327"/>
                <a:gd name="T9" fmla="*/ 115 h 116"/>
                <a:gd name="T10" fmla="*/ 0 w 2327"/>
                <a:gd name="T11" fmla="*/ 0 h 116"/>
                <a:gd name="T12" fmla="*/ 471 w 2327"/>
                <a:gd name="T13" fmla="*/ 0 h 116"/>
                <a:gd name="T14" fmla="*/ 533 w 2327"/>
                <a:gd name="T15" fmla="*/ 56 h 116"/>
                <a:gd name="T16" fmla="*/ 595 w 2327"/>
                <a:gd name="T17" fmla="*/ 0 h 116"/>
                <a:gd name="T18" fmla="*/ 2326 w 2327"/>
                <a:gd name="T19" fmla="*/ 0 h 116"/>
                <a:gd name="T20" fmla="*/ 2326 w 2327"/>
                <a:gd name="T21" fmla="*/ 11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27" h="116">
                  <a:moveTo>
                    <a:pt x="2326" y="112"/>
                  </a:moveTo>
                  <a:lnTo>
                    <a:pt x="1685" y="115"/>
                  </a:lnTo>
                  <a:lnTo>
                    <a:pt x="1602" y="67"/>
                  </a:lnTo>
                  <a:lnTo>
                    <a:pt x="1549" y="115"/>
                  </a:lnTo>
                  <a:lnTo>
                    <a:pt x="0" y="115"/>
                  </a:lnTo>
                  <a:lnTo>
                    <a:pt x="0" y="0"/>
                  </a:lnTo>
                  <a:lnTo>
                    <a:pt x="471" y="0"/>
                  </a:lnTo>
                  <a:lnTo>
                    <a:pt x="533" y="56"/>
                  </a:lnTo>
                  <a:lnTo>
                    <a:pt x="595" y="0"/>
                  </a:lnTo>
                  <a:lnTo>
                    <a:pt x="2326" y="0"/>
                  </a:lnTo>
                  <a:lnTo>
                    <a:pt x="2326" y="112"/>
                  </a:lnTo>
                </a:path>
              </a:pathLst>
            </a:custGeom>
            <a:gradFill rotWithShape="0">
              <a:gsLst>
                <a:gs pos="0">
                  <a:srgbClr val="676767"/>
                </a:gs>
                <a:gs pos="50000">
                  <a:srgbClr val="676767">
                    <a:gamma/>
                    <a:tint val="0"/>
                    <a:invGamma/>
                  </a:srgbClr>
                </a:gs>
                <a:gs pos="100000">
                  <a:srgbClr val="67676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1439" y="1698"/>
              <a:ext cx="2086" cy="116"/>
            </a:xfrm>
            <a:custGeom>
              <a:avLst/>
              <a:gdLst>
                <a:gd name="T0" fmla="*/ 2082 w 2086"/>
                <a:gd name="T1" fmla="*/ 0 h 116"/>
                <a:gd name="T2" fmla="*/ 1708 w 2086"/>
                <a:gd name="T3" fmla="*/ 0 h 116"/>
                <a:gd name="T4" fmla="*/ 1654 w 2086"/>
                <a:gd name="T5" fmla="*/ 63 h 116"/>
                <a:gd name="T6" fmla="*/ 1571 w 2086"/>
                <a:gd name="T7" fmla="*/ 0 h 116"/>
                <a:gd name="T8" fmla="*/ 0 w 2086"/>
                <a:gd name="T9" fmla="*/ 0 h 116"/>
                <a:gd name="T10" fmla="*/ 0 w 2086"/>
                <a:gd name="T11" fmla="*/ 112 h 116"/>
                <a:gd name="T12" fmla="*/ 2085 w 2086"/>
                <a:gd name="T13" fmla="*/ 115 h 116"/>
                <a:gd name="T14" fmla="*/ 2082 w 2086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6" h="116">
                  <a:moveTo>
                    <a:pt x="2082" y="0"/>
                  </a:moveTo>
                  <a:lnTo>
                    <a:pt x="1708" y="0"/>
                  </a:lnTo>
                  <a:lnTo>
                    <a:pt x="1654" y="63"/>
                  </a:lnTo>
                  <a:lnTo>
                    <a:pt x="1571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2085" y="115"/>
                  </a:lnTo>
                  <a:lnTo>
                    <a:pt x="2082" y="0"/>
                  </a:lnTo>
                </a:path>
              </a:pathLst>
            </a:custGeom>
            <a:gradFill rotWithShape="0">
              <a:gsLst>
                <a:gs pos="0">
                  <a:srgbClr val="676767"/>
                </a:gs>
                <a:gs pos="50000">
                  <a:srgbClr val="676767">
                    <a:gamma/>
                    <a:tint val="0"/>
                    <a:invGamma/>
                  </a:srgbClr>
                </a:gs>
                <a:gs pos="100000">
                  <a:srgbClr val="67676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265738" y="4046952"/>
            <a:ext cx="1054100" cy="2760662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2" rIns="73025" bIns="36512" anchor="ctr"/>
          <a:lstStyle/>
          <a:p>
            <a:pPr algn="ctr" defTabSz="144463">
              <a:lnSpc>
                <a:spcPct val="100000"/>
              </a:lnSpc>
            </a:pPr>
            <a:endParaRPr lang="en-US" sz="1800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6319838" y="4046952"/>
            <a:ext cx="1414462" cy="2760662"/>
          </a:xfrm>
          <a:prstGeom prst="rect">
            <a:avLst/>
          </a:prstGeom>
          <a:solidFill>
            <a:schemeClr val="hlink"/>
          </a:solidFill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2" rIns="73025" bIns="36512" anchor="ctr"/>
          <a:lstStyle/>
          <a:p>
            <a:pPr algn="ctr" defTabSz="144463">
              <a:lnSpc>
                <a:spcPct val="100000"/>
              </a:lnSpc>
            </a:pPr>
            <a:endParaRPr lang="en-US" sz="1800" dirty="0" smtClean="0"/>
          </a:p>
          <a:p>
            <a:pPr algn="ctr" defTabSz="144463">
              <a:lnSpc>
                <a:spcPct val="100000"/>
              </a:lnSpc>
            </a:pPr>
            <a:endParaRPr lang="en-US" sz="1800" dirty="0"/>
          </a:p>
          <a:p>
            <a:pPr algn="ctr" defTabSz="144463">
              <a:lnSpc>
                <a:spcPct val="100000"/>
              </a:lnSpc>
            </a:pPr>
            <a:endParaRPr lang="en-US" sz="1800" dirty="0" smtClean="0"/>
          </a:p>
          <a:p>
            <a:pPr algn="ctr" defTabSz="144463">
              <a:lnSpc>
                <a:spcPct val="100000"/>
              </a:lnSpc>
            </a:pPr>
            <a:endParaRPr lang="en-US" sz="1800" dirty="0"/>
          </a:p>
          <a:p>
            <a:pPr algn="ctr" defTabSz="144463">
              <a:lnSpc>
                <a:spcPct val="100000"/>
              </a:lnSpc>
            </a:pPr>
            <a:r>
              <a:rPr lang="en-US" sz="1800" dirty="0" smtClean="0"/>
              <a:t>Switch</a:t>
            </a:r>
            <a:endParaRPr lang="en-US" sz="1800" dirty="0"/>
          </a:p>
          <a:p>
            <a:pPr algn="ctr" defTabSz="144463">
              <a:lnSpc>
                <a:spcPct val="100000"/>
              </a:lnSpc>
            </a:pPr>
            <a:r>
              <a:rPr lang="en-US" sz="1800" dirty="0"/>
              <a:t>Processor</a:t>
            </a:r>
          </a:p>
          <a:p>
            <a:pPr algn="ctr" defTabSz="144463">
              <a:lnSpc>
                <a:spcPct val="100000"/>
              </a:lnSpc>
            </a:pPr>
            <a:r>
              <a:rPr lang="en-US" sz="1800" dirty="0"/>
              <a:t>(</a:t>
            </a:r>
            <a:r>
              <a:rPr lang="en-US" sz="1800" dirty="0" err="1"/>
              <a:t>ASICs</a:t>
            </a:r>
            <a:r>
              <a:rPr lang="en-US" sz="1800" dirty="0"/>
              <a:t>)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5265738" y="5572539"/>
            <a:ext cx="102235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>
            <a:lvl1pPr defTabSz="1444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92088" defTabSz="1444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385763" defTabSz="1444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577850" defTabSz="1444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771525" defTabSz="1444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28725" defTabSz="144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685925" defTabSz="144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143125" defTabSz="144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00325" defTabSz="144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800" dirty="0">
                <a:latin typeface="Arial" charset="0"/>
              </a:rPr>
              <a:t>Shared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Arial" charset="0"/>
              </a:rPr>
              <a:t>Buffer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Arial" charset="0"/>
              </a:rPr>
              <a:t>Memory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3643313" y="6415502"/>
            <a:ext cx="990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3643313" y="4418427"/>
            <a:ext cx="990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4735513" y="4418427"/>
            <a:ext cx="990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6176963" y="5161377"/>
            <a:ext cx="990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6151563" y="5451889"/>
            <a:ext cx="990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4722813" y="6415502"/>
            <a:ext cx="990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5337175" y="5161377"/>
            <a:ext cx="776288" cy="2921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2" rIns="73025" bIns="36512" anchor="ctr"/>
          <a:lstStyle/>
          <a:p>
            <a:pPr algn="ctr" defTabSz="144463">
              <a:lnSpc>
                <a:spcPct val="100000"/>
              </a:lnSpc>
            </a:pPr>
            <a:r>
              <a:rPr lang="en-US" sz="1800">
                <a:solidFill>
                  <a:schemeClr val="tx2"/>
                </a:solidFill>
              </a:rPr>
              <a:t>Frame</a:t>
            </a: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5713413" y="4581939"/>
            <a:ext cx="0" cy="45561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5726113" y="5793202"/>
            <a:ext cx="0" cy="45561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025" tIns="36512" rIns="73025" bIns="36512"/>
          <a:lstStyle/>
          <a:p>
            <a:endParaRPr lang="en-US"/>
          </a:p>
        </p:txBody>
      </p:sp>
      <p:pic>
        <p:nvPicPr>
          <p:cNvPr id="28" name="Picture 28" descr="cat4k-48-10-1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3" y="4108864"/>
            <a:ext cx="117157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9" descr="cat4k-48-10-1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3" y="4723227"/>
            <a:ext cx="117157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0" descr="cat4k-48-10-1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3" y="5472527"/>
            <a:ext cx="117157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1" descr="cat4k-48-10-1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8" y="6094827"/>
            <a:ext cx="117157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6390032" y="230638"/>
            <a:ext cx="26885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AU" sz="1800" b="1" dirty="0" smtClean="0"/>
              <a:t>Example of switches using a </a:t>
            </a:r>
            <a:r>
              <a:rPr lang="en-AU" sz="1800" b="1" dirty="0" smtClean="0">
                <a:solidFill>
                  <a:schemeClr val="accent2"/>
                </a:solidFill>
              </a:rPr>
              <a:t>Shared</a:t>
            </a:r>
            <a:r>
              <a:rPr lang="en-AU" sz="1800" b="1" dirty="0"/>
              <a:t> </a:t>
            </a:r>
            <a:r>
              <a:rPr lang="en-AU" sz="1800" b="1" dirty="0" smtClean="0">
                <a:solidFill>
                  <a:schemeClr val="accent2"/>
                </a:solidFill>
              </a:rPr>
              <a:t>Memory </a:t>
            </a:r>
            <a:r>
              <a:rPr lang="en-AU" sz="1800" b="1" dirty="0" smtClean="0"/>
              <a:t>Architecture: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en-AU" sz="1800" b="1" dirty="0" smtClean="0"/>
              <a:t>Cisco Catalyst 4500</a:t>
            </a:r>
          </a:p>
        </p:txBody>
      </p:sp>
    </p:spTree>
    <p:extLst>
      <p:ext uri="{BB962C8B-B14F-4D97-AF65-F5344CB8AC3E}">
        <p14:creationId xmlns:p14="http://schemas.microsoft.com/office/powerpoint/2010/main" val="345619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064" y="1025802"/>
            <a:ext cx="7940675" cy="2751068"/>
          </a:xfrm>
        </p:spPr>
        <p:txBody>
          <a:bodyPr/>
          <a:lstStyle/>
          <a:p>
            <a:pPr>
              <a:buClr>
                <a:schemeClr val="folHlink"/>
              </a:buClr>
            </a:pPr>
            <a:r>
              <a:rPr lang="en-US" sz="2000" dirty="0"/>
              <a:t>Similar to Shared Memory </a:t>
            </a:r>
            <a:r>
              <a:rPr lang="en-US" sz="2000" dirty="0" smtClean="0"/>
              <a:t>Fabric </a:t>
            </a:r>
            <a:r>
              <a:rPr lang="en-US" sz="2000" dirty="0"/>
              <a:t>in that every </a:t>
            </a:r>
            <a:r>
              <a:rPr lang="en-US" sz="2000" dirty="0" err="1"/>
              <a:t>linecard</a:t>
            </a:r>
            <a:r>
              <a:rPr lang="en-US" sz="2000" dirty="0"/>
              <a:t> has a dedicated, conflict-free path to the switching fabric (not a shared path)</a:t>
            </a:r>
          </a:p>
          <a:p>
            <a:pPr>
              <a:buClr>
                <a:schemeClr val="folHlink"/>
              </a:buClr>
            </a:pPr>
            <a:r>
              <a:rPr lang="en-US" sz="2000" dirty="0" smtClean="0"/>
              <a:t>Main differences:</a:t>
            </a:r>
          </a:p>
          <a:p>
            <a:pPr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000" dirty="0" smtClean="0"/>
              <a:t>Packets </a:t>
            </a:r>
            <a:r>
              <a:rPr lang="en-US" sz="2000" dirty="0"/>
              <a:t>buffered on the </a:t>
            </a:r>
            <a:r>
              <a:rPr lang="en-US" sz="2000" dirty="0" err="1"/>
              <a:t>linecards</a:t>
            </a:r>
            <a:r>
              <a:rPr lang="en-US" sz="2000" dirty="0"/>
              <a:t>…not in shared </a:t>
            </a:r>
            <a:r>
              <a:rPr lang="en-US" sz="2000" dirty="0" smtClean="0"/>
              <a:t>memory</a:t>
            </a:r>
          </a:p>
          <a:p>
            <a:pPr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000" dirty="0" smtClean="0"/>
              <a:t>Signaling </a:t>
            </a:r>
            <a:r>
              <a:rPr lang="en-US" sz="2000" dirty="0"/>
              <a:t>and scheduling </a:t>
            </a:r>
            <a:r>
              <a:rPr lang="en-US" sz="2000" dirty="0" smtClean="0"/>
              <a:t>more complex</a:t>
            </a:r>
          </a:p>
          <a:p>
            <a:pPr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000" dirty="0" smtClean="0"/>
              <a:t>Intelligence can be implemented on </a:t>
            </a:r>
            <a:r>
              <a:rPr lang="en-US" sz="2000" dirty="0" err="1" smtClean="0"/>
              <a:t>linecards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20100" cy="596348"/>
          </a:xfrm>
        </p:spPr>
        <p:txBody>
          <a:bodyPr/>
          <a:lstStyle/>
          <a:p>
            <a:r>
              <a:rPr lang="en-US" dirty="0" smtClean="0"/>
              <a:t>Crossbar Architecture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89891" y="5026095"/>
            <a:ext cx="2979737" cy="2286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89891" y="5840482"/>
            <a:ext cx="2979737" cy="2286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89891" y="4162495"/>
            <a:ext cx="2979737" cy="2286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7" descr="Small grid"/>
          <p:cNvSpPr>
            <a:spLocks noChangeArrowheads="1"/>
          </p:cNvSpPr>
          <p:nvPr/>
        </p:nvSpPr>
        <p:spPr bwMode="auto">
          <a:xfrm>
            <a:off x="2228091" y="3884682"/>
            <a:ext cx="1387475" cy="2449513"/>
          </a:xfrm>
          <a:prstGeom prst="rect">
            <a:avLst/>
          </a:prstGeom>
          <a:pattFill prst="smGrid">
            <a:fgClr>
              <a:schemeClr val="accent1"/>
            </a:fgClr>
            <a:bgClr>
              <a:schemeClr val="bg1"/>
            </a:bgClr>
          </a:pattFill>
          <a:ln w="9525">
            <a:solidFill>
              <a:srgbClr val="246E6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2" rIns="73025" bIns="36512" anchor="ctr"/>
          <a:lstStyle/>
          <a:p>
            <a:endParaRPr lang="en-US"/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 rot="5400000">
            <a:off x="1870904" y="4733994"/>
            <a:ext cx="2101850" cy="860425"/>
            <a:chOff x="1611" y="2079"/>
            <a:chExt cx="1718" cy="851"/>
          </a:xfrm>
        </p:grpSpPr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1611" y="2079"/>
              <a:ext cx="1718" cy="851"/>
            </a:xfrm>
            <a:custGeom>
              <a:avLst/>
              <a:gdLst>
                <a:gd name="T0" fmla="*/ 0 w 1718"/>
                <a:gd name="T1" fmla="*/ 0 h 851"/>
                <a:gd name="T2" fmla="*/ 427 w 1718"/>
                <a:gd name="T3" fmla="*/ 0 h 851"/>
                <a:gd name="T4" fmla="*/ 1289 w 1718"/>
                <a:gd name="T5" fmla="*/ 850 h 851"/>
                <a:gd name="T6" fmla="*/ 1717 w 1718"/>
                <a:gd name="T7" fmla="*/ 850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8" h="851">
                  <a:moveTo>
                    <a:pt x="0" y="0"/>
                  </a:moveTo>
                  <a:lnTo>
                    <a:pt x="427" y="0"/>
                  </a:lnTo>
                  <a:lnTo>
                    <a:pt x="1289" y="850"/>
                  </a:lnTo>
                  <a:lnTo>
                    <a:pt x="1717" y="850"/>
                  </a:lnTo>
                </a:path>
              </a:pathLst>
            </a:custGeom>
            <a:noFill/>
            <a:ln w="508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611" y="2079"/>
              <a:ext cx="1718" cy="851"/>
            </a:xfrm>
            <a:custGeom>
              <a:avLst/>
              <a:gdLst>
                <a:gd name="T0" fmla="*/ 1717 w 1718"/>
                <a:gd name="T1" fmla="*/ 0 h 851"/>
                <a:gd name="T2" fmla="*/ 1289 w 1718"/>
                <a:gd name="T3" fmla="*/ 0 h 851"/>
                <a:gd name="T4" fmla="*/ 427 w 1718"/>
                <a:gd name="T5" fmla="*/ 850 h 851"/>
                <a:gd name="T6" fmla="*/ 0 w 1718"/>
                <a:gd name="T7" fmla="*/ 850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8" h="851">
                  <a:moveTo>
                    <a:pt x="1717" y="0"/>
                  </a:moveTo>
                  <a:lnTo>
                    <a:pt x="1289" y="0"/>
                  </a:lnTo>
                  <a:lnTo>
                    <a:pt x="427" y="850"/>
                  </a:lnTo>
                  <a:lnTo>
                    <a:pt x="0" y="850"/>
                  </a:lnTo>
                </a:path>
              </a:pathLst>
            </a:custGeom>
            <a:noFill/>
            <a:ln w="508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61216" y="3879920"/>
            <a:ext cx="1371600" cy="685800"/>
          </a:xfrm>
          <a:prstGeom prst="rect">
            <a:avLst/>
          </a:prstGeom>
          <a:solidFill>
            <a:schemeClr val="hlink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2" rIns="73025" bIns="36512" anchor="ctr"/>
          <a:lstStyle/>
          <a:p>
            <a:pPr algn="ctr">
              <a:lnSpc>
                <a:spcPct val="100000"/>
              </a:lnSpc>
            </a:pPr>
            <a:r>
              <a:rPr lang="en-US" sz="1800"/>
              <a:t>Forwarding</a:t>
            </a:r>
          </a:p>
          <a:p>
            <a:pPr algn="ctr">
              <a:lnSpc>
                <a:spcPct val="100000"/>
              </a:lnSpc>
            </a:pPr>
            <a:r>
              <a:rPr lang="en-US" sz="1800"/>
              <a:t>Engine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879091" y="3879920"/>
            <a:ext cx="1371600" cy="685800"/>
          </a:xfrm>
          <a:prstGeom prst="rect">
            <a:avLst/>
          </a:prstGeom>
          <a:solidFill>
            <a:srgbClr val="246E6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2" rIns="73025" bIns="36512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Switching</a:t>
            </a:r>
            <a:br>
              <a:rPr lang="en-US" sz="1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1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Module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879091" y="4776857"/>
            <a:ext cx="1371600" cy="685800"/>
          </a:xfrm>
          <a:prstGeom prst="rect">
            <a:avLst/>
          </a:prstGeom>
          <a:solidFill>
            <a:srgbClr val="246E6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2" rIns="73025" bIns="36512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Switching</a:t>
            </a:r>
            <a:br>
              <a:rPr lang="en-US" sz="1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1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Module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3879091" y="5675382"/>
            <a:ext cx="1371600" cy="685800"/>
          </a:xfrm>
          <a:prstGeom prst="rect">
            <a:avLst/>
          </a:prstGeom>
          <a:solidFill>
            <a:srgbClr val="246E6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2" rIns="73025" bIns="36512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Switching</a:t>
            </a:r>
            <a:br>
              <a:rPr lang="en-US" sz="1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1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Module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59628" y="4776857"/>
            <a:ext cx="1371600" cy="685800"/>
          </a:xfrm>
          <a:prstGeom prst="rect">
            <a:avLst/>
          </a:prstGeom>
          <a:solidFill>
            <a:srgbClr val="246E6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2" rIns="73025" bIns="36512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Switching</a:t>
            </a:r>
            <a:br>
              <a:rPr lang="en-US" sz="1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1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Module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9628" y="5675382"/>
            <a:ext cx="1371600" cy="685800"/>
          </a:xfrm>
          <a:prstGeom prst="rect">
            <a:avLst/>
          </a:prstGeom>
          <a:solidFill>
            <a:srgbClr val="246E6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2" rIns="73025" bIns="36512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Switching</a:t>
            </a:r>
            <a:br>
              <a:rPr lang="en-US" sz="1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1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Module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098484" y="4054366"/>
            <a:ext cx="26885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AU" sz="1800" b="1" dirty="0" smtClean="0"/>
              <a:t>Example of switches using a </a:t>
            </a:r>
            <a:r>
              <a:rPr lang="en-AU" sz="1800" b="1" dirty="0" smtClean="0">
                <a:solidFill>
                  <a:schemeClr val="accent2"/>
                </a:solidFill>
              </a:rPr>
              <a:t>Crossbar Fabric </a:t>
            </a:r>
            <a:r>
              <a:rPr lang="en-AU" sz="1800" b="1" dirty="0" smtClean="0"/>
              <a:t>Architecture: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en-AU" sz="1800" b="1" dirty="0" smtClean="0"/>
              <a:t>Cisco Catalyst 6500</a:t>
            </a:r>
          </a:p>
        </p:txBody>
      </p:sp>
    </p:spTree>
    <p:extLst>
      <p:ext uri="{BB962C8B-B14F-4D97-AF65-F5344CB8AC3E}">
        <p14:creationId xmlns:p14="http://schemas.microsoft.com/office/powerpoint/2010/main" val="950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Cisco Catalyst 6500 Architecture White Paper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www.cisco.com/en/US/prod/collateral/switches/ps5718/ps708/prod_white_paper0900aecd80673385.html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further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88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7748" y="2557669"/>
            <a:ext cx="8420100" cy="838200"/>
          </a:xfrm>
        </p:spPr>
        <p:txBody>
          <a:bodyPr/>
          <a:lstStyle/>
          <a:p>
            <a:pPr algn="ctr"/>
            <a:r>
              <a:rPr lang="en-US" sz="5400" dirty="0" smtClean="0"/>
              <a:t>Q &amp; 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9413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20100" cy="838200"/>
          </a:xfrm>
        </p:spPr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3" y="2011016"/>
            <a:ext cx="8772939" cy="4336775"/>
          </a:xfrm>
        </p:spPr>
        <p:txBody>
          <a:bodyPr/>
          <a:lstStyle/>
          <a:p>
            <a:r>
              <a:rPr lang="en-US" dirty="0" smtClean="0"/>
              <a:t>LAU COE Graduate with High Distinction (Class of 2008)</a:t>
            </a:r>
          </a:p>
          <a:p>
            <a:r>
              <a:rPr lang="en-US" dirty="0" smtClean="0"/>
              <a:t>2008: 6-month Internship at Cisco Headquarters (San Jose, CA)</a:t>
            </a:r>
          </a:p>
          <a:p>
            <a:r>
              <a:rPr lang="en-US" dirty="0" smtClean="0"/>
              <a:t>2009-2010: Network Engineer with a Cisco Gold Partner: SP/Core routing team, mainly working on Routing, </a:t>
            </a:r>
            <a:r>
              <a:rPr lang="en-US" dirty="0" err="1" smtClean="0"/>
              <a:t>MPLS</a:t>
            </a:r>
            <a:r>
              <a:rPr lang="en-US" dirty="0" smtClean="0"/>
              <a:t> </a:t>
            </a:r>
            <a:r>
              <a:rPr lang="en-US" dirty="0" err="1" smtClean="0"/>
              <a:t>L2</a:t>
            </a:r>
            <a:r>
              <a:rPr lang="en-US" dirty="0" smtClean="0"/>
              <a:t>/L3 </a:t>
            </a:r>
            <a:r>
              <a:rPr lang="en-US" dirty="0" err="1" smtClean="0"/>
              <a:t>VPN</a:t>
            </a:r>
            <a:r>
              <a:rPr lang="en-US" dirty="0" smtClean="0"/>
              <a:t>, </a:t>
            </a:r>
            <a:r>
              <a:rPr lang="en-US" dirty="0" err="1" smtClean="0"/>
              <a:t>MPLS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, </a:t>
            </a:r>
            <a:r>
              <a:rPr lang="en-US" dirty="0" err="1" smtClean="0"/>
              <a:t>BGP</a:t>
            </a:r>
            <a:endParaRPr lang="en-US" dirty="0" smtClean="0"/>
          </a:p>
          <a:p>
            <a:r>
              <a:rPr lang="en-US" dirty="0" smtClean="0"/>
              <a:t>2011-Present: Cisco - Data </a:t>
            </a:r>
            <a:r>
              <a:rPr lang="en-US" dirty="0"/>
              <a:t>Center Networking (</a:t>
            </a:r>
            <a:r>
              <a:rPr lang="en-US" dirty="0" err="1"/>
              <a:t>DCN</a:t>
            </a:r>
            <a:r>
              <a:rPr lang="en-US" dirty="0" smtClean="0"/>
              <a:t>) TAC (Brussels, Belgium)</a:t>
            </a:r>
          </a:p>
          <a:p>
            <a:r>
              <a:rPr lang="en-US" dirty="0" smtClean="0"/>
              <a:t>Double </a:t>
            </a:r>
            <a:r>
              <a:rPr lang="en-US" dirty="0" err="1" smtClean="0"/>
              <a:t>CCIE</a:t>
            </a:r>
            <a:r>
              <a:rPr lang="en-US" dirty="0" smtClean="0"/>
              <a:t> #24153 (</a:t>
            </a:r>
            <a:r>
              <a:rPr lang="en-US" dirty="0" err="1" smtClean="0"/>
              <a:t>Routing&amp;Switching</a:t>
            </a:r>
            <a:r>
              <a:rPr lang="en-US" dirty="0" smtClean="0"/>
              <a:t>, Service Provider)</a:t>
            </a:r>
          </a:p>
        </p:txBody>
      </p:sp>
      <p:pic>
        <p:nvPicPr>
          <p:cNvPr id="2050" name="Picture 2" descr="C:\Users\cyoussef\Pictures\CCIERouting_and_Switching_Use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546" y="368989"/>
            <a:ext cx="1642027" cy="164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youssef\Pictures\CCIEService_Provider_Use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085" y="368989"/>
            <a:ext cx="1642027" cy="164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68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Cisco Career Certifications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Networking Project </a:t>
            </a:r>
            <a:r>
              <a:rPr lang="en-US" dirty="0" smtClean="0"/>
              <a:t>L</a:t>
            </a:r>
            <a:r>
              <a:rPr lang="en-US" dirty="0" smtClean="0"/>
              <a:t>ifecycle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Switching Architectures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904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1730" y="424070"/>
            <a:ext cx="8420100" cy="838200"/>
          </a:xfrm>
        </p:spPr>
        <p:txBody>
          <a:bodyPr/>
          <a:lstStyle/>
          <a:p>
            <a:r>
              <a:rPr lang="en-US" dirty="0" smtClean="0"/>
              <a:t>Cisco </a:t>
            </a:r>
            <a:r>
              <a:rPr lang="en-US" dirty="0"/>
              <a:t>Career </a:t>
            </a:r>
            <a:r>
              <a:rPr lang="en-US" dirty="0" smtClean="0"/>
              <a:t>Certifications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1570" y="1489627"/>
            <a:ext cx="7626970" cy="4566617"/>
          </a:xfrm>
        </p:spPr>
        <p:txBody>
          <a:bodyPr/>
          <a:lstStyle/>
          <a:p>
            <a:r>
              <a:rPr lang="en-US" dirty="0" smtClean="0"/>
              <a:t>Cisco is the leader in IT training and Certifications</a:t>
            </a:r>
          </a:p>
          <a:p>
            <a:r>
              <a:rPr lang="en-US" dirty="0" smtClean="0"/>
              <a:t>Award-winning certification program</a:t>
            </a:r>
          </a:p>
          <a:p>
            <a:r>
              <a:rPr lang="en-US" dirty="0" smtClean="0"/>
              <a:t>Great balance of speed, innovation and quality</a:t>
            </a:r>
          </a:p>
          <a:p>
            <a:r>
              <a:rPr lang="en-US" dirty="0" smtClean="0"/>
              <a:t>Scalability, depth and breadth are built into the program to offer specializations in major networking areas: Security, Voice, Service Provider, Wireless, Data Center</a:t>
            </a:r>
            <a:endParaRPr lang="en-US" dirty="0"/>
          </a:p>
        </p:txBody>
      </p:sp>
      <p:pic>
        <p:nvPicPr>
          <p:cNvPr id="1026" name="Picture 2" descr="pyram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691" y="4270151"/>
            <a:ext cx="3450465" cy="258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13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20100" cy="838200"/>
          </a:xfrm>
        </p:spPr>
        <p:txBody>
          <a:bodyPr/>
          <a:lstStyle/>
          <a:p>
            <a:r>
              <a:rPr lang="en-US" dirty="0" smtClean="0"/>
              <a:t>Certifications Portfolio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2" y="1252538"/>
            <a:ext cx="7343775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207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6825"/>
            <a:ext cx="9011478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20100" cy="838200"/>
          </a:xfrm>
        </p:spPr>
        <p:txBody>
          <a:bodyPr/>
          <a:lstStyle/>
          <a:p>
            <a:r>
              <a:rPr lang="en-US" dirty="0" smtClean="0"/>
              <a:t>Certifications Portfolio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20100" cy="838200"/>
          </a:xfrm>
        </p:spPr>
        <p:txBody>
          <a:bodyPr/>
          <a:lstStyle/>
          <a:p>
            <a:r>
              <a:rPr lang="en-US" dirty="0" smtClean="0"/>
              <a:t>Cisco Certified Network Associate (</a:t>
            </a:r>
            <a:r>
              <a:rPr lang="en-US" dirty="0" err="1" smtClean="0"/>
              <a:t>CCNA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8" y="1555888"/>
            <a:ext cx="8371026" cy="3571875"/>
          </a:xfrm>
        </p:spPr>
        <p:txBody>
          <a:bodyPr/>
          <a:lstStyle/>
          <a:p>
            <a:r>
              <a:rPr lang="en-US" sz="2000" dirty="0" smtClean="0"/>
              <a:t>Aligns </a:t>
            </a:r>
            <a:r>
              <a:rPr lang="en-US" sz="2000" dirty="0"/>
              <a:t>to job roles such as: </a:t>
            </a:r>
          </a:p>
          <a:p>
            <a:pPr marL="0" indent="0">
              <a:buNone/>
            </a:pPr>
            <a:r>
              <a:rPr lang="en-US" sz="2000" dirty="0"/>
              <a:t>–Network Technician </a:t>
            </a:r>
          </a:p>
          <a:p>
            <a:pPr marL="0" indent="0">
              <a:buNone/>
            </a:pPr>
            <a:r>
              <a:rPr lang="en-US" sz="2000" dirty="0"/>
              <a:t>–Network Support or Systems Engineer </a:t>
            </a:r>
          </a:p>
          <a:p>
            <a:pPr marL="0" indent="0">
              <a:buNone/>
            </a:pPr>
            <a:r>
              <a:rPr lang="en-US" sz="2000" dirty="0"/>
              <a:t>–Network Engineer </a:t>
            </a:r>
          </a:p>
          <a:p>
            <a:r>
              <a:rPr lang="en-US" sz="2000" dirty="0" smtClean="0"/>
              <a:t>Validates </a:t>
            </a:r>
            <a:r>
              <a:rPr lang="en-US" sz="2000" dirty="0"/>
              <a:t>ability to configure, implement, verify, and maintain a multisite enterprise network </a:t>
            </a:r>
          </a:p>
          <a:p>
            <a:r>
              <a:rPr lang="en-US" sz="2000" dirty="0" smtClean="0"/>
              <a:t>Can </a:t>
            </a:r>
            <a:r>
              <a:rPr lang="en-US" sz="2000" dirty="0"/>
              <a:t>implement a small switched and routed network and verify WAN links </a:t>
            </a:r>
          </a:p>
          <a:p>
            <a:r>
              <a:rPr lang="en-US" sz="2000" dirty="0" smtClean="0"/>
              <a:t>Exams </a:t>
            </a:r>
            <a:r>
              <a:rPr lang="en-US" sz="2000" dirty="0"/>
              <a:t>needed for certification: </a:t>
            </a:r>
          </a:p>
          <a:p>
            <a:pPr marL="0" indent="0">
              <a:buNone/>
            </a:pPr>
            <a:r>
              <a:rPr lang="en-US" sz="2000" dirty="0"/>
              <a:t>–</a:t>
            </a:r>
            <a:r>
              <a:rPr lang="en-US" sz="2000" dirty="0" err="1"/>
              <a:t>ICND1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–</a:t>
            </a:r>
            <a:r>
              <a:rPr lang="en-US" sz="2000" dirty="0" err="1"/>
              <a:t>ICND2</a:t>
            </a:r>
            <a:r>
              <a:rPr lang="en-US" sz="2000" dirty="0"/>
              <a:t> </a:t>
            </a:r>
          </a:p>
          <a:p>
            <a:r>
              <a:rPr lang="en-US" sz="2000" dirty="0" smtClean="0"/>
              <a:t>No </a:t>
            </a:r>
            <a:r>
              <a:rPr lang="en-US" sz="2000" dirty="0"/>
              <a:t>prerequisites </a:t>
            </a:r>
          </a:p>
          <a:p>
            <a:endParaRPr lang="en-US" sz="2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38" y="1222927"/>
            <a:ext cx="235267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14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83" y="304800"/>
            <a:ext cx="8945217" cy="838200"/>
          </a:xfrm>
        </p:spPr>
        <p:txBody>
          <a:bodyPr/>
          <a:lstStyle/>
          <a:p>
            <a:r>
              <a:rPr lang="en-US" dirty="0" smtClean="0"/>
              <a:t>Cisco Certified Network Professional (</a:t>
            </a:r>
            <a:r>
              <a:rPr lang="en-US" dirty="0" err="1" smtClean="0"/>
              <a:t>CCNP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16" y="1489627"/>
            <a:ext cx="8223319" cy="5189469"/>
          </a:xfrm>
        </p:spPr>
        <p:txBody>
          <a:bodyPr/>
          <a:lstStyle/>
          <a:p>
            <a:r>
              <a:rPr lang="en-US" sz="2000" dirty="0" smtClean="0"/>
              <a:t>Aligned </a:t>
            </a:r>
            <a:r>
              <a:rPr lang="en-US" sz="2000" dirty="0"/>
              <a:t>to job roles such as: </a:t>
            </a:r>
          </a:p>
          <a:p>
            <a:pPr marL="0" indent="0">
              <a:buNone/>
            </a:pPr>
            <a:r>
              <a:rPr lang="en-US" sz="2000" dirty="0"/>
              <a:t>–Network Technician </a:t>
            </a:r>
          </a:p>
          <a:p>
            <a:pPr marL="0" indent="0">
              <a:buNone/>
            </a:pPr>
            <a:r>
              <a:rPr lang="en-US" sz="2000" dirty="0"/>
              <a:t>–Network Support or Systems Engineer </a:t>
            </a:r>
          </a:p>
          <a:p>
            <a:pPr marL="0" indent="0">
              <a:buNone/>
            </a:pPr>
            <a:r>
              <a:rPr lang="en-US" sz="2000" dirty="0"/>
              <a:t>–Network Engineer </a:t>
            </a:r>
          </a:p>
          <a:p>
            <a:r>
              <a:rPr lang="en-US" sz="2000" dirty="0" smtClean="0"/>
              <a:t>Validates </a:t>
            </a:r>
            <a:r>
              <a:rPr lang="en-US" sz="2000" dirty="0"/>
              <a:t>ability to plan, implement, verify, and troubleshoot local and wide-area networks </a:t>
            </a:r>
          </a:p>
          <a:p>
            <a:r>
              <a:rPr lang="en-US" sz="2000" dirty="0" smtClean="0"/>
              <a:t>Confirms </a:t>
            </a:r>
            <a:r>
              <a:rPr lang="en-US" sz="2000" dirty="0"/>
              <a:t>advanced knowledge of security, voice, wireless, and video </a:t>
            </a:r>
          </a:p>
          <a:p>
            <a:r>
              <a:rPr lang="en-US" sz="2000" dirty="0" smtClean="0"/>
              <a:t>Exams </a:t>
            </a:r>
            <a:r>
              <a:rPr lang="en-US" sz="2000" dirty="0"/>
              <a:t>needed for certification: </a:t>
            </a:r>
          </a:p>
          <a:p>
            <a:pPr marL="0" indent="0">
              <a:buNone/>
            </a:pPr>
            <a:r>
              <a:rPr lang="en-US" sz="2000" dirty="0"/>
              <a:t>–ROUTE </a:t>
            </a:r>
          </a:p>
          <a:p>
            <a:pPr marL="0" indent="0">
              <a:buNone/>
            </a:pPr>
            <a:r>
              <a:rPr lang="en-US" sz="2000" dirty="0"/>
              <a:t>–SWITCH </a:t>
            </a:r>
          </a:p>
          <a:p>
            <a:pPr marL="0" indent="0">
              <a:buNone/>
            </a:pPr>
            <a:r>
              <a:rPr lang="en-US" sz="2000" dirty="0"/>
              <a:t>–</a:t>
            </a:r>
            <a:r>
              <a:rPr lang="en-US" sz="2000" dirty="0" err="1"/>
              <a:t>TSHOOT</a:t>
            </a:r>
            <a:r>
              <a:rPr lang="en-US" sz="2000" dirty="0"/>
              <a:t> </a:t>
            </a:r>
          </a:p>
          <a:p>
            <a:r>
              <a:rPr lang="en-US" sz="2000" dirty="0" err="1" smtClean="0"/>
              <a:t>CCNA</a:t>
            </a:r>
            <a:r>
              <a:rPr lang="en-US" sz="2000" dirty="0" smtClean="0"/>
              <a:t> </a:t>
            </a:r>
            <a:r>
              <a:rPr lang="en-US" sz="2000" dirty="0"/>
              <a:t>is a prerequisite </a:t>
            </a:r>
          </a:p>
          <a:p>
            <a:endParaRPr lang="en-U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433" y="1248395"/>
            <a:ext cx="2428875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169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presentationwhite.10.3.06">
  <a:themeElements>
    <a:clrScheme name="Ciscopresentationwhite.10.3.06 1">
      <a:dk1>
        <a:srgbClr val="000000"/>
      </a:dk1>
      <a:lt1>
        <a:srgbClr val="FFFFFF"/>
      </a:lt1>
      <a:dk2>
        <a:srgbClr val="0183B7"/>
      </a:dk2>
      <a:lt2>
        <a:srgbClr val="8E8E95"/>
      </a:lt2>
      <a:accent1>
        <a:srgbClr val="0183B7"/>
      </a:accent1>
      <a:accent2>
        <a:srgbClr val="B21A1A"/>
      </a:accent2>
      <a:accent3>
        <a:srgbClr val="FFFFFF"/>
      </a:accent3>
      <a:accent4>
        <a:srgbClr val="000000"/>
      </a:accent4>
      <a:accent5>
        <a:srgbClr val="AAC1D8"/>
      </a:accent5>
      <a:accent6>
        <a:srgbClr val="A11616"/>
      </a:accent6>
      <a:hlink>
        <a:srgbClr val="83A2CF"/>
      </a:hlink>
      <a:folHlink>
        <a:srgbClr val="EFB525"/>
      </a:folHlink>
    </a:clrScheme>
    <a:fontScheme name="Ciscopresentationwhite.10.3.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Ciscopresentationwhite.10.3.06 1">
        <a:dk1>
          <a:srgbClr val="000000"/>
        </a:dk1>
        <a:lt1>
          <a:srgbClr val="FFFFFF"/>
        </a:lt1>
        <a:dk2>
          <a:srgbClr val="0183B7"/>
        </a:dk2>
        <a:lt2>
          <a:srgbClr val="8E8E95"/>
        </a:lt2>
        <a:accent1>
          <a:srgbClr val="0183B7"/>
        </a:accent1>
        <a:accent2>
          <a:srgbClr val="B21A1A"/>
        </a:accent2>
        <a:accent3>
          <a:srgbClr val="FFFFFF"/>
        </a:accent3>
        <a:accent4>
          <a:srgbClr val="000000"/>
        </a:accent4>
        <a:accent5>
          <a:srgbClr val="AAC1D8"/>
        </a:accent5>
        <a:accent6>
          <a:srgbClr val="A11616"/>
        </a:accent6>
        <a:hlink>
          <a:srgbClr val="83A2CF"/>
        </a:hlink>
        <a:folHlink>
          <a:srgbClr val="EFB5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33005</TotalTime>
  <Words>1162</Words>
  <Application>Microsoft Office PowerPoint</Application>
  <PresentationFormat>On-screen Show (4:3)</PresentationFormat>
  <Paragraphs>221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Ciscopresentationwhite.10.3.06</vt:lpstr>
      <vt:lpstr>PowerPoint Presentation</vt:lpstr>
      <vt:lpstr>Agenda</vt:lpstr>
      <vt:lpstr>Who Am I?</vt:lpstr>
      <vt:lpstr>PowerPoint Presentation</vt:lpstr>
      <vt:lpstr>Cisco Career Certifications</vt:lpstr>
      <vt:lpstr>Certifications Portfolio</vt:lpstr>
      <vt:lpstr>Certifications Portfolio</vt:lpstr>
      <vt:lpstr>Cisco Certified Network Associate (CCNA)</vt:lpstr>
      <vt:lpstr>Cisco Certified Network Professional (CCNP)</vt:lpstr>
      <vt:lpstr>Cisco Certified Internetwork Expert (CCIE)</vt:lpstr>
      <vt:lpstr>CCIE Certifications</vt:lpstr>
      <vt:lpstr>CCIE Information Worldwide</vt:lpstr>
      <vt:lpstr>Cisco Certified Architect (CCA)</vt:lpstr>
      <vt:lpstr>Cisco Specialist Certifications</vt:lpstr>
      <vt:lpstr>Certification Process</vt:lpstr>
      <vt:lpstr>Useful Links</vt:lpstr>
      <vt:lpstr>For more info:</vt:lpstr>
      <vt:lpstr>PowerPoint Presentation</vt:lpstr>
      <vt:lpstr>Network Lifecycle</vt:lpstr>
      <vt:lpstr>Simplified View</vt:lpstr>
      <vt:lpstr>For more info:</vt:lpstr>
      <vt:lpstr>PowerPoint Presentation</vt:lpstr>
      <vt:lpstr>What is a switch fabric?</vt:lpstr>
      <vt:lpstr>Switching Architectures</vt:lpstr>
      <vt:lpstr>Shared Bus/Ring Switch Fabric</vt:lpstr>
      <vt:lpstr>Shared Memory Fabric</vt:lpstr>
      <vt:lpstr>Crossbar Architecture</vt:lpstr>
      <vt:lpstr>For further reading</vt:lpstr>
      <vt:lpstr>Q &amp; A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DCBU : DC3 TECHNICAL MARKETING ENGINEERING  Team Planning Q1CY07</dc:title>
  <dc:creator>Charles Youssef (cyoussef)</dc:creator>
  <cp:lastModifiedBy>cyoussef</cp:lastModifiedBy>
  <cp:revision>381</cp:revision>
  <cp:lastPrinted>2007-06-01T16:23:05Z</cp:lastPrinted>
  <dcterms:modified xsi:type="dcterms:W3CDTF">2013-04-06T13:08:51Z</dcterms:modified>
</cp:coreProperties>
</file>