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5"/>
  </p:notesMasterIdLst>
  <p:handoutMasterIdLst>
    <p:handoutMasterId r:id="rId36"/>
  </p:handoutMasterIdLst>
  <p:sldIdLst>
    <p:sldId id="385" r:id="rId2"/>
    <p:sldId id="384" r:id="rId3"/>
    <p:sldId id="386" r:id="rId4"/>
    <p:sldId id="387" r:id="rId5"/>
    <p:sldId id="388" r:id="rId6"/>
    <p:sldId id="389" r:id="rId7"/>
    <p:sldId id="393" r:id="rId8"/>
    <p:sldId id="412" r:id="rId9"/>
    <p:sldId id="413" r:id="rId10"/>
    <p:sldId id="414" r:id="rId11"/>
    <p:sldId id="394" r:id="rId12"/>
    <p:sldId id="395" r:id="rId13"/>
    <p:sldId id="396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5" r:id="rId29"/>
    <p:sldId id="416" r:id="rId30"/>
    <p:sldId id="417" r:id="rId31"/>
    <p:sldId id="418" r:id="rId32"/>
    <p:sldId id="419" r:id="rId33"/>
    <p:sldId id="42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2667" autoAdjust="0"/>
  </p:normalViewPr>
  <p:slideViewPr>
    <p:cSldViewPr>
      <p:cViewPr varScale="1"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50C666-327F-4216-8543-471B1924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3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7496F3-07EE-45C2-90A8-33CE389D1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E733D8-428A-490C-8867-8565340B3B9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7C0C7C-7868-45E4-9F78-312BCD95319D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F6283-B333-4DAB-94BD-1533C6368AD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13203A-AB87-41DE-9312-C45EDA742384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CB071-8247-4459-85E4-AEE3B0DF67E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AFD37C-B19E-48B3-BC3E-5DD33D01EF01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D2168-12CA-4E2E-B3D1-82DAC9874E61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9ECAFB-4D30-4DCD-8A04-50416AAE0A1B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D7C131-F743-4391-B8CC-B9617754358E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DD0586-E1C1-4753-800A-51517DE7AA0C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BE74E0-ABFD-4826-A349-4D57911205D9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614EE5-F09D-4F86-9978-3B14DBC60A77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AAB1F7-5567-492B-BA39-208E883DE0AF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D9324-22CF-4E88-9FD2-19E76187788E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209B22-827C-43B8-9A53-DFE115C76351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BA2A5A-CB54-4C5D-9628-2F411FD18CAB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3A0022-3444-49B2-B1CD-02406E8FF9AA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FFB86D-91D8-40FC-86A9-E560FFC18B59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D3935A-7548-456B-A78A-92D9DE6C997E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15CA17-63AD-433C-98CD-D10B3A24D336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6DFC4B-984B-4528-8218-74DC2007A297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889903-E08F-46B2-8111-C370AB815888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966EF9-F2D3-439B-A281-D311404D3B5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ED1F8B-D7DD-40F1-B26B-00B527A51389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08E4DB-118E-47C7-A4DB-EA191C540963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2E17CB-5BA9-40B4-B14B-FA9BE60C374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54FD05-4178-44F2-B169-0CC94C6821F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D7AFC-6CEC-4030-9785-199CA4B38680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C6674-B874-4FB2-8121-8134377FAF9F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A9AB48-3E83-4687-9A10-E16957E726D8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B3D3-691D-42F5-A007-88AAC3A2E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8723-CED4-43C8-A2DD-2D26D4480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4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51A7-5D4E-4BA7-A58E-4BE6A5F1F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4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DA9E-355D-4558-A75A-050954F6C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29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3C39-1634-45FF-8E7B-91EFB16D0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22CF-B04E-4FBC-A1EF-488BEF2B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6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91A4-1F43-485E-9363-9B6DC4425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29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102F-62D5-45F3-9EF0-9D72327E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FAAA-A6C4-4628-8EEC-440BD07B9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65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486A-71C8-473A-A239-A084DBB96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9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610A-7392-4FA6-8B13-ACD385D3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2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B8AB-0BA9-4709-ADD5-166AAA4D2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9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F26498-D5B9-4D0A-AE29-61186CB6A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Android: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" y="4343400"/>
            <a:ext cx="8823325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Note that:</a:t>
            </a:r>
          </a:p>
          <a:p>
            <a:pPr lvl="1" eaLnBrk="1" hangingPunct="1">
              <a:defRPr/>
            </a:pPr>
            <a:r>
              <a:rPr lang="en-US" dirty="0" smtClean="0"/>
              <a:t>Honeycomb (Android v3.0)</a:t>
            </a:r>
          </a:p>
          <a:p>
            <a:pPr lvl="2" eaLnBrk="1" hangingPunct="1">
              <a:defRPr/>
            </a:pPr>
            <a:r>
              <a:rPr lang="en-US" dirty="0" smtClean="0"/>
              <a:t>A tablet-only release</a:t>
            </a:r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Jelly Bean (Android v4.1)</a:t>
            </a:r>
          </a:p>
          <a:p>
            <a:pPr lvl="2" eaLnBrk="1" hangingPunct="1">
              <a:defRPr/>
            </a:pPr>
            <a:r>
              <a:rPr lang="en-US" dirty="0" smtClean="0"/>
              <a:t>Released on July 09, 2012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0815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Event Handlers to Monitor State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Event handlers are defined to</a:t>
            </a:r>
          </a:p>
          <a:p>
            <a:pPr lvl="2" eaLnBrk="1" hangingPunct="1">
              <a:defRPr/>
            </a:pPr>
            <a:r>
              <a:rPr lang="en-US" dirty="0" smtClean="0"/>
              <a:t>Enable activities to react to state changes</a:t>
            </a:r>
          </a:p>
          <a:p>
            <a:pPr lvl="1" eaLnBrk="1" hangingPunct="1">
              <a:defRPr/>
            </a:pPr>
            <a:r>
              <a:rPr lang="en-US" dirty="0" smtClean="0"/>
              <a:t>Full lifetime:</a:t>
            </a:r>
          </a:p>
          <a:p>
            <a:pPr lvl="2" eaLnBrk="1" hangingPunct="1">
              <a:defRPr/>
            </a:pPr>
            <a:r>
              <a:rPr lang="en-US" dirty="0" smtClean="0"/>
              <a:t>Between onCreate and onDestroy</a:t>
            </a:r>
          </a:p>
          <a:p>
            <a:pPr lvl="1" eaLnBrk="1" hangingPunct="1">
              <a:defRPr/>
            </a:pPr>
            <a:r>
              <a:rPr lang="en-US" dirty="0" smtClean="0"/>
              <a:t>Visible lifetime:</a:t>
            </a:r>
          </a:p>
          <a:p>
            <a:pPr lvl="2" eaLnBrk="1" hangingPunct="1">
              <a:defRPr/>
            </a:pPr>
            <a:r>
              <a:rPr lang="en-US" dirty="0" smtClean="0"/>
              <a:t>Bound between onStart and onStop</a:t>
            </a:r>
          </a:p>
          <a:p>
            <a:pPr lvl="1" eaLnBrk="1" hangingPunct="1">
              <a:defRPr/>
            </a:pPr>
            <a:r>
              <a:rPr lang="en-US" dirty="0" smtClean="0"/>
              <a:t>Active lifetime</a:t>
            </a:r>
          </a:p>
          <a:p>
            <a:pPr lvl="2" eaLnBrk="1" hangingPunct="1">
              <a:defRPr/>
            </a:pPr>
            <a:r>
              <a:rPr lang="en-US" dirty="0" smtClean="0"/>
              <a:t>Starts with onResume and ends with onPause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048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Layout resource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0" y="1527175"/>
            <a:ext cx="5848350" cy="1978025"/>
            <a:chOff x="1524000" y="1527101"/>
            <a:chExt cx="5848350" cy="1978099"/>
          </a:xfrm>
        </p:grpSpPr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527101"/>
              <a:ext cx="5848350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95575"/>
              <a:ext cx="333375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0500"/>
            <a:ext cx="3238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8800"/>
            <a:ext cx="493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Externalizing resources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814513"/>
            <a:ext cx="78200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Introducing the Application Manifest File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04950"/>
            <a:ext cx="83153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R.java File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447800"/>
            <a:ext cx="4529137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304800" y="4222750"/>
            <a:ext cx="8686800" cy="2482850"/>
          </a:xfrm>
        </p:spPr>
        <p:txBody>
          <a:bodyPr/>
          <a:lstStyle/>
          <a:p>
            <a:r>
              <a:rPr lang="en-US" altLang="en-US" smtClean="0"/>
              <a:t>To create an instance of the resource</a:t>
            </a:r>
          </a:p>
          <a:p>
            <a:pPr lvl="1"/>
            <a:r>
              <a:rPr lang="en-US" altLang="en-US" smtClean="0"/>
              <a:t>Use the following helper method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5257800"/>
            <a:ext cx="6523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Expanding your Experience: Let us Make a Toast!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525" y="1524000"/>
            <a:ext cx="8982075" cy="5181600"/>
          </a:xfrm>
        </p:spPr>
        <p:txBody>
          <a:bodyPr/>
          <a:lstStyle/>
          <a:p>
            <a:r>
              <a:rPr lang="en-US" altLang="en-US" smtClean="0"/>
              <a:t>Toast</a:t>
            </a:r>
          </a:p>
          <a:p>
            <a:pPr lvl="1"/>
            <a:r>
              <a:rPr lang="en-US" altLang="en-US" smtClean="0"/>
              <a:t>Is a transient notification visible for a few seconds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Is perfect to inform users of events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Has a </a:t>
            </a:r>
            <a:r>
              <a:rPr lang="en-US" altLang="en-US" smtClean="0">
                <a:latin typeface="Courier" pitchFamily="49" charset="0"/>
              </a:rPr>
              <a:t>makeText</a:t>
            </a:r>
            <a:r>
              <a:rPr lang="en-US" altLang="en-US" smtClean="0"/>
              <a:t> method </a:t>
            </a:r>
          </a:p>
          <a:p>
            <a:pPr lvl="2"/>
            <a:r>
              <a:rPr lang="en-US" altLang="en-US" smtClean="0"/>
              <a:t>Enabling you to create a standard Toast display window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Displaying a Toast: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43434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Fundamentals of UI design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382000" cy="4910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Visual components in Android</a:t>
            </a:r>
          </a:p>
          <a:p>
            <a:pPr lvl="1">
              <a:defRPr/>
            </a:pPr>
            <a:r>
              <a:rPr lang="en-US" dirty="0" smtClean="0"/>
              <a:t>Derived from the </a:t>
            </a:r>
            <a:r>
              <a:rPr lang="en-US" dirty="0" smtClean="0">
                <a:latin typeface="Courier" pitchFamily="49" charset="0"/>
              </a:rPr>
              <a:t>android.view.View </a:t>
            </a:r>
            <a:r>
              <a:rPr lang="en-US" dirty="0" smtClean="0"/>
              <a:t>class</a:t>
            </a:r>
          </a:p>
          <a:p>
            <a:pPr lvl="1">
              <a:defRPr/>
            </a:pPr>
            <a:r>
              <a:rPr lang="en-US" dirty="0" smtClean="0"/>
              <a:t>Referred to as </a:t>
            </a:r>
            <a:r>
              <a:rPr lang="en-US" i="1" dirty="0" smtClean="0"/>
              <a:t>views, controls, </a:t>
            </a:r>
            <a:r>
              <a:rPr lang="en-US" dirty="0" smtClean="0"/>
              <a:t>or</a:t>
            </a:r>
            <a:r>
              <a:rPr lang="en-US" i="1" dirty="0" smtClean="0"/>
              <a:t> widgets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Examples</a:t>
            </a:r>
          </a:p>
          <a:p>
            <a:pPr lvl="2">
              <a:defRPr/>
            </a:pPr>
            <a:r>
              <a:rPr lang="en-US" sz="1600" dirty="0" smtClean="0">
                <a:latin typeface="Courier" pitchFamily="49" charset="0"/>
              </a:rPr>
              <a:t>TextView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EditText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ListView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Spinner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Button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ToggleButton</a:t>
            </a:r>
            <a:r>
              <a:rPr lang="en-US" sz="1600" dirty="0" smtClean="0"/>
              <a:t>,</a:t>
            </a:r>
          </a:p>
          <a:p>
            <a:pPr lvl="2">
              <a:defRPr/>
            </a:pPr>
            <a:r>
              <a:rPr lang="en-US" sz="1600" dirty="0" smtClean="0">
                <a:latin typeface="Courier" pitchFamily="49" charset="0"/>
              </a:rPr>
              <a:t>CheckBox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RadioButton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VideoView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" pitchFamily="49" charset="0"/>
              </a:rPr>
              <a:t>etc…</a:t>
            </a:r>
          </a:p>
          <a:p>
            <a:pPr marL="693737" lvl="2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Multiple views</a:t>
            </a:r>
          </a:p>
          <a:p>
            <a:pPr lvl="1">
              <a:defRPr/>
            </a:pPr>
            <a:r>
              <a:rPr lang="en-US" dirty="0" smtClean="0"/>
              <a:t>Grouped into </a:t>
            </a:r>
            <a:r>
              <a:rPr lang="en-US" dirty="0" err="1" smtClean="0"/>
              <a:t>ViewGroup</a:t>
            </a:r>
            <a:r>
              <a:rPr lang="en-US" dirty="0" smtClean="0"/>
              <a:t> (</a:t>
            </a:r>
            <a:r>
              <a:rPr lang="en-US" dirty="0" err="1" smtClean="0">
                <a:latin typeface="Courier" pitchFamily="49" charset="0"/>
              </a:rPr>
              <a:t>android.view.ViewGroup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Examples</a:t>
            </a:r>
          </a:p>
          <a:p>
            <a:pPr lvl="2">
              <a:defRPr/>
            </a:pPr>
            <a:r>
              <a:rPr lang="en-US" sz="1600" dirty="0" err="1" smtClean="0">
                <a:latin typeface="Courier" pitchFamily="49" charset="0"/>
              </a:rPr>
              <a:t>LinearLayout</a:t>
            </a:r>
            <a:r>
              <a:rPr lang="en-US" sz="1600" dirty="0" smtClean="0"/>
              <a:t>, </a:t>
            </a:r>
            <a:r>
              <a:rPr lang="en-US" sz="1600" dirty="0" err="1" smtClean="0">
                <a:latin typeface="Courier" pitchFamily="49" charset="0"/>
              </a:rPr>
              <a:t>RelativeLayout</a:t>
            </a:r>
            <a:r>
              <a:rPr lang="en-US" sz="1600" dirty="0" smtClean="0"/>
              <a:t>, </a:t>
            </a:r>
            <a:r>
              <a:rPr lang="en-US" sz="1600" dirty="0" err="1" smtClean="0">
                <a:latin typeface="Courier" pitchFamily="49" charset="0"/>
              </a:rPr>
              <a:t>AbsoluteLayout</a:t>
            </a:r>
            <a:r>
              <a:rPr lang="en-US" sz="1600" dirty="0" smtClean="0">
                <a:latin typeface="Courier" pitchFamily="49" charset="0"/>
              </a:rPr>
              <a:t>,</a:t>
            </a:r>
            <a:endParaRPr lang="en-US" sz="1600" dirty="0" smtClean="0"/>
          </a:p>
          <a:p>
            <a:pPr lvl="2">
              <a:defRPr/>
            </a:pPr>
            <a:r>
              <a:rPr lang="en-US" sz="1600" dirty="0" err="1" smtClean="0">
                <a:latin typeface="Courier" pitchFamily="49" charset="0"/>
              </a:rPr>
              <a:t>TableLayout</a:t>
            </a:r>
            <a:r>
              <a:rPr lang="en-US" sz="1600" dirty="0" smtClean="0"/>
              <a:t>, </a:t>
            </a:r>
            <a:r>
              <a:rPr lang="en-US" sz="1600" dirty="0" err="1" smtClean="0">
                <a:latin typeface="Courier" pitchFamily="49" charset="0"/>
              </a:rPr>
              <a:t>FrameLayout</a:t>
            </a:r>
            <a:r>
              <a:rPr lang="en-US" sz="1600" dirty="0" smtClean="0"/>
              <a:t>, </a:t>
            </a:r>
            <a:r>
              <a:rPr lang="en-US" sz="1600" dirty="0" err="1" smtClean="0">
                <a:latin typeface="Courier" pitchFamily="49" charset="0"/>
              </a:rPr>
              <a:t>ScrollView</a:t>
            </a:r>
            <a:r>
              <a:rPr lang="en-US" sz="1600" dirty="0" smtClean="0">
                <a:latin typeface="Courier" pitchFamily="49" charset="0"/>
              </a:rPr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LinearLayout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layout</a:t>
            </a:r>
          </a:p>
          <a:p>
            <a:pPr lvl="1"/>
            <a:r>
              <a:rPr lang="en-US" altLang="en-US" smtClean="0"/>
              <a:t>Arranges views in a single column/row</a:t>
            </a:r>
          </a:p>
          <a:p>
            <a:pPr lvl="2"/>
            <a:r>
              <a:rPr lang="en-US" altLang="en-US" smtClean="0"/>
              <a:t>That is, child views arranged either vertically or horizontally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Example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810000"/>
            <a:ext cx="57435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Attributes for </a:t>
            </a:r>
            <a:br>
              <a:rPr lang="en-US" altLang="en-US" smtClean="0"/>
            </a:br>
            <a:r>
              <a:rPr lang="en-US" altLang="en-US" smtClean="0"/>
              <a:t>Views and ViewGroups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383588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7543800" cy="1295400"/>
          </a:xfrm>
        </p:spPr>
        <p:txBody>
          <a:bodyPr/>
          <a:lstStyle/>
          <a:p>
            <a:r>
              <a:rPr lang="en-US" altLang="en-US" smtClean="0"/>
              <a:t>Units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70388"/>
            <a:ext cx="8991600" cy="2335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dp (density independent pixel)</a:t>
            </a:r>
          </a:p>
          <a:p>
            <a:pPr lvl="1">
              <a:defRPr/>
            </a:pPr>
            <a:r>
              <a:rPr lang="en-US" dirty="0" smtClean="0"/>
              <a:t>1 dp =&gt; 1 pixel on a 160 dpi screen</a:t>
            </a:r>
          </a:p>
          <a:p>
            <a:pPr>
              <a:defRPr/>
            </a:pPr>
            <a:r>
              <a:rPr lang="en-US" dirty="0" smtClean="0"/>
              <a:t>sp (scale independent pixel)</a:t>
            </a:r>
          </a:p>
          <a:p>
            <a:pPr lvl="1">
              <a:defRPr/>
            </a:pPr>
            <a:r>
              <a:rPr lang="en-US" dirty="0" smtClean="0"/>
              <a:t>Similar to dp but recommended for font sizes</a:t>
            </a:r>
          </a:p>
          <a:p>
            <a:pPr>
              <a:defRPr/>
            </a:pPr>
            <a:r>
              <a:rPr lang="en-US" dirty="0" smtClean="0"/>
              <a:t>px (actual pixel on screen)</a:t>
            </a:r>
          </a:p>
          <a:p>
            <a:pPr marL="344487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914400"/>
            <a:ext cx="6567488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0575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25400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5410200"/>
          </a:xfrm>
        </p:spPr>
        <p:txBody>
          <a:bodyPr/>
          <a:lstStyle/>
          <a:p>
            <a:pPr eaLnBrk="1" hangingPunct="1"/>
            <a:r>
              <a:rPr lang="en-US" altLang="en-US" smtClean="0"/>
              <a:t>Android apps are</a:t>
            </a:r>
          </a:p>
          <a:p>
            <a:pPr lvl="1" eaLnBrk="1" hangingPunct="1"/>
            <a:r>
              <a:rPr lang="en-US" altLang="en-US" smtClean="0"/>
              <a:t>Written using the Java programming language</a:t>
            </a:r>
          </a:p>
          <a:p>
            <a:pPr lvl="2" eaLnBrk="1" hangingPunct="1"/>
            <a:r>
              <a:rPr lang="en-US" altLang="en-US" smtClean="0"/>
              <a:t>But executed via a custom VM called Dalvik</a:t>
            </a:r>
          </a:p>
          <a:p>
            <a:pPr lvl="2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Executed in a separate process (its own security sandbox)</a:t>
            </a:r>
          </a:p>
          <a:p>
            <a:pPr lvl="2" eaLnBrk="1" hangingPunct="1"/>
            <a:r>
              <a:rPr lang="en-US" altLang="en-US" smtClean="0"/>
              <a:t>=&gt; Application cannot access some parts of the system</a:t>
            </a:r>
          </a:p>
          <a:p>
            <a:pPr lvl="2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Android SDK </a:t>
            </a:r>
          </a:p>
          <a:p>
            <a:pPr lvl="1" eaLnBrk="1" hangingPunct="1"/>
            <a:r>
              <a:rPr lang="en-US" altLang="en-US" smtClean="0"/>
              <a:t>Android APIs</a:t>
            </a:r>
          </a:p>
          <a:p>
            <a:pPr lvl="1" eaLnBrk="1" hangingPunct="1"/>
            <a:r>
              <a:rPr lang="en-US" altLang="en-US" smtClean="0"/>
              <a:t>Development tools</a:t>
            </a:r>
          </a:p>
          <a:p>
            <a:pPr lvl="1" eaLnBrk="1" hangingPunct="1"/>
            <a:r>
              <a:rPr lang="en-US" altLang="en-US" smtClean="0"/>
              <a:t>AVD Manager and emulator</a:t>
            </a:r>
          </a:p>
          <a:p>
            <a:pPr lvl="1" eaLnBrk="1" hangingPunct="1"/>
            <a:r>
              <a:rPr lang="en-US" altLang="en-US" smtClean="0"/>
              <a:t>Full documentation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87800"/>
            <a:ext cx="4219575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Screen densities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19600" cy="5105400"/>
          </a:xfrm>
        </p:spPr>
        <p:txBody>
          <a:bodyPr/>
          <a:lstStyle/>
          <a:p>
            <a:r>
              <a:rPr lang="en-US" altLang="en-US" smtClean="0"/>
              <a:t>Low density (ldpi) </a:t>
            </a:r>
          </a:p>
          <a:p>
            <a:pPr lvl="1"/>
            <a:r>
              <a:rPr lang="en-US" altLang="en-US" smtClean="0"/>
              <a:t>120 dpi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Medium density (mdpi)</a:t>
            </a:r>
          </a:p>
          <a:p>
            <a:pPr lvl="1"/>
            <a:r>
              <a:rPr lang="en-US" altLang="en-US" smtClean="0"/>
              <a:t>160 dpi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High density (hdpi)</a:t>
            </a:r>
          </a:p>
          <a:p>
            <a:pPr lvl="1"/>
            <a:r>
              <a:rPr lang="en-US" altLang="en-US" smtClean="0"/>
              <a:t>240 dpi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Extra High density (xhdpi)</a:t>
            </a:r>
          </a:p>
          <a:p>
            <a:pPr lvl="1"/>
            <a:r>
              <a:rPr lang="en-US" altLang="en-US" smtClean="0"/>
              <a:t>320 dpi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4419600" y="1600200"/>
            <a:ext cx="472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Nexus S (235 dpi)</a:t>
            </a:r>
          </a:p>
          <a:p>
            <a:pPr lvl="1"/>
            <a:r>
              <a:rPr lang="en-US" altLang="en-US"/>
              <a:t>hdpi device</a:t>
            </a:r>
          </a:p>
          <a:p>
            <a:pPr lvl="1"/>
            <a:endParaRPr lang="en-US" altLang="en-US"/>
          </a:p>
          <a:p>
            <a:r>
              <a:rPr lang="en-US" altLang="en-US"/>
              <a:t>HTC Hero (3.2”, 320X480)</a:t>
            </a:r>
          </a:p>
          <a:p>
            <a:pPr lvl="1"/>
            <a:r>
              <a:rPr lang="en-US" altLang="en-US"/>
              <a:t>mdpi device</a:t>
            </a:r>
          </a:p>
          <a:p>
            <a:pPr lvl="1"/>
            <a:endParaRPr lang="en-US" altLang="en-US"/>
          </a:p>
          <a:p>
            <a:r>
              <a:rPr lang="en-US" altLang="en-US"/>
              <a:t>RAZR (4.3”, 540X960)</a:t>
            </a:r>
          </a:p>
          <a:p>
            <a:pPr lvl="1"/>
            <a:r>
              <a:rPr lang="en-US" altLang="en-US"/>
              <a:t>hdpi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Converting dp to px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Formula</a:t>
            </a:r>
          </a:p>
          <a:p>
            <a:pPr lvl="1"/>
            <a:r>
              <a:rPr lang="en-US" altLang="en-US" smtClean="0"/>
              <a:t>Actual pixels = dp * (dpi/160)</a:t>
            </a:r>
          </a:p>
          <a:p>
            <a:pPr lvl="1"/>
            <a:r>
              <a:rPr lang="en-US" altLang="en-US" smtClean="0"/>
              <a:t>Example:</a:t>
            </a:r>
          </a:p>
          <a:p>
            <a:pPr lvl="2"/>
            <a:r>
              <a:rPr lang="en-US" altLang="en-US" smtClean="0"/>
              <a:t>Button with width = 160 dp</a:t>
            </a:r>
          </a:p>
          <a:p>
            <a:pPr lvl="3"/>
            <a:r>
              <a:rPr lang="en-US" altLang="en-US" smtClean="0"/>
              <a:t>On a 235 dpi device =&gt; actual width = 240 px</a:t>
            </a:r>
          </a:p>
          <a:p>
            <a:pPr lvl="3"/>
            <a:endParaRPr lang="en-US" altLang="en-US" smtClean="0"/>
          </a:p>
          <a:p>
            <a:pPr lvl="3"/>
            <a:r>
              <a:rPr lang="en-US" altLang="en-US" smtClean="0"/>
              <a:t>On 180 dpi device =&gt; width = 160 px</a:t>
            </a:r>
          </a:p>
          <a:p>
            <a:r>
              <a:rPr lang="en-US" altLang="en-US" smtClean="0"/>
              <a:t>When using dp</a:t>
            </a:r>
          </a:p>
          <a:p>
            <a:pPr lvl="1"/>
            <a:r>
              <a:rPr lang="en-US" altLang="en-US" smtClean="0"/>
              <a:t>Android</a:t>
            </a:r>
          </a:p>
          <a:p>
            <a:pPr lvl="2"/>
            <a:r>
              <a:rPr lang="en-US" altLang="en-US" smtClean="0"/>
              <a:t>Scales size of the view as a function of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US" altLang="en-US" smtClean="0"/>
              <a:t>Scaling effect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2194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4950"/>
            <a:ext cx="32766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US" altLang="en-US" smtClean="0"/>
              <a:t>When specifying size in px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32289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84338"/>
            <a:ext cx="32575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696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4267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Output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823913"/>
            <a:ext cx="32575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873125"/>
          </a:xfrm>
        </p:spPr>
        <p:txBody>
          <a:bodyPr/>
          <a:lstStyle/>
          <a:p>
            <a:r>
              <a:rPr lang="en-US" altLang="en-US" smtClean="0"/>
              <a:t>Table Layout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763" y="979488"/>
            <a:ext cx="4338637" cy="5802312"/>
          </a:xfrm>
        </p:spPr>
        <p:txBody>
          <a:bodyPr/>
          <a:lstStyle/>
          <a:p>
            <a:r>
              <a:rPr lang="en-US" altLang="en-US" smtClean="0"/>
              <a:t>This layout</a:t>
            </a:r>
          </a:p>
          <a:p>
            <a:pPr lvl="1"/>
            <a:r>
              <a:rPr lang="en-US" altLang="en-US" smtClean="0"/>
              <a:t>groups views into rows and columns</a:t>
            </a:r>
          </a:p>
          <a:p>
            <a:pPr lvl="2"/>
            <a:r>
              <a:rPr lang="en-US" altLang="en-US" smtClean="0"/>
              <a:t>Use the &lt;TableRow&gt; element for rows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Each row </a:t>
            </a:r>
          </a:p>
          <a:p>
            <a:pPr lvl="2"/>
            <a:r>
              <a:rPr lang="en-US" altLang="en-US" smtClean="0"/>
              <a:t>collection of views with</a:t>
            </a:r>
          </a:p>
          <a:p>
            <a:pPr lvl="2"/>
            <a:r>
              <a:rPr lang="en-US" altLang="en-US" smtClean="0"/>
              <a:t>each view forming a cell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Width of column dictated</a:t>
            </a:r>
          </a:p>
          <a:p>
            <a:pPr lvl="2"/>
            <a:r>
              <a:rPr lang="en-US" altLang="en-US" smtClean="0"/>
              <a:t>Cell with largest width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1813"/>
            <a:ext cx="49530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-152400"/>
            <a:ext cx="7543800" cy="1295400"/>
          </a:xfrm>
        </p:spPr>
        <p:txBody>
          <a:bodyPr/>
          <a:lstStyle/>
          <a:p>
            <a:r>
              <a:rPr lang="en-US" altLang="en-US" smtClean="0"/>
              <a:t>Output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45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7561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7543801" cy="1295400"/>
          </a:xfrm>
        </p:spPr>
        <p:txBody>
          <a:bodyPr/>
          <a:lstStyle/>
          <a:p>
            <a:r>
              <a:rPr lang="en-US" altLang="en-US" smtClean="0"/>
              <a:t>Relative Layout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092575" cy="5181600"/>
          </a:xfrm>
        </p:spPr>
        <p:txBody>
          <a:bodyPr/>
          <a:lstStyle/>
          <a:p>
            <a:r>
              <a:rPr lang="en-US" altLang="en-US" smtClean="0"/>
              <a:t>This layout</a:t>
            </a:r>
          </a:p>
          <a:p>
            <a:pPr lvl="1"/>
            <a:r>
              <a:rPr lang="en-US" altLang="en-US" smtClean="0"/>
              <a:t>Enables you to specify</a:t>
            </a:r>
          </a:p>
          <a:p>
            <a:pPr lvl="2"/>
            <a:r>
              <a:rPr lang="en-US" altLang="en-US" smtClean="0"/>
              <a:t>How child views are positioned relative to each other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Allows views to have </a:t>
            </a:r>
          </a:p>
          <a:p>
            <a:pPr lvl="2"/>
            <a:r>
              <a:rPr lang="en-US" altLang="en-US" smtClean="0"/>
              <a:t>layout_alignParentTop</a:t>
            </a:r>
          </a:p>
          <a:p>
            <a:pPr lvl="2"/>
            <a:r>
              <a:rPr lang="en-US" altLang="en-US" smtClean="0"/>
              <a:t>layout_alignParentLeft</a:t>
            </a:r>
          </a:p>
          <a:p>
            <a:pPr lvl="2"/>
            <a:r>
              <a:rPr lang="en-US" altLang="en-US" smtClean="0"/>
              <a:t>layout_alignLeft</a:t>
            </a:r>
          </a:p>
          <a:p>
            <a:pPr lvl="2"/>
            <a:r>
              <a:rPr lang="en-US" altLang="en-US" smtClean="0"/>
              <a:t>layout_below</a:t>
            </a:r>
          </a:p>
          <a:p>
            <a:pPr lvl="2"/>
            <a:r>
              <a:rPr lang="en-US" altLang="en-US" smtClean="0"/>
              <a:t>Layout_centerHorizontal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09550"/>
            <a:ext cx="5016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90850"/>
            <a:ext cx="4075113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Output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833438"/>
            <a:ext cx="32766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Setting Up the Development Environment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410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Collect the required tools:</a:t>
            </a:r>
          </a:p>
          <a:p>
            <a:pPr lvl="1" eaLnBrk="1" hangingPunct="1"/>
            <a:r>
              <a:rPr lang="en-US" altLang="en-US" smtClean="0"/>
              <a:t>The Android SDK starter package</a:t>
            </a:r>
          </a:p>
          <a:p>
            <a:pPr lvl="2" eaLnBrk="1" hangingPunct="1"/>
            <a:r>
              <a:rPr lang="en-US" altLang="en-US" smtClean="0"/>
              <a:t>http://developer.android.com/sdk/index.html</a:t>
            </a:r>
          </a:p>
          <a:p>
            <a:pPr lvl="2" eaLnBrk="1" hangingPunct="1"/>
            <a:endParaRPr lang="en-US" alt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4457700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7543801" cy="1295400"/>
          </a:xfrm>
        </p:spPr>
        <p:txBody>
          <a:bodyPr/>
          <a:lstStyle/>
          <a:p>
            <a:r>
              <a:rPr lang="en-US" altLang="en-US" smtClean="0"/>
              <a:t>Frame Layout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862388" cy="5181600"/>
          </a:xfrm>
        </p:spPr>
        <p:txBody>
          <a:bodyPr/>
          <a:lstStyle/>
          <a:p>
            <a:r>
              <a:rPr lang="en-US" altLang="en-US" smtClean="0"/>
              <a:t>This layout</a:t>
            </a:r>
          </a:p>
          <a:p>
            <a:pPr lvl="1"/>
            <a:r>
              <a:rPr lang="en-US" altLang="en-US" smtClean="0"/>
              <a:t>Is a placeholder</a:t>
            </a:r>
          </a:p>
          <a:p>
            <a:pPr lvl="2"/>
            <a:r>
              <a:rPr lang="en-US" altLang="en-US" smtClean="0"/>
              <a:t>For displaying single view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Views added</a:t>
            </a:r>
          </a:p>
          <a:p>
            <a:pPr lvl="2"/>
            <a:r>
              <a:rPr lang="en-US" altLang="en-US" smtClean="0"/>
              <a:t>Anchored to top left of layout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Added views</a:t>
            </a:r>
          </a:p>
          <a:p>
            <a:pPr lvl="2"/>
            <a:r>
              <a:rPr lang="en-US" altLang="en-US" smtClean="0"/>
              <a:t>Overlap the existing ones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838200"/>
            <a:ext cx="5205412" cy="57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Output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5950"/>
            <a:ext cx="48958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7543801" cy="1295400"/>
          </a:xfrm>
        </p:spPr>
        <p:txBody>
          <a:bodyPr/>
          <a:lstStyle/>
          <a:p>
            <a:r>
              <a:rPr lang="en-US" altLang="en-US" smtClean="0"/>
              <a:t>ScrollView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865563" cy="5181600"/>
          </a:xfrm>
        </p:spPr>
        <p:txBody>
          <a:bodyPr/>
          <a:lstStyle/>
          <a:p>
            <a:r>
              <a:rPr lang="en-US" altLang="en-US" smtClean="0"/>
              <a:t>This layout</a:t>
            </a:r>
          </a:p>
          <a:p>
            <a:pPr lvl="1"/>
            <a:r>
              <a:rPr lang="en-US" altLang="en-US" smtClean="0"/>
              <a:t>Enables you to </a:t>
            </a:r>
          </a:p>
          <a:p>
            <a:pPr lvl="2"/>
            <a:r>
              <a:rPr lang="en-US" altLang="en-US" smtClean="0"/>
              <a:t>Scroll through a list</a:t>
            </a:r>
          </a:p>
          <a:p>
            <a:pPr lvl="2"/>
            <a:r>
              <a:rPr lang="en-US" altLang="en-US" smtClean="0"/>
              <a:t>Occupying lot of space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Can include only 1 child</a:t>
            </a:r>
          </a:p>
          <a:p>
            <a:pPr lvl="2"/>
            <a:r>
              <a:rPr lang="en-US" altLang="en-US" smtClean="0"/>
              <a:t>Normally a linearlayout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9911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619250"/>
            <a:ext cx="3983037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pic>
        <p:nvPicPr>
          <p:cNvPr id="36867" name="Picture 1" descr="AndroidHTP_03_Page_1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495800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Setting Up the Development Environment (Continued)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410200"/>
          </a:xfrm>
        </p:spPr>
        <p:txBody>
          <a:bodyPr/>
          <a:lstStyle/>
          <a:p>
            <a:pPr eaLnBrk="1" hangingPunct="1"/>
            <a:r>
              <a:rPr lang="en-US" altLang="en-US" smtClean="0"/>
              <a:t>Download the Eclipse IDE for Java EE developers</a:t>
            </a:r>
          </a:p>
          <a:p>
            <a:pPr lvl="1" eaLnBrk="1" hangingPunct="1"/>
            <a:r>
              <a:rPr lang="en-US" altLang="en-US" smtClean="0">
                <a:hlinkClick r:id="rId3"/>
              </a:rPr>
              <a:t>www.eclipse.org/downloads/</a:t>
            </a:r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Install the android development tools plugin for Eclipse</a:t>
            </a:r>
          </a:p>
          <a:p>
            <a:pPr lvl="2" eaLnBrk="1" hangingPunct="1"/>
            <a:endParaRPr lang="en-US" altLang="en-US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480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Setting Up the Development Environment (Continued)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4102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an android virtual device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813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905000"/>
            <a:ext cx="449897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17463" y="-304800"/>
            <a:ext cx="7543801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Anatomy of an Android Project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-39688" y="990600"/>
            <a:ext cx="9220201" cy="6019800"/>
          </a:xfrm>
        </p:spPr>
        <p:txBody>
          <a:bodyPr/>
          <a:lstStyle/>
          <a:p>
            <a:pPr eaLnBrk="1" hangingPunct="1"/>
            <a:r>
              <a:rPr lang="en-US" altLang="en-US" smtClean="0"/>
              <a:t>src folder</a:t>
            </a:r>
          </a:p>
          <a:p>
            <a:pPr lvl="1" eaLnBrk="1" hangingPunct="1"/>
            <a:r>
              <a:rPr lang="en-US" altLang="en-US" smtClean="0"/>
              <a:t>Project’s .java source files</a:t>
            </a:r>
          </a:p>
          <a:p>
            <a:pPr eaLnBrk="1" hangingPunct="1"/>
            <a:r>
              <a:rPr lang="en-US" altLang="en-US" smtClean="0"/>
              <a:t>gen</a:t>
            </a:r>
          </a:p>
          <a:p>
            <a:pPr lvl="1" eaLnBrk="1" hangingPunct="1"/>
            <a:r>
              <a:rPr lang="en-US" altLang="en-US" smtClean="0"/>
              <a:t>Holds the R.java compiler generated file</a:t>
            </a:r>
          </a:p>
          <a:p>
            <a:pPr lvl="2" eaLnBrk="1" hangingPunct="1"/>
            <a:r>
              <a:rPr lang="en-US" altLang="en-US" smtClean="0"/>
              <a:t>With references to all project resources</a:t>
            </a:r>
          </a:p>
          <a:p>
            <a:pPr eaLnBrk="1" hangingPunct="1"/>
            <a:r>
              <a:rPr lang="en-US" altLang="en-US" smtClean="0"/>
              <a:t>Library (Android 4.0/2.3.3)</a:t>
            </a:r>
          </a:p>
          <a:p>
            <a:pPr lvl="1" eaLnBrk="1" hangingPunct="1"/>
            <a:r>
              <a:rPr lang="en-US" altLang="en-US" smtClean="0"/>
              <a:t>Android.jar with all class libraries</a:t>
            </a:r>
          </a:p>
          <a:p>
            <a:pPr eaLnBrk="1" hangingPunct="1"/>
            <a:r>
              <a:rPr lang="en-US" altLang="en-US" smtClean="0"/>
              <a:t>assets</a:t>
            </a:r>
          </a:p>
          <a:p>
            <a:pPr lvl="1" eaLnBrk="1" hangingPunct="1"/>
            <a:r>
              <a:rPr lang="en-US" altLang="en-US" smtClean="0"/>
              <a:t>Assets used by app (text files, databases,…)</a:t>
            </a:r>
          </a:p>
          <a:p>
            <a:pPr eaLnBrk="1" hangingPunct="1"/>
            <a:r>
              <a:rPr lang="en-US" altLang="en-US" smtClean="0"/>
              <a:t>res</a:t>
            </a:r>
          </a:p>
          <a:p>
            <a:pPr lvl="1" eaLnBrk="1" hangingPunct="1"/>
            <a:r>
              <a:rPr lang="en-US" altLang="en-US" smtClean="0"/>
              <a:t>All resources used by app</a:t>
            </a:r>
          </a:p>
          <a:p>
            <a:pPr eaLnBrk="1" hangingPunct="1"/>
            <a:r>
              <a:rPr lang="en-US" altLang="en-US" smtClean="0"/>
              <a:t>AndroidManifest.xml</a:t>
            </a:r>
          </a:p>
          <a:p>
            <a:pPr lvl="1" eaLnBrk="1" hangingPunct="1"/>
            <a:r>
              <a:rPr lang="en-US" altLang="en-US" smtClean="0"/>
              <a:t>Permissions + other features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371600"/>
            <a:ext cx="252888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Dissecting First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686800" cy="3276600"/>
          </a:xfrm>
        </p:spPr>
        <p:txBody>
          <a:bodyPr/>
          <a:lstStyle/>
          <a:p>
            <a:r>
              <a:rPr lang="en-US" altLang="en-US" smtClean="0"/>
              <a:t>Visual components</a:t>
            </a:r>
          </a:p>
          <a:p>
            <a:pPr lvl="1"/>
            <a:r>
              <a:rPr lang="en-US" altLang="en-US" smtClean="0"/>
              <a:t>Are referred to as views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>
                <a:latin typeface="Courier" pitchFamily="49" charset="0"/>
              </a:rPr>
              <a:t>setContentView</a:t>
            </a:r>
            <a:r>
              <a:rPr lang="en-US" altLang="en-US" smtClean="0"/>
              <a:t> inflates a layout resource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Resources are stored in the </a:t>
            </a:r>
            <a:r>
              <a:rPr lang="en-US" altLang="en-US" smtClean="0">
                <a:latin typeface="Courier" pitchFamily="49" charset="0"/>
              </a:rPr>
              <a:t>res</a:t>
            </a:r>
            <a:r>
              <a:rPr lang="en-US" altLang="en-US" smtClean="0"/>
              <a:t> folder and includes</a:t>
            </a:r>
          </a:p>
          <a:p>
            <a:pPr lvl="2"/>
            <a:r>
              <a:rPr lang="en-US" altLang="en-US" smtClean="0">
                <a:latin typeface="Courier" pitchFamily="49" charset="0"/>
              </a:rPr>
              <a:t>layout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" pitchFamily="49" charset="0"/>
              </a:rPr>
              <a:t>values</a:t>
            </a:r>
            <a:r>
              <a:rPr lang="en-US" altLang="en-US" smtClean="0"/>
              <a:t>, and a series of </a:t>
            </a:r>
            <a:r>
              <a:rPr lang="en-US" altLang="en-US" smtClean="0">
                <a:latin typeface="Courier" pitchFamily="49" charset="0"/>
              </a:rPr>
              <a:t>Drawable </a:t>
            </a:r>
            <a:r>
              <a:rPr lang="en-US" altLang="en-US" smtClean="0"/>
              <a:t>subfolders</a:t>
            </a:r>
          </a:p>
          <a:p>
            <a:endParaRPr lang="en-US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524000"/>
            <a:ext cx="43719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Android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 application can have one or more activities, where</a:t>
            </a:r>
          </a:p>
          <a:p>
            <a:pPr lvl="1" eaLnBrk="1" hangingPunct="1">
              <a:defRPr/>
            </a:pPr>
            <a:r>
              <a:rPr lang="en-US" dirty="0" smtClean="0"/>
              <a:t>Each activity</a:t>
            </a:r>
          </a:p>
          <a:p>
            <a:pPr lvl="2" eaLnBrk="1" hangingPunct="1">
              <a:defRPr/>
            </a:pPr>
            <a:r>
              <a:rPr lang="en-US" dirty="0" smtClean="0"/>
              <a:t>Represents a screen that an app </a:t>
            </a:r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present to its user</a:t>
            </a:r>
          </a:p>
          <a:p>
            <a:pPr lvl="2" eaLnBrk="1" hangingPunct="1">
              <a:defRPr/>
            </a:pPr>
            <a:r>
              <a:rPr lang="en-US" dirty="0" smtClean="0"/>
              <a:t>Extends the </a:t>
            </a:r>
            <a:r>
              <a:rPr lang="en-US" dirty="0" smtClean="0">
                <a:latin typeface="Courier" pitchFamily="49" charset="0"/>
              </a:rPr>
              <a:t>Activity </a:t>
            </a:r>
            <a:r>
              <a:rPr lang="en-US" dirty="0" smtClean="0"/>
              <a:t>class</a:t>
            </a:r>
          </a:p>
          <a:p>
            <a:pPr eaLnBrk="1" hangingPunct="1">
              <a:defRPr/>
            </a:pPr>
            <a:r>
              <a:rPr lang="en-US" dirty="0" smtClean="0"/>
              <a:t>Activity's event handlers</a:t>
            </a:r>
          </a:p>
          <a:p>
            <a:pPr lvl="2" eaLnBrk="1" hangingPunct="1">
              <a:defRPr/>
            </a:pPr>
            <a:r>
              <a:rPr lang="en-US" dirty="0" smtClean="0"/>
              <a:t>onCreate(): when first created</a:t>
            </a:r>
          </a:p>
          <a:p>
            <a:pPr lvl="2" eaLnBrk="1" hangingPunct="1">
              <a:defRPr/>
            </a:pPr>
            <a:r>
              <a:rPr lang="en-US" dirty="0" smtClean="0"/>
              <a:t>onStart(): when visible</a:t>
            </a:r>
          </a:p>
          <a:p>
            <a:pPr lvl="2" eaLnBrk="1" hangingPunct="1">
              <a:defRPr/>
            </a:pPr>
            <a:r>
              <a:rPr lang="en-US" dirty="0" smtClean="0"/>
              <a:t>onResume(): when interactive </a:t>
            </a:r>
          </a:p>
          <a:p>
            <a:pPr lvl="2" eaLnBrk="1" hangingPunct="1">
              <a:defRPr/>
            </a:pPr>
            <a:r>
              <a:rPr lang="en-US" dirty="0" smtClean="0"/>
              <a:t>onPause(): when paused</a:t>
            </a:r>
          </a:p>
          <a:p>
            <a:pPr lvl="2" eaLnBrk="1" hangingPunct="1">
              <a:defRPr/>
            </a:pPr>
            <a:r>
              <a:rPr lang="en-US" dirty="0" smtClean="0"/>
              <a:t>onStop(): when no longer visible</a:t>
            </a:r>
          </a:p>
          <a:p>
            <a:pPr lvl="2" eaLnBrk="1" hangingPunct="1">
              <a:defRPr/>
            </a:pPr>
            <a:r>
              <a:rPr lang="en-US" dirty="0" smtClean="0"/>
              <a:t>onDestroy(): prior to destruction</a:t>
            </a:r>
          </a:p>
          <a:p>
            <a:pPr lvl="2" eaLnBrk="1" hangingPunct="1">
              <a:defRPr/>
            </a:pPr>
            <a:r>
              <a:rPr lang="en-US" dirty="0" err="1" smtClean="0"/>
              <a:t>onSaveInstanceState</a:t>
            </a:r>
            <a:r>
              <a:rPr lang="en-US" dirty="0" smtClean="0"/>
              <a:t>(Bundle)</a:t>
            </a:r>
          </a:p>
          <a:p>
            <a:pPr lvl="2" eaLnBrk="1" hangingPunct="1"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981200"/>
            <a:ext cx="40576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pPr eaLnBrk="1" hangingPunct="1"/>
            <a:r>
              <a:rPr lang="en-US" altLang="en-US" smtClean="0"/>
              <a:t>Activity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state of an activity depends on</a:t>
            </a:r>
          </a:p>
          <a:p>
            <a:pPr lvl="1" eaLnBrk="1" hangingPunct="1">
              <a:defRPr/>
            </a:pPr>
            <a:r>
              <a:rPr lang="en-US" dirty="0" smtClean="0"/>
              <a:t>Its position in the Activity stack</a:t>
            </a:r>
          </a:p>
          <a:p>
            <a:pPr eaLnBrk="1" hangingPunct="1">
              <a:defRPr/>
            </a:pPr>
            <a:r>
              <a:rPr lang="en-US" dirty="0" smtClean="0"/>
              <a:t>Activity states</a:t>
            </a:r>
          </a:p>
          <a:p>
            <a:pPr lvl="1" eaLnBrk="1" hangingPunct="1">
              <a:defRPr/>
            </a:pPr>
            <a:r>
              <a:rPr lang="en-US" dirty="0" smtClean="0"/>
              <a:t>Active </a:t>
            </a:r>
          </a:p>
          <a:p>
            <a:pPr lvl="2" eaLnBrk="1" hangingPunct="1">
              <a:defRPr/>
            </a:pPr>
            <a:r>
              <a:rPr lang="en-US" dirty="0" smtClean="0"/>
              <a:t>Activity at the top of the stack</a:t>
            </a:r>
          </a:p>
          <a:p>
            <a:pPr lvl="1" eaLnBrk="1" hangingPunct="1">
              <a:defRPr/>
            </a:pPr>
            <a:r>
              <a:rPr lang="en-US" dirty="0" smtClean="0"/>
              <a:t>Paused</a:t>
            </a:r>
          </a:p>
          <a:p>
            <a:pPr lvl="2" eaLnBrk="1" hangingPunct="1">
              <a:defRPr/>
            </a:pPr>
            <a:r>
              <a:rPr lang="en-US" dirty="0" smtClean="0"/>
              <a:t>Activity does not have focus</a:t>
            </a:r>
          </a:p>
          <a:p>
            <a:pPr lvl="1" eaLnBrk="1" hangingPunct="1">
              <a:defRPr/>
            </a:pPr>
            <a:r>
              <a:rPr lang="en-US" dirty="0" smtClean="0"/>
              <a:t>Stopped</a:t>
            </a:r>
          </a:p>
          <a:p>
            <a:pPr lvl="2" eaLnBrk="1" hangingPunct="1">
              <a:defRPr/>
            </a:pPr>
            <a:r>
              <a:rPr lang="en-US" dirty="0" smtClean="0"/>
              <a:t>Activity is not visible</a:t>
            </a:r>
          </a:p>
          <a:p>
            <a:pPr lvl="1" eaLnBrk="1" hangingPunct="1">
              <a:defRPr/>
            </a:pPr>
            <a:r>
              <a:rPr lang="en-US" dirty="0" smtClean="0"/>
              <a:t>Inactive</a:t>
            </a:r>
          </a:p>
          <a:p>
            <a:pPr lvl="2" eaLnBrk="1" hangingPunct="1">
              <a:defRPr/>
            </a:pPr>
            <a:r>
              <a:rPr lang="en-US" dirty="0" smtClean="0"/>
              <a:t>After an activity has been killed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93737" lvl="2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14600"/>
            <a:ext cx="47148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957</TotalTime>
  <Words>828</Words>
  <Application>Microsoft Office PowerPoint</Application>
  <PresentationFormat>On-screen Show (4:3)</PresentationFormat>
  <Paragraphs>246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Network</vt:lpstr>
      <vt:lpstr>Android: versions</vt:lpstr>
      <vt:lpstr>Applications</vt:lpstr>
      <vt:lpstr>Setting Up the Development Environment</vt:lpstr>
      <vt:lpstr>Setting Up the Development Environment (Continued)</vt:lpstr>
      <vt:lpstr>Setting Up the Development Environment (Continued)</vt:lpstr>
      <vt:lpstr>Anatomy of an Android Project</vt:lpstr>
      <vt:lpstr>Dissecting First Program</vt:lpstr>
      <vt:lpstr>Android Activities</vt:lpstr>
      <vt:lpstr>Activity States</vt:lpstr>
      <vt:lpstr>Event Handlers to Monitor State Changes</vt:lpstr>
      <vt:lpstr>Layout resource</vt:lpstr>
      <vt:lpstr>Externalizing resources</vt:lpstr>
      <vt:lpstr>Introducing the Application Manifest File</vt:lpstr>
      <vt:lpstr>R.java File</vt:lpstr>
      <vt:lpstr>Expanding your Experience: Let us Make a Toast!</vt:lpstr>
      <vt:lpstr>Fundamentals of UI design </vt:lpstr>
      <vt:lpstr>LinearLayout</vt:lpstr>
      <vt:lpstr>Common Attributes for  Views and ViewGroups</vt:lpstr>
      <vt:lpstr>Units of measurement</vt:lpstr>
      <vt:lpstr>Screen densities</vt:lpstr>
      <vt:lpstr>Converting dp to px</vt:lpstr>
      <vt:lpstr>Scaling effect</vt:lpstr>
      <vt:lpstr>When specifying size in px</vt:lpstr>
      <vt:lpstr>PowerPoint Presentation</vt:lpstr>
      <vt:lpstr>Output</vt:lpstr>
      <vt:lpstr>Table Layout</vt:lpstr>
      <vt:lpstr>Output</vt:lpstr>
      <vt:lpstr>Relative Layout</vt:lpstr>
      <vt:lpstr>Output</vt:lpstr>
      <vt:lpstr>Frame Layout</vt:lpstr>
      <vt:lpstr>Output</vt:lpstr>
      <vt:lpstr>ScrollView</vt:lpstr>
      <vt:lpstr>Summary</vt:lpstr>
    </vt:vector>
  </TitlesOfParts>
  <Company>Lebanese 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Development</dc:title>
  <dc:creator>wissam</dc:creator>
  <cp:lastModifiedBy>Fawaz, Wissam Fawzi</cp:lastModifiedBy>
  <cp:revision>276</cp:revision>
  <cp:lastPrinted>1601-01-01T00:00:00Z</cp:lastPrinted>
  <dcterms:created xsi:type="dcterms:W3CDTF">2006-10-15T06:08:27Z</dcterms:created>
  <dcterms:modified xsi:type="dcterms:W3CDTF">2014-01-15T05:51:26Z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