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2"/>
  </p:notesMasterIdLst>
  <p:handoutMasterIdLst>
    <p:handoutMasterId r:id="rId23"/>
  </p:handoutMasterIdLst>
  <p:sldIdLst>
    <p:sldId id="435" r:id="rId2"/>
    <p:sldId id="436" r:id="rId3"/>
    <p:sldId id="437" r:id="rId4"/>
    <p:sldId id="438" r:id="rId5"/>
    <p:sldId id="396" r:id="rId6"/>
    <p:sldId id="399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2667" autoAdjust="0"/>
  </p:normalViewPr>
  <p:slideViewPr>
    <p:cSldViewPr>
      <p:cViewPr varScale="1">
        <p:scale>
          <a:sx n="90" d="100"/>
          <a:sy n="90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49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50C666-327F-4216-8543-471B1924D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38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7496F3-07EE-45C2-90A8-33CE389D1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01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ACB071-8247-4459-85E4-AEE3B0DF67E3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117E1E-FF38-4DA4-9338-19DF6787E630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EF5837-8078-482A-B124-67EF9EB7F431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4B97D2-B73C-4893-852F-9185C213484D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F40D42-7392-4AB0-91B9-4339AFB25AE2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0959D4-5F45-4833-A3D1-56DAED24FF9D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51E792-417D-479C-BE69-60B96B4AD4BE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3D2168-12CA-4E2E-B3D1-82DAC9874E61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31F77E-5B9F-423A-84C4-078B831F167F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0F7177-EB92-4FD2-8B17-EA8FF5093F30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FD4F6E-B72B-44D0-A0A5-2B2BA0094E59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E21220-2C59-44BE-8D28-A8B0F4CFD161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F35EBA-0F05-4C49-968E-C2F031FB4BB1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BAB731-3417-4BC4-9DCB-D33D0932061F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EBC4C5-A5CC-42B7-ADBD-E34662D0AA3A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B3D3-691D-42F5-A007-88AAC3A2E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6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98723-CED4-43C8-A2DD-2D26D4480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49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051A7-5D4E-4BA7-A58E-4BE6A5F1F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46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0DA9E-355D-4558-A75A-050954F6C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29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A3C39-1634-45FF-8E7B-91EFB16D0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71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D22CF-B04E-4FBC-A1EF-488BEF2B9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6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491A4-1F43-485E-9363-9B6DC4425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29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7102F-62D5-45F3-9EF0-9D72327E3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5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1FAAA-A6C4-4628-8EEC-440BD07B9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65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6486A-71C8-473A-A239-A084DBB96F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98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8610A-7392-4FA6-8B13-ACD385D32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82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8B8AB-0BA9-4709-ADD5-166AAA4D2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69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0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F26498-D5B9-4D0A-AE29-61186CB6A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r>
              <a:rPr lang="en-US" dirty="0" err="1" smtClean="0"/>
              <a:t>TipCalculator</a:t>
            </a:r>
            <a:r>
              <a:rPr lang="en-US" dirty="0" smtClean="0"/>
              <a:t> App (Chapter 4 of Android how to Program book)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r>
              <a:rPr lang="en-US" b="1" dirty="0" smtClean="0"/>
              <a:t>Objectives </a:t>
            </a:r>
            <a:endParaRPr lang="en-US" dirty="0"/>
          </a:p>
          <a:p>
            <a:pPr lvl="1"/>
            <a:r>
              <a:rPr lang="en-US" dirty="0" smtClean="0"/>
              <a:t>Design </a:t>
            </a:r>
            <a:r>
              <a:rPr lang="en-US" dirty="0"/>
              <a:t>a GUI using a </a:t>
            </a:r>
            <a:r>
              <a:rPr lang="en-US" dirty="0" err="1">
                <a:latin typeface="Courier" pitchFamily="49" charset="0"/>
              </a:rPr>
              <a:t>TableLayout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the ADT Plugin’s Outline window in Eclipse </a:t>
            </a:r>
            <a:endParaRPr lang="en-US" dirty="0" smtClean="0"/>
          </a:p>
          <a:p>
            <a:pPr lvl="2"/>
            <a:r>
              <a:rPr lang="en-US" dirty="0" smtClean="0"/>
              <a:t>to </a:t>
            </a:r>
            <a:r>
              <a:rPr lang="en-US" dirty="0"/>
              <a:t>add GUI components to a </a:t>
            </a:r>
            <a:r>
              <a:rPr lang="en-US" dirty="0" err="1">
                <a:latin typeface="Courier" pitchFamily="49" charset="0"/>
              </a:rPr>
              <a:t>TableLayout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Directly </a:t>
            </a:r>
            <a:r>
              <a:rPr lang="en-US" dirty="0"/>
              <a:t>edit the XML of a GUI layout to customize properties </a:t>
            </a:r>
            <a:endParaRPr lang="en-US" dirty="0" smtClean="0"/>
          </a:p>
          <a:p>
            <a:pPr lvl="2"/>
            <a:r>
              <a:rPr lang="en-US" dirty="0" smtClean="0"/>
              <a:t>that </a:t>
            </a:r>
            <a:r>
              <a:rPr lang="en-US" dirty="0"/>
              <a:t>are not available through the Visual Layout Editor </a:t>
            </a:r>
            <a:endParaRPr lang="en-US" dirty="0" smtClean="0"/>
          </a:p>
          <a:p>
            <a:pPr lvl="2"/>
            <a:r>
              <a:rPr lang="en-US" dirty="0" smtClean="0"/>
              <a:t>and </a:t>
            </a:r>
            <a:r>
              <a:rPr lang="en-US" dirty="0"/>
              <a:t>Properties window in Eclipse.</a:t>
            </a:r>
          </a:p>
          <a:p>
            <a:pPr lvl="1"/>
            <a:r>
              <a:rPr lang="en-US" dirty="0"/>
              <a:t>Use </a:t>
            </a:r>
            <a:r>
              <a:rPr lang="en-US" dirty="0" err="1">
                <a:latin typeface="Courier" pitchFamily="49" charset="0"/>
              </a:rPr>
              <a:t>TextView</a:t>
            </a:r>
            <a:r>
              <a:rPr lang="en-US" dirty="0"/>
              <a:t>, </a:t>
            </a:r>
            <a:r>
              <a:rPr lang="en-US" dirty="0" err="1">
                <a:latin typeface="Courier" pitchFamily="49" charset="0"/>
              </a:rPr>
              <a:t>EditText</a:t>
            </a:r>
            <a:r>
              <a:rPr lang="en-US" dirty="0"/>
              <a:t> and </a:t>
            </a:r>
            <a:r>
              <a:rPr lang="en-US" dirty="0" err="1">
                <a:latin typeface="Courier" pitchFamily="49" charset="0"/>
              </a:rPr>
              <a:t>SeekBar</a:t>
            </a:r>
            <a:r>
              <a:rPr lang="en-US" dirty="0"/>
              <a:t> GUI components.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event handling to respond to user interactions with an</a:t>
            </a:r>
          </a:p>
          <a:p>
            <a:pPr lvl="2"/>
            <a:r>
              <a:rPr lang="en-US" dirty="0" err="1">
                <a:latin typeface="Courier" pitchFamily="49" charset="0"/>
              </a:rPr>
              <a:t>EditText</a:t>
            </a:r>
            <a:r>
              <a:rPr lang="en-US" dirty="0"/>
              <a:t> and a </a:t>
            </a:r>
            <a:r>
              <a:rPr lang="en-US" dirty="0" err="1">
                <a:latin typeface="Courier" pitchFamily="49" charset="0"/>
              </a:rPr>
              <a:t>SeekBar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r>
              <a:rPr lang="en-US" dirty="0" smtClean="0"/>
              <a:t>Refer to </a:t>
            </a:r>
            <a:r>
              <a:rPr lang="en-US" dirty="0" err="1" smtClean="0">
                <a:latin typeface="Courier" pitchFamily="49" charset="0"/>
              </a:rPr>
              <a:t>TipCalculatorApp</a:t>
            </a:r>
            <a:r>
              <a:rPr lang="en-US" dirty="0" smtClean="0"/>
              <a:t> android project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295400"/>
          </a:xfrm>
        </p:spPr>
        <p:txBody>
          <a:bodyPr/>
          <a:lstStyle/>
          <a:p>
            <a:r>
              <a:rPr lang="en-US" altLang="en-US" smtClean="0"/>
              <a:t>Output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3238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941513"/>
            <a:ext cx="57705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Resizing and Positioning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105400"/>
          </a:xfrm>
        </p:spPr>
        <p:txBody>
          <a:bodyPr/>
          <a:lstStyle/>
          <a:p>
            <a:r>
              <a:rPr lang="en-US" altLang="en-US" smtClean="0"/>
              <a:t>Idea</a:t>
            </a:r>
          </a:p>
          <a:p>
            <a:pPr lvl="1"/>
            <a:r>
              <a:rPr lang="en-US" altLang="en-US" smtClean="0"/>
              <a:t>Create a different layout for each mode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By creating a new subfolder under </a:t>
            </a:r>
            <a:r>
              <a:rPr lang="en-US" altLang="en-US" smtClean="0">
                <a:latin typeface="Courier" pitchFamily="49" charset="0"/>
              </a:rPr>
              <a:t>res</a:t>
            </a:r>
          </a:p>
          <a:p>
            <a:pPr lvl="2"/>
            <a:r>
              <a:rPr lang="en-US" altLang="en-US" smtClean="0"/>
              <a:t>Named </a:t>
            </a:r>
            <a:r>
              <a:rPr lang="en-US" altLang="en-US" smtClean="0">
                <a:latin typeface="Courier" pitchFamily="49" charset="0"/>
              </a:rPr>
              <a:t>layout-land</a:t>
            </a:r>
          </a:p>
          <a:p>
            <a:pPr lvl="2"/>
            <a:endParaRPr lang="en-US" altLang="en-US" smtClean="0">
              <a:latin typeface="Courier" pitchFamily="49" charset="0"/>
            </a:endParaRPr>
          </a:p>
          <a:p>
            <a:pPr lvl="1"/>
            <a:r>
              <a:rPr lang="en-US" altLang="en-US" smtClean="0"/>
              <a:t>This way, there will be</a:t>
            </a:r>
          </a:p>
          <a:p>
            <a:pPr lvl="2"/>
            <a:r>
              <a:rPr lang="en-US" altLang="en-US" smtClean="0">
                <a:latin typeface="Courier" pitchFamily="49" charset="0"/>
              </a:rPr>
              <a:t>main.xml</a:t>
            </a:r>
            <a:r>
              <a:rPr lang="en-US" altLang="en-US" smtClean="0"/>
              <a:t> contained in layout</a:t>
            </a:r>
          </a:p>
          <a:p>
            <a:pPr lvl="3"/>
            <a:r>
              <a:rPr lang="en-US" altLang="en-US" smtClean="0"/>
              <a:t>Defining UI for portrait mode</a:t>
            </a:r>
          </a:p>
          <a:p>
            <a:pPr lvl="3"/>
            <a:endParaRPr lang="en-US" altLang="en-US" smtClean="0"/>
          </a:p>
          <a:p>
            <a:pPr lvl="2"/>
            <a:r>
              <a:rPr lang="en-US" altLang="en-US" smtClean="0">
                <a:latin typeface="Courier" pitchFamily="49" charset="0"/>
              </a:rPr>
              <a:t>main.xm</a:t>
            </a:r>
            <a:r>
              <a:rPr lang="en-US" altLang="en-US" smtClean="0"/>
              <a:t>l in layout-land</a:t>
            </a:r>
          </a:p>
          <a:p>
            <a:pPr lvl="3"/>
            <a:r>
              <a:rPr lang="en-US" altLang="en-US" smtClean="0"/>
              <a:t>Handling UI in landscape mode</a:t>
            </a:r>
          </a:p>
          <a:p>
            <a:pPr lvl="2"/>
            <a:endParaRPr lang="en-US" altLang="en-US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1717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-76200" y="-381000"/>
            <a:ext cx="4495800" cy="1295400"/>
          </a:xfrm>
        </p:spPr>
        <p:txBody>
          <a:bodyPr/>
          <a:lstStyle/>
          <a:p>
            <a:r>
              <a:rPr lang="en-US" altLang="en-US" smtClean="0"/>
              <a:t>Example: layout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60216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605463"/>
            <a:ext cx="43148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 txBox="1">
            <a:spLocks/>
          </p:cNvSpPr>
          <p:nvPr/>
        </p:nvSpPr>
        <p:spPr bwMode="auto">
          <a:xfrm>
            <a:off x="-76200" y="-381000"/>
            <a:ext cx="533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Example: layout-land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33813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324100"/>
            <a:ext cx="57435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 txBox="1">
            <a:spLocks/>
          </p:cNvSpPr>
          <p:nvPr/>
        </p:nvSpPr>
        <p:spPr bwMode="auto">
          <a:xfrm>
            <a:off x="-76200" y="-381000"/>
            <a:ext cx="533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>
                <a:solidFill>
                  <a:schemeClr val="tx2"/>
                </a:solidFill>
              </a:rPr>
              <a:t>Output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1527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2057400"/>
            <a:ext cx="536416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295400"/>
          </a:xfrm>
        </p:spPr>
        <p:txBody>
          <a:bodyPr/>
          <a:lstStyle/>
          <a:p>
            <a:r>
              <a:rPr lang="en-US" altLang="en-US" smtClean="0"/>
              <a:t>Detecting Orientation Changes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257800"/>
          </a:xfrm>
        </p:spPr>
        <p:txBody>
          <a:bodyPr/>
          <a:lstStyle/>
          <a:p>
            <a:r>
              <a:rPr lang="en-US" altLang="en-US" smtClean="0"/>
              <a:t>Device’s current orientation</a:t>
            </a:r>
          </a:p>
          <a:p>
            <a:pPr lvl="1"/>
            <a:r>
              <a:rPr lang="en-US" altLang="en-US" smtClean="0"/>
              <a:t>Can be detected during runtime as follows: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153025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Controlling Orientation of An Activity	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change in orientation</a:t>
            </a:r>
          </a:p>
          <a:p>
            <a:pPr lvl="1"/>
            <a:r>
              <a:rPr lang="en-US" altLang="en-US" smtClean="0"/>
              <a:t>Can be forced programmatically as follows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80105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Alternative Method for Controlling Orientation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953000"/>
          </a:xfrm>
        </p:spPr>
        <p:txBody>
          <a:bodyPr/>
          <a:lstStyle/>
          <a:p>
            <a:r>
              <a:rPr lang="en-US" altLang="en-US" smtClean="0"/>
              <a:t>Alternatively, orientation can be forced as follows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673850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Implication of Orientation Changes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r>
              <a:rPr lang="en-US" altLang="en-US" dirty="0" smtClean="0"/>
              <a:t>Problem</a:t>
            </a:r>
          </a:p>
          <a:p>
            <a:pPr lvl="1"/>
            <a:r>
              <a:rPr lang="en-US" altLang="en-US" dirty="0" smtClean="0"/>
              <a:t>Changing screen orientation destroys activity and recreates it</a:t>
            </a:r>
          </a:p>
          <a:p>
            <a:pPr lvl="1"/>
            <a:r>
              <a:rPr lang="en-US" altLang="en-US" dirty="0" smtClean="0"/>
              <a:t>On </a:t>
            </a:r>
            <a:r>
              <a:rPr lang="en-US" altLang="en-US" dirty="0" smtClean="0"/>
              <a:t>recreation, current state of activity could be lost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=&gt; Need to preserve the state of an activity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Fixes</a:t>
            </a:r>
          </a:p>
          <a:p>
            <a:pPr lvl="1"/>
            <a:r>
              <a:rPr lang="en-US" altLang="en-US" dirty="0" smtClean="0"/>
              <a:t>Implement the </a:t>
            </a:r>
            <a:r>
              <a:rPr lang="en-US" altLang="en-US" dirty="0" err="1" smtClean="0">
                <a:latin typeface="Courier" pitchFamily="49" charset="0"/>
              </a:rPr>
              <a:t>onSaveInstance</a:t>
            </a:r>
            <a:r>
              <a:rPr lang="en-US" altLang="en-US" dirty="0" smtClean="0">
                <a:latin typeface="Courier" pitchFamily="49" charset="0"/>
              </a:rPr>
              <a:t>()</a:t>
            </a:r>
            <a:r>
              <a:rPr lang="en-US" altLang="en-US" dirty="0" smtClean="0"/>
              <a:t> method</a:t>
            </a:r>
          </a:p>
          <a:p>
            <a:pPr lvl="1"/>
            <a:r>
              <a:rPr lang="en-US" altLang="en-US" dirty="0" smtClean="0"/>
              <a:t>Implement </a:t>
            </a:r>
            <a:r>
              <a:rPr lang="en-US" altLang="en-US" dirty="0" err="1" smtClean="0">
                <a:latin typeface="Courier" pitchFamily="49" charset="0"/>
              </a:rPr>
              <a:t>onRetainNonConfigurationInstance</a:t>
            </a:r>
            <a:r>
              <a:rPr lang="en-US" altLang="en-US" dirty="0" smtClean="0">
                <a:latin typeface="Courier" pitchFamily="49" charset="0"/>
              </a:rPr>
              <a:t>()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Refer to </a:t>
            </a:r>
            <a:r>
              <a:rPr lang="en-US" altLang="en-US" dirty="0" smtClean="0">
                <a:latin typeface="Courier" pitchFamily="49" charset="0"/>
              </a:rPr>
              <a:t>PreservingStateApp</a:t>
            </a:r>
            <a:r>
              <a:rPr lang="en-US" altLang="en-US" dirty="0" smtClean="0"/>
              <a:t> Android project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Fix#1: onSaveInstanceState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5334000"/>
          </a:xfrm>
        </p:spPr>
        <p:txBody>
          <a:bodyPr/>
          <a:lstStyle/>
          <a:p>
            <a:r>
              <a:rPr lang="en-US" altLang="en-US" smtClean="0"/>
              <a:t>Idea</a:t>
            </a:r>
          </a:p>
          <a:p>
            <a:pPr lvl="1"/>
            <a:r>
              <a:rPr lang="en-US" altLang="en-US" smtClean="0"/>
              <a:t>Preserve state and restore it later</a:t>
            </a:r>
          </a:p>
          <a:p>
            <a:pPr lvl="2"/>
            <a:r>
              <a:rPr lang="en-US" altLang="en-US" smtClean="0"/>
              <a:t>Use the </a:t>
            </a:r>
            <a:r>
              <a:rPr lang="en-US" altLang="en-US" smtClean="0">
                <a:latin typeface="Courier" pitchFamily="49" charset="0"/>
              </a:rPr>
              <a:t>Bundle</a:t>
            </a:r>
            <a:r>
              <a:rPr lang="en-US" altLang="en-US" smtClean="0"/>
              <a:t> object to save current state:</a:t>
            </a: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r>
              <a:rPr lang="en-US" altLang="en-US" smtClean="0"/>
              <a:t>Upon recreation, retrieve state saved previously:</a:t>
            </a: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r>
              <a:rPr lang="en-US" altLang="en-US" smtClean="0"/>
              <a:t>Limitation</a:t>
            </a:r>
          </a:p>
          <a:p>
            <a:pPr lvl="3"/>
            <a:r>
              <a:rPr lang="en-US" altLang="en-US" smtClean="0"/>
              <a:t>Not adequate for recovering complex data structures</a:t>
            </a:r>
          </a:p>
          <a:p>
            <a:pPr lvl="3"/>
            <a:endParaRPr lang="en-US" alt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667000"/>
            <a:ext cx="53911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4103688"/>
            <a:ext cx="69056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r>
              <a:rPr lang="en-US" dirty="0" err="1" smtClean="0"/>
              <a:t>TipCalculator</a:t>
            </a:r>
            <a:r>
              <a:rPr lang="en-US" dirty="0" smtClean="0"/>
              <a:t> App (Continued)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1151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1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Fix#2: </a:t>
            </a:r>
            <a:br>
              <a:rPr lang="en-US" altLang="en-US" smtClean="0"/>
            </a:br>
            <a:r>
              <a:rPr lang="en-US" altLang="en-US" sz="3200" smtClean="0"/>
              <a:t>onRetainNonConfigurationInstance()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05400"/>
          </a:xfrm>
        </p:spPr>
        <p:txBody>
          <a:bodyPr/>
          <a:lstStyle/>
          <a:p>
            <a:r>
              <a:rPr lang="en-US" altLang="en-US" smtClean="0"/>
              <a:t>This method is fired</a:t>
            </a:r>
          </a:p>
          <a:p>
            <a:pPr lvl="1"/>
            <a:r>
              <a:rPr lang="en-US" altLang="en-US" smtClean="0"/>
              <a:t>When an activity is about to be destroyed</a:t>
            </a:r>
          </a:p>
          <a:p>
            <a:pPr lvl="2"/>
            <a:r>
              <a:rPr lang="en-US" altLang="en-US" smtClean="0"/>
              <a:t>So, save your data by returning it in the method</a:t>
            </a:r>
            <a:br>
              <a:rPr lang="en-US" altLang="en-US" smtClean="0"/>
            </a:br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r>
              <a:rPr lang="en-US" altLang="en-US" smtClean="0"/>
              <a:t>Then, extract the saved data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809875"/>
            <a:ext cx="76676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4648200"/>
            <a:ext cx="6762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r>
              <a:rPr lang="en-US" dirty="0" err="1" smtClean="0"/>
              <a:t>SeekBar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SeekBar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resents a </a:t>
            </a:r>
            <a:r>
              <a:rPr lang="en-US" dirty="0" err="1" smtClean="0"/>
              <a:t>draggable</a:t>
            </a:r>
            <a:r>
              <a:rPr lang="en-US" dirty="0" smtClean="0"/>
              <a:t> thumb</a:t>
            </a:r>
          </a:p>
          <a:p>
            <a:pPr lvl="2"/>
            <a:r>
              <a:rPr lang="en-US" dirty="0" smtClean="0"/>
              <a:t>The user can touch the thumb and drag left or right to set </a:t>
            </a:r>
          </a:p>
          <a:p>
            <a:pPr lvl="3"/>
            <a:r>
              <a:rPr lang="en-US" dirty="0" smtClean="0"/>
              <a:t>Current progress level 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provides a </a:t>
            </a:r>
          </a:p>
          <a:p>
            <a:pPr lvl="2"/>
            <a:r>
              <a:rPr lang="en-US" dirty="0" err="1" smtClean="0">
                <a:latin typeface="Courier" pitchFamily="49" charset="0"/>
              </a:rPr>
              <a:t>setOnSeekBarChangeListener</a:t>
            </a:r>
            <a:r>
              <a:rPr lang="en-US" dirty="0" smtClean="0">
                <a:latin typeface="Courier" pitchFamily="49" charset="0"/>
              </a:rPr>
              <a:t>(</a:t>
            </a:r>
            <a:r>
              <a:rPr lang="en-US" dirty="0" err="1" smtClean="0">
                <a:latin typeface="Courier" pitchFamily="49" charset="0"/>
              </a:rPr>
              <a:t>OnSeekBarChangeListener</a:t>
            </a:r>
            <a:r>
              <a:rPr lang="en-US" dirty="0" smtClean="0">
                <a:latin typeface="Courier" pitchFamily="49" charset="0"/>
              </a:rPr>
              <a:t>)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sets listener to receive notification of changes to progress level</a:t>
            </a:r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seekbarpreferencedia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3477"/>
            <a:ext cx="2286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1417638"/>
          </a:xfrm>
        </p:spPr>
        <p:txBody>
          <a:bodyPr/>
          <a:lstStyle/>
          <a:p>
            <a:r>
              <a:rPr lang="en-US" dirty="0" smtClean="0"/>
              <a:t>Edit Text Component:</a:t>
            </a:r>
            <a:br>
              <a:rPr lang="en-US" dirty="0" smtClean="0"/>
            </a:br>
            <a:r>
              <a:rPr lang="en-US" dirty="0" smtClean="0"/>
              <a:t>Text Watcher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r>
              <a:rPr lang="en-US" dirty="0" smtClean="0"/>
              <a:t>Edit Text component provides </a:t>
            </a:r>
          </a:p>
          <a:p>
            <a:pPr lvl="1"/>
            <a:r>
              <a:rPr lang="en-US" dirty="0" smtClean="0">
                <a:latin typeface="Courier" pitchFamily="49" charset="0"/>
              </a:rPr>
              <a:t>addTextChangeListener(TextWatcher) </a:t>
            </a:r>
            <a:r>
              <a:rPr lang="en-US" dirty="0" smtClean="0"/>
              <a:t>method</a:t>
            </a:r>
          </a:p>
          <a:p>
            <a:pPr lvl="2"/>
            <a:r>
              <a:rPr lang="en-US" dirty="0" smtClean="0"/>
              <a:t>That adds a text watcher whose methods are called</a:t>
            </a:r>
          </a:p>
          <a:p>
            <a:pPr lvl="3"/>
            <a:r>
              <a:rPr lang="en-US" dirty="0" smtClean="0"/>
              <a:t>Whenever the content of the edit text is changed</a:t>
            </a:r>
          </a:p>
          <a:p>
            <a:pPr lvl="3"/>
            <a:endParaRPr lang="en-US" dirty="0"/>
          </a:p>
          <a:p>
            <a:r>
              <a:rPr lang="en-US" dirty="0" smtClean="0">
                <a:latin typeface="Courier" pitchFamily="49" charset="0"/>
              </a:rPr>
              <a:t>TextWatcher</a:t>
            </a:r>
          </a:p>
          <a:p>
            <a:pPr lvl="1"/>
            <a:r>
              <a:rPr lang="en-US" dirty="0" smtClean="0"/>
              <a:t>The methods of this interface are called when text is changed</a:t>
            </a:r>
          </a:p>
          <a:p>
            <a:pPr lvl="2"/>
            <a:r>
              <a:rPr lang="en-US" dirty="0" err="1" smtClean="0">
                <a:latin typeface="Courier" pitchFamily="49" charset="0"/>
              </a:rPr>
              <a:t>onTextChanged</a:t>
            </a:r>
            <a:r>
              <a:rPr lang="en-US" dirty="0" smtClean="0">
                <a:latin typeface="Courier" pitchFamily="49" charset="0"/>
              </a:rPr>
              <a:t>(</a:t>
            </a:r>
            <a:r>
              <a:rPr lang="en-US" dirty="0" err="1" smtClean="0">
                <a:latin typeface="Courier" pitchFamily="49" charset="0"/>
              </a:rPr>
              <a:t>CharSequence</a:t>
            </a:r>
            <a:r>
              <a:rPr lang="en-US" dirty="0" smtClean="0">
                <a:latin typeface="Courier" pitchFamily="49" charset="0"/>
              </a:rPr>
              <a:t> </a:t>
            </a:r>
            <a:r>
              <a:rPr lang="en-US" dirty="0" err="1" smtClean="0">
                <a:latin typeface="Courier" pitchFamily="49" charset="0"/>
              </a:rPr>
              <a:t>s,int</a:t>
            </a:r>
            <a:r>
              <a:rPr lang="en-US" dirty="0" smtClean="0">
                <a:latin typeface="Courier" pitchFamily="49" charset="0"/>
              </a:rPr>
              <a:t> </a:t>
            </a:r>
            <a:r>
              <a:rPr lang="en-US" dirty="0" err="1" smtClean="0">
                <a:latin typeface="Courier" pitchFamily="49" charset="0"/>
              </a:rPr>
              <a:t>start,int</a:t>
            </a:r>
            <a:r>
              <a:rPr lang="en-US" dirty="0" smtClean="0">
                <a:latin typeface="Courier" pitchFamily="49" charset="0"/>
              </a:rPr>
              <a:t> </a:t>
            </a:r>
            <a:r>
              <a:rPr lang="en-US" dirty="0" err="1" smtClean="0">
                <a:latin typeface="Courier" pitchFamily="49" charset="0"/>
              </a:rPr>
              <a:t>before,int</a:t>
            </a:r>
            <a:r>
              <a:rPr lang="en-US" dirty="0" smtClean="0">
                <a:latin typeface="Courier" pitchFamily="49" charset="0"/>
              </a:rPr>
              <a:t> count)</a:t>
            </a:r>
          </a:p>
          <a:p>
            <a:pPr lvl="3"/>
            <a:r>
              <a:rPr lang="en-US" dirty="0" smtClean="0"/>
              <a:t>Notifies that within </a:t>
            </a:r>
            <a:r>
              <a:rPr lang="en-US" dirty="0" smtClean="0">
                <a:latin typeface="Courier" pitchFamily="49" charset="0"/>
              </a:rPr>
              <a:t>s</a:t>
            </a:r>
            <a:r>
              <a:rPr lang="en-US" dirty="0" smtClean="0"/>
              <a:t>, </a:t>
            </a:r>
            <a:r>
              <a:rPr lang="en-US" dirty="0" smtClean="0">
                <a:latin typeface="Courier" pitchFamily="49" charset="0"/>
              </a:rPr>
              <a:t>count</a:t>
            </a:r>
            <a:r>
              <a:rPr lang="en-US" dirty="0" smtClean="0"/>
              <a:t> characters beginning at </a:t>
            </a:r>
            <a:r>
              <a:rPr lang="en-US" dirty="0" smtClean="0">
                <a:latin typeface="Courier" pitchFamily="49" charset="0"/>
              </a:rPr>
              <a:t>start</a:t>
            </a:r>
          </a:p>
          <a:p>
            <a:pPr lvl="3"/>
            <a:endParaRPr lang="en-US" dirty="0">
              <a:latin typeface="Courier" pitchFamily="49" charset="0"/>
            </a:endParaRPr>
          </a:p>
          <a:p>
            <a:pPr lvl="3"/>
            <a:r>
              <a:rPr lang="en-US" dirty="0" smtClean="0"/>
              <a:t>Just replaced old text that had length </a:t>
            </a:r>
            <a:r>
              <a:rPr lang="en-US" dirty="0" smtClean="0">
                <a:latin typeface="Courier" pitchFamily="49" charset="0"/>
              </a:rPr>
              <a:t>before</a:t>
            </a:r>
            <a:endParaRPr lang="en-US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Introducing the Application Manifest File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04950"/>
            <a:ext cx="83153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Expanding your Experience: Let us Make a Toast!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525" y="1524000"/>
            <a:ext cx="8982075" cy="5181600"/>
          </a:xfrm>
        </p:spPr>
        <p:txBody>
          <a:bodyPr/>
          <a:lstStyle/>
          <a:p>
            <a:r>
              <a:rPr lang="en-US" altLang="en-US" dirty="0" smtClean="0"/>
              <a:t>Toast</a:t>
            </a:r>
          </a:p>
          <a:p>
            <a:pPr lvl="1"/>
            <a:r>
              <a:rPr lang="en-US" altLang="en-US" dirty="0" smtClean="0"/>
              <a:t>Is a transient notification visible for a few seconds</a:t>
            </a:r>
          </a:p>
          <a:p>
            <a:pPr lvl="1"/>
            <a:r>
              <a:rPr lang="en-US" altLang="en-US" dirty="0" smtClean="0"/>
              <a:t>Is perfect to inform users of events</a:t>
            </a:r>
          </a:p>
          <a:p>
            <a:pPr lvl="1"/>
            <a:r>
              <a:rPr lang="en-US" altLang="en-US" dirty="0" smtClean="0"/>
              <a:t>Has a </a:t>
            </a:r>
            <a:r>
              <a:rPr lang="en-US" altLang="en-US" dirty="0" err="1" smtClean="0">
                <a:latin typeface="Courier" pitchFamily="49" charset="0"/>
              </a:rPr>
              <a:t>makeText</a:t>
            </a:r>
            <a:r>
              <a:rPr lang="en-US" altLang="en-US" dirty="0" smtClean="0"/>
              <a:t> method </a:t>
            </a:r>
          </a:p>
          <a:p>
            <a:pPr lvl="2"/>
            <a:r>
              <a:rPr lang="en-US" altLang="en-US" dirty="0" smtClean="0"/>
              <a:t>Enabling you to create a standard Toast display window</a:t>
            </a:r>
          </a:p>
          <a:p>
            <a:pPr lvl="1"/>
            <a:r>
              <a:rPr lang="en-US" altLang="en-US" dirty="0" smtClean="0"/>
              <a:t>Displaying a Toast: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Refer to </a:t>
            </a:r>
            <a:r>
              <a:rPr lang="en-US" altLang="en-US" dirty="0" err="1" smtClean="0">
                <a:latin typeface="Courier" pitchFamily="49" charset="0"/>
              </a:rPr>
              <a:t>makeToastApp</a:t>
            </a:r>
            <a:r>
              <a:rPr lang="en-US" altLang="en-US" dirty="0" smtClean="0"/>
              <a:t> android project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87234"/>
            <a:ext cx="43434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Adapting to Screen Orientation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/>
          <a:lstStyle/>
          <a:p>
            <a:r>
              <a:rPr lang="en-US" altLang="en-US" smtClean="0"/>
              <a:t>2 possible orientations, namely</a:t>
            </a:r>
          </a:p>
          <a:p>
            <a:pPr lvl="1"/>
            <a:r>
              <a:rPr lang="en-US" altLang="en-US" smtClean="0"/>
              <a:t>Portrait and Landscape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When orientation is changed</a:t>
            </a:r>
          </a:p>
          <a:p>
            <a:pPr lvl="1"/>
            <a:r>
              <a:rPr lang="en-US" altLang="en-US" smtClean="0"/>
              <a:t>Activity redraws its content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In landscape mode</a:t>
            </a:r>
          </a:p>
          <a:p>
            <a:pPr lvl="1"/>
            <a:r>
              <a:rPr lang="en-US" altLang="en-US" smtClean="0"/>
              <a:t>Empty space on the right</a:t>
            </a:r>
          </a:p>
          <a:p>
            <a:pPr lvl="2"/>
            <a:r>
              <a:rPr lang="en-US" altLang="en-US" smtClean="0"/>
              <a:t>Should be used wisely</a:t>
            </a:r>
          </a:p>
          <a:p>
            <a:pPr lvl="2"/>
            <a:endParaRPr lang="en-US" altLang="en-US" smtClean="0"/>
          </a:p>
          <a:p>
            <a:pPr lvl="1"/>
            <a:r>
              <a:rPr lang="en-US" altLang="en-US" smtClean="0"/>
              <a:t>Views at the bottom</a:t>
            </a:r>
          </a:p>
          <a:p>
            <a:pPr lvl="2"/>
            <a:r>
              <a:rPr lang="en-US" altLang="en-US" smtClean="0"/>
              <a:t>May be hidden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Techniques for Handling Orientation Changes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2 techniques are available</a:t>
            </a:r>
          </a:p>
          <a:p>
            <a:pPr lvl="1"/>
            <a:r>
              <a:rPr lang="en-US" altLang="en-US" dirty="0" smtClean="0"/>
              <a:t>Anchoring</a:t>
            </a:r>
          </a:p>
          <a:p>
            <a:pPr lvl="2"/>
            <a:r>
              <a:rPr lang="en-US" altLang="en-US" dirty="0" smtClean="0"/>
              <a:t>Anchor views to edges of the screen</a:t>
            </a:r>
          </a:p>
          <a:p>
            <a:pPr lvl="2"/>
            <a:endParaRPr lang="en-US" altLang="en-US" dirty="0" smtClean="0"/>
          </a:p>
          <a:p>
            <a:pPr lvl="2"/>
            <a:r>
              <a:rPr lang="en-US" altLang="en-US" dirty="0" smtClean="0"/>
              <a:t>Can be done by means of </a:t>
            </a:r>
            <a:r>
              <a:rPr lang="en-US" altLang="en-US" dirty="0" err="1" smtClean="0"/>
              <a:t>RelativeLayouts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Resizing and repositioning</a:t>
            </a:r>
          </a:p>
          <a:p>
            <a:pPr lvl="2"/>
            <a:r>
              <a:rPr lang="en-US" altLang="en-US" dirty="0" smtClean="0"/>
              <a:t>Resize every view as a function of the current </a:t>
            </a:r>
            <a:r>
              <a:rPr lang="en-US" altLang="en-US" dirty="0" smtClean="0"/>
              <a:t>orientation</a:t>
            </a:r>
          </a:p>
          <a:p>
            <a:pPr lvl="2"/>
            <a:endParaRPr lang="en-US" altLang="en-US" dirty="0"/>
          </a:p>
          <a:p>
            <a:r>
              <a:rPr lang="en-US" altLang="en-US" dirty="0" smtClean="0"/>
              <a:t>Refer to </a:t>
            </a:r>
            <a:r>
              <a:rPr lang="en-US" altLang="en-US" dirty="0" err="1" smtClean="0">
                <a:latin typeface="Courier" pitchFamily="49" charset="0"/>
              </a:rPr>
              <a:t>AlternativeLayouts</a:t>
            </a:r>
            <a:r>
              <a:rPr lang="en-US" altLang="en-US" dirty="0" smtClean="0"/>
              <a:t> Android project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2819400" cy="1295400"/>
          </a:xfrm>
        </p:spPr>
        <p:txBody>
          <a:bodyPr/>
          <a:lstStyle/>
          <a:p>
            <a:r>
              <a:rPr lang="en-US" altLang="en-US" smtClean="0"/>
              <a:t>Anchoring views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76200" y="1719263"/>
            <a:ext cx="4343400" cy="4411662"/>
          </a:xfrm>
        </p:spPr>
        <p:txBody>
          <a:bodyPr/>
          <a:lstStyle/>
          <a:p>
            <a:r>
              <a:rPr lang="en-US" altLang="en-US" smtClean="0"/>
              <a:t>RelativeLayout</a:t>
            </a:r>
          </a:p>
          <a:p>
            <a:pPr lvl="1"/>
            <a:r>
              <a:rPr lang="en-US" altLang="en-US" smtClean="0"/>
              <a:t>Does the trick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On orientation change</a:t>
            </a:r>
          </a:p>
          <a:p>
            <a:pPr lvl="1"/>
            <a:r>
              <a:rPr lang="en-US" altLang="en-US" smtClean="0"/>
              <a:t>Buttons remain</a:t>
            </a:r>
          </a:p>
          <a:p>
            <a:pPr lvl="2"/>
            <a:r>
              <a:rPr lang="en-US" altLang="en-US" smtClean="0"/>
              <a:t>Anchored to screen edges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52400"/>
            <a:ext cx="483393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984</TotalTime>
  <Words>562</Words>
  <Application>Microsoft Office PowerPoint</Application>
  <PresentationFormat>On-screen Show (4:3)</PresentationFormat>
  <Paragraphs>154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Network</vt:lpstr>
      <vt:lpstr>TipCalculator App (Chapter 4 of Android how to Program book)</vt:lpstr>
      <vt:lpstr>TipCalculator App (Continued)</vt:lpstr>
      <vt:lpstr>SeekBar</vt:lpstr>
      <vt:lpstr>Edit Text Component: Text Watcher</vt:lpstr>
      <vt:lpstr>Introducing the Application Manifest File</vt:lpstr>
      <vt:lpstr>Expanding your Experience: Let us Make a Toast!</vt:lpstr>
      <vt:lpstr>Adapting to Screen Orientation</vt:lpstr>
      <vt:lpstr>Techniques for Handling Orientation Changes</vt:lpstr>
      <vt:lpstr>Anchoring views</vt:lpstr>
      <vt:lpstr>Output</vt:lpstr>
      <vt:lpstr>Resizing and Positioning</vt:lpstr>
      <vt:lpstr>Example: layout</vt:lpstr>
      <vt:lpstr>PowerPoint Presentation</vt:lpstr>
      <vt:lpstr>PowerPoint Presentation</vt:lpstr>
      <vt:lpstr>Detecting Orientation Changes</vt:lpstr>
      <vt:lpstr>Controlling Orientation of An Activity </vt:lpstr>
      <vt:lpstr>Alternative Method for Controlling Orientation</vt:lpstr>
      <vt:lpstr>Implication of Orientation Changes</vt:lpstr>
      <vt:lpstr>Fix#1: onSaveInstanceState</vt:lpstr>
      <vt:lpstr>Fix#2:  onRetainNonConfigurationInstance()</vt:lpstr>
    </vt:vector>
  </TitlesOfParts>
  <Company>Lebanese American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Development</dc:title>
  <dc:creator>wissam</dc:creator>
  <cp:lastModifiedBy>Fawaz, Wissam Fawzi</cp:lastModifiedBy>
  <cp:revision>289</cp:revision>
  <cp:lastPrinted>1601-01-01T00:00:00Z</cp:lastPrinted>
  <dcterms:created xsi:type="dcterms:W3CDTF">2006-10-15T06:08:27Z</dcterms:created>
  <dcterms:modified xsi:type="dcterms:W3CDTF">2014-01-15T05:49:12Z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