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8"/>
  </p:notesMasterIdLst>
  <p:handoutMasterIdLst>
    <p:handoutMasterId r:id="rId19"/>
  </p:handoutMasterIdLst>
  <p:sldIdLst>
    <p:sldId id="414" r:id="rId2"/>
    <p:sldId id="428" r:id="rId3"/>
    <p:sldId id="429" r:id="rId4"/>
    <p:sldId id="427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1333" autoAdjust="0"/>
  </p:normalViewPr>
  <p:slideViewPr>
    <p:cSldViewPr>
      <p:cViewPr varScale="1">
        <p:scale>
          <a:sx n="89" d="100"/>
          <a:sy n="89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0107F7-3D1C-498D-A971-84ADD5F53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64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064678-1B50-44A5-919B-1A69F0194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13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3A34F4-D56E-4AA7-AE5A-39CF58C7EC1A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9608A4E-A9A6-4895-A774-5F77BB4F9865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41130A6-DC63-4708-B873-8848E291D028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AD4752-46BA-45A1-B4C2-F48856D78E73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1665BB3-DA8B-4FE2-A80B-49EBE4FD1961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9FB70CF-B316-455C-8D4B-A3DD1E971A52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3A34F4-D56E-4AA7-AE5A-39CF58C7EC1A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3A34F4-D56E-4AA7-AE5A-39CF58C7EC1A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2740104-552C-4B04-88CB-66E85D5592EB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F76D1DE-E382-41AE-A8EA-27800F327EB5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B613A48-122F-4183-BC93-E1214B919939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49BE914-4F42-4444-9160-DBB13CB043C9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8458CF-1E66-4880-860A-8BE495E29A01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EEEA212-BEEE-4052-BA8E-4B3279FDB8A2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1DC66-225E-4FA9-A62A-2FF7EB951F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18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C50AB-D304-4964-886E-149A89A413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147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76FA-B253-4F23-B153-3E6426BCC9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431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831F0-445A-4CA2-8493-6247050742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51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34B48-F9D9-4DA9-B380-5855F5F703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07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8F997-E73B-47EC-A2F8-9AAFDCF28F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85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3E389-CBEF-4EE6-A150-2829AF7229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58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A69AA-72A6-4B28-B921-1F49179BEF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34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8ABF1-5989-4442-B4F7-2D61F5F0A1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95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09F91-8686-4E18-AB72-3C8CA4FDB0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82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76620-3291-4330-9585-7DA4A1E1D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70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5FF17-A74E-4D15-B3FE-ED243FEFA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993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7609767-4A68-41C7-BA59-7842034578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 smtClean="0"/>
              <a:t>Applying Themes to an Activity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81600"/>
          </a:xfrm>
        </p:spPr>
        <p:txBody>
          <a:bodyPr/>
          <a:lstStyle/>
          <a:p>
            <a:r>
              <a:rPr lang="en-US" altLang="en-US" dirty="0" smtClean="0"/>
              <a:t>By default, </a:t>
            </a:r>
          </a:p>
          <a:p>
            <a:pPr lvl="1"/>
            <a:r>
              <a:rPr lang="en-US" altLang="en-US" dirty="0" smtClean="0"/>
              <a:t>An activity occupies the entire screen</a:t>
            </a:r>
          </a:p>
          <a:p>
            <a:pPr lvl="1"/>
            <a:endParaRPr lang="en-US" altLang="en-US" dirty="0"/>
          </a:p>
          <a:p>
            <a:r>
              <a:rPr lang="en-US" altLang="en-US" dirty="0" smtClean="0"/>
              <a:t>However, </a:t>
            </a:r>
          </a:p>
          <a:p>
            <a:pPr lvl="1"/>
            <a:r>
              <a:rPr lang="en-US" altLang="en-US" dirty="0" smtClean="0"/>
              <a:t>One can apply a dialog theme to an activity	</a:t>
            </a:r>
          </a:p>
          <a:p>
            <a:pPr lvl="2"/>
            <a:r>
              <a:rPr lang="en-US" altLang="en-US" dirty="0" smtClean="0"/>
              <a:t>This way, it displays as a floating dialog</a:t>
            </a:r>
          </a:p>
          <a:p>
            <a:pPr lvl="2"/>
            <a:endParaRPr lang="en-US" altLang="en-US" dirty="0"/>
          </a:p>
          <a:p>
            <a:r>
              <a:rPr lang="en-US" altLang="en-US" dirty="0" smtClean="0"/>
              <a:t>How?</a:t>
            </a:r>
            <a:endParaRPr lang="en-US" altLang="en-US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863" y="4876800"/>
            <a:ext cx="52482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Example: loading URL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65275"/>
            <a:ext cx="606742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91000"/>
            <a:ext cx="55054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688" y="3581400"/>
            <a:ext cx="3324225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Android Resolves </a:t>
            </a:r>
            <a:br>
              <a:rPr lang="en-US" altLang="en-US" smtClean="0"/>
            </a:br>
            <a:r>
              <a:rPr lang="en-US" altLang="en-US" smtClean="0"/>
              <a:t>Intent Filters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81600"/>
          </a:xfrm>
        </p:spPr>
        <p:txBody>
          <a:bodyPr/>
          <a:lstStyle/>
          <a:p>
            <a:r>
              <a:rPr lang="en-US" altLang="en-US" smtClean="0"/>
              <a:t>Deciding which activity to start with an implicit intent</a:t>
            </a:r>
          </a:p>
          <a:p>
            <a:pPr lvl="1"/>
            <a:r>
              <a:rPr lang="en-US" altLang="en-US" smtClean="0"/>
              <a:t>Is called </a:t>
            </a:r>
            <a:r>
              <a:rPr lang="en-US" altLang="en-US" i="1" smtClean="0"/>
              <a:t>intent resolution</a:t>
            </a:r>
          </a:p>
          <a:p>
            <a:pPr lvl="2"/>
            <a:r>
              <a:rPr lang="en-US" altLang="en-US" smtClean="0"/>
              <a:t>The aim is find the best filter match possible</a:t>
            </a:r>
          </a:p>
          <a:p>
            <a:pPr lvl="3"/>
            <a:r>
              <a:rPr lang="en-US" altLang="en-US" smtClean="0"/>
              <a:t>Create a list of all intent filters</a:t>
            </a:r>
          </a:p>
          <a:p>
            <a:pPr lvl="3"/>
            <a:r>
              <a:rPr lang="en-US" altLang="en-US" smtClean="0"/>
              <a:t>Intent filters not matching action or category are removed</a:t>
            </a:r>
          </a:p>
          <a:p>
            <a:pPr lvl="3"/>
            <a:r>
              <a:rPr lang="en-US" altLang="en-US" smtClean="0"/>
              <a:t>Any mismatch between URI and data tag =&gt; removal</a:t>
            </a:r>
          </a:p>
          <a:p>
            <a:pPr lvl="3"/>
            <a:r>
              <a:rPr lang="en-US" altLang="en-US" smtClean="0"/>
              <a:t>More than one matches =&gt; all possibilities offered to user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To find </a:t>
            </a:r>
          </a:p>
          <a:p>
            <a:pPr lvl="1"/>
            <a:r>
              <a:rPr lang="en-US" altLang="en-US" smtClean="0"/>
              <a:t>intent used to start activity 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953000"/>
            <a:ext cx="394335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975" y="5943600"/>
            <a:ext cx="30956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Example: adding categories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1600200"/>
            <a:ext cx="650557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550" y="3962400"/>
            <a:ext cx="656272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Obtaining Data from Another Activity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15400" cy="5181600"/>
          </a:xfrm>
        </p:spPr>
        <p:txBody>
          <a:bodyPr/>
          <a:lstStyle/>
          <a:p>
            <a:r>
              <a:rPr lang="en-US" altLang="en-US" smtClean="0"/>
              <a:t>To call an activity and wait for a result</a:t>
            </a:r>
          </a:p>
          <a:p>
            <a:pPr lvl="1"/>
            <a:r>
              <a:rPr lang="en-US" altLang="en-US" smtClean="0">
                <a:latin typeface="Courier" pitchFamily="49" charset="0"/>
              </a:rPr>
              <a:t>startActivityForResult() </a:t>
            </a:r>
            <a:r>
              <a:rPr lang="en-US" altLang="en-US" smtClean="0"/>
              <a:t>should be used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r>
              <a:rPr lang="en-US" altLang="en-US" smtClean="0"/>
              <a:t>In the called activity</a:t>
            </a:r>
          </a:p>
          <a:p>
            <a:pPr lvl="1"/>
            <a:r>
              <a:rPr lang="en-US" altLang="en-US" smtClean="0"/>
              <a:t>Use an Intent object to send data back via </a:t>
            </a:r>
          </a:p>
          <a:p>
            <a:pPr lvl="2"/>
            <a:r>
              <a:rPr lang="en-US" altLang="en-US" smtClean="0">
                <a:latin typeface="Courier" pitchFamily="49" charset="0"/>
              </a:rPr>
              <a:t>setData(), setResult()</a:t>
            </a:r>
          </a:p>
          <a:p>
            <a:pPr lvl="3"/>
            <a:endParaRPr lang="en-US" altLang="en-US" smtClean="0">
              <a:latin typeface="Courier" pitchFamily="49" charset="0"/>
            </a:endParaRPr>
          </a:p>
          <a:p>
            <a:r>
              <a:rPr lang="en-US" altLang="en-US" smtClean="0"/>
              <a:t>In the calling activity</a:t>
            </a:r>
          </a:p>
          <a:p>
            <a:pPr lvl="1"/>
            <a:r>
              <a:rPr lang="en-US" altLang="en-US" smtClean="0"/>
              <a:t>Override </a:t>
            </a:r>
            <a:r>
              <a:rPr lang="en-US" altLang="en-US" smtClean="0">
                <a:latin typeface="Courier" pitchFamily="49" charset="0"/>
              </a:rPr>
              <a:t>onActivityResult() </a:t>
            </a:r>
            <a:r>
              <a:rPr lang="en-US" altLang="en-US" smtClean="0"/>
              <a:t>to handle the returned data</a:t>
            </a:r>
          </a:p>
          <a:p>
            <a:pPr lvl="1"/>
            <a:endParaRPr lang="en-US" altLang="en-US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0"/>
            <a:ext cx="43815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to Set Data in </a:t>
            </a:r>
            <a:br>
              <a:rPr lang="en-US" altLang="en-US" smtClean="0"/>
            </a:br>
            <a:r>
              <a:rPr lang="en-US" altLang="en-US" smtClean="0"/>
              <a:t>Called Activity?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3927475"/>
            <a:ext cx="8229600" cy="2778125"/>
          </a:xfrm>
        </p:spPr>
        <p:txBody>
          <a:bodyPr/>
          <a:lstStyle/>
          <a:p>
            <a:r>
              <a:rPr lang="en-US" altLang="en-US" smtClean="0">
                <a:latin typeface="Courier" pitchFamily="49" charset="0"/>
              </a:rPr>
              <a:t>setResult</a:t>
            </a:r>
          </a:p>
          <a:p>
            <a:pPr lvl="1"/>
            <a:r>
              <a:rPr lang="en-US" altLang="en-US" smtClean="0"/>
              <a:t>Sets a result code </a:t>
            </a:r>
          </a:p>
          <a:p>
            <a:pPr lvl="2"/>
            <a:r>
              <a:rPr lang="en-US" altLang="en-US" smtClean="0">
                <a:latin typeface="Courier" pitchFamily="49" charset="0"/>
              </a:rPr>
              <a:t>RESULT_OK</a:t>
            </a:r>
            <a:r>
              <a:rPr lang="en-US" altLang="en-US" smtClean="0"/>
              <a:t> or </a:t>
            </a:r>
            <a:r>
              <a:rPr lang="en-US" altLang="en-US" smtClean="0">
                <a:latin typeface="Courier" pitchFamily="49" charset="0"/>
              </a:rPr>
              <a:t>RESULT_CANCELED</a:t>
            </a:r>
          </a:p>
          <a:p>
            <a:pPr lvl="2"/>
            <a:endParaRPr lang="en-US" altLang="en-US" smtClean="0"/>
          </a:p>
          <a:p>
            <a:r>
              <a:rPr lang="en-US" altLang="en-US" smtClean="0">
                <a:latin typeface="Courier" pitchFamily="49" charset="0"/>
              </a:rPr>
              <a:t>finish</a:t>
            </a:r>
          </a:p>
          <a:p>
            <a:pPr lvl="1"/>
            <a:r>
              <a:rPr lang="en-US" altLang="en-US" smtClean="0"/>
              <a:t>Closes the activity and returns control to calling activity</a:t>
            </a: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5" y="1476375"/>
            <a:ext cx="5324475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1295400"/>
          </a:xfrm>
        </p:spPr>
        <p:txBody>
          <a:bodyPr/>
          <a:lstStyle/>
          <a:p>
            <a:r>
              <a:rPr lang="en-US" altLang="en-US" smtClean="0"/>
              <a:t>How to Retrieve Data in Calling Activity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3332410"/>
            <a:ext cx="8686800" cy="3525589"/>
          </a:xfrm>
        </p:spPr>
        <p:txBody>
          <a:bodyPr/>
          <a:lstStyle/>
          <a:p>
            <a:r>
              <a:rPr lang="en-US" altLang="en-US" dirty="0" err="1" smtClean="0">
                <a:latin typeface="Courier" pitchFamily="49" charset="0"/>
              </a:rPr>
              <a:t>requestCode</a:t>
            </a:r>
            <a:endParaRPr lang="en-US" altLang="en-US" dirty="0" smtClean="0">
              <a:latin typeface="Courier" pitchFamily="49" charset="0"/>
            </a:endParaRPr>
          </a:p>
          <a:p>
            <a:pPr lvl="1"/>
            <a:r>
              <a:rPr lang="en-US" altLang="en-US" dirty="0" smtClean="0"/>
              <a:t>The code used to launch the called activity</a:t>
            </a:r>
          </a:p>
          <a:p>
            <a:r>
              <a:rPr lang="en-US" altLang="en-US" dirty="0" err="1" smtClean="0">
                <a:latin typeface="Courier" pitchFamily="49" charset="0"/>
              </a:rPr>
              <a:t>resultCode</a:t>
            </a:r>
            <a:endParaRPr lang="en-US" altLang="en-US" dirty="0" smtClean="0">
              <a:latin typeface="Courier" pitchFamily="49" charset="0"/>
            </a:endParaRPr>
          </a:p>
          <a:p>
            <a:pPr lvl="1"/>
            <a:r>
              <a:rPr lang="en-US" altLang="en-US" dirty="0" smtClean="0"/>
              <a:t>The result code set by called activity</a:t>
            </a:r>
          </a:p>
          <a:p>
            <a:r>
              <a:rPr lang="en-US" altLang="en-US" dirty="0" smtClean="0">
                <a:latin typeface="Courier" pitchFamily="49" charset="0"/>
              </a:rPr>
              <a:t>Data</a:t>
            </a:r>
          </a:p>
          <a:p>
            <a:pPr lvl="1"/>
            <a:r>
              <a:rPr lang="en-US" altLang="en-US" dirty="0" smtClean="0"/>
              <a:t>Intent received from called activity and encompassing </a:t>
            </a:r>
            <a:r>
              <a:rPr lang="en-US" altLang="en-US" dirty="0" smtClean="0"/>
              <a:t>data</a:t>
            </a:r>
          </a:p>
          <a:p>
            <a:r>
              <a:rPr lang="en-US" altLang="en-US" dirty="0" smtClean="0"/>
              <a:t>Refer to </a:t>
            </a:r>
            <a:r>
              <a:rPr lang="en-US" altLang="en-US" dirty="0" err="1" smtClean="0">
                <a:latin typeface="Courier" pitchFamily="49" charset="0"/>
              </a:rPr>
              <a:t>ActivityForResult</a:t>
            </a:r>
            <a:r>
              <a:rPr lang="en-US" altLang="en-US" dirty="0" smtClean="0">
                <a:latin typeface="Courier" pitchFamily="49" charset="0"/>
              </a:rPr>
              <a:t> </a:t>
            </a:r>
            <a:r>
              <a:rPr lang="en-US" altLang="en-US" dirty="0" smtClean="0"/>
              <a:t>Android project</a:t>
            </a:r>
            <a:endParaRPr lang="en-US" altLang="en-US" dirty="0"/>
          </a:p>
          <a:p>
            <a:endParaRPr lang="en-US" altLang="en-US" dirty="0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5476875" cy="201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5875" y="0"/>
            <a:ext cx="7543800" cy="1295400"/>
          </a:xfrm>
        </p:spPr>
        <p:txBody>
          <a:bodyPr/>
          <a:lstStyle/>
          <a:p>
            <a:r>
              <a:rPr lang="en-US" altLang="en-US" smtClean="0"/>
              <a:t>Passing Primitive Data Using the Received Intent Object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432752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19200"/>
            <a:ext cx="4495800" cy="192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572000" y="1295400"/>
            <a:ext cx="7620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875" y="3886200"/>
            <a:ext cx="905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4006850"/>
            <a:ext cx="4525962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4343400" y="19812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53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4267200"/>
            <a:ext cx="43815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ight Arrow 14"/>
          <p:cNvSpPr/>
          <p:nvPr/>
        </p:nvSpPr>
        <p:spPr>
          <a:xfrm>
            <a:off x="4343400" y="51816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 smtClean="0"/>
              <a:t>Applying Themes to an Activity (Cont’d)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81600"/>
          </a:xfrm>
        </p:spPr>
        <p:txBody>
          <a:bodyPr/>
          <a:lstStyle/>
          <a:p>
            <a:r>
              <a:rPr lang="en-US" altLang="en-US" dirty="0" smtClean="0"/>
              <a:t>One can hid the title of an activity</a:t>
            </a:r>
          </a:p>
          <a:p>
            <a:pPr lvl="1"/>
            <a:r>
              <a:rPr lang="en-US" altLang="en-US" dirty="0" smtClean="0"/>
              <a:t>By means of the </a:t>
            </a:r>
            <a:r>
              <a:rPr lang="en-US" altLang="en-US" dirty="0" smtClean="0">
                <a:latin typeface="Courier" pitchFamily="49" charset="0"/>
              </a:rPr>
              <a:t>requestWindowFeature</a:t>
            </a:r>
            <a:r>
              <a:rPr lang="en-US" altLang="en-US" dirty="0" smtClean="0"/>
              <a:t> method</a:t>
            </a:r>
          </a:p>
          <a:p>
            <a:pPr lvl="2"/>
            <a:endParaRPr lang="en-US" altLang="en-US" dirty="0" smtClean="0"/>
          </a:p>
          <a:p>
            <a:pPr lvl="1"/>
            <a:r>
              <a:rPr lang="en-US" altLang="en-US" dirty="0" smtClean="0"/>
              <a:t>Passing it the </a:t>
            </a:r>
            <a:r>
              <a:rPr lang="en-US" altLang="en-US" dirty="0" smtClean="0">
                <a:latin typeface="Courier" pitchFamily="49" charset="0"/>
              </a:rPr>
              <a:t>Window.FEATURE_NO_TITLE</a:t>
            </a:r>
            <a:r>
              <a:rPr lang="en-US" altLang="en-US" dirty="0" smtClean="0"/>
              <a:t> constant</a:t>
            </a:r>
          </a:p>
          <a:p>
            <a:pPr lvl="2"/>
            <a:endParaRPr lang="en-US" altLang="en-US" dirty="0"/>
          </a:p>
          <a:p>
            <a:r>
              <a:rPr lang="en-US" altLang="en-US" dirty="0" smtClean="0"/>
              <a:t>Refer to </a:t>
            </a:r>
          </a:p>
          <a:p>
            <a:pPr lvl="1"/>
            <a:r>
              <a:rPr lang="en-US" altLang="en-US" dirty="0" smtClean="0">
                <a:latin typeface="Courier" pitchFamily="49" charset="0"/>
              </a:rPr>
              <a:t>ActivityAsDialog</a:t>
            </a:r>
            <a:r>
              <a:rPr lang="en-US" altLang="en-US" dirty="0" smtClean="0"/>
              <a:t> Android project</a:t>
            </a:r>
            <a:endParaRPr lang="en-US" altLang="en-US" dirty="0" smtClean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582" y="3200400"/>
            <a:ext cx="2232667" cy="35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296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Displaying a Dialog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r>
              <a:rPr lang="en-US" dirty="0" smtClean="0"/>
              <a:t>A dialog window can be created</a:t>
            </a:r>
          </a:p>
          <a:p>
            <a:pPr lvl="1"/>
            <a:r>
              <a:rPr lang="en-US" dirty="0" smtClean="0"/>
              <a:t>To get a confirmation from the user</a:t>
            </a:r>
          </a:p>
          <a:p>
            <a:pPr lvl="1"/>
            <a:endParaRPr lang="en-US" dirty="0"/>
          </a:p>
          <a:p>
            <a:r>
              <a:rPr lang="en-US" dirty="0" smtClean="0"/>
              <a:t>This can be done</a:t>
            </a:r>
          </a:p>
          <a:p>
            <a:pPr lvl="1"/>
            <a:r>
              <a:rPr lang="en-US" dirty="0" smtClean="0"/>
              <a:t>By overriding the </a:t>
            </a:r>
            <a:r>
              <a:rPr lang="en-US" dirty="0" smtClean="0">
                <a:latin typeface="Courier" pitchFamily="49" charset="0"/>
              </a:rPr>
              <a:t>onCreateDialog </a:t>
            </a:r>
            <a:r>
              <a:rPr lang="en-US" dirty="0" smtClean="0"/>
              <a:t>method</a:t>
            </a:r>
          </a:p>
          <a:p>
            <a:pPr lvl="2"/>
            <a:r>
              <a:rPr lang="en-US" dirty="0" smtClean="0"/>
              <a:t>Which is a callback for creating dialogs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When the </a:t>
            </a:r>
            <a:r>
              <a:rPr lang="en-US" dirty="0" smtClean="0">
                <a:latin typeface="Courier" pitchFamily="49" charset="0"/>
              </a:rPr>
              <a:t>showDialog</a:t>
            </a:r>
            <a:r>
              <a:rPr lang="en-US" dirty="0" smtClean="0"/>
              <a:t> method is used, this callback is invoked</a:t>
            </a:r>
          </a:p>
          <a:p>
            <a:pPr lvl="3"/>
            <a:r>
              <a:rPr lang="en-US" dirty="0" smtClean="0">
                <a:latin typeface="Courier" pitchFamily="49" charset="0"/>
              </a:rPr>
              <a:t>showDialog</a:t>
            </a:r>
            <a:r>
              <a:rPr lang="en-US" dirty="0" smtClean="0"/>
              <a:t> accepts an </a:t>
            </a:r>
            <a:r>
              <a:rPr lang="en-US" dirty="0" smtClean="0">
                <a:latin typeface="Courier" pitchFamily="49" charset="0"/>
              </a:rPr>
              <a:t>int</a:t>
            </a:r>
            <a:r>
              <a:rPr lang="en-US" dirty="0" smtClean="0"/>
              <a:t> identifying a specific dialog to display</a:t>
            </a:r>
          </a:p>
          <a:p>
            <a:pPr lvl="3"/>
            <a:endParaRPr lang="en-US" dirty="0"/>
          </a:p>
          <a:p>
            <a:r>
              <a:rPr lang="en-US" dirty="0" smtClean="0"/>
              <a:t>Refer to </a:t>
            </a:r>
            <a:r>
              <a:rPr lang="en-US" dirty="0" smtClean="0">
                <a:latin typeface="Courier" pitchFamily="49" charset="0"/>
              </a:rPr>
              <a:t>creatingDialogBoxes </a:t>
            </a:r>
            <a:r>
              <a:rPr lang="en-US" dirty="0" smtClean="0"/>
              <a:t>Android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1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Introducing Intents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81600"/>
          </a:xfrm>
        </p:spPr>
        <p:txBody>
          <a:bodyPr/>
          <a:lstStyle/>
          <a:p>
            <a:r>
              <a:rPr lang="en-US" altLang="en-US" smtClean="0"/>
              <a:t>Intents</a:t>
            </a:r>
          </a:p>
          <a:p>
            <a:pPr lvl="1"/>
            <a:r>
              <a:rPr lang="en-US" altLang="en-US" smtClean="0"/>
              <a:t>Bind application components and navigate between them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Transform device into collection of interconnected systems</a:t>
            </a:r>
          </a:p>
          <a:p>
            <a:pPr lvl="2"/>
            <a:r>
              <a:rPr lang="en-US" altLang="en-US" smtClean="0"/>
              <a:t>Creating a workflow of different screens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Can be used to either</a:t>
            </a:r>
          </a:p>
          <a:p>
            <a:pPr lvl="2"/>
            <a:r>
              <a:rPr lang="en-US" altLang="en-US" smtClean="0"/>
              <a:t>Start a new activity explicitly </a:t>
            </a:r>
          </a:p>
          <a:p>
            <a:pPr lvl="2"/>
            <a:endParaRPr lang="en-US" altLang="en-US" smtClean="0"/>
          </a:p>
          <a:p>
            <a:pPr lvl="2"/>
            <a:r>
              <a:rPr lang="en-US" altLang="en-US" smtClean="0"/>
              <a:t>Start an activity implicitly</a:t>
            </a:r>
          </a:p>
          <a:p>
            <a:pPr lvl="2"/>
            <a:endParaRPr lang="en-US" altLang="en-US" smtClean="0"/>
          </a:p>
          <a:p>
            <a:pPr lvl="2"/>
            <a:r>
              <a:rPr lang="en-US" altLang="en-US" smtClean="0"/>
              <a:t>Broadcast that an event has occured</a:t>
            </a:r>
          </a:p>
          <a:p>
            <a:pPr lvl="2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691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Explicitly Starting </a:t>
            </a:r>
            <a:br>
              <a:rPr lang="en-US" altLang="en-US" smtClean="0"/>
            </a:br>
            <a:r>
              <a:rPr lang="en-US" altLang="en-US" smtClean="0"/>
              <a:t>New activities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/>
          <a:lstStyle/>
          <a:p>
            <a:r>
              <a:rPr lang="en-US" altLang="en-US" dirty="0" smtClean="0"/>
              <a:t>To start a specific activity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The </a:t>
            </a:r>
            <a:r>
              <a:rPr lang="en-US" altLang="en-US" dirty="0" err="1" smtClean="0">
                <a:latin typeface="Courier" pitchFamily="49" charset="0"/>
              </a:rPr>
              <a:t>startActivity</a:t>
            </a:r>
            <a:r>
              <a:rPr lang="en-US" altLang="en-US" dirty="0" smtClean="0">
                <a:latin typeface="Courier" pitchFamily="49" charset="0"/>
              </a:rPr>
              <a:t>()</a:t>
            </a:r>
            <a:r>
              <a:rPr lang="en-US" altLang="en-US" dirty="0" smtClean="0"/>
              <a:t> method </a:t>
            </a:r>
          </a:p>
          <a:p>
            <a:pPr lvl="1"/>
            <a:r>
              <a:rPr lang="en-US" altLang="en-US" dirty="0" smtClean="0"/>
              <a:t>Finds and starts the single activity matching your intent </a:t>
            </a:r>
          </a:p>
          <a:p>
            <a:pPr lvl="2"/>
            <a:r>
              <a:rPr lang="en-US" altLang="en-US" dirty="0" smtClean="0"/>
              <a:t>by explicitly specifying the Activity class to open (see above)</a:t>
            </a:r>
          </a:p>
          <a:p>
            <a:pPr lvl="2"/>
            <a:endParaRPr lang="en-US" altLang="en-US" dirty="0" smtClean="0"/>
          </a:p>
          <a:p>
            <a:pPr lvl="2"/>
            <a:r>
              <a:rPr lang="en-US" altLang="en-US" dirty="0" smtClean="0"/>
              <a:t>Or by including an action that the target activity is able to perform</a:t>
            </a:r>
          </a:p>
          <a:p>
            <a:pPr lvl="3"/>
            <a:r>
              <a:rPr lang="en-US" altLang="en-US" dirty="0" smtClean="0"/>
              <a:t>In which case, an activity is chosen dynamically </a:t>
            </a:r>
          </a:p>
          <a:p>
            <a:pPr lvl="3"/>
            <a:r>
              <a:rPr lang="en-US" altLang="en-US" dirty="0" smtClean="0"/>
              <a:t>Through a process called </a:t>
            </a:r>
            <a:r>
              <a:rPr lang="en-US" altLang="en-US" i="1" dirty="0" smtClean="0"/>
              <a:t>intent resolution</a:t>
            </a:r>
          </a:p>
          <a:p>
            <a:pPr lvl="3"/>
            <a:endParaRPr lang="en-US" altLang="en-US" i="1" dirty="0" smtClean="0"/>
          </a:p>
          <a:p>
            <a:r>
              <a:rPr lang="en-US" altLang="en-US" dirty="0" smtClean="0"/>
              <a:t>Refer to </a:t>
            </a:r>
            <a:r>
              <a:rPr lang="en-US" altLang="en-US" dirty="0" err="1" smtClean="0">
                <a:latin typeface="Courier" pitchFamily="49" charset="0"/>
              </a:rPr>
              <a:t>ExplicitIntents</a:t>
            </a:r>
            <a:r>
              <a:rPr lang="en-US" altLang="en-US" dirty="0" smtClean="0"/>
              <a:t> </a:t>
            </a:r>
            <a:r>
              <a:rPr lang="en-US" altLang="en-US" dirty="0" smtClean="0"/>
              <a:t>Android project</a:t>
            </a: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33600"/>
            <a:ext cx="52387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-76200" y="1588"/>
            <a:ext cx="7543800" cy="1295400"/>
          </a:xfrm>
        </p:spPr>
        <p:txBody>
          <a:bodyPr/>
          <a:lstStyle/>
          <a:p>
            <a:r>
              <a:rPr lang="en-US" altLang="en-US" smtClean="0"/>
              <a:t>Implicit intents and </a:t>
            </a:r>
            <a:br>
              <a:rPr lang="en-US" altLang="en-US" smtClean="0"/>
            </a:br>
            <a:r>
              <a:rPr lang="en-US" altLang="en-US" smtClean="0"/>
              <a:t>Runtime Binding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638800"/>
          </a:xfrm>
        </p:spPr>
        <p:txBody>
          <a:bodyPr/>
          <a:lstStyle/>
          <a:p>
            <a:r>
              <a:rPr lang="en-US" altLang="en-US" smtClean="0"/>
              <a:t>Implicit intent</a:t>
            </a:r>
          </a:p>
          <a:p>
            <a:pPr lvl="1"/>
            <a:r>
              <a:rPr lang="en-US" altLang="en-US" smtClean="0"/>
              <a:t>Allows you to ask the system to start an activity</a:t>
            </a:r>
          </a:p>
          <a:p>
            <a:pPr lvl="2"/>
            <a:r>
              <a:rPr lang="en-US" altLang="en-US" smtClean="0"/>
              <a:t>Without knowing which application will be started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Constructed by </a:t>
            </a:r>
          </a:p>
          <a:p>
            <a:pPr lvl="2"/>
            <a:r>
              <a:rPr lang="en-US" altLang="en-US" smtClean="0"/>
              <a:t>Specifying an </a:t>
            </a:r>
            <a:r>
              <a:rPr lang="en-US" altLang="en-US" b="1" smtClean="0"/>
              <a:t>action</a:t>
            </a:r>
            <a:r>
              <a:rPr lang="en-US" altLang="en-US" smtClean="0"/>
              <a:t> to perform and </a:t>
            </a:r>
            <a:r>
              <a:rPr lang="en-US" altLang="en-US" b="1" smtClean="0"/>
              <a:t>data</a:t>
            </a:r>
            <a:r>
              <a:rPr lang="en-US" altLang="en-US" smtClean="0"/>
              <a:t> to act upon</a:t>
            </a:r>
          </a:p>
          <a:p>
            <a:pPr lvl="2"/>
            <a:endParaRPr lang="en-US" altLang="en-US" smtClean="0"/>
          </a:p>
          <a:p>
            <a:pPr lvl="2"/>
            <a:endParaRPr lang="en-US" altLang="en-US" smtClean="0"/>
          </a:p>
          <a:p>
            <a:pPr lvl="3"/>
            <a:endParaRPr lang="en-US" altLang="en-US" smtClean="0"/>
          </a:p>
          <a:p>
            <a:pPr lvl="3"/>
            <a:r>
              <a:rPr lang="en-US" altLang="en-US" smtClean="0"/>
              <a:t>data can be passed using </a:t>
            </a:r>
            <a:r>
              <a:rPr lang="en-US" altLang="en-US" smtClean="0">
                <a:latin typeface="Courier" pitchFamily="49" charset="0"/>
              </a:rPr>
              <a:t>setData</a:t>
            </a:r>
            <a:r>
              <a:rPr lang="en-US" altLang="en-US" smtClean="0"/>
              <a:t> method</a:t>
            </a:r>
          </a:p>
          <a:p>
            <a:pPr lvl="3"/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Android resolves an intent into an activity class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657600"/>
            <a:ext cx="51816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5200650"/>
            <a:ext cx="414337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Native Android Actions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257800"/>
          </a:xfrm>
        </p:spPr>
        <p:txBody>
          <a:bodyPr/>
          <a:lstStyle/>
          <a:p>
            <a:r>
              <a:rPr lang="en-US" altLang="en-US" smtClean="0">
                <a:latin typeface="Courier" pitchFamily="49" charset="0"/>
              </a:rPr>
              <a:t>ACTION_VIEW</a:t>
            </a:r>
          </a:p>
          <a:p>
            <a:pPr lvl="1"/>
            <a:r>
              <a:rPr lang="en-US" altLang="en-US" smtClean="0"/>
              <a:t>Data supplied to be viewed in the most reasonable manner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r>
              <a:rPr lang="en-US" altLang="en-US" smtClean="0">
                <a:latin typeface="Courier" pitchFamily="49" charset="0"/>
              </a:rPr>
              <a:t>ACTION_CALL</a:t>
            </a:r>
          </a:p>
          <a:p>
            <a:pPr lvl="1"/>
            <a:r>
              <a:rPr lang="en-US" altLang="en-US" smtClean="0"/>
              <a:t>Brings up a dialer and immediately initiates a call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In this case,</a:t>
            </a:r>
          </a:p>
          <a:p>
            <a:pPr lvl="2"/>
            <a:r>
              <a:rPr lang="en-US" altLang="en-US" smtClean="0">
                <a:latin typeface="Courier" pitchFamily="49" charset="0"/>
              </a:rPr>
              <a:t>Android.permission.CALL_PHONE</a:t>
            </a:r>
            <a:r>
              <a:rPr lang="en-US" altLang="en-US" smtClean="0"/>
              <a:t> should be added to the app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5550"/>
            <a:ext cx="46291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8" y="2563813"/>
            <a:ext cx="4367212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724400"/>
            <a:ext cx="44386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Determining if an Intent will Resolve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839200" cy="5181600"/>
          </a:xfrm>
        </p:spPr>
        <p:txBody>
          <a:bodyPr/>
          <a:lstStyle/>
          <a:p>
            <a:r>
              <a:rPr lang="en-US" altLang="en-US" smtClean="0"/>
              <a:t>It is good practice</a:t>
            </a:r>
          </a:p>
          <a:p>
            <a:pPr lvl="1"/>
            <a:r>
              <a:rPr lang="en-US" altLang="en-US" smtClean="0"/>
              <a:t>To determine if your call resolves to an Activity</a:t>
            </a:r>
          </a:p>
          <a:p>
            <a:pPr lvl="2"/>
            <a:r>
              <a:rPr lang="en-US" altLang="en-US" smtClean="0"/>
              <a:t>Before calling </a:t>
            </a:r>
            <a:r>
              <a:rPr lang="en-US" altLang="en-US" smtClean="0">
                <a:latin typeface="Courier" pitchFamily="49" charset="0"/>
              </a:rPr>
              <a:t>startActivity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2771775"/>
            <a:ext cx="501967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05200"/>
            <a:ext cx="60721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Using Intent Filters to Service Implicit Intents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334000"/>
          </a:xfrm>
        </p:spPr>
        <p:txBody>
          <a:bodyPr/>
          <a:lstStyle/>
          <a:p>
            <a:r>
              <a:rPr lang="en-US" altLang="en-US" smtClean="0"/>
              <a:t>How does Android know </a:t>
            </a:r>
          </a:p>
          <a:p>
            <a:pPr lvl="1"/>
            <a:r>
              <a:rPr lang="en-US" altLang="en-US" smtClean="0"/>
              <a:t>Which app to use to service a request?</a:t>
            </a:r>
          </a:p>
          <a:p>
            <a:pPr lvl="2"/>
            <a:r>
              <a:rPr lang="en-US" altLang="en-US" smtClean="0"/>
              <a:t>Using intent filters, apps can declare actions and data they support</a:t>
            </a:r>
          </a:p>
          <a:p>
            <a:pPr lvl="2"/>
            <a:endParaRPr lang="en-US" altLang="en-US" smtClean="0"/>
          </a:p>
          <a:p>
            <a:pPr lvl="2"/>
            <a:r>
              <a:rPr lang="en-US" altLang="en-US" smtClean="0"/>
              <a:t>So, add an </a:t>
            </a:r>
            <a:r>
              <a:rPr lang="en-US" altLang="en-US" smtClean="0">
                <a:latin typeface="Courier" pitchFamily="49" charset="0"/>
              </a:rPr>
              <a:t>intent-filter </a:t>
            </a:r>
            <a:r>
              <a:rPr lang="en-US" altLang="en-US" smtClean="0"/>
              <a:t>tag to the manifest node with tags:</a:t>
            </a:r>
          </a:p>
          <a:p>
            <a:pPr lvl="3"/>
            <a:r>
              <a:rPr lang="en-US" altLang="en-US" smtClean="0"/>
              <a:t>action: </a:t>
            </a:r>
            <a:r>
              <a:rPr lang="en-US" altLang="en-US" smtClean="0">
                <a:latin typeface="Courier" pitchFamily="49" charset="0"/>
              </a:rPr>
              <a:t>android:name</a:t>
            </a:r>
            <a:r>
              <a:rPr lang="en-US" altLang="en-US" smtClean="0"/>
              <a:t> specifies the name of action</a:t>
            </a:r>
          </a:p>
          <a:p>
            <a:pPr lvl="3"/>
            <a:r>
              <a:rPr lang="en-US" altLang="en-US" smtClean="0"/>
              <a:t>category: </a:t>
            </a:r>
            <a:r>
              <a:rPr lang="en-US" altLang="en-US" smtClean="0">
                <a:latin typeface="Courier" pitchFamily="49" charset="0"/>
              </a:rPr>
              <a:t>android:name </a:t>
            </a:r>
            <a:r>
              <a:rPr lang="en-US" altLang="en-US" smtClean="0"/>
              <a:t>condition to service the action</a:t>
            </a:r>
          </a:p>
          <a:p>
            <a:pPr lvl="3"/>
            <a:r>
              <a:rPr lang="en-US" altLang="en-US" smtClean="0"/>
              <a:t>data: which data types you can act on</a:t>
            </a:r>
          </a:p>
          <a:p>
            <a:pPr lvl="3"/>
            <a:endParaRPr lang="en-US" altLang="en-US" smtClean="0"/>
          </a:p>
          <a:p>
            <a:pPr lvl="3"/>
            <a:endParaRPr lang="en-US" altLang="en-US" smtClean="0"/>
          </a:p>
          <a:p>
            <a:pPr lvl="1"/>
            <a:endParaRPr lang="en-US" altLang="en-US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8" y="4648200"/>
            <a:ext cx="5153025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1824</TotalTime>
  <Words>607</Words>
  <Application>Microsoft Office PowerPoint</Application>
  <PresentationFormat>On-screen Show (4:3)</PresentationFormat>
  <Paragraphs>169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Wingdings</vt:lpstr>
      <vt:lpstr>Courier</vt:lpstr>
      <vt:lpstr>Times New Roman</vt:lpstr>
      <vt:lpstr>Network</vt:lpstr>
      <vt:lpstr>Applying Themes to an Activity</vt:lpstr>
      <vt:lpstr>Applying Themes to an Activity (Cont’d)</vt:lpstr>
      <vt:lpstr>Displaying a Dialog Window</vt:lpstr>
      <vt:lpstr>Introducing Intents</vt:lpstr>
      <vt:lpstr>Explicitly Starting  New activities</vt:lpstr>
      <vt:lpstr>Implicit intents and  Runtime Binding</vt:lpstr>
      <vt:lpstr>Native Android Actions</vt:lpstr>
      <vt:lpstr>Determining if an Intent will Resolve</vt:lpstr>
      <vt:lpstr>Using Intent Filters to Service Implicit Intents</vt:lpstr>
      <vt:lpstr>Example: loading URL</vt:lpstr>
      <vt:lpstr>How Android Resolves  Intent Filters</vt:lpstr>
      <vt:lpstr>Example: adding categories</vt:lpstr>
      <vt:lpstr>Obtaining Data from Another Activity</vt:lpstr>
      <vt:lpstr>How to Set Data in  Called Activity?</vt:lpstr>
      <vt:lpstr>How to Retrieve Data in Calling Activity</vt:lpstr>
      <vt:lpstr>Passing Primitive Data Using the Received Intent Object</vt:lpstr>
    </vt:vector>
  </TitlesOfParts>
  <Company>Lebanese American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Development</dc:title>
  <dc:creator>wissam</dc:creator>
  <cp:lastModifiedBy>Fawaz, Wissam Fawzi</cp:lastModifiedBy>
  <cp:revision>426</cp:revision>
  <cp:lastPrinted>1601-01-01T00:00:00Z</cp:lastPrinted>
  <dcterms:created xsi:type="dcterms:W3CDTF">2006-10-15T06:08:27Z</dcterms:created>
  <dcterms:modified xsi:type="dcterms:W3CDTF">2014-01-17T05:15:28Z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