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302" r:id="rId9"/>
    <p:sldId id="299" r:id="rId10"/>
    <p:sldId id="300" r:id="rId11"/>
    <p:sldId id="267" r:id="rId12"/>
    <p:sldId id="268" r:id="rId13"/>
    <p:sldId id="301" r:id="rId14"/>
    <p:sldId id="271" r:id="rId15"/>
    <p:sldId id="272" r:id="rId16"/>
    <p:sldId id="273" r:id="rId17"/>
    <p:sldId id="276" r:id="rId18"/>
    <p:sldId id="277" r:id="rId19"/>
    <p:sldId id="275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5848" autoAdjust="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2F8818-82F3-43F5-8D04-F20FF1BBD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85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3B68D3-C9C2-4B18-8D75-68419F4B78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48540-4DE3-4B34-BB95-796DB5D969F3}" type="slidenum">
              <a:rPr lang="en-US"/>
              <a:pPr/>
              <a:t>1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fx(t) is mathematically incorrect since it is equal to zero. The reason for this is that this function is continuous and differentiable. As such, we typically use fx(t)dt.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C3681-F73D-4063-93A8-5D17780D5459}" type="slidenum">
              <a:rPr lang="en-US"/>
              <a:pPr/>
              <a:t>14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Thus far, we have concerned ourselves with the probability distribution of a single random variable. However, we are often interested in probability statements concerning two or more random variables. To deal with such probabilities, we define joint distribution functions.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20B31-8D02-4F83-A11B-252DD2995337}" type="slidenum">
              <a:rPr lang="en-US"/>
              <a:pPr/>
              <a:t>17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12B90-7B73-4D96-A205-96B4675B9012}" type="slidenum">
              <a:rPr lang="en-US"/>
              <a:pPr/>
              <a:t>20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X and Y are discrete random variables, then it is natural to define the conditional probability mass function of X given that Y = y by the above equation. The conditional expectation of X given that Y=y is defined by the above presented equation. In other words, the definitions are exactly as before with the exception that everything is now conditional on the event that Y=y. If X is independent of Y, then the conditional mass function, distribution, and expectation are the same as the unconditional ones.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FAB0E-851F-49A1-B192-C1F8947C7CD7}" type="slidenum">
              <a:rPr lang="en-US"/>
              <a:pPr/>
              <a:t>22</a:t>
            </a:fld>
            <a:endParaRPr lang="en-US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us denote E[X|Y] that function of the random variable Y whose value at Y=y is E[X|Y=y]. Note that E[X|Y] is itself a random variable. An extremely important property of conditional expectation is that for all random variables X and Y: E[X] = E[E[X|Y]].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38FF5-71A1-4E82-8411-884A011BA313}" type="slidenum">
              <a:rPr lang="en-US"/>
              <a:pPr/>
              <a:t>23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way to understand this equation is to interpret it as follows. It states that to calculate E[X] we may take a weighted average of the conditional expected value of X given that Y=y, each of the terms E[X|Y=y] being weighted by the probability of the event on which it is conditioned.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4DAA8-9EA9-493F-A38D-3B6F77C10E8C}" type="slidenum">
              <a:rPr lang="en-US"/>
              <a:pPr/>
              <a:t>2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density function is the derivative of the cumulative distribution function.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8A8C3-0B6D-4AAF-95C6-05837F945693}" type="slidenum">
              <a:rPr lang="en-US"/>
              <a:pPr/>
              <a:t>3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several important continuous random variables that appear frequently in probability theory. The remainder of this presentation is devoted to a study of certain of these random variables.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D2FF5-8AD2-4ADE-BD80-0037507859AE}" type="slidenum">
              <a:rPr lang="en-US"/>
              <a:pPr/>
              <a:t>4</a:t>
            </a:fld>
            <a:endParaRPr 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uniform distribution is one of the simplest. A random variable is said to be uniformly distributed over the interval [a;b] if its probability density function is given by the above function.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C4637-CC44-49F6-BFC0-25BF8C0CFEAB}" type="slidenum">
              <a:rPr lang="en-US"/>
              <a:pPr/>
              <a:t>6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continuous random variable whose probability density function is given by the above presented formula is said to be an exponential random variable with parameter lambda.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5C96E-3165-4328-94F3-27547E9CA142}" type="slidenum">
              <a:rPr lang="en-US"/>
              <a:pPr/>
              <a:t>7</a:t>
            </a:fld>
            <a:endParaRPr lang="en-US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linked with the Poisson distribution, for instance, if we have the above presented Poisson arrival. Lambda = arrival rate = average number of arrivals per unit time.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31B02-9B30-48D1-B422-6D0FEDB72556}" type="slidenum">
              <a:rPr lang="en-US"/>
              <a:pPr/>
              <a:t>11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2E650-3CF6-47EE-A8C8-B3A6841F41B8}" type="slidenum">
              <a:rPr lang="en-US"/>
              <a:pPr/>
              <a:t>12</a:t>
            </a:fld>
            <a:endParaRPr lang="en-US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2D77C0-3F2E-46AB-901C-00BA339F9417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222828-9577-453A-86D3-C61EBBBF684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E9C73-9BB8-465E-9BD7-BBB489F4A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75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6D8DA-A198-447B-A147-8E582E07A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67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6C993-A47F-4FA9-8237-AB2F76E75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06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698F1-DA5C-4159-B04A-1EA82BA8C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16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25195-35A4-4ACE-AAFA-853D1D0EC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05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13230-16BE-4269-9EE7-9CA6E0768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81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26265-4333-4B5A-B979-916EB20F1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47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B0F31-8FEE-407C-A3B9-6639A340D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15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55EE0-F9CB-4C1A-AB4F-996F042A6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05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7EE55-3DE4-4C88-ABDD-8EC00C4BE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92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A020ED7-C6F9-4202-B562-BA0FC2981D6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8104-01B0-4964-9D64-2731CCD2F39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Continuous random variables 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dirty="0"/>
              <a:t>Continuous random variable</a:t>
            </a:r>
          </a:p>
          <a:p>
            <a:pPr lvl="1"/>
            <a:r>
              <a:rPr lang="en-US" dirty="0"/>
              <a:t>Let X be such a random variable </a:t>
            </a:r>
          </a:p>
          <a:p>
            <a:pPr lvl="2"/>
            <a:r>
              <a:rPr lang="en-US" dirty="0"/>
              <a:t>Takes on values in the real space </a:t>
            </a:r>
          </a:p>
          <a:p>
            <a:pPr lvl="3"/>
            <a:r>
              <a:rPr lang="en-US" dirty="0"/>
              <a:t>(-infinity; +infinity)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(lower bound; upper bound)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Instead of using P(X=</a:t>
            </a:r>
            <a:r>
              <a:rPr lang="en-US" dirty="0" err="1"/>
              <a:t>i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Use the probability density function </a:t>
            </a:r>
          </a:p>
          <a:p>
            <a:pPr lvl="3"/>
            <a:r>
              <a:rPr lang="en-US" i="1" dirty="0"/>
              <a:t>f</a:t>
            </a:r>
            <a:r>
              <a:rPr lang="en-US" i="1" baseline="-25000" dirty="0"/>
              <a:t>X </a:t>
            </a:r>
            <a:r>
              <a:rPr lang="en-US" i="1" dirty="0"/>
              <a:t>(t)</a:t>
            </a:r>
          </a:p>
          <a:p>
            <a:pPr lvl="3"/>
            <a:endParaRPr lang="en-US" i="1" dirty="0"/>
          </a:p>
          <a:p>
            <a:pPr lvl="2"/>
            <a:r>
              <a:rPr lang="en-US" dirty="0"/>
              <a:t>Or f</a:t>
            </a:r>
            <a:r>
              <a:rPr lang="en-US" baseline="-25000" dirty="0"/>
              <a:t>X </a:t>
            </a:r>
            <a:r>
              <a:rPr lang="en-US" dirty="0"/>
              <a:t>(t)</a:t>
            </a:r>
            <a:r>
              <a:rPr lang="en-US" dirty="0" err="1"/>
              <a:t>dt</a:t>
            </a:r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that amount of time you spend in bank </a:t>
                </a:r>
              </a:p>
              <a:p>
                <a:pPr lvl="1"/>
                <a:r>
                  <a:rPr lang="en-US" dirty="0" smtClean="0"/>
                  <a:t>is exponential with mean 10 min</a:t>
                </a:r>
              </a:p>
              <a:p>
                <a:pPr lvl="2"/>
                <a:r>
                  <a:rPr lang="en-US" dirty="0" smtClean="0"/>
                  <a:t>What is the probability you spend more than 5 min in bank?</a:t>
                </a:r>
              </a:p>
              <a:p>
                <a:pPr marL="693737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𝐴𝑛𝑠𝑤𝑒𝑟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&gt;5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𝜆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=0.604</m:t>
                      </m:r>
                    </m:oMath>
                  </m:oMathPara>
                </a14:m>
                <a:endParaRPr lang="en-US" dirty="0" smtClean="0"/>
              </a:p>
              <a:p>
                <a:pPr marL="693737" lvl="2" indent="0">
                  <a:buNone/>
                </a:pPr>
                <a:endParaRPr lang="en-US" dirty="0" smtClean="0"/>
              </a:p>
              <a:p>
                <a:pPr lvl="2"/>
                <a:r>
                  <a:rPr lang="en-US" dirty="0" smtClean="0"/>
                  <a:t>What is the probability you spend more than 15 min </a:t>
                </a:r>
              </a:p>
              <a:p>
                <a:pPr lvl="3"/>
                <a:r>
                  <a:rPr lang="en-US" dirty="0" smtClean="0"/>
                  <a:t>Given that you are still in bank after 10 min? </a:t>
                </a:r>
              </a:p>
              <a:p>
                <a:pPr marL="989013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&gt;15 |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&gt;10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&gt;5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𝜆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=0.604</m:t>
                      </m:r>
                    </m:oMath>
                  </m:oMathPara>
                </a14:m>
                <a:endParaRPr lang="en-US" dirty="0" smtClean="0"/>
              </a:p>
              <a:p>
                <a:pPr marL="989013" lvl="3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C993-A47F-4FA9-8237-AB2F76E757E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99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54A2-732A-4D77-A4E8-8CA051E70B9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Hyper-exponential distributions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</a:t>
            </a:r>
            <a:r>
              <a:rPr lang="en-US" baseline="-25000"/>
              <a:t>2                                                                                 </a:t>
            </a:r>
            <a:r>
              <a:rPr lang="en-US"/>
              <a:t>H</a:t>
            </a:r>
            <a:r>
              <a:rPr lang="en-US" baseline="-25000"/>
              <a:t>n</a:t>
            </a:r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r>
              <a:rPr lang="en-US"/>
              <a:t>Advantage</a:t>
            </a:r>
          </a:p>
          <a:p>
            <a:pPr lvl="1">
              <a:lnSpc>
                <a:spcPct val="90000"/>
              </a:lnSpc>
            </a:pPr>
            <a:r>
              <a:rPr lang="en-US"/>
              <a:t>Allows a more sophisticated representation </a:t>
            </a:r>
          </a:p>
          <a:p>
            <a:pPr lvl="2">
              <a:lnSpc>
                <a:spcPct val="90000"/>
              </a:lnSpc>
            </a:pPr>
            <a:r>
              <a:rPr lang="en-US"/>
              <a:t>Of a service time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While preserving the exponential distribution</a:t>
            </a:r>
          </a:p>
          <a:p>
            <a:pPr lvl="2">
              <a:lnSpc>
                <a:spcPct val="90000"/>
              </a:lnSpc>
            </a:pPr>
            <a:r>
              <a:rPr lang="en-US"/>
              <a:t>And have a good chance of analyzing the problem</a:t>
            </a:r>
          </a:p>
        </p:txBody>
      </p:sp>
      <p:sp>
        <p:nvSpPr>
          <p:cNvPr id="545797" name="Line 5"/>
          <p:cNvSpPr>
            <a:spLocks noChangeShapeType="1"/>
          </p:cNvSpPr>
          <p:nvPr/>
        </p:nvSpPr>
        <p:spPr bwMode="auto">
          <a:xfrm flipV="1">
            <a:off x="1066800" y="2514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798" name="Line 6"/>
          <p:cNvSpPr>
            <a:spLocks noChangeShapeType="1"/>
          </p:cNvSpPr>
          <p:nvPr/>
        </p:nvSpPr>
        <p:spPr bwMode="auto">
          <a:xfrm>
            <a:off x="1066800" y="3048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799" name="Rectangle 7"/>
          <p:cNvSpPr>
            <a:spLocks noChangeArrowheads="1"/>
          </p:cNvSpPr>
          <p:nvPr/>
        </p:nvSpPr>
        <p:spPr bwMode="auto">
          <a:xfrm>
            <a:off x="2133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/>
              <a:t>λ</a:t>
            </a:r>
            <a:r>
              <a:rPr lang="en-US" baseline="-25000"/>
              <a:t>1</a:t>
            </a:r>
            <a:endParaRPr lang="el-GR"/>
          </a:p>
        </p:txBody>
      </p:sp>
      <p:sp>
        <p:nvSpPr>
          <p:cNvPr id="545800" name="Rectangle 8"/>
          <p:cNvSpPr>
            <a:spLocks noChangeArrowheads="1"/>
          </p:cNvSpPr>
          <p:nvPr/>
        </p:nvSpPr>
        <p:spPr bwMode="auto">
          <a:xfrm>
            <a:off x="2133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l-GR"/>
              <a:t>λ</a:t>
            </a:r>
            <a:r>
              <a:rPr lang="en-US" baseline="-25000"/>
              <a:t>2</a:t>
            </a:r>
            <a:endParaRPr lang="el-GR"/>
          </a:p>
          <a:p>
            <a:pPr algn="ctr"/>
            <a:endParaRPr lang="en-US"/>
          </a:p>
        </p:txBody>
      </p:sp>
      <p:sp>
        <p:nvSpPr>
          <p:cNvPr id="545801" name="Text Box 9"/>
          <p:cNvSpPr txBox="1">
            <a:spLocks noChangeArrowheads="1"/>
          </p:cNvSpPr>
          <p:nvPr/>
        </p:nvSpPr>
        <p:spPr bwMode="auto">
          <a:xfrm>
            <a:off x="1279525" y="2398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45802" name="Text Box 10"/>
          <p:cNvSpPr txBox="1">
            <a:spLocks noChangeArrowheads="1"/>
          </p:cNvSpPr>
          <p:nvPr/>
        </p:nvSpPr>
        <p:spPr bwMode="auto">
          <a:xfrm>
            <a:off x="1219200" y="321468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1-p</a:t>
            </a:r>
          </a:p>
        </p:txBody>
      </p:sp>
      <p:sp>
        <p:nvSpPr>
          <p:cNvPr id="545804" name="Line 12"/>
          <p:cNvSpPr>
            <a:spLocks noChangeShapeType="1"/>
          </p:cNvSpPr>
          <p:nvPr/>
        </p:nvSpPr>
        <p:spPr bwMode="auto">
          <a:xfrm flipV="1">
            <a:off x="5029200" y="2362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05" name="Line 13"/>
          <p:cNvSpPr>
            <a:spLocks noChangeShapeType="1"/>
          </p:cNvSpPr>
          <p:nvPr/>
        </p:nvSpPr>
        <p:spPr bwMode="auto">
          <a:xfrm flipV="1">
            <a:off x="5029200" y="2590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06" name="Text Box 14"/>
          <p:cNvSpPr txBox="1">
            <a:spLocks noChangeArrowheads="1"/>
          </p:cNvSpPr>
          <p:nvPr/>
        </p:nvSpPr>
        <p:spPr bwMode="auto">
          <a:xfrm>
            <a:off x="5318125" y="2855913"/>
            <a:ext cx="247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</p:txBody>
      </p:sp>
      <p:sp>
        <p:nvSpPr>
          <p:cNvPr id="545807" name="Line 15"/>
          <p:cNvSpPr>
            <a:spLocks noChangeShapeType="1"/>
          </p:cNvSpPr>
          <p:nvPr/>
        </p:nvSpPr>
        <p:spPr bwMode="auto">
          <a:xfrm>
            <a:off x="5029200" y="3276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09" name="Rectangle 17"/>
          <p:cNvSpPr>
            <a:spLocks noChangeArrowheads="1"/>
          </p:cNvSpPr>
          <p:nvPr/>
        </p:nvSpPr>
        <p:spPr bwMode="auto">
          <a:xfrm>
            <a:off x="6096000" y="205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/>
              <a:t>λ</a:t>
            </a:r>
            <a:r>
              <a:rPr lang="en-US" baseline="-25000"/>
              <a:t>1</a:t>
            </a:r>
            <a:endParaRPr lang="el-GR"/>
          </a:p>
        </p:txBody>
      </p:sp>
      <p:sp>
        <p:nvSpPr>
          <p:cNvPr id="545810" name="Rectangle 18"/>
          <p:cNvSpPr>
            <a:spLocks noChangeArrowheads="1"/>
          </p:cNvSpPr>
          <p:nvPr/>
        </p:nvSpPr>
        <p:spPr bwMode="auto">
          <a:xfrm>
            <a:off x="6096000" y="2590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l-GR"/>
              <a:t>λ</a:t>
            </a:r>
            <a:r>
              <a:rPr lang="en-US" baseline="-25000"/>
              <a:t>2</a:t>
            </a:r>
            <a:endParaRPr lang="el-GR"/>
          </a:p>
          <a:p>
            <a:pPr algn="ctr"/>
            <a:endParaRPr lang="en-US"/>
          </a:p>
        </p:txBody>
      </p:sp>
      <p:sp>
        <p:nvSpPr>
          <p:cNvPr id="545811" name="Rectangle 19"/>
          <p:cNvSpPr>
            <a:spLocks noChangeArrowheads="1"/>
          </p:cNvSpPr>
          <p:nvPr/>
        </p:nvSpPr>
        <p:spPr bwMode="auto">
          <a:xfrm>
            <a:off x="60960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l-GR"/>
              <a:t>λ</a:t>
            </a:r>
            <a:r>
              <a:rPr lang="en-US" baseline="-25000"/>
              <a:t>n</a:t>
            </a:r>
            <a:endParaRPr lang="el-GR"/>
          </a:p>
          <a:p>
            <a:pPr algn="ctr"/>
            <a:endParaRPr lang="en-US"/>
          </a:p>
        </p:txBody>
      </p:sp>
      <p:sp>
        <p:nvSpPr>
          <p:cNvPr id="545812" name="Text Box 20"/>
          <p:cNvSpPr txBox="1">
            <a:spLocks noChangeArrowheads="1"/>
          </p:cNvSpPr>
          <p:nvPr/>
        </p:nvSpPr>
        <p:spPr bwMode="auto">
          <a:xfrm>
            <a:off x="5403850" y="2209800"/>
            <a:ext cx="395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545813" name="Text Box 21"/>
          <p:cNvSpPr txBox="1">
            <a:spLocks noChangeArrowheads="1"/>
          </p:cNvSpPr>
          <p:nvPr/>
        </p:nvSpPr>
        <p:spPr bwMode="auto">
          <a:xfrm>
            <a:off x="5548313" y="2681288"/>
            <a:ext cx="395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545814" name="Text Box 22"/>
          <p:cNvSpPr txBox="1">
            <a:spLocks noChangeArrowheads="1"/>
          </p:cNvSpPr>
          <p:nvPr/>
        </p:nvSpPr>
        <p:spPr bwMode="auto">
          <a:xfrm>
            <a:off x="5556250" y="3519488"/>
            <a:ext cx="395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69F4-9A34-4F1E-85A7-9385AB7B680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properties of the exponential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78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752599"/>
                <a:ext cx="8610600" cy="4572001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=1, 2, ..,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are independent exponential r.v.</a:t>
                </a:r>
              </a:p>
              <a:p>
                <a:pPr lvl="1"/>
                <a:r>
                  <a:rPr lang="en-US" dirty="0" smtClean="0"/>
                  <a:t>With mean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 smtClean="0"/>
                  <a:t>, then the pdf of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is: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Gamma distribution with parameters n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𝜆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are independent exponential r.v.</a:t>
                </a:r>
              </a:p>
              <a:p>
                <a:pPr lvl="1"/>
                <a:r>
                  <a:rPr lang="en-US" dirty="0" smtClean="0"/>
                  <a:t>With mean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and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=&gt;</a:t>
                </a:r>
              </a:p>
              <a:p>
                <a:pPr marL="344487" lvl="1" indent="0">
                  <a:buNone/>
                </a:pPr>
                <a:r>
                  <a:rPr lang="en-US" dirty="0" smtClean="0"/>
                  <a:t> </a:t>
                </a:r>
              </a:p>
              <a:p>
                <a:pPr lvl="1"/>
                <a:endParaRPr lang="en-US" dirty="0"/>
              </a:p>
              <a:p>
                <a:pPr lvl="2">
                  <a:buFont typeface="Wingdings" pitchFamily="2" charset="2"/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547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752599"/>
                <a:ext cx="8610600" cy="4572001"/>
              </a:xfrm>
              <a:blipFill rotWithShape="1">
                <a:blip r:embed="rId3"/>
                <a:stretch>
                  <a:fillRect l="-425" t="-1997" b="-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0" y="2742209"/>
                <a:ext cx="3962400" cy="752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𝜆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𝜆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𝜆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742209"/>
                <a:ext cx="3962400" cy="7527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0" y="5419430"/>
                <a:ext cx="3962400" cy="728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419430"/>
                <a:ext cx="3962400" cy="7286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7F1AB9-957B-4380-AA0D-2D604EC81DAB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Further properties of the exponential distribution (ct’d)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, X</a:t>
            </a:r>
            <a:r>
              <a:rPr lang="en-US" baseline="-25000" dirty="0" smtClean="0"/>
              <a:t>2 </a:t>
            </a:r>
            <a:r>
              <a:rPr lang="en-US" dirty="0" smtClean="0"/>
              <a:t>, …, X</a:t>
            </a:r>
            <a:r>
              <a:rPr lang="en-US" baseline="-25000" dirty="0" smtClean="0"/>
              <a:t>n </a:t>
            </a:r>
            <a:r>
              <a:rPr lang="en-US" dirty="0" smtClean="0"/>
              <a:t>independent r.v.</a:t>
            </a:r>
          </a:p>
          <a:p>
            <a:pPr lvl="1" eaLnBrk="1" hangingPunct="1"/>
            <a:r>
              <a:rPr lang="en-US" dirty="0" smtClean="0"/>
              <a:t>X</a:t>
            </a:r>
            <a:r>
              <a:rPr lang="en-US" baseline="-25000" dirty="0" smtClean="0"/>
              <a:t>i </a:t>
            </a:r>
            <a:r>
              <a:rPr lang="en-US" dirty="0" smtClean="0"/>
              <a:t>follows an exponential distribution with </a:t>
            </a:r>
          </a:p>
          <a:p>
            <a:pPr lvl="2" eaLnBrk="1" hangingPunct="1"/>
            <a:r>
              <a:rPr lang="en-US" dirty="0" smtClean="0"/>
              <a:t>Parameter </a:t>
            </a:r>
            <a:r>
              <a:rPr lang="el-GR" dirty="0" smtClean="0"/>
              <a:t>λ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 =&gt; f</a:t>
            </a:r>
            <a:r>
              <a:rPr lang="en-US" baseline="-25000" dirty="0" smtClean="0"/>
              <a:t>Xi </a:t>
            </a:r>
            <a:r>
              <a:rPr lang="en-US" dirty="0" smtClean="0"/>
              <a:t>(t) = </a:t>
            </a:r>
            <a:r>
              <a:rPr lang="el-GR" dirty="0" smtClean="0"/>
              <a:t>λ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e</a:t>
            </a:r>
            <a:r>
              <a:rPr lang="el-GR" baseline="30000" dirty="0" smtClean="0"/>
              <a:t>λ</a:t>
            </a:r>
            <a:r>
              <a:rPr lang="en-US" baseline="30000" dirty="0" smtClean="0"/>
              <a:t>it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Define </a:t>
            </a:r>
          </a:p>
          <a:p>
            <a:pPr lvl="1" eaLnBrk="1" hangingPunct="1"/>
            <a:r>
              <a:rPr lang="en-US" dirty="0" smtClean="0"/>
              <a:t>X = min{X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X</a:t>
            </a:r>
            <a:r>
              <a:rPr lang="en-US" baseline="-25000" dirty="0" smtClean="0"/>
              <a:t>n</a:t>
            </a:r>
            <a:r>
              <a:rPr lang="en-US" dirty="0" smtClean="0"/>
              <a:t>} is also exponentially distributed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Proof</a:t>
            </a:r>
          </a:p>
          <a:p>
            <a:pPr lvl="2" eaLnBrk="1" hangingPunct="1"/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(t) = ?</a:t>
            </a:r>
          </a:p>
          <a:p>
            <a:pPr lvl="1" eaLnBrk="1" hangingPunct="1"/>
            <a:endParaRPr lang="en-US" dirty="0" smtClean="0"/>
          </a:p>
          <a:p>
            <a:pPr lvl="2" eaLnBrk="1" hangingPunct="1">
              <a:buFont typeface="Wingdings" pitchFamily="2" charset="2"/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0311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0463-DC42-46D8-9A8F-0027CFCEBB0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Joint distribution functions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Discrete case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variable (</a:t>
            </a:r>
            <a:r>
              <a:rPr lang="en-US" dirty="0" err="1"/>
              <a:t>pmf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P(X=</a:t>
            </a:r>
            <a:r>
              <a:rPr lang="en-US" dirty="0" err="1"/>
              <a:t>i</a:t>
            </a:r>
            <a:r>
              <a:rPr lang="en-US" dirty="0"/>
              <a:t>) 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Joint distribution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P(X</a:t>
            </a:r>
            <a:r>
              <a:rPr lang="en-US" baseline="-25000" dirty="0"/>
              <a:t>1</a:t>
            </a:r>
            <a:r>
              <a:rPr lang="en-US" dirty="0"/>
              <a:t>=i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=i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=i</a:t>
            </a:r>
            <a:r>
              <a:rPr lang="en-US" baseline="-25000" dirty="0"/>
              <a:t>n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Continuous case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variable (pdf)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(t)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Joint distribution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</a:t>
            </a:r>
            <a:r>
              <a:rPr lang="en-US" baseline="-25000" dirty="0"/>
              <a:t>X1, X2,…Xn, </a:t>
            </a:r>
            <a:r>
              <a:rPr lang="en-US" dirty="0"/>
              <a:t>(t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,..,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2A5E-CB94-425A-A5A3-CE91E4439F3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random variables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The random variables X</a:t>
            </a:r>
            <a:r>
              <a:rPr lang="en-US" sz="2200" baseline="-25000"/>
              <a:t>1 </a:t>
            </a:r>
            <a:r>
              <a:rPr lang="en-US" sz="2200"/>
              <a:t>, X</a:t>
            </a:r>
            <a:r>
              <a:rPr lang="en-US" sz="2200" baseline="-25000"/>
              <a:t>2 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Are said to be independent if, for all a, b</a:t>
            </a:r>
          </a:p>
          <a:p>
            <a:pPr lvl="1">
              <a:lnSpc>
                <a:spcPct val="80000"/>
              </a:lnSpc>
            </a:pPr>
            <a:endParaRPr lang="en-US" sz="2100"/>
          </a:p>
          <a:p>
            <a:pPr lvl="1">
              <a:lnSpc>
                <a:spcPct val="80000"/>
              </a:lnSpc>
            </a:pPr>
            <a:endParaRPr lang="en-US" sz="2100"/>
          </a:p>
          <a:p>
            <a:pPr>
              <a:lnSpc>
                <a:spcPct val="80000"/>
              </a:lnSpc>
            </a:pPr>
            <a:endParaRPr lang="en-US" sz="2200"/>
          </a:p>
          <a:p>
            <a:pPr>
              <a:lnSpc>
                <a:spcPct val="80000"/>
              </a:lnSpc>
            </a:pPr>
            <a:r>
              <a:rPr lang="en-US" sz="2200"/>
              <a:t>Example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Green die: X1</a:t>
            </a:r>
          </a:p>
          <a:p>
            <a:pPr lvl="1">
              <a:lnSpc>
                <a:spcPct val="80000"/>
              </a:lnSpc>
            </a:pPr>
            <a:endParaRPr lang="en-US" sz="2100"/>
          </a:p>
          <a:p>
            <a:pPr lvl="1">
              <a:lnSpc>
                <a:spcPct val="80000"/>
              </a:lnSpc>
            </a:pPr>
            <a:r>
              <a:rPr lang="en-US" sz="2100"/>
              <a:t>Red die: X2</a:t>
            </a:r>
          </a:p>
          <a:p>
            <a:pPr lvl="1">
              <a:lnSpc>
                <a:spcPct val="80000"/>
              </a:lnSpc>
            </a:pPr>
            <a:endParaRPr lang="en-US" sz="2100"/>
          </a:p>
          <a:p>
            <a:pPr lvl="1">
              <a:lnSpc>
                <a:spcPct val="80000"/>
              </a:lnSpc>
            </a:pPr>
            <a:r>
              <a:rPr lang="en-US" sz="2100"/>
              <a:t>X3 = X1 + X2</a:t>
            </a:r>
          </a:p>
          <a:p>
            <a:pPr lvl="1">
              <a:lnSpc>
                <a:spcPct val="80000"/>
              </a:lnSpc>
            </a:pPr>
            <a:endParaRPr lang="en-US" sz="2100"/>
          </a:p>
          <a:p>
            <a:pPr lvl="1">
              <a:lnSpc>
                <a:spcPct val="80000"/>
              </a:lnSpc>
            </a:pPr>
            <a:r>
              <a:rPr lang="en-US" sz="2100"/>
              <a:t>X3 and X1 are dependent or independent?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100"/>
              <a:t> </a:t>
            </a:r>
            <a:endParaRPr lang="en-US" sz="2100" baseline="-25000"/>
          </a:p>
        </p:txBody>
      </p:sp>
      <p:graphicFrame>
        <p:nvGraphicFramePr>
          <p:cNvPr id="555012" name="Object 4"/>
          <p:cNvGraphicFramePr>
            <a:graphicFrameLocks noChangeAspect="1"/>
          </p:cNvGraphicFramePr>
          <p:nvPr/>
        </p:nvGraphicFramePr>
        <p:xfrm>
          <a:off x="1219200" y="2557463"/>
          <a:ext cx="54864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55" name="Equation" r:id="rId3" imgW="2273040" imgH="203040" progId="Equation.3">
                  <p:embed/>
                </p:oleObj>
              </mc:Choice>
              <mc:Fallback>
                <p:oleObj name="Equation" r:id="rId3" imgW="22730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57463"/>
                        <a:ext cx="54864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4C3C6-25E9-42D2-863E-29380306D92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Marginal distribution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Joint distribution	</a:t>
            </a:r>
          </a:p>
          <a:p>
            <a:pPr lvl="1"/>
            <a:r>
              <a:rPr lang="en-US" dirty="0"/>
              <a:t>Discrete case</a:t>
            </a:r>
          </a:p>
          <a:p>
            <a:pPr lvl="2"/>
            <a:r>
              <a:rPr lang="en-US" dirty="0"/>
              <a:t>P(X</a:t>
            </a:r>
            <a:r>
              <a:rPr lang="en-US" baseline="-25000" dirty="0"/>
              <a:t>1</a:t>
            </a:r>
            <a:r>
              <a:rPr lang="en-US" dirty="0"/>
              <a:t>=i, X</a:t>
            </a:r>
            <a:r>
              <a:rPr lang="en-US" baseline="-25000" dirty="0"/>
              <a:t>2</a:t>
            </a:r>
            <a:r>
              <a:rPr lang="en-US" dirty="0"/>
              <a:t>=j), for all i, j in S1xS2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=&gt;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Continuous case</a:t>
            </a:r>
          </a:p>
          <a:p>
            <a:pPr lvl="2"/>
            <a:r>
              <a:rPr lang="en-US" dirty="0"/>
              <a:t>f</a:t>
            </a:r>
            <a:r>
              <a:rPr lang="en-US" baseline="-25000" dirty="0"/>
              <a:t>X1,X2</a:t>
            </a:r>
            <a:r>
              <a:rPr lang="en-US" dirty="0"/>
              <a:t>(t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), for all t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2</a:t>
            </a:r>
          </a:p>
          <a:p>
            <a:pPr lvl="2"/>
            <a:endParaRPr lang="en-US" baseline="-25000" dirty="0"/>
          </a:p>
          <a:p>
            <a:pPr lvl="2"/>
            <a:r>
              <a:rPr lang="en-US" dirty="0"/>
              <a:t>=&gt; </a:t>
            </a:r>
          </a:p>
        </p:txBody>
      </p:sp>
      <p:graphicFrame>
        <p:nvGraphicFramePr>
          <p:cNvPr id="556036" name="Object 4"/>
          <p:cNvGraphicFramePr>
            <a:graphicFrameLocks noChangeAspect="1"/>
          </p:cNvGraphicFramePr>
          <p:nvPr/>
        </p:nvGraphicFramePr>
        <p:xfrm>
          <a:off x="1905000" y="3330575"/>
          <a:ext cx="38862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22" name="Equation" r:id="rId3" imgW="2019240" imgH="368280" progId="Equation.3">
                  <p:embed/>
                </p:oleObj>
              </mc:Choice>
              <mc:Fallback>
                <p:oleObj name="Equation" r:id="rId3" imgW="201924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30575"/>
                        <a:ext cx="38862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6037" name="Object 5"/>
          <p:cNvGraphicFramePr>
            <a:graphicFrameLocks noChangeAspect="1"/>
          </p:cNvGraphicFramePr>
          <p:nvPr/>
        </p:nvGraphicFramePr>
        <p:xfrm>
          <a:off x="2057400" y="4794250"/>
          <a:ext cx="36576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23" name="Equation" r:id="rId5" imgW="1600200" imgH="469800" progId="Equation.3">
                  <p:embed/>
                </p:oleObj>
              </mc:Choice>
              <mc:Fallback>
                <p:oleObj name="Equation" r:id="rId5" imgW="160020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94250"/>
                        <a:ext cx="36576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BAF-3A22-46E0-97F2-034FE4DD0B8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of a r.v.: the continuous case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4338"/>
            <a:ext cx="8229600" cy="4411662"/>
          </a:xfrm>
        </p:spPr>
        <p:txBody>
          <a:bodyPr/>
          <a:lstStyle/>
          <a:p>
            <a:r>
              <a:rPr lang="en-US" dirty="0"/>
              <a:t>X is a continuous r.v. </a:t>
            </a:r>
          </a:p>
          <a:p>
            <a:pPr lvl="1"/>
            <a:r>
              <a:rPr lang="en-US" dirty="0"/>
              <a:t>Having a probability density function f(x)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expected value of X is defined by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Define g(X) a function of r.v. 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59108" name="Object 4"/>
          <p:cNvGraphicFramePr>
            <a:graphicFrameLocks noChangeAspect="1"/>
          </p:cNvGraphicFramePr>
          <p:nvPr/>
        </p:nvGraphicFramePr>
        <p:xfrm>
          <a:off x="2287588" y="3463925"/>
          <a:ext cx="28162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95" name="Equation" r:id="rId4" imgW="1193760" imgH="469800" progId="Equation.3">
                  <p:embed/>
                </p:oleObj>
              </mc:Choice>
              <mc:Fallback>
                <p:oleObj name="Equation" r:id="rId4" imgW="119376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3463925"/>
                        <a:ext cx="28162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0" name="Object 6"/>
          <p:cNvGraphicFramePr>
            <a:graphicFrameLocks noChangeAspect="1"/>
          </p:cNvGraphicFramePr>
          <p:nvPr/>
        </p:nvGraphicFramePr>
        <p:xfrm>
          <a:off x="1885950" y="4987925"/>
          <a:ext cx="39243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96" name="Equation" r:id="rId6" imgW="1663560" imgH="469800" progId="Equation.3">
                  <p:embed/>
                </p:oleObj>
              </mc:Choice>
              <mc:Fallback>
                <p:oleObj name="Equation" r:id="rId6" imgW="16635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4987925"/>
                        <a:ext cx="39243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59FC-008D-4355-85D3-D905A793A11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of a r.v.: the continuous case (cont’d)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115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3400" y="1752600"/>
                <a:ext cx="8229600" cy="4411662"/>
              </a:xfrm>
            </p:spPr>
            <p:txBody>
              <a:bodyPr/>
              <a:lstStyle/>
              <a:p>
                <a:r>
                  <a:rPr lang="en-US" dirty="0" smtClean="0"/>
                  <a:t>X1, X2, …, Xn: dependent or independent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Example: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344487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25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                                               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611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3400" y="1752600"/>
                <a:ext cx="8229600" cy="4411662"/>
              </a:xfrm>
              <a:blipFill rotWithShape="1">
                <a:blip r:embed="rId3"/>
                <a:stretch>
                  <a:fillRect l="-519" t="-1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61157" name="Object 5"/>
          <p:cNvGraphicFramePr>
            <a:graphicFrameLocks noChangeAspect="1"/>
          </p:cNvGraphicFramePr>
          <p:nvPr/>
        </p:nvGraphicFramePr>
        <p:xfrm>
          <a:off x="914400" y="2438400"/>
          <a:ext cx="63246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21" name="Equation" r:id="rId4" imgW="3111480" imgH="228600" progId="Equation.3">
                  <p:embed/>
                </p:oleObj>
              </mc:Choice>
              <mc:Fallback>
                <p:oleObj name="Equation" r:id="rId4" imgW="3111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63246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EF3C-39FD-4667-9110-45DBE82C9AF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543800" cy="1295400"/>
          </a:xfrm>
        </p:spPr>
        <p:txBody>
          <a:bodyPr/>
          <a:lstStyle/>
          <a:p>
            <a:r>
              <a:rPr lang="en-US" dirty="0" smtClean="0"/>
              <a:t>Variance, auto-correlation, &amp; </a:t>
            </a:r>
            <a:r>
              <a:rPr lang="en-US" dirty="0"/>
              <a:t>covariance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80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219200"/>
                <a:ext cx="8305800" cy="5638800"/>
              </a:xfrm>
            </p:spPr>
            <p:txBody>
              <a:bodyPr/>
              <a:lstStyle/>
              <a:p>
                <a:r>
                  <a:rPr lang="en-US" dirty="0" smtClean="0"/>
                  <a:t>Variance</a:t>
                </a:r>
              </a:p>
              <a:p>
                <a:pPr lvl="1"/>
                <a:r>
                  <a:rPr lang="en-US" dirty="0"/>
                  <a:t>Continuous </a:t>
                </a:r>
                <a:r>
                  <a:rPr lang="en-US" dirty="0" smtClean="0"/>
                  <a:t>case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+∞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2"/>
                <a:r>
                  <a:rPr lang="en-US" b="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are independent r.v. =&gt;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𝑉𝑎𝑟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endParaRPr lang="en-US" dirty="0"/>
              </a:p>
              <a:p>
                <a:pPr lvl="2"/>
                <a:r>
                  <a:rPr lang="en-US" dirty="0" smtClean="0"/>
                  <a:t>If X and Y are correlated r.v.: 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𝐶𝑜𝑣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Autocorrelation: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𝑋𝑌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∞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𝑖𝑗𝑃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]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 smtClean="0"/>
                  <a:t>Covariance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𝐶𝑜𝑣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𝑋𝑌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580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219200"/>
                <a:ext cx="8305800" cy="5638800"/>
              </a:xfrm>
              <a:blipFill rotWithShape="1">
                <a:blip r:embed="rId2"/>
                <a:stretch>
                  <a:fillRect l="-514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5600-D0C5-4810-8819-C2200FF06CB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function of continuous r.v.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2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2"/>
                <a:ext cx="8229600" cy="4833937"/>
              </a:xfrm>
            </p:spPr>
            <p:txBody>
              <a:bodyPr/>
              <a:lstStyle/>
              <a:p>
                <a:r>
                  <a:rPr lang="en-US" dirty="0" smtClean="0"/>
                  <a:t>The relationship between the </a:t>
                </a:r>
              </a:p>
              <a:p>
                <a:pPr lvl="1"/>
                <a:r>
                  <a:rPr lang="en-US" dirty="0"/>
                  <a:t>Cumulative distribution of continuous r.v. and f</a:t>
                </a:r>
                <a:r>
                  <a:rPr lang="en-US" baseline="-25000" dirty="0"/>
                  <a:t>X 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baseline="-25000" dirty="0"/>
              </a:p>
              <a:p>
                <a:pPr lvl="1"/>
                <a:endParaRPr lang="en-US" baseline="-25000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=&gt;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Properties for CDF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+∞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𝑓𝑜𝑟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 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532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2"/>
                <a:ext cx="8229600" cy="4833937"/>
              </a:xfrm>
              <a:blipFill rotWithShape="1">
                <a:blip r:embed="rId4"/>
                <a:stretch>
                  <a:fillRect l="-444" t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32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256905"/>
              </p:ext>
            </p:extLst>
          </p:nvPr>
        </p:nvGraphicFramePr>
        <p:xfrm>
          <a:off x="2819400" y="2514600"/>
          <a:ext cx="27432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1" name="Equation" r:id="rId5" imgW="1143000" imgH="469800" progId="Equation.3">
                  <p:embed/>
                </p:oleObj>
              </mc:Choice>
              <mc:Fallback>
                <p:oleObj name="Equation" r:id="rId5" imgW="11430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14600"/>
                        <a:ext cx="27432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862550"/>
              </p:ext>
            </p:extLst>
          </p:nvPr>
        </p:nvGraphicFramePr>
        <p:xfrm>
          <a:off x="1905000" y="3657600"/>
          <a:ext cx="26670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2" name="Equation" r:id="rId7" imgW="1041120" imgH="393480" progId="Equation.3">
                  <p:embed/>
                </p:oleObj>
              </mc:Choice>
              <mc:Fallback>
                <p:oleObj name="Equation" r:id="rId7" imgW="1041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57600"/>
                        <a:ext cx="26670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324E-CBC5-4F64-80B4-1CCCC063AE6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probability and conditional expectation: d.r.v.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 and Y are discrete r.v.</a:t>
            </a:r>
          </a:p>
          <a:p>
            <a:pPr lvl="1"/>
            <a:r>
              <a:rPr lang="en-US" i="1" dirty="0"/>
              <a:t>Conditional probability mass function</a:t>
            </a:r>
          </a:p>
          <a:p>
            <a:pPr lvl="2"/>
            <a:r>
              <a:rPr lang="en-US" dirty="0"/>
              <a:t>Of X given that Y=y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Conditional expectation of X given that Y=y</a:t>
            </a:r>
          </a:p>
        </p:txBody>
      </p:sp>
      <p:graphicFrame>
        <p:nvGraphicFramePr>
          <p:cNvPr id="573444" name="Object 4"/>
          <p:cNvGraphicFramePr>
            <a:graphicFrameLocks noChangeAspect="1"/>
          </p:cNvGraphicFramePr>
          <p:nvPr/>
        </p:nvGraphicFramePr>
        <p:xfrm>
          <a:off x="1981200" y="3074988"/>
          <a:ext cx="3962400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718" name="Equation" r:id="rId4" imgW="1815840" imgH="685800" progId="Equation.3">
                  <p:embed/>
                </p:oleObj>
              </mc:Choice>
              <mc:Fallback>
                <p:oleObj name="Equation" r:id="rId4" imgW="18158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74988"/>
                        <a:ext cx="3962400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45" name="Object 5"/>
          <p:cNvGraphicFramePr>
            <a:graphicFrameLocks noChangeAspect="1"/>
          </p:cNvGraphicFramePr>
          <p:nvPr/>
        </p:nvGraphicFramePr>
        <p:xfrm>
          <a:off x="1538288" y="5410200"/>
          <a:ext cx="484981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719" name="Equation" r:id="rId6" imgW="2222280" imgH="342720" progId="Equation.3">
                  <p:embed/>
                </p:oleObj>
              </mc:Choice>
              <mc:Fallback>
                <p:oleObj name="Equation" r:id="rId6" imgW="2222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5410200"/>
                        <a:ext cx="4849812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32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74C-FAFC-4FA2-B0ED-1F931162FE5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 and expectation: continuous r.v.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X and Y have a joint pdf </a:t>
            </a:r>
            <a:r>
              <a:rPr lang="en-US" i="1" dirty="0" err="1"/>
              <a:t>f</a:t>
            </a:r>
            <a:r>
              <a:rPr lang="en-US" i="1" baseline="-25000" dirty="0" err="1"/>
              <a:t>X,Y</a:t>
            </a:r>
            <a:r>
              <a:rPr lang="en-US" i="1" dirty="0"/>
              <a:t>(</a:t>
            </a:r>
            <a:r>
              <a:rPr lang="en-US" i="1" dirty="0" err="1"/>
              <a:t>x,y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Then, the </a:t>
            </a:r>
            <a:r>
              <a:rPr lang="en-US" i="1" dirty="0"/>
              <a:t>conditional probability density function</a:t>
            </a:r>
          </a:p>
          <a:p>
            <a:pPr lvl="2"/>
            <a:r>
              <a:rPr lang="en-US" dirty="0"/>
              <a:t>Of X given that Y=y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The conditional expectation </a:t>
            </a:r>
          </a:p>
          <a:p>
            <a:pPr lvl="2"/>
            <a:r>
              <a:rPr lang="en-US" dirty="0"/>
              <a:t>Of X given that Y=y </a:t>
            </a:r>
          </a:p>
        </p:txBody>
      </p:sp>
      <p:graphicFrame>
        <p:nvGraphicFramePr>
          <p:cNvPr id="570373" name="Object 5"/>
          <p:cNvGraphicFramePr>
            <a:graphicFrameLocks noChangeAspect="1"/>
          </p:cNvGraphicFramePr>
          <p:nvPr/>
        </p:nvGraphicFramePr>
        <p:xfrm>
          <a:off x="2825750" y="3021013"/>
          <a:ext cx="27701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742" name="Equation" r:id="rId3" imgW="1269720" imgH="431640" progId="Equation.3">
                  <p:embed/>
                </p:oleObj>
              </mc:Choice>
              <mc:Fallback>
                <p:oleObj name="Equation" r:id="rId3" imgW="1269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3021013"/>
                        <a:ext cx="2770188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0374" name="Object 6"/>
          <p:cNvGraphicFramePr>
            <a:graphicFrameLocks noChangeAspect="1"/>
          </p:cNvGraphicFramePr>
          <p:nvPr/>
        </p:nvGraphicFramePr>
        <p:xfrm>
          <a:off x="2112963" y="4960938"/>
          <a:ext cx="4183062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743" name="Equation" r:id="rId5" imgW="1917360" imgH="469800" progId="Equation.3">
                  <p:embed/>
                </p:oleObj>
              </mc:Choice>
              <mc:Fallback>
                <p:oleObj name="Equation" r:id="rId5" imgW="1917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4960938"/>
                        <a:ext cx="4183062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71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E6C6-2943-411F-9C18-ECC2089402AC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expectations by conditioning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0138"/>
          </a:xfrm>
        </p:spPr>
        <p:txBody>
          <a:bodyPr/>
          <a:lstStyle/>
          <a:p>
            <a:r>
              <a:rPr lang="en-US" dirty="0"/>
              <a:t>Denote </a:t>
            </a:r>
          </a:p>
          <a:p>
            <a:pPr lvl="1"/>
            <a:r>
              <a:rPr lang="en-US" i="1" dirty="0"/>
              <a:t>E[X|Y]</a:t>
            </a:r>
            <a:r>
              <a:rPr lang="en-US" dirty="0"/>
              <a:t>: function of the r.v. Y</a:t>
            </a:r>
          </a:p>
          <a:p>
            <a:pPr lvl="2"/>
            <a:r>
              <a:rPr lang="en-US" dirty="0"/>
              <a:t>Whose value at Y=y is E[X|Y=y] </a:t>
            </a:r>
          </a:p>
          <a:p>
            <a:pPr lvl="2"/>
            <a:endParaRPr lang="en-US" dirty="0"/>
          </a:p>
          <a:p>
            <a:pPr lvl="1"/>
            <a:r>
              <a:rPr lang="en-US" i="1" dirty="0"/>
              <a:t>E[X|Y]</a:t>
            </a:r>
            <a:r>
              <a:rPr lang="en-US" dirty="0"/>
              <a:t>: is itself a random variable</a:t>
            </a:r>
          </a:p>
          <a:p>
            <a:pPr lvl="2"/>
            <a:r>
              <a:rPr lang="en-US" dirty="0"/>
              <a:t>Property of conditional expectation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if Y is a discrete r.v.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if Y is continuous with density </a:t>
            </a:r>
            <a:r>
              <a:rPr lang="en-US" i="1" dirty="0" err="1"/>
              <a:t>f</a:t>
            </a:r>
            <a:r>
              <a:rPr lang="en-US" i="1" baseline="-25000" dirty="0" err="1"/>
              <a:t>Y</a:t>
            </a:r>
            <a:r>
              <a:rPr lang="en-US" i="1" baseline="-25000" dirty="0"/>
              <a:t> </a:t>
            </a:r>
            <a:r>
              <a:rPr lang="en-US" i="1" dirty="0"/>
              <a:t>(y) =&gt;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571397" name="Object 5"/>
          <p:cNvGraphicFramePr>
            <a:graphicFrameLocks noChangeAspect="1"/>
          </p:cNvGraphicFramePr>
          <p:nvPr/>
        </p:nvGraphicFramePr>
        <p:xfrm>
          <a:off x="2860675" y="4038600"/>
          <a:ext cx="26876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8" name="Equation" r:id="rId4" imgW="1231560" imgH="203040" progId="Equation.3">
                  <p:embed/>
                </p:oleObj>
              </mc:Choice>
              <mc:Fallback>
                <p:oleObj name="Equation" r:id="rId4" imgW="1231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4038600"/>
                        <a:ext cx="26876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1398" name="Object 6"/>
          <p:cNvGraphicFramePr>
            <a:graphicFrameLocks noChangeAspect="1"/>
          </p:cNvGraphicFramePr>
          <p:nvPr/>
        </p:nvGraphicFramePr>
        <p:xfrm>
          <a:off x="1635125" y="4787900"/>
          <a:ext cx="62896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9" name="Equation" r:id="rId6" imgW="2882880" imgH="355320" progId="Equation.3">
                  <p:embed/>
                </p:oleObj>
              </mc:Choice>
              <mc:Fallback>
                <p:oleObj name="Equation" r:id="rId6" imgW="28828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4787900"/>
                        <a:ext cx="62896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1399" name="Object 7"/>
          <p:cNvGraphicFramePr>
            <a:graphicFrameLocks noChangeAspect="1"/>
          </p:cNvGraphicFramePr>
          <p:nvPr/>
        </p:nvGraphicFramePr>
        <p:xfrm>
          <a:off x="2681288" y="5715000"/>
          <a:ext cx="41275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0" name="Equation" r:id="rId8" imgW="1892160" imgH="469800" progId="Equation.3">
                  <p:embed/>
                </p:oleObj>
              </mc:Choice>
              <mc:Fallback>
                <p:oleObj name="Equation" r:id="rId8" imgW="18921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5715000"/>
                        <a:ext cx="41275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1400" name="Text Box 8"/>
          <p:cNvSpPr txBox="1">
            <a:spLocks noChangeArrowheads="1"/>
          </p:cNvSpPr>
          <p:nvPr/>
        </p:nvSpPr>
        <p:spPr bwMode="auto">
          <a:xfrm>
            <a:off x="6308725" y="40528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(1)</a:t>
            </a:r>
          </a:p>
        </p:txBody>
      </p:sp>
      <p:sp>
        <p:nvSpPr>
          <p:cNvPr id="571401" name="Text Box 9"/>
          <p:cNvSpPr txBox="1">
            <a:spLocks noChangeArrowheads="1"/>
          </p:cNvSpPr>
          <p:nvPr/>
        </p:nvSpPr>
        <p:spPr bwMode="auto">
          <a:xfrm>
            <a:off x="8375650" y="48768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(2)</a:t>
            </a:r>
          </a:p>
        </p:txBody>
      </p:sp>
      <p:sp>
        <p:nvSpPr>
          <p:cNvPr id="571402" name="Text Box 10"/>
          <p:cNvSpPr txBox="1">
            <a:spLocks noChangeArrowheads="1"/>
          </p:cNvSpPr>
          <p:nvPr/>
        </p:nvSpPr>
        <p:spPr bwMode="auto">
          <a:xfrm>
            <a:off x="7080250" y="6034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3614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2341-FF38-4D85-AC58-5FED6CF6D4B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of equation when X and Y are discrete</a:t>
            </a:r>
          </a:p>
        </p:txBody>
      </p:sp>
      <p:graphicFrame>
        <p:nvGraphicFramePr>
          <p:cNvPr id="575492" name="Object 4"/>
          <p:cNvGraphicFramePr>
            <a:graphicFrameLocks noChangeAspect="1"/>
          </p:cNvGraphicFramePr>
          <p:nvPr/>
        </p:nvGraphicFramePr>
        <p:xfrm>
          <a:off x="1033463" y="1841500"/>
          <a:ext cx="6732587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48" name="Equation" r:id="rId4" imgW="3085920" imgH="1917360" progId="Equation.3">
                  <p:embed/>
                </p:oleObj>
              </mc:Choice>
              <mc:Fallback>
                <p:oleObj name="Equation" r:id="rId4" imgW="3085920" imgH="1917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1841500"/>
                        <a:ext cx="6732587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4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F9F6-CBA3-4878-87BA-2D17E039E35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Distribution function: properties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Properties for pdf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34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813099"/>
              </p:ext>
            </p:extLst>
          </p:nvPr>
        </p:nvGraphicFramePr>
        <p:xfrm>
          <a:off x="381000" y="2362200"/>
          <a:ext cx="8458200" cy="365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75" name="Equation" r:id="rId4" imgW="3288960" imgH="1422360" progId="Equation.3">
                  <p:embed/>
                </p:oleObj>
              </mc:Choice>
              <mc:Fallback>
                <p:oleObj name="Equation" r:id="rId4" imgW="3288960" imgH="1422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8458200" cy="365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E937-F0BC-40AB-B855-098653E38BF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 random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65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4757737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X is a uniform random variable</a:t>
                </a:r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 smtClean="0"/>
              </a:p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Mean: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Variance: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365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4757737"/>
              </a:xfrm>
              <a:blipFill rotWithShape="1">
                <a:blip r:embed="rId4"/>
                <a:stretch>
                  <a:fillRect l="-444" t="-2049" b="-2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36580" name="Object 4"/>
          <p:cNvGraphicFramePr>
            <a:graphicFrameLocks noChangeAspect="1"/>
          </p:cNvGraphicFramePr>
          <p:nvPr/>
        </p:nvGraphicFramePr>
        <p:xfrm>
          <a:off x="1066800" y="2306638"/>
          <a:ext cx="3505200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24" name="Equation" r:id="rId5" imgW="1485720" imgH="863280" progId="Equation.3">
                  <p:embed/>
                </p:oleObj>
              </mc:Choice>
              <mc:Fallback>
                <p:oleObj name="Equation" r:id="rId5" imgW="148572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06638"/>
                        <a:ext cx="3505200" cy="203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303C-3EA8-45DC-9BFC-E9BF75A3772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distribution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Exponential distribution</a:t>
            </a:r>
          </a:p>
          <a:p>
            <a:pPr lvl="1">
              <a:lnSpc>
                <a:spcPct val="90000"/>
              </a:lnSpc>
            </a:pPr>
            <a:r>
              <a:rPr lang="en-US"/>
              <a:t>is the foundation of most of the stochastic processes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Makes the Markov processes ticks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is used to describe the duration of sthg</a:t>
            </a:r>
          </a:p>
          <a:p>
            <a:pPr lvl="2">
              <a:lnSpc>
                <a:spcPct val="90000"/>
              </a:lnSpc>
            </a:pPr>
            <a:r>
              <a:rPr lang="en-US"/>
              <a:t>CPU service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Telephone call duration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Or anything you want to model as a service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F3CE-E1BA-40B5-A2B7-393453A5D28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random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965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A continuous r.v. X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Whose density function is given for</a:t>
                </a:r>
              </a:p>
              <a:p>
                <a:pPr lvl="1">
                  <a:lnSpc>
                    <a:spcPct val="90000"/>
                  </a:lnSpc>
                </a:pPr>
                <a:endParaRPr lang="en-US" dirty="0"/>
              </a:p>
              <a:p>
                <a:pPr lvl="1">
                  <a:lnSpc>
                    <a:spcPct val="90000"/>
                  </a:lnSpc>
                </a:pPr>
                <a:endParaRPr lang="en-US" dirty="0"/>
              </a:p>
              <a:p>
                <a:pPr lvl="1">
                  <a:lnSpc>
                    <a:spcPct val="90000"/>
                  </a:lnSpc>
                </a:pPr>
                <a:endParaRPr lang="en-US" dirty="0"/>
              </a:p>
              <a:p>
                <a:pPr lvl="1">
                  <a:lnSpc>
                    <a:spcPct val="90000"/>
                  </a:lnSpc>
                </a:pPr>
                <a:endParaRPr lang="en-US" dirty="0"/>
              </a:p>
              <a:p>
                <a:pPr lvl="1">
                  <a:lnSpc>
                    <a:spcPct val="90000"/>
                  </a:lnSpc>
                </a:pPr>
                <a:endParaRPr lang="en-US" dirty="0"/>
              </a:p>
              <a:p>
                <a:pPr lvl="1">
                  <a:lnSpc>
                    <a:spcPct val="90000"/>
                  </a:lnSpc>
                </a:pPr>
                <a:endParaRPr lang="en-US" dirty="0"/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is said to be an exponential r.v. with parameter </a:t>
                </a:r>
                <a:r>
                  <a:rPr lang="el-GR" dirty="0"/>
                  <a:t>λ</a:t>
                </a:r>
                <a:endParaRPr lang="en-US" dirty="0"/>
              </a:p>
              <a:p>
                <a:pPr lvl="1"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Mean: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 smtClean="0"/>
                  <a:t> and variance: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l-GR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539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4"/>
                <a:stretch>
                  <a:fillRect l="-444" t="-2210" b="-2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39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300712"/>
              </p:ext>
            </p:extLst>
          </p:nvPr>
        </p:nvGraphicFramePr>
        <p:xfrm>
          <a:off x="1066800" y="2438400"/>
          <a:ext cx="327660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95" name="Equation" r:id="rId5" imgW="1244520" imgH="888840" progId="Equation.3">
                  <p:embed/>
                </p:oleObj>
              </mc:Choice>
              <mc:Fallback>
                <p:oleObj name="Equation" r:id="rId5" imgW="124452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38400"/>
                        <a:ext cx="3276600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2B7-5A96-4CDE-A9F5-0C3E496C63A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between Poisson and Exponential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8125"/>
          </a:xfrm>
        </p:spPr>
        <p:txBody>
          <a:bodyPr/>
          <a:lstStyle/>
          <a:p>
            <a:r>
              <a:rPr lang="en-US" sz="2200" dirty="0"/>
              <a:t>If the arrival process is Poisson </a:t>
            </a:r>
          </a:p>
          <a:p>
            <a:pPr lvl="1"/>
            <a:r>
              <a:rPr lang="en-US" sz="2100" dirty="0"/>
              <a:t># arrivals per time unit follows the Poisson distribution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With parameter </a:t>
            </a:r>
            <a:r>
              <a:rPr lang="el-GR" sz="2100" dirty="0"/>
              <a:t>λ</a:t>
            </a:r>
            <a:endParaRPr lang="en-US" sz="2100" dirty="0"/>
          </a:p>
          <a:p>
            <a:pPr lvl="1"/>
            <a:endParaRPr lang="en-US" sz="2100" dirty="0"/>
          </a:p>
          <a:p>
            <a:r>
              <a:rPr lang="en-US" sz="2200" dirty="0"/>
              <a:t>=&gt; inter-arrival time is exponentially distributed</a:t>
            </a:r>
          </a:p>
          <a:p>
            <a:pPr lvl="1"/>
            <a:r>
              <a:rPr lang="en-US" sz="2100" dirty="0"/>
              <a:t>With mean = 1/ </a:t>
            </a:r>
            <a:r>
              <a:rPr lang="el-GR" sz="2100" dirty="0"/>
              <a:t>λ</a:t>
            </a:r>
            <a:r>
              <a:rPr lang="en-US" sz="2100" dirty="0"/>
              <a:t> = average inter-arrival time</a:t>
            </a:r>
            <a:endParaRPr lang="el-GR" sz="2100" dirty="0"/>
          </a:p>
        </p:txBody>
      </p:sp>
      <p:sp>
        <p:nvSpPr>
          <p:cNvPr id="541700" name="Line 4"/>
          <p:cNvSpPr>
            <a:spLocks noChangeShapeType="1"/>
          </p:cNvSpPr>
          <p:nvPr/>
        </p:nvSpPr>
        <p:spPr bwMode="auto">
          <a:xfrm>
            <a:off x="990600" y="2133600"/>
            <a:ext cx="640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701" name="Text Box 5"/>
          <p:cNvSpPr txBox="1">
            <a:spLocks noChangeArrowheads="1"/>
          </p:cNvSpPr>
          <p:nvPr/>
        </p:nvSpPr>
        <p:spPr bwMode="auto">
          <a:xfrm>
            <a:off x="7223125" y="21701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Time</a:t>
            </a:r>
          </a:p>
        </p:txBody>
      </p:sp>
      <p:sp>
        <p:nvSpPr>
          <p:cNvPr id="541702" name="Line 6"/>
          <p:cNvSpPr>
            <a:spLocks noChangeShapeType="1"/>
          </p:cNvSpPr>
          <p:nvPr/>
        </p:nvSpPr>
        <p:spPr bwMode="auto">
          <a:xfrm>
            <a:off x="15240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703" name="Text Box 7"/>
          <p:cNvSpPr txBox="1">
            <a:spLocks noChangeArrowheads="1"/>
          </p:cNvSpPr>
          <p:nvPr/>
        </p:nvSpPr>
        <p:spPr bwMode="auto">
          <a:xfrm>
            <a:off x="1371600" y="17414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0</a:t>
            </a:r>
          </a:p>
        </p:txBody>
      </p:sp>
      <p:grpSp>
        <p:nvGrpSpPr>
          <p:cNvPr id="541705" name="Group 9"/>
          <p:cNvGrpSpPr>
            <a:grpSpLocks/>
          </p:cNvGrpSpPr>
          <p:nvPr/>
        </p:nvGrpSpPr>
        <p:grpSpPr bwMode="auto">
          <a:xfrm>
            <a:off x="1981200" y="2057400"/>
            <a:ext cx="76200" cy="152400"/>
            <a:chOff x="1440" y="3312"/>
            <a:chExt cx="48" cy="96"/>
          </a:xfrm>
        </p:grpSpPr>
        <p:sp>
          <p:nvSpPr>
            <p:cNvPr id="541706" name="Line 10"/>
            <p:cNvSpPr>
              <a:spLocks noChangeShapeType="1"/>
            </p:cNvSpPr>
            <p:nvPr/>
          </p:nvSpPr>
          <p:spPr bwMode="auto">
            <a:xfrm>
              <a:off x="1440" y="331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707" name="Line 11"/>
            <p:cNvSpPr>
              <a:spLocks noChangeShapeType="1"/>
            </p:cNvSpPr>
            <p:nvPr/>
          </p:nvSpPr>
          <p:spPr bwMode="auto">
            <a:xfrm flipV="1">
              <a:off x="1440" y="331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1709" name="Group 13"/>
          <p:cNvGrpSpPr>
            <a:grpSpLocks/>
          </p:cNvGrpSpPr>
          <p:nvPr/>
        </p:nvGrpSpPr>
        <p:grpSpPr bwMode="auto">
          <a:xfrm>
            <a:off x="3048000" y="2057400"/>
            <a:ext cx="3124200" cy="152400"/>
            <a:chOff x="2160" y="3312"/>
            <a:chExt cx="1968" cy="96"/>
          </a:xfrm>
        </p:grpSpPr>
        <p:grpSp>
          <p:nvGrpSpPr>
            <p:cNvPr id="541710" name="Group 14"/>
            <p:cNvGrpSpPr>
              <a:grpSpLocks/>
            </p:cNvGrpSpPr>
            <p:nvPr/>
          </p:nvGrpSpPr>
          <p:grpSpPr bwMode="auto">
            <a:xfrm>
              <a:off x="2160" y="3312"/>
              <a:ext cx="48" cy="96"/>
              <a:chOff x="1440" y="3312"/>
              <a:chExt cx="48" cy="96"/>
            </a:xfrm>
          </p:grpSpPr>
          <p:sp>
            <p:nvSpPr>
              <p:cNvPr id="541711" name="Line 15"/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12" name="Line 16"/>
              <p:cNvSpPr>
                <a:spLocks noChangeShapeType="1"/>
              </p:cNvSpPr>
              <p:nvPr/>
            </p:nvSpPr>
            <p:spPr bwMode="auto">
              <a:xfrm flipV="1"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1713" name="Group 17"/>
            <p:cNvGrpSpPr>
              <a:grpSpLocks/>
            </p:cNvGrpSpPr>
            <p:nvPr/>
          </p:nvGrpSpPr>
          <p:grpSpPr bwMode="auto">
            <a:xfrm>
              <a:off x="2640" y="3312"/>
              <a:ext cx="48" cy="96"/>
              <a:chOff x="1440" y="3312"/>
              <a:chExt cx="48" cy="96"/>
            </a:xfrm>
          </p:grpSpPr>
          <p:sp>
            <p:nvSpPr>
              <p:cNvPr id="541714" name="Line 18"/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15" name="Line 19"/>
              <p:cNvSpPr>
                <a:spLocks noChangeShapeType="1"/>
              </p:cNvSpPr>
              <p:nvPr/>
            </p:nvSpPr>
            <p:spPr bwMode="auto">
              <a:xfrm flipV="1"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1716" name="Group 20"/>
            <p:cNvGrpSpPr>
              <a:grpSpLocks/>
            </p:cNvGrpSpPr>
            <p:nvPr/>
          </p:nvGrpSpPr>
          <p:grpSpPr bwMode="auto">
            <a:xfrm>
              <a:off x="3216" y="3312"/>
              <a:ext cx="48" cy="96"/>
              <a:chOff x="1440" y="3312"/>
              <a:chExt cx="48" cy="96"/>
            </a:xfrm>
          </p:grpSpPr>
          <p:sp>
            <p:nvSpPr>
              <p:cNvPr id="541717" name="Line 21"/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18" name="Line 22"/>
              <p:cNvSpPr>
                <a:spLocks noChangeShapeType="1"/>
              </p:cNvSpPr>
              <p:nvPr/>
            </p:nvSpPr>
            <p:spPr bwMode="auto">
              <a:xfrm flipV="1"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1719" name="Group 23"/>
            <p:cNvGrpSpPr>
              <a:grpSpLocks/>
            </p:cNvGrpSpPr>
            <p:nvPr/>
          </p:nvGrpSpPr>
          <p:grpSpPr bwMode="auto">
            <a:xfrm>
              <a:off x="3456" y="3312"/>
              <a:ext cx="48" cy="96"/>
              <a:chOff x="1440" y="3312"/>
              <a:chExt cx="48" cy="96"/>
            </a:xfrm>
          </p:grpSpPr>
          <p:sp>
            <p:nvSpPr>
              <p:cNvPr id="541720" name="Line 24"/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21" name="Line 25"/>
              <p:cNvSpPr>
                <a:spLocks noChangeShapeType="1"/>
              </p:cNvSpPr>
              <p:nvPr/>
            </p:nvSpPr>
            <p:spPr bwMode="auto">
              <a:xfrm flipV="1"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1722" name="Group 26"/>
            <p:cNvGrpSpPr>
              <a:grpSpLocks/>
            </p:cNvGrpSpPr>
            <p:nvPr/>
          </p:nvGrpSpPr>
          <p:grpSpPr bwMode="auto">
            <a:xfrm>
              <a:off x="3888" y="3312"/>
              <a:ext cx="48" cy="96"/>
              <a:chOff x="1440" y="3312"/>
              <a:chExt cx="48" cy="96"/>
            </a:xfrm>
          </p:grpSpPr>
          <p:sp>
            <p:nvSpPr>
              <p:cNvPr id="541723" name="Line 27"/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24" name="Line 28"/>
              <p:cNvSpPr>
                <a:spLocks noChangeShapeType="1"/>
              </p:cNvSpPr>
              <p:nvPr/>
            </p:nvSpPr>
            <p:spPr bwMode="auto">
              <a:xfrm flipV="1"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1725" name="Group 29"/>
            <p:cNvGrpSpPr>
              <a:grpSpLocks/>
            </p:cNvGrpSpPr>
            <p:nvPr/>
          </p:nvGrpSpPr>
          <p:grpSpPr bwMode="auto">
            <a:xfrm>
              <a:off x="4080" y="3312"/>
              <a:ext cx="48" cy="96"/>
              <a:chOff x="1440" y="3312"/>
              <a:chExt cx="48" cy="96"/>
            </a:xfrm>
          </p:grpSpPr>
          <p:sp>
            <p:nvSpPr>
              <p:cNvPr id="541726" name="Line 30"/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27" name="Line 31"/>
              <p:cNvSpPr>
                <a:spLocks noChangeShapeType="1"/>
              </p:cNvSpPr>
              <p:nvPr/>
            </p:nvSpPr>
            <p:spPr bwMode="auto">
              <a:xfrm flipV="1">
                <a:off x="1440" y="33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41728" name="Group 32"/>
          <p:cNvGrpSpPr>
            <a:grpSpLocks/>
          </p:cNvGrpSpPr>
          <p:nvPr/>
        </p:nvGrpSpPr>
        <p:grpSpPr bwMode="auto">
          <a:xfrm>
            <a:off x="6400800" y="1676400"/>
            <a:ext cx="1143000" cy="519113"/>
            <a:chOff x="4224" y="2736"/>
            <a:chExt cx="720" cy="327"/>
          </a:xfrm>
        </p:grpSpPr>
        <p:sp>
          <p:nvSpPr>
            <p:cNvPr id="541729" name="Line 33"/>
            <p:cNvSpPr>
              <a:spLocks noChangeShapeType="1"/>
            </p:cNvSpPr>
            <p:nvPr/>
          </p:nvSpPr>
          <p:spPr bwMode="auto">
            <a:xfrm>
              <a:off x="4412" y="296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730" name="Text Box 34"/>
            <p:cNvSpPr txBox="1">
              <a:spLocks noChangeArrowheads="1"/>
            </p:cNvSpPr>
            <p:nvPr/>
          </p:nvSpPr>
          <p:spPr bwMode="auto">
            <a:xfrm>
              <a:off x="4224" y="2736"/>
              <a:ext cx="7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 b="1"/>
                <a:t>   T</a:t>
              </a:r>
            </a:p>
          </p:txBody>
        </p:sp>
      </p:grpSp>
      <p:grpSp>
        <p:nvGrpSpPr>
          <p:cNvPr id="541748" name="Group 52"/>
          <p:cNvGrpSpPr>
            <a:grpSpLocks/>
          </p:cNvGrpSpPr>
          <p:nvPr/>
        </p:nvGrpSpPr>
        <p:grpSpPr bwMode="auto">
          <a:xfrm>
            <a:off x="1308100" y="2286000"/>
            <a:ext cx="2393950" cy="869950"/>
            <a:chOff x="824" y="1440"/>
            <a:chExt cx="1508" cy="548"/>
          </a:xfrm>
        </p:grpSpPr>
        <p:sp>
          <p:nvSpPr>
            <p:cNvPr id="541746" name="AutoShape 50"/>
            <p:cNvSpPr>
              <a:spLocks/>
            </p:cNvSpPr>
            <p:nvPr/>
          </p:nvSpPr>
          <p:spPr bwMode="auto">
            <a:xfrm rot="5400000">
              <a:off x="1536" y="1152"/>
              <a:ext cx="96" cy="672"/>
            </a:xfrm>
            <a:prstGeom prst="rightBrace">
              <a:avLst>
                <a:gd name="adj1" fmla="val 58333"/>
                <a:gd name="adj2" fmla="val 4566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47" name="Text Box 51"/>
            <p:cNvSpPr txBox="1">
              <a:spLocks noChangeArrowheads="1"/>
            </p:cNvSpPr>
            <p:nvPr/>
          </p:nvSpPr>
          <p:spPr bwMode="auto">
            <a:xfrm>
              <a:off x="824" y="1584"/>
              <a:ext cx="15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Exponentially</a:t>
              </a:r>
            </a:p>
            <a:p>
              <a:pPr algn="ctr"/>
              <a:r>
                <a:rPr lang="en-US" b="1"/>
                <a:t>distributed with 1/ </a:t>
              </a:r>
              <a:r>
                <a:rPr lang="el-GR" b="1"/>
                <a:t>λ</a:t>
              </a:r>
              <a:r>
                <a:rPr lang="en-US" b="1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2"/>
                <a:ext cx="8229600" cy="4757737"/>
              </a:xfrm>
            </p:spPr>
            <p:txBody>
              <a:bodyPr/>
              <a:lstStyle/>
              <a:p>
                <a:r>
                  <a:rPr lang="en-US" dirty="0" smtClean="0"/>
                  <a:t>Number of arrivals in a t-second interval</a:t>
                </a:r>
              </a:p>
              <a:p>
                <a:pPr lvl="1"/>
                <a:r>
                  <a:rPr lang="en-US" dirty="0" smtClean="0"/>
                  <a:t>Follows the Poisson distribution with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𝜆</m:t>
                    </m:r>
                  </m:oMath>
                </a14:m>
                <a:endParaRPr lang="en-US" b="0" dirty="0" smtClean="0"/>
              </a:p>
              <a:p>
                <a:pPr marL="344487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𝑎𝑟𝑟𝑖𝑣𝑎𝑙𝑠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𝑖𝑛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𝑠𝑒𝑐𝑜𝑛𝑑𝑠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𝜆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344487" lvl="1" indent="0">
                  <a:buNone/>
                </a:pPr>
                <a:endParaRPr lang="en-US" dirty="0"/>
              </a:p>
              <a:p>
                <a:r>
                  <a:rPr lang="en-US" b="0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b="0" dirty="0" smtClean="0"/>
                  <a:t> denote random time of first arrival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=1−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𝑎𝑟𝑟𝑖𝑣𝑎𝑙𝑠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=1−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𝑑𝑡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𝜆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𝑑𝑡</m:t>
                    </m:r>
                  </m:oMath>
                </a14:m>
                <a:endParaRPr lang="en-US" b="0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b="0" dirty="0" smtClean="0"/>
                  <a:t>=&gt; T is </a:t>
                </a:r>
                <a:r>
                  <a:rPr lang="en-US" b="0" smtClean="0"/>
                  <a:t>exponentially distributed</a:t>
                </a:r>
                <a:endParaRPr lang="en-US" b="0" dirty="0" smtClean="0"/>
              </a:p>
              <a:p>
                <a:pPr marL="344487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2"/>
                <a:ext cx="8229600" cy="4757737"/>
              </a:xfrm>
              <a:blipFill rotWithShape="1">
                <a:blip r:embed="rId2"/>
                <a:stretch>
                  <a:fillRect l="-444" t="-1154" b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C993-A47F-4FA9-8237-AB2F76E757E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7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Memoryless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C993-A47F-4FA9-8237-AB2F76E757EC}" type="slidenum">
              <a:rPr lang="en-US" altLang="en-US" smtClean="0"/>
              <a:pPr/>
              <a:t>9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2057400"/>
                <a:ext cx="8382000" cy="3784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200" b="1" i="1" smtClean="0">
                          <a:latin typeface="Cambria Math"/>
                        </a:rPr>
                        <m:t>𝑿</m:t>
                      </m:r>
                      <m:r>
                        <a:rPr lang="en-US" sz="2200" b="1" i="1" smtClean="0">
                          <a:latin typeface="Cambria Math"/>
                        </a:rPr>
                        <m:t>&gt;</m:t>
                      </m:r>
                      <m:r>
                        <a:rPr lang="en-US" sz="2200" b="1" i="1" smtClean="0">
                          <a:latin typeface="Cambria Math"/>
                        </a:rPr>
                        <m:t>𝒕</m:t>
                      </m:r>
                      <m:r>
                        <a:rPr lang="en-US" sz="2200" b="1" i="1" smtClean="0">
                          <a:latin typeface="Cambria Math"/>
                        </a:rPr>
                        <m:t>)=</m:t>
                      </m:r>
                      <m:r>
                        <a:rPr lang="en-US" sz="2200" b="1" i="1" smtClean="0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𝒔</m:t>
                          </m:r>
                        </m:e>
                      </m:d>
                      <m:r>
                        <a:rPr lang="en-US" sz="2200" b="1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200" b="1" dirty="0" smtClean="0"/>
              </a:p>
              <a:p>
                <a:r>
                  <a:rPr lang="en-US" sz="2200" b="1" dirty="0" smtClean="0"/>
                  <a:t>Proof: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200" b="1" i="1" smtClean="0">
                          <a:latin typeface="Cambria Math"/>
                        </a:rPr>
                        <m:t> </m:t>
                      </m:r>
                      <m:r>
                        <a:rPr lang="en-US" sz="2200" b="1" i="1" smtClean="0">
                          <a:latin typeface="Cambria Math"/>
                        </a:rPr>
                        <m:t>𝑿</m:t>
                      </m:r>
                      <m:r>
                        <a:rPr lang="en-US" sz="2200" b="1" i="1" smtClean="0">
                          <a:latin typeface="Cambria Math"/>
                        </a:rPr>
                        <m:t>&gt;</m:t>
                      </m:r>
                      <m:r>
                        <a:rPr lang="en-US" sz="2200" b="1" i="1" smtClean="0">
                          <a:latin typeface="Cambria Math"/>
                        </a:rPr>
                        <m:t>𝒕</m:t>
                      </m:r>
                      <m:r>
                        <a:rPr lang="en-US" sz="2200" b="1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latin typeface="Cambria Math"/>
                            </a:rPr>
                            <m:t>𝑷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200" b="1" i="1" smtClean="0">
                              <a:latin typeface="Cambria Math"/>
                            </a:rPr>
                            <m:t>𝑷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2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latin typeface="Cambria Math"/>
                            </a:rPr>
                            <m:t>𝑷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200" b="1" i="1" smtClean="0">
                              <a:latin typeface="Cambria Math"/>
                            </a:rPr>
                            <m:t>𝑷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200" b="1" i="1" smtClean="0">
                          <a:latin typeface="Cambria Math"/>
                        </a:rPr>
                        <m:t>      </m:t>
                      </m:r>
                    </m:oMath>
                  </m:oMathPara>
                </a14:m>
                <a:endParaRPr lang="en-US" sz="22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𝝀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𝒔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𝝀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den>
                      </m:f>
                      <m:r>
                        <a:rPr lang="en-US" sz="2200" b="1" i="1" smtClean="0">
                          <a:latin typeface="Cambria Math"/>
                        </a:rPr>
                        <m:t>                </m:t>
                      </m:r>
                    </m:oMath>
                  </m:oMathPara>
                </a14:m>
                <a:endParaRPr lang="en-US" sz="22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𝝀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𝒔</m:t>
                          </m:r>
                        </m:sup>
                      </m:sSup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𝑷</m:t>
                      </m:r>
                      <m:r>
                        <a:rPr lang="en-US" sz="2200" b="1" i="1" smtClean="0">
                          <a:latin typeface="Cambria Math"/>
                        </a:rPr>
                        <m:t>(</m:t>
                      </m:r>
                      <m:r>
                        <a:rPr lang="en-US" sz="2200" b="1" i="1" smtClean="0">
                          <a:latin typeface="Cambria Math"/>
                        </a:rPr>
                        <m:t>𝑿</m:t>
                      </m:r>
                      <m:r>
                        <a:rPr lang="en-US" sz="2200" b="1" i="1" smtClean="0">
                          <a:latin typeface="Cambria Math"/>
                        </a:rPr>
                        <m:t>&gt;</m:t>
                      </m:r>
                      <m:r>
                        <a:rPr lang="en-US" sz="2200" b="1" i="1" smtClean="0">
                          <a:latin typeface="Cambria Math"/>
                        </a:rPr>
                        <m:t>𝒔</m:t>
                      </m:r>
                      <m:r>
                        <a:rPr lang="en-US" sz="2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 smtClean="0"/>
              </a:p>
              <a:p>
                <a:r>
                  <a:rPr lang="en-US" b="0" dirty="0" smtClean="0"/>
                  <a:t>			            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8382000" cy="3784626"/>
              </a:xfrm>
              <a:prstGeom prst="rect">
                <a:avLst/>
              </a:prstGeom>
              <a:blipFill rotWithShape="1">
                <a:blip r:embed="rId2"/>
                <a:stretch>
                  <a:fillRect l="-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2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2316</TotalTime>
  <Words>1876</Words>
  <Application>Microsoft Office PowerPoint</Application>
  <PresentationFormat>On-screen Show (4:3)</PresentationFormat>
  <Paragraphs>319</Paragraphs>
  <Slides>23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Network</vt:lpstr>
      <vt:lpstr>Equation</vt:lpstr>
      <vt:lpstr>Microsoft Equation 3.0</vt:lpstr>
      <vt:lpstr>Continuous random variables </vt:lpstr>
      <vt:lpstr>Cumulative function of continuous r.v.</vt:lpstr>
      <vt:lpstr>Distribution function: properties</vt:lpstr>
      <vt:lpstr>Uniform random variable</vt:lpstr>
      <vt:lpstr>Exponential distribution</vt:lpstr>
      <vt:lpstr>Exponential random variable</vt:lpstr>
      <vt:lpstr>Link between Poisson and Exponential</vt:lpstr>
      <vt:lpstr>Proof</vt:lpstr>
      <vt:lpstr>Memoryless Property</vt:lpstr>
      <vt:lpstr>Example </vt:lpstr>
      <vt:lpstr>Hyper-exponential distributions</vt:lpstr>
      <vt:lpstr>Further properties of the exponential distribution</vt:lpstr>
      <vt:lpstr>Further properties of the exponential distribution (ct’d)</vt:lpstr>
      <vt:lpstr>Joint distribution functions</vt:lpstr>
      <vt:lpstr>Independent random variables</vt:lpstr>
      <vt:lpstr>Marginal distribution</vt:lpstr>
      <vt:lpstr>Expectation of a r.v.: the continuous case</vt:lpstr>
      <vt:lpstr>Expectation of a r.v.: the continuous case (cont’d)</vt:lpstr>
      <vt:lpstr>Variance, auto-correlation, &amp; covariance</vt:lpstr>
      <vt:lpstr>Conditional probability and conditional expectation: d.r.v.</vt:lpstr>
      <vt:lpstr>Conditional probability and expectation: continuous r.v.</vt:lpstr>
      <vt:lpstr>Computing expectations by conditioning</vt:lpstr>
      <vt:lpstr>Proof of equation when X and Y are discrete</vt:lpstr>
    </vt:vector>
  </TitlesOfParts>
  <Company>Lebanese 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442</cp:revision>
  <cp:lastPrinted>1601-01-01T00:00:00Z</cp:lastPrinted>
  <dcterms:created xsi:type="dcterms:W3CDTF">2006-10-15T06:08:27Z</dcterms:created>
  <dcterms:modified xsi:type="dcterms:W3CDTF">2013-02-27T05:52:39Z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