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42"/>
  </p:notesMasterIdLst>
  <p:handoutMasterIdLst>
    <p:handoutMasterId r:id="rId43"/>
  </p:handoutMasterIdLst>
  <p:sldIdLst>
    <p:sldId id="306" r:id="rId2"/>
    <p:sldId id="307" r:id="rId3"/>
    <p:sldId id="308" r:id="rId4"/>
    <p:sldId id="309" r:id="rId5"/>
    <p:sldId id="310" r:id="rId6"/>
    <p:sldId id="311" r:id="rId7"/>
    <p:sldId id="312" r:id="rId8"/>
    <p:sldId id="313" r:id="rId9"/>
    <p:sldId id="314" r:id="rId10"/>
    <p:sldId id="345"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42" r:id="rId35"/>
    <p:sldId id="343" r:id="rId36"/>
    <p:sldId id="344" r:id="rId37"/>
    <p:sldId id="338" r:id="rId38"/>
    <p:sldId id="339" r:id="rId39"/>
    <p:sldId id="340" r:id="rId40"/>
    <p:sldId id="341"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85848" autoAdjust="0"/>
  </p:normalViewPr>
  <p:slideViewPr>
    <p:cSldViewPr>
      <p:cViewPr varScale="1">
        <p:scale>
          <a:sx n="94" d="100"/>
          <a:sy n="94" d="100"/>
        </p:scale>
        <p:origin x="-474" y="-102"/>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249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18.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450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50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450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335DD8D-BADD-4A8D-9B45-4A5EA89B8B65}" type="slidenum">
              <a:rPr lang="en-US"/>
              <a:pPr>
                <a:defRPr/>
              </a:pPr>
              <a:t>‹#›</a:t>
            </a:fld>
            <a:endParaRPr lang="en-US"/>
          </a:p>
        </p:txBody>
      </p:sp>
    </p:spTree>
    <p:extLst>
      <p:ext uri="{BB962C8B-B14F-4D97-AF65-F5344CB8AC3E}">
        <p14:creationId xmlns:p14="http://schemas.microsoft.com/office/powerpoint/2010/main" val="2272702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440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40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40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440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F019309-5B89-4217-AABE-D22D0A7D6D5A}" type="slidenum">
              <a:rPr lang="en-US"/>
              <a:pPr>
                <a:defRPr/>
              </a:pPr>
              <a:t>‹#›</a:t>
            </a:fld>
            <a:endParaRPr lang="en-US"/>
          </a:p>
        </p:txBody>
      </p:sp>
    </p:spTree>
    <p:extLst>
      <p:ext uri="{BB962C8B-B14F-4D97-AF65-F5344CB8AC3E}">
        <p14:creationId xmlns:p14="http://schemas.microsoft.com/office/powerpoint/2010/main" val="160319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737ED12-D203-407A-AEAB-2B3035980557}" type="slidenum">
              <a:rPr lang="en-US" smtClean="0"/>
              <a:pPr eaLnBrk="1" hangingPunct="1"/>
              <a:t>1</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smtClean="0"/>
              <a:t>Lambda = rate at which customers arrive = average # of arrivals per unit time. Mu = rate at which the customers depart.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77CBF37-0928-4311-9A35-50FB3D378E38}" type="slidenum">
              <a:rPr lang="en-US" smtClean="0"/>
              <a:pPr eaLnBrk="1" hangingPunct="1"/>
              <a:t>29</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smtClean="0"/>
              <a:t>As such, we can conclude that N1 and N2 are independent Poisson random variables with respective means lambda.p and lambda.(1-p). Therefore, this example establishes the important result that when each of a Poisson number of events is independently classified as either being type 1 with probability p or type 2 with probability (1-p), then the numbers of type1 and type2 events are independent Poisson random variables.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BC8573A-7401-4243-92FF-8377DDF43676}" type="slidenum">
              <a:rPr lang="en-US" smtClean="0"/>
              <a:pPr eaLnBrk="1" hangingPunct="1"/>
              <a:t>31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smtClean="0"/>
              <a:t>Let E denote the event that no matches occur, and to make explicit the dependence on n, write Pn=P(E). We start by conditioning on whether or not the first man selects his own hat – call these events M and M</a:t>
            </a:r>
            <a:r>
              <a:rPr lang="en-US" baseline="30000" smtClean="0"/>
              <a:t>c </a:t>
            </a:r>
            <a:r>
              <a:rPr lang="en-US" smtClean="0"/>
              <a:t>. Then Pn will be given according to the first equation presented on this slide. Now, P(E|M</a:t>
            </a:r>
            <a:r>
              <a:rPr lang="en-US" baseline="30000" smtClean="0"/>
              <a:t>c</a:t>
            </a:r>
            <a:r>
              <a:rPr lang="en-US" smtClean="0"/>
              <a:t>) is the probability of no matches when n-1 men select from n-1 hats that does not contain the hat of one of these man. This can happen in either of two mutually exclusive ways. </a:t>
            </a:r>
            <a:endParaRPr lang="en-US" baseline="300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4B24215-710C-492F-9595-861C164F52F6}" type="slidenum">
              <a:rPr lang="en-US" smtClean="0"/>
              <a:pPr eaLnBrk="1" hangingPunct="1"/>
              <a:t>37</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smtClean="0"/>
              <a:t>A stochastic process is said to be a counting process if N(t) represents the total number of events that occurs by time t. A counter process is said to possess independent increments if the number of events that occur in disjoint time intervals are independent.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D46307-4DB6-4DB1-9C5C-7B415DEA4BAE}" type="slidenum">
              <a:rPr lang="en-US" smtClean="0"/>
              <a:pPr eaLnBrk="1" hangingPunct="1"/>
              <a:t>5</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smtClean="0"/>
              <a:t>dt is so small that only one event can occur in dt (either an arrival or a departure).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E78735-4DB4-40D8-809A-B7500FEB69D0}" type="slidenum">
              <a:rPr lang="en-US" smtClean="0"/>
              <a:pPr eaLnBrk="1" hangingPunct="1"/>
              <a:t>7</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r>
              <a:rPr lang="en-US" smtClean="0"/>
              <a:t>The above presented equation is a differential equation which keeps track of the number of customers in dt.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21E9857-80CC-49E7-9F44-A0E8CF607FC9}" type="slidenum">
              <a:rPr lang="en-US" smtClean="0"/>
              <a:pPr eaLnBrk="1" hangingPunct="1"/>
              <a:t>17</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smtClean="0"/>
              <a:t>If X and Y are discrete random variables, then it is natural to define the conditional probability mass function of X given that Y = y by the above equation. The conditional expectation of X given that Y=y is defined by the above presented equation. In other words, the definitions are exactly as before with the exception that everything is now conditional on the event that Y=y. If X is independent of Y, then the conditional mass function, distribution, and expectation are the same as the unconditional ones.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2ED410A-23C3-42C7-9B2F-14813E5A700F}" type="slidenum">
              <a:rPr lang="en-US" smtClean="0"/>
              <a:pPr eaLnBrk="1" hangingPunct="1"/>
              <a:t>19</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smtClean="0"/>
              <a:t>Let us denote E[X|Y] that function of the random variable Y whose value at Y=y is E[X|Y=y]. Note that E[X|Y] is itself a random variable. An extremely important property of conditional expectation is that for all random variables X and Y: E[X] = E[E[X|Y]].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3A08F28-BBF0-4A9F-B419-E4B73CE9A954}" type="slidenum">
              <a:rPr lang="en-US" smtClean="0"/>
              <a:pPr eaLnBrk="1" hangingPunct="1"/>
              <a:t>20</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smtClean="0"/>
              <a:t>One way to understand this equation is to interpret it as follows. It states that to calculate E[X] we may take a weighted average of the conditional expected value of X given that Y=y, each of the terms E[X|Y=y] being weighted by the probability of the event on which it is conditioned.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67B7689-06E3-478F-8954-FA84B9D23459}" type="slidenum">
              <a:rPr lang="en-US" smtClean="0"/>
              <a:pPr eaLnBrk="1" hangingPunct="1"/>
              <a:t>24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smtClean="0"/>
              <a:t>To understand why E[X|Y=2]=3+E[X]: in fact, if the miner chooses the second door, then he spends three hours in the tunnel and then return to the min. But once he returns to the mine the problem is as before, and hence his expected additional time until safety is just E[X]. Hence, E[X|Y=2]=3+E[X]. The argument behind the other equalities is similar.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DED05D2-3507-47FE-8BC2-8F35799011DD}" type="slidenum">
              <a:rPr lang="en-US" smtClean="0"/>
              <a:pPr eaLnBrk="1" hangingPunct="1"/>
              <a:t>27</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550EF4E-E018-466B-AE23-BDBA026F9C81}" type="slidenum">
              <a:rPr lang="en-US" smtClean="0"/>
              <a:pPr eaLnBrk="1" hangingPunct="1"/>
              <a:t>28</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smtClean="0"/>
              <a:t>Given that n+m people visit it follows, because each of these n+m is independently a woman with probability p, that the conditional probability that n of them are women (and m are men) is just the binomial probability of n successes in n+m trials. Therefore: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2800"/>
            </a:lvl1pPr>
          </a:lstStyle>
          <a:p>
            <a:pPr lvl="0"/>
            <a:r>
              <a:rPr lang="en-US" altLang="en-US" noProof="0" smtClean="0"/>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1A73F66E-9FDE-45D3-B822-070FB0DB2BAD}" type="slidenum">
              <a:rPr lang="en-US" altLang="en-US"/>
              <a:pPr>
                <a:defRPr/>
              </a:pPr>
              <a:t>‹#›</a:t>
            </a:fld>
            <a:endParaRPr lang="en-US" altLang="en-US"/>
          </a:p>
        </p:txBody>
      </p:sp>
    </p:spTree>
    <p:extLst>
      <p:ext uri="{BB962C8B-B14F-4D97-AF65-F5344CB8AC3E}">
        <p14:creationId xmlns:p14="http://schemas.microsoft.com/office/powerpoint/2010/main" val="3414127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D1B07F9E-6933-4465-ABF2-BD08BBA06C64}" type="slidenum">
              <a:rPr lang="en-US" altLang="en-US"/>
              <a:pPr>
                <a:defRPr/>
              </a:pPr>
              <a:t>‹#›</a:t>
            </a:fld>
            <a:endParaRPr lang="en-US" altLang="en-US"/>
          </a:p>
        </p:txBody>
      </p:sp>
    </p:spTree>
    <p:extLst>
      <p:ext uri="{BB962C8B-B14F-4D97-AF65-F5344CB8AC3E}">
        <p14:creationId xmlns:p14="http://schemas.microsoft.com/office/powerpoint/2010/main" val="2172925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66E035D-ADF6-4F99-98BB-32FCF8F1F13E}" type="slidenum">
              <a:rPr lang="en-US" altLang="en-US"/>
              <a:pPr>
                <a:defRPr/>
              </a:pPr>
              <a:t>‹#›</a:t>
            </a:fld>
            <a:endParaRPr lang="en-US" altLang="en-US"/>
          </a:p>
        </p:txBody>
      </p:sp>
    </p:spTree>
    <p:extLst>
      <p:ext uri="{BB962C8B-B14F-4D97-AF65-F5344CB8AC3E}">
        <p14:creationId xmlns:p14="http://schemas.microsoft.com/office/powerpoint/2010/main" val="379957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C8BAFB6-B6FD-4BD2-8712-A0ABEA4E083E}" type="slidenum">
              <a:rPr lang="en-US" altLang="en-US"/>
              <a:pPr>
                <a:defRPr/>
              </a:pPr>
              <a:t>‹#›</a:t>
            </a:fld>
            <a:endParaRPr lang="en-US" altLang="en-US"/>
          </a:p>
        </p:txBody>
      </p:sp>
    </p:spTree>
    <p:extLst>
      <p:ext uri="{BB962C8B-B14F-4D97-AF65-F5344CB8AC3E}">
        <p14:creationId xmlns:p14="http://schemas.microsoft.com/office/powerpoint/2010/main" val="2539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9288C22-C2D2-4FCD-A752-2C7E5920ED02}" type="slidenum">
              <a:rPr lang="en-US" altLang="en-US"/>
              <a:pPr>
                <a:defRPr/>
              </a:pPr>
              <a:t>‹#›</a:t>
            </a:fld>
            <a:endParaRPr lang="en-US" altLang="en-US"/>
          </a:p>
        </p:txBody>
      </p:sp>
    </p:spTree>
    <p:extLst>
      <p:ext uri="{BB962C8B-B14F-4D97-AF65-F5344CB8AC3E}">
        <p14:creationId xmlns:p14="http://schemas.microsoft.com/office/powerpoint/2010/main" val="425385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95E85292-D1C1-4F56-8F59-F2EA8411E14E}" type="slidenum">
              <a:rPr lang="en-US" altLang="en-US"/>
              <a:pPr>
                <a:defRPr/>
              </a:pPr>
              <a:t>‹#›</a:t>
            </a:fld>
            <a:endParaRPr lang="en-US" altLang="en-US"/>
          </a:p>
        </p:txBody>
      </p:sp>
    </p:spTree>
    <p:extLst>
      <p:ext uri="{BB962C8B-B14F-4D97-AF65-F5344CB8AC3E}">
        <p14:creationId xmlns:p14="http://schemas.microsoft.com/office/powerpoint/2010/main" val="393218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99A19644-D26B-4455-813B-28F7617CA1D1}" type="slidenum">
              <a:rPr lang="en-US" altLang="en-US"/>
              <a:pPr>
                <a:defRPr/>
              </a:pPr>
              <a:t>‹#›</a:t>
            </a:fld>
            <a:endParaRPr lang="en-US" altLang="en-US"/>
          </a:p>
        </p:txBody>
      </p:sp>
    </p:spTree>
    <p:extLst>
      <p:ext uri="{BB962C8B-B14F-4D97-AF65-F5344CB8AC3E}">
        <p14:creationId xmlns:p14="http://schemas.microsoft.com/office/powerpoint/2010/main" val="4271563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33136671-4C82-4CA6-A4BC-819656FB9413}" type="slidenum">
              <a:rPr lang="en-US" altLang="en-US"/>
              <a:pPr>
                <a:defRPr/>
              </a:pPr>
              <a:t>‹#›</a:t>
            </a:fld>
            <a:endParaRPr lang="en-US" altLang="en-US"/>
          </a:p>
        </p:txBody>
      </p:sp>
    </p:spTree>
    <p:extLst>
      <p:ext uri="{BB962C8B-B14F-4D97-AF65-F5344CB8AC3E}">
        <p14:creationId xmlns:p14="http://schemas.microsoft.com/office/powerpoint/2010/main" val="306706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CEC87E72-1173-44DF-8EC0-8CB283F01966}" type="slidenum">
              <a:rPr lang="en-US" altLang="en-US"/>
              <a:pPr>
                <a:defRPr/>
              </a:pPr>
              <a:t>‹#›</a:t>
            </a:fld>
            <a:endParaRPr lang="en-US" altLang="en-US"/>
          </a:p>
        </p:txBody>
      </p:sp>
    </p:spTree>
    <p:extLst>
      <p:ext uri="{BB962C8B-B14F-4D97-AF65-F5344CB8AC3E}">
        <p14:creationId xmlns:p14="http://schemas.microsoft.com/office/powerpoint/2010/main" val="25412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1D3940D4-5C89-4A9A-A78B-B97F317B8A2F}" type="slidenum">
              <a:rPr lang="en-US" altLang="en-US"/>
              <a:pPr>
                <a:defRPr/>
              </a:pPr>
              <a:t>‹#›</a:t>
            </a:fld>
            <a:endParaRPr lang="en-US" altLang="en-US"/>
          </a:p>
        </p:txBody>
      </p:sp>
    </p:spTree>
    <p:extLst>
      <p:ext uri="{BB962C8B-B14F-4D97-AF65-F5344CB8AC3E}">
        <p14:creationId xmlns:p14="http://schemas.microsoft.com/office/powerpoint/2010/main" val="101548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21111220-ACDE-4DFB-86E1-C2AF591A4BDF}" type="slidenum">
              <a:rPr lang="en-US" altLang="en-US"/>
              <a:pPr>
                <a:defRPr/>
              </a:pPr>
              <a:t>‹#›</a:t>
            </a:fld>
            <a:endParaRPr lang="en-US" altLang="en-US"/>
          </a:p>
        </p:txBody>
      </p:sp>
    </p:spTree>
    <p:extLst>
      <p:ext uri="{BB962C8B-B14F-4D97-AF65-F5344CB8AC3E}">
        <p14:creationId xmlns:p14="http://schemas.microsoft.com/office/powerpoint/2010/main" val="191522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0517" name="Rectangle 5"/>
          <p:cNvSpPr>
            <a:spLocks noGrp="1" noChangeArrowheads="1"/>
          </p:cNvSpPr>
          <p:nvPr>
            <p:ph type="dt" sz="half" idx="2"/>
          </p:nvPr>
        </p:nvSpPr>
        <p:spPr bwMode="auto">
          <a:xfrm>
            <a:off x="304800" y="64008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32051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320519"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1B237DFA-489C-4D2E-8599-B3F867E10C39}"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26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3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0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4.wmf"/><Relationship Id="rId5" Type="http://schemas.openxmlformats.org/officeDocument/2006/relationships/oleObject" Target="../embeddings/oleObject14.bin"/><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19.bin"/><Relationship Id="rId5" Type="http://schemas.openxmlformats.org/officeDocument/2006/relationships/image" Target="../media/image18.wmf"/><Relationship Id="rId4" Type="http://schemas.openxmlformats.org/officeDocument/2006/relationships/oleObject" Target="../embeddings/oleObject18.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21.wmf"/><Relationship Id="rId5" Type="http://schemas.openxmlformats.org/officeDocument/2006/relationships/oleObject" Target="../embeddings/oleObject21.bin"/><Relationship Id="rId4" Type="http://schemas.openxmlformats.org/officeDocument/2006/relationships/image" Target="../media/image20.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5.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23.bin"/><Relationship Id="rId5" Type="http://schemas.openxmlformats.org/officeDocument/2006/relationships/image" Target="../media/image22.wmf"/><Relationship Id="rId4" Type="http://schemas.openxmlformats.org/officeDocument/2006/relationships/oleObject" Target="../embeddings/oleObject22.bin"/><Relationship Id="rId9" Type="http://schemas.openxmlformats.org/officeDocument/2006/relationships/image" Target="../media/image2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5.wmf"/><Relationship Id="rId4" Type="http://schemas.openxmlformats.org/officeDocument/2006/relationships/oleObject" Target="../embeddings/oleObject25.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6.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27.wmf"/><Relationship Id="rId4" Type="http://schemas.openxmlformats.org/officeDocument/2006/relationships/oleObject" Target="../embeddings/oleObject27.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29.wmf"/><Relationship Id="rId5" Type="http://schemas.openxmlformats.org/officeDocument/2006/relationships/oleObject" Target="../embeddings/oleObject29.bin"/><Relationship Id="rId4" Type="http://schemas.openxmlformats.org/officeDocument/2006/relationships/image" Target="../media/image28.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31.bin"/><Relationship Id="rId5" Type="http://schemas.openxmlformats.org/officeDocument/2006/relationships/image" Target="../media/image30.wmf"/><Relationship Id="rId4" Type="http://schemas.openxmlformats.org/officeDocument/2006/relationships/oleObject" Target="../embeddings/oleObject30.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32.wmf"/><Relationship Id="rId4" Type="http://schemas.openxmlformats.org/officeDocument/2006/relationships/oleObject" Target="../embeddings/oleObject32.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image" Target="../media/image33.wmf"/><Relationship Id="rId4" Type="http://schemas.openxmlformats.org/officeDocument/2006/relationships/oleObject" Target="../embeddings/oleObject33.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image" Target="../media/image34.wmf"/><Relationship Id="rId4" Type="http://schemas.openxmlformats.org/officeDocument/2006/relationships/oleObject" Target="../embeddings/oleObject34.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35.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image" Target="../media/image36.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38.wmf"/><Relationship Id="rId5" Type="http://schemas.openxmlformats.org/officeDocument/2006/relationships/oleObject" Target="../embeddings/oleObject38.bin"/><Relationship Id="rId4" Type="http://schemas.openxmlformats.org/officeDocument/2006/relationships/image" Target="../media/image37.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image" Target="../media/image39.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40.wmf"/><Relationship Id="rId5" Type="http://schemas.openxmlformats.org/officeDocument/2006/relationships/oleObject" Target="../embeddings/oleObject41.bin"/><Relationship Id="rId4" Type="http://schemas.openxmlformats.org/officeDocument/2006/relationships/image" Target="../media/image18.w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41.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C516752-4A85-4C79-9480-1F102AA4AAEB}" type="slidenum">
              <a:rPr lang="en-US" altLang="en-US" smtClean="0"/>
              <a:pPr eaLnBrk="1" hangingPunct="1"/>
              <a:t>1</a:t>
            </a:fld>
            <a:endParaRPr lang="en-US" altLang="en-US" smtClean="0"/>
          </a:p>
        </p:txBody>
      </p:sp>
      <p:sp>
        <p:nvSpPr>
          <p:cNvPr id="3075" name="Rectangle 2"/>
          <p:cNvSpPr>
            <a:spLocks noGrp="1" noChangeArrowheads="1"/>
          </p:cNvSpPr>
          <p:nvPr>
            <p:ph type="title"/>
          </p:nvPr>
        </p:nvSpPr>
        <p:spPr/>
        <p:txBody>
          <a:bodyPr/>
          <a:lstStyle/>
          <a:p>
            <a:pPr eaLnBrk="1" hangingPunct="1"/>
            <a:r>
              <a:rPr lang="en-US" smtClean="0"/>
              <a:t>Birth and death process	</a:t>
            </a:r>
          </a:p>
        </p:txBody>
      </p:sp>
      <p:sp>
        <p:nvSpPr>
          <p:cNvPr id="3076" name="Rectangle 3"/>
          <p:cNvSpPr>
            <a:spLocks noGrp="1" noChangeArrowheads="1"/>
          </p:cNvSpPr>
          <p:nvPr>
            <p:ph type="body" idx="1"/>
          </p:nvPr>
        </p:nvSpPr>
        <p:spPr>
          <a:xfrm>
            <a:off x="457200" y="4191000"/>
            <a:ext cx="8229600" cy="1939925"/>
          </a:xfrm>
        </p:spPr>
        <p:txBody>
          <a:bodyPr/>
          <a:lstStyle/>
          <a:p>
            <a:pPr eaLnBrk="1" hangingPunct="1"/>
            <a:r>
              <a:rPr lang="en-US" smtClean="0"/>
              <a:t>N(t)</a:t>
            </a:r>
          </a:p>
          <a:p>
            <a:pPr lvl="1" eaLnBrk="1" hangingPunct="1"/>
            <a:r>
              <a:rPr lang="en-US" smtClean="0"/>
              <a:t>Depends on how fast arrivals or departures occur </a:t>
            </a:r>
          </a:p>
          <a:p>
            <a:pPr lvl="1" eaLnBrk="1" hangingPunct="1"/>
            <a:endParaRPr lang="en-US" smtClean="0"/>
          </a:p>
          <a:p>
            <a:pPr eaLnBrk="1" hangingPunct="1"/>
            <a:r>
              <a:rPr lang="en-US" smtClean="0"/>
              <a:t>Objective </a:t>
            </a:r>
          </a:p>
          <a:p>
            <a:pPr lvl="1" eaLnBrk="1" hangingPunct="1"/>
            <a:endParaRPr lang="en-US" smtClean="0"/>
          </a:p>
        </p:txBody>
      </p:sp>
      <p:sp>
        <p:nvSpPr>
          <p:cNvPr id="3077" name="AutoShape 4"/>
          <p:cNvSpPr>
            <a:spLocks noChangeArrowheads="1"/>
          </p:cNvSpPr>
          <p:nvPr/>
        </p:nvSpPr>
        <p:spPr bwMode="auto">
          <a:xfrm>
            <a:off x="2514600" y="1752600"/>
            <a:ext cx="3733800" cy="1905000"/>
          </a:xfrm>
          <a:prstGeom prst="cloudCallout">
            <a:avLst>
              <a:gd name="adj1" fmla="val 2380"/>
              <a:gd name="adj2" fmla="val -3783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t>N(t) = # of customers</a:t>
            </a:r>
          </a:p>
          <a:p>
            <a:pPr algn="ctr"/>
            <a:r>
              <a:rPr lang="en-US" b="1"/>
              <a:t>at time t.</a:t>
            </a:r>
          </a:p>
        </p:txBody>
      </p:sp>
      <p:sp>
        <p:nvSpPr>
          <p:cNvPr id="3078" name="Line 5"/>
          <p:cNvSpPr>
            <a:spLocks noChangeShapeType="1"/>
          </p:cNvSpPr>
          <p:nvPr/>
        </p:nvSpPr>
        <p:spPr bwMode="auto">
          <a:xfrm>
            <a:off x="1219200" y="2667000"/>
            <a:ext cx="1219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 name="Text Box 6"/>
          <p:cNvSpPr txBox="1">
            <a:spLocks noChangeArrowheads="1"/>
          </p:cNvSpPr>
          <p:nvPr/>
        </p:nvSpPr>
        <p:spPr bwMode="auto">
          <a:xfrm>
            <a:off x="1517650" y="23002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l-GR" b="1"/>
              <a:t>λ</a:t>
            </a:r>
          </a:p>
        </p:txBody>
      </p:sp>
      <p:sp>
        <p:nvSpPr>
          <p:cNvPr id="3080" name="Text Box 7"/>
          <p:cNvSpPr txBox="1">
            <a:spLocks noChangeArrowheads="1"/>
          </p:cNvSpPr>
          <p:nvPr/>
        </p:nvSpPr>
        <p:spPr bwMode="auto">
          <a:xfrm>
            <a:off x="1203325" y="2667000"/>
            <a:ext cx="996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arrivals</a:t>
            </a:r>
          </a:p>
          <a:p>
            <a:pPr eaLnBrk="1" hangingPunct="1"/>
            <a:r>
              <a:rPr lang="en-US" b="1"/>
              <a:t>(births)</a:t>
            </a:r>
            <a:endParaRPr lang="el-GR" b="1"/>
          </a:p>
        </p:txBody>
      </p:sp>
      <p:sp>
        <p:nvSpPr>
          <p:cNvPr id="3081" name="Line 8"/>
          <p:cNvSpPr>
            <a:spLocks noChangeShapeType="1"/>
          </p:cNvSpPr>
          <p:nvPr/>
        </p:nvSpPr>
        <p:spPr bwMode="auto">
          <a:xfrm>
            <a:off x="6324600" y="2667000"/>
            <a:ext cx="1219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 name="Text Box 9"/>
          <p:cNvSpPr txBox="1">
            <a:spLocks noChangeArrowheads="1"/>
          </p:cNvSpPr>
          <p:nvPr/>
        </p:nvSpPr>
        <p:spPr bwMode="auto">
          <a:xfrm>
            <a:off x="6324600" y="2667000"/>
            <a:ext cx="1365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departures</a:t>
            </a:r>
          </a:p>
          <a:p>
            <a:pPr eaLnBrk="1" hangingPunct="1"/>
            <a:r>
              <a:rPr lang="en-US" b="1"/>
              <a:t>(deaths)</a:t>
            </a:r>
            <a:endParaRPr lang="el-GR" b="1"/>
          </a:p>
        </p:txBody>
      </p:sp>
      <p:sp>
        <p:nvSpPr>
          <p:cNvPr id="3083" name="Text Box 10"/>
          <p:cNvSpPr txBox="1">
            <a:spLocks noChangeArrowheads="1"/>
          </p:cNvSpPr>
          <p:nvPr/>
        </p:nvSpPr>
        <p:spPr bwMode="auto">
          <a:xfrm>
            <a:off x="6927850" y="22860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l-GR" b="1"/>
              <a:t>μ</a:t>
            </a:r>
          </a:p>
        </p:txBody>
      </p:sp>
      <p:graphicFrame>
        <p:nvGraphicFramePr>
          <p:cNvPr id="3084" name="Object 12"/>
          <p:cNvGraphicFramePr>
            <a:graphicFrameLocks noChangeAspect="1"/>
          </p:cNvGraphicFramePr>
          <p:nvPr/>
        </p:nvGraphicFramePr>
        <p:xfrm>
          <a:off x="3614738" y="5943600"/>
          <a:ext cx="1608137" cy="430213"/>
        </p:xfrm>
        <a:graphic>
          <a:graphicData uri="http://schemas.openxmlformats.org/presentationml/2006/ole">
            <mc:AlternateContent xmlns:mc="http://schemas.openxmlformats.org/markup-compatibility/2006">
              <mc:Choice xmlns:v="urn:schemas-microsoft-com:vml" Requires="v">
                <p:oleObj spid="_x0000_s3089" name="Equation" r:id="rId4" imgW="761669" imgH="203112" progId="Equation.3">
                  <p:embed/>
                </p:oleObj>
              </mc:Choice>
              <mc:Fallback>
                <p:oleObj name="Equation" r:id="rId4" imgW="761669" imgH="203112"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4738" y="5943600"/>
                        <a:ext cx="1608137"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order differential equation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719262"/>
                <a:ext cx="8229600" cy="4833937"/>
              </a:xfrm>
            </p:spPr>
            <p:txBody>
              <a:bodyPr/>
              <a:lstStyle/>
              <a:p>
                <a14:m>
                  <m:oMath xmlns:m="http://schemas.openxmlformats.org/officeDocument/2006/math">
                    <m:sSup>
                      <m:sSupPr>
                        <m:ctrlPr>
                          <a:rPr lang="en-US" b="0" i="1" smtClean="0">
                            <a:latin typeface="Cambria Math"/>
                          </a:rPr>
                        </m:ctrlPr>
                      </m:sSupPr>
                      <m:e>
                        <m:r>
                          <a:rPr lang="en-US" b="0" i="1" smtClean="0">
                            <a:latin typeface="Cambria Math"/>
                          </a:rPr>
                          <m:t>𝑦</m:t>
                        </m:r>
                      </m:e>
                      <m:sup>
                        <m:r>
                          <a:rPr lang="en-US" b="0" i="1" smtClean="0">
                            <a:latin typeface="Cambria Math"/>
                          </a:rPr>
                          <m:t>′</m:t>
                        </m:r>
                      </m:sup>
                    </m:sSup>
                    <m:d>
                      <m:dPr>
                        <m:ctrlPr>
                          <a:rPr lang="en-US" b="0" i="1" smtClean="0">
                            <a:latin typeface="Cambria Math"/>
                          </a:rPr>
                        </m:ctrlPr>
                      </m:dPr>
                      <m:e>
                        <m:r>
                          <a:rPr lang="en-US" b="0" i="1" smtClean="0">
                            <a:latin typeface="Cambria Math"/>
                          </a:rPr>
                          <m:t>𝑡</m:t>
                        </m:r>
                      </m:e>
                    </m:d>
                    <m:r>
                      <a:rPr lang="en-US" b="0" i="1" smtClean="0">
                        <a:latin typeface="Cambria Math"/>
                      </a:rPr>
                      <m:t>+</m:t>
                    </m:r>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𝑦</m:t>
                    </m:r>
                    <m:d>
                      <m:dPr>
                        <m:ctrlPr>
                          <a:rPr lang="en-US" b="0" i="1" smtClean="0">
                            <a:latin typeface="Cambria Math"/>
                          </a:rPr>
                        </m:ctrlPr>
                      </m:dPr>
                      <m:e>
                        <m:r>
                          <a:rPr lang="en-US" b="0" i="1" smtClean="0">
                            <a:latin typeface="Cambria Math"/>
                          </a:rPr>
                          <m:t>𝑡</m:t>
                        </m:r>
                      </m:e>
                    </m:d>
                    <m:r>
                      <a:rPr lang="en-US" b="0" i="1" smtClean="0">
                        <a:latin typeface="Cambria Math"/>
                      </a:rPr>
                      <m:t>=</m:t>
                    </m:r>
                    <m:r>
                      <a:rPr lang="en-US" b="0" i="1" smtClean="0">
                        <a:latin typeface="Cambria Math"/>
                      </a:rPr>
                      <m:t>𝑔</m:t>
                    </m:r>
                    <m:d>
                      <m:dPr>
                        <m:ctrlPr>
                          <a:rPr lang="en-US" b="0" i="1" smtClean="0">
                            <a:latin typeface="Cambria Math"/>
                          </a:rPr>
                        </m:ctrlPr>
                      </m:dPr>
                      <m:e>
                        <m:r>
                          <a:rPr lang="en-US" b="0" i="1" smtClean="0">
                            <a:latin typeface="Cambria Math"/>
                          </a:rPr>
                          <m:t>𝑡</m:t>
                        </m:r>
                      </m:e>
                    </m:d>
                    <m:r>
                      <a:rPr lang="en-US" b="0" i="0" smtClean="0">
                        <a:latin typeface="Cambria Math"/>
                      </a:rPr>
                      <m:t>⇒</m:t>
                    </m:r>
                  </m:oMath>
                </a14:m>
                <a:endParaRPr lang="en-US" b="0" i="0" dirty="0" smtClean="0">
                  <a:latin typeface="Cambria Math"/>
                </a:endParaRPr>
              </a:p>
              <a:p>
                <a:pPr marL="0" indent="0">
                  <a:buNone/>
                </a:pPr>
                <a:r>
                  <a:rPr lang="en-US" b="0" dirty="0" smtClean="0"/>
                  <a:t> </a:t>
                </a:r>
                <a14:m>
                  <m:oMath xmlns:m="http://schemas.openxmlformats.org/officeDocument/2006/math">
                    <m:sSup>
                      <m:sSupPr>
                        <m:ctrlPr>
                          <a:rPr lang="en-US" b="0" i="1" smtClean="0">
                            <a:latin typeface="Cambria Math"/>
                          </a:rPr>
                        </m:ctrlPr>
                      </m:sSupPr>
                      <m:e>
                        <m:r>
                          <m:rPr>
                            <m:sty m:val="p"/>
                          </m:rPr>
                          <a:rPr lang="en-US" b="0" i="0" smtClean="0">
                            <a:latin typeface="Cambria Math"/>
                          </a:rPr>
                          <m:t>y</m:t>
                        </m:r>
                      </m:e>
                      <m:sup>
                        <m:r>
                          <a:rPr lang="en-US" b="0" i="0" smtClean="0">
                            <a:latin typeface="Cambria Math"/>
                          </a:rPr>
                          <m:t>′</m:t>
                        </m:r>
                      </m:sup>
                    </m:sSup>
                    <m:d>
                      <m:dPr>
                        <m:ctrlPr>
                          <a:rPr lang="en-US" b="0" i="1" smtClean="0">
                            <a:latin typeface="Cambria Math"/>
                          </a:rPr>
                        </m:ctrlPr>
                      </m:dPr>
                      <m:e>
                        <m:r>
                          <m:rPr>
                            <m:sty m:val="p"/>
                          </m:rPr>
                          <a:rPr lang="en-US" b="0" i="0" smtClean="0">
                            <a:latin typeface="Cambria Math"/>
                          </a:rPr>
                          <m:t>t</m:t>
                        </m:r>
                      </m:e>
                    </m:d>
                    <m:sSup>
                      <m:sSupPr>
                        <m:ctrlPr>
                          <a:rPr lang="en-US" b="0" i="1" smtClean="0">
                            <a:latin typeface="Cambria Math"/>
                          </a:rPr>
                        </m:ctrlPr>
                      </m:sSupPr>
                      <m:e>
                        <m:r>
                          <a:rPr lang="en-US" b="0" i="1" smtClean="0">
                            <a:latin typeface="Cambria Math"/>
                          </a:rPr>
                          <m:t>𝑒</m:t>
                        </m:r>
                      </m:e>
                      <m:sup>
                        <m:nary>
                          <m:naryPr>
                            <m:limLoc m:val="undOvr"/>
                            <m:subHide m:val="on"/>
                            <m:supHide m:val="on"/>
                            <m:ctrlPr>
                              <a:rPr lang="en-US" b="0" i="1" smtClean="0">
                                <a:latin typeface="Cambria Math"/>
                              </a:rPr>
                            </m:ctrlPr>
                          </m:naryPr>
                          <m:sub/>
                          <m:sup/>
                          <m:e>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𝑑𝑡</m:t>
                            </m:r>
                          </m:e>
                        </m:nary>
                      </m:sup>
                    </m:sSup>
                    <m:r>
                      <a:rPr lang="en-US" b="0" i="1" smtClean="0">
                        <a:latin typeface="Cambria Math"/>
                      </a:rPr>
                      <m:t>+</m:t>
                    </m:r>
                    <m:sSup>
                      <m:sSupPr>
                        <m:ctrlPr>
                          <a:rPr lang="en-US" b="0" i="1" smtClean="0">
                            <a:latin typeface="Cambria Math"/>
                          </a:rPr>
                        </m:ctrlPr>
                      </m:sSupPr>
                      <m:e>
                        <m:r>
                          <a:rPr lang="en-US" b="0" i="1" smtClean="0">
                            <a:latin typeface="Cambria Math"/>
                          </a:rPr>
                          <m:t>𝑒</m:t>
                        </m:r>
                      </m:e>
                      <m:sup>
                        <m:nary>
                          <m:naryPr>
                            <m:limLoc m:val="undOvr"/>
                            <m:subHide m:val="on"/>
                            <m:supHide m:val="on"/>
                            <m:ctrlPr>
                              <a:rPr lang="en-US" b="0" i="1" smtClean="0">
                                <a:latin typeface="Cambria Math"/>
                              </a:rPr>
                            </m:ctrlPr>
                          </m:naryPr>
                          <m:sub/>
                          <m:sup/>
                          <m:e>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𝑑𝑡</m:t>
                            </m:r>
                          </m:e>
                        </m:nary>
                      </m:sup>
                    </m:sSup>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𝑦</m:t>
                    </m:r>
                    <m:d>
                      <m:dPr>
                        <m:ctrlPr>
                          <a:rPr lang="en-US" b="0" i="1" smtClean="0">
                            <a:latin typeface="Cambria Math"/>
                          </a:rPr>
                        </m:ctrlPr>
                      </m:dPr>
                      <m:e>
                        <m:r>
                          <a:rPr lang="en-US" b="0" i="1" smtClean="0">
                            <a:latin typeface="Cambria Math"/>
                          </a:rPr>
                          <m:t>𝑡</m:t>
                        </m:r>
                      </m:e>
                    </m:d>
                    <m:r>
                      <a:rPr lang="en-US" b="0" i="1" smtClean="0">
                        <a:latin typeface="Cambria Math"/>
                      </a:rPr>
                      <m:t>=</m:t>
                    </m:r>
                    <m:r>
                      <a:rPr lang="en-US" b="0" i="1" smtClean="0">
                        <a:latin typeface="Cambria Math"/>
                      </a:rPr>
                      <m:t>𝑔</m:t>
                    </m:r>
                    <m:d>
                      <m:dPr>
                        <m:ctrlPr>
                          <a:rPr lang="en-US" b="0" i="1" smtClean="0">
                            <a:latin typeface="Cambria Math"/>
                          </a:rPr>
                        </m:ctrlPr>
                      </m:dPr>
                      <m:e>
                        <m:r>
                          <a:rPr lang="en-US" b="0" i="1" smtClean="0">
                            <a:latin typeface="Cambria Math"/>
                          </a:rPr>
                          <m:t>𝑡</m:t>
                        </m:r>
                      </m:e>
                    </m:d>
                    <m:sSup>
                      <m:sSupPr>
                        <m:ctrlPr>
                          <a:rPr lang="en-US" b="0" i="1" smtClean="0">
                            <a:latin typeface="Cambria Math"/>
                          </a:rPr>
                        </m:ctrlPr>
                      </m:sSupPr>
                      <m:e>
                        <m:r>
                          <a:rPr lang="en-US" b="0" i="1" smtClean="0">
                            <a:latin typeface="Cambria Math"/>
                          </a:rPr>
                          <m:t>𝑒</m:t>
                        </m:r>
                      </m:e>
                      <m:sup>
                        <m:nary>
                          <m:naryPr>
                            <m:limLoc m:val="undOvr"/>
                            <m:subHide m:val="on"/>
                            <m:supHide m:val="on"/>
                            <m:ctrlPr>
                              <a:rPr lang="en-US" b="0" i="1" smtClean="0">
                                <a:latin typeface="Cambria Math"/>
                              </a:rPr>
                            </m:ctrlPr>
                          </m:naryPr>
                          <m:sub/>
                          <m:sup/>
                          <m:e>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𝑑𝑡</m:t>
                            </m:r>
                          </m:e>
                        </m:nary>
                      </m:sup>
                    </m:sSup>
                    <m:r>
                      <a:rPr lang="en-US" b="0" i="1" smtClean="0">
                        <a:latin typeface="Cambria Math"/>
                      </a:rPr>
                      <m:t>⇒ </m:t>
                    </m:r>
                    <m:r>
                      <a:rPr lang="en-US" b="0" i="1" smtClean="0">
                        <a:latin typeface="Cambria Math"/>
                      </a:rPr>
                      <m:t>𝑑</m:t>
                    </m:r>
                    <m:d>
                      <m:dPr>
                        <m:ctrlPr>
                          <a:rPr lang="en-US" b="0" i="1" smtClean="0">
                            <a:latin typeface="Cambria Math"/>
                          </a:rPr>
                        </m:ctrlPr>
                      </m:dPr>
                      <m:e>
                        <m:r>
                          <a:rPr lang="en-US" b="0" i="1" smtClean="0">
                            <a:latin typeface="Cambria Math"/>
                          </a:rPr>
                          <m:t>𝑦</m:t>
                        </m:r>
                        <m:r>
                          <a:rPr lang="en-US" b="0" i="1" smtClean="0">
                            <a:latin typeface="Cambria Math"/>
                          </a:rPr>
                          <m:t>(</m:t>
                        </m:r>
                        <m:r>
                          <a:rPr lang="en-US" b="0" i="1" smtClean="0">
                            <a:latin typeface="Cambria Math"/>
                          </a:rPr>
                          <m:t>𝑡</m:t>
                        </m:r>
                        <m:r>
                          <a:rPr lang="en-US" b="0" i="1" smtClean="0">
                            <a:latin typeface="Cambria Math"/>
                          </a:rPr>
                          <m:t>)</m:t>
                        </m:r>
                        <m:sSup>
                          <m:sSupPr>
                            <m:ctrlPr>
                              <a:rPr lang="en-US" b="0" i="1" smtClean="0">
                                <a:latin typeface="Cambria Math"/>
                              </a:rPr>
                            </m:ctrlPr>
                          </m:sSupPr>
                          <m:e>
                            <m:r>
                              <a:rPr lang="en-US" b="0" i="1" smtClean="0">
                                <a:latin typeface="Cambria Math"/>
                              </a:rPr>
                              <m:t>𝑒</m:t>
                            </m:r>
                          </m:e>
                          <m:sup>
                            <m:nary>
                              <m:naryPr>
                                <m:limLoc m:val="undOvr"/>
                                <m:subHide m:val="on"/>
                                <m:supHide m:val="on"/>
                                <m:ctrlPr>
                                  <a:rPr lang="en-US" b="0" i="1" smtClean="0">
                                    <a:latin typeface="Cambria Math"/>
                                  </a:rPr>
                                </m:ctrlPr>
                              </m:naryPr>
                              <m:sub/>
                              <m:sup/>
                              <m:e>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𝑑𝑡</m:t>
                                </m:r>
                              </m:e>
                            </m:nary>
                          </m:sup>
                        </m:sSup>
                      </m:e>
                    </m:d>
                    <m:r>
                      <a:rPr lang="en-US" b="0" i="1" smtClean="0">
                        <a:latin typeface="Cambria Math"/>
                      </a:rPr>
                      <m:t>=</m:t>
                    </m:r>
                    <m:r>
                      <a:rPr lang="en-US" b="0" i="1" smtClean="0">
                        <a:latin typeface="Cambria Math"/>
                      </a:rPr>
                      <m:t>𝑔</m:t>
                    </m:r>
                    <m:d>
                      <m:dPr>
                        <m:ctrlPr>
                          <a:rPr lang="en-US" b="0" i="1" smtClean="0">
                            <a:latin typeface="Cambria Math"/>
                          </a:rPr>
                        </m:ctrlPr>
                      </m:dPr>
                      <m:e>
                        <m:r>
                          <a:rPr lang="en-US" b="0" i="1" smtClean="0">
                            <a:latin typeface="Cambria Math"/>
                          </a:rPr>
                          <m:t>𝑡</m:t>
                        </m:r>
                      </m:e>
                    </m:d>
                    <m:sSup>
                      <m:sSupPr>
                        <m:ctrlPr>
                          <a:rPr lang="en-US" b="0" i="1" smtClean="0">
                            <a:latin typeface="Cambria Math"/>
                          </a:rPr>
                        </m:ctrlPr>
                      </m:sSupPr>
                      <m:e>
                        <m:r>
                          <a:rPr lang="en-US" b="0" i="1" smtClean="0">
                            <a:latin typeface="Cambria Math"/>
                          </a:rPr>
                          <m:t>𝑒</m:t>
                        </m:r>
                      </m:e>
                      <m:sup>
                        <m:nary>
                          <m:naryPr>
                            <m:limLoc m:val="undOvr"/>
                            <m:subHide m:val="on"/>
                            <m:supHide m:val="on"/>
                            <m:ctrlPr>
                              <a:rPr lang="en-US" b="0" i="1" smtClean="0">
                                <a:latin typeface="Cambria Math"/>
                              </a:rPr>
                            </m:ctrlPr>
                          </m:naryPr>
                          <m:sub/>
                          <m:sup/>
                          <m:e>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𝑑𝑡</m:t>
                            </m:r>
                          </m:e>
                        </m:nary>
                      </m:sup>
                    </m:sSup>
                    <m:r>
                      <a:rPr lang="en-US" b="0" i="1" smtClean="0">
                        <a:latin typeface="Cambria Math"/>
                      </a:rPr>
                      <m:t>⇒</m:t>
                    </m:r>
                    <m:r>
                      <a:rPr lang="en-US" b="0" i="1" smtClean="0">
                        <a:latin typeface="Cambria Math"/>
                      </a:rPr>
                      <m:t>𝑦</m:t>
                    </m:r>
                    <m:d>
                      <m:dPr>
                        <m:ctrlPr>
                          <a:rPr lang="en-US" b="0" i="1" smtClean="0">
                            <a:latin typeface="Cambria Math"/>
                          </a:rPr>
                        </m:ctrlPr>
                      </m:dPr>
                      <m:e>
                        <m:r>
                          <a:rPr lang="en-US" b="0" i="1" smtClean="0">
                            <a:latin typeface="Cambria Math"/>
                          </a:rPr>
                          <m:t>𝑡</m:t>
                        </m:r>
                      </m:e>
                    </m:d>
                    <m:sSup>
                      <m:sSupPr>
                        <m:ctrlPr>
                          <a:rPr lang="en-US" b="0" i="1" smtClean="0">
                            <a:latin typeface="Cambria Math"/>
                          </a:rPr>
                        </m:ctrlPr>
                      </m:sSupPr>
                      <m:e>
                        <m:r>
                          <a:rPr lang="en-US" b="0" i="1" smtClean="0">
                            <a:latin typeface="Cambria Math"/>
                          </a:rPr>
                          <m:t>𝑒</m:t>
                        </m:r>
                      </m:e>
                      <m:sup>
                        <m:nary>
                          <m:naryPr>
                            <m:limLoc m:val="undOvr"/>
                            <m:subHide m:val="on"/>
                            <m:supHide m:val="on"/>
                            <m:ctrlPr>
                              <a:rPr lang="en-US" b="0" i="1" smtClean="0">
                                <a:latin typeface="Cambria Math"/>
                              </a:rPr>
                            </m:ctrlPr>
                          </m:naryPr>
                          <m:sub/>
                          <m:sup/>
                          <m:e>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𝑑𝑡</m:t>
                            </m:r>
                          </m:e>
                        </m:nary>
                      </m:sup>
                    </m:sSup>
                    <m:r>
                      <a:rPr lang="en-US" b="0" i="1" smtClean="0">
                        <a:latin typeface="Cambria Math"/>
                      </a:rPr>
                      <m:t>= </m:t>
                    </m:r>
                    <m:nary>
                      <m:naryPr>
                        <m:limLoc m:val="undOvr"/>
                        <m:subHide m:val="on"/>
                        <m:supHide m:val="on"/>
                        <m:ctrlPr>
                          <a:rPr lang="en-US" b="0" i="1" smtClean="0">
                            <a:latin typeface="Cambria Math"/>
                          </a:rPr>
                        </m:ctrlPr>
                      </m:naryPr>
                      <m:sub/>
                      <m:sup/>
                      <m:e>
                        <m:r>
                          <a:rPr lang="en-US" b="0" i="1" smtClean="0">
                            <a:latin typeface="Cambria Math"/>
                          </a:rPr>
                          <m:t>𝑔</m:t>
                        </m:r>
                        <m:d>
                          <m:dPr>
                            <m:ctrlPr>
                              <a:rPr lang="en-US" b="0" i="1" smtClean="0">
                                <a:latin typeface="Cambria Math"/>
                              </a:rPr>
                            </m:ctrlPr>
                          </m:dPr>
                          <m:e>
                            <m:r>
                              <a:rPr lang="en-US" b="0" i="1" smtClean="0">
                                <a:latin typeface="Cambria Math"/>
                              </a:rPr>
                              <m:t>𝑡</m:t>
                            </m:r>
                          </m:e>
                        </m:d>
                        <m:sSup>
                          <m:sSupPr>
                            <m:ctrlPr>
                              <a:rPr lang="en-US" b="0" i="1" smtClean="0">
                                <a:latin typeface="Cambria Math"/>
                              </a:rPr>
                            </m:ctrlPr>
                          </m:sSupPr>
                          <m:e>
                            <m:r>
                              <a:rPr lang="en-US" b="0" i="1" smtClean="0">
                                <a:latin typeface="Cambria Math"/>
                              </a:rPr>
                              <m:t>𝑒</m:t>
                            </m:r>
                          </m:e>
                          <m:sup>
                            <m:nary>
                              <m:naryPr>
                                <m:limLoc m:val="undOvr"/>
                                <m:subHide m:val="on"/>
                                <m:supHide m:val="on"/>
                                <m:ctrlPr>
                                  <a:rPr lang="en-US" b="0" i="1" smtClean="0">
                                    <a:latin typeface="Cambria Math"/>
                                  </a:rPr>
                                </m:ctrlPr>
                              </m:naryPr>
                              <m:sub/>
                              <m:sup/>
                              <m:e>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𝑑𝑡</m:t>
                                </m:r>
                              </m:e>
                            </m:nary>
                          </m:sup>
                        </m:sSup>
                        <m:r>
                          <a:rPr lang="en-US" b="0" i="1" smtClean="0">
                            <a:latin typeface="Cambria Math"/>
                          </a:rPr>
                          <m:t>𝑑𝑡</m:t>
                        </m:r>
                      </m:e>
                    </m:nary>
                    <m:r>
                      <a:rPr lang="en-US" b="0" i="1" smtClean="0">
                        <a:latin typeface="Cambria Math"/>
                      </a:rPr>
                      <m:t>+</m:t>
                    </m:r>
                    <m:r>
                      <a:rPr lang="en-US" b="0" i="1" smtClean="0">
                        <a:latin typeface="Cambria Math"/>
                      </a:rPr>
                      <m:t>𝑐</m:t>
                    </m:r>
                    <m:r>
                      <a:rPr lang="en-US" b="0" i="1" smtClean="0">
                        <a:latin typeface="Cambria Math"/>
                      </a:rPr>
                      <m:t>⇒</m:t>
                    </m:r>
                  </m:oMath>
                </a14:m>
                <a:endParaRPr lang="en-US" dirty="0" smtClean="0"/>
              </a:p>
              <a:p>
                <a:endParaRPr lang="en-US" b="0" i="1" dirty="0" smtClean="0">
                  <a:latin typeface="Cambria Math"/>
                </a:endParaRPr>
              </a:p>
              <a:p>
                <a14:m>
                  <m:oMath xmlns:m="http://schemas.openxmlformats.org/officeDocument/2006/math">
                    <m:r>
                      <a:rPr lang="en-US" b="0" i="1" smtClean="0">
                        <a:latin typeface="Cambria Math"/>
                      </a:rPr>
                      <m:t>𝑦</m:t>
                    </m:r>
                    <m:d>
                      <m:dPr>
                        <m:ctrlPr>
                          <a:rPr lang="en-US" b="0" i="1" smtClean="0">
                            <a:latin typeface="Cambria Math"/>
                          </a:rPr>
                        </m:ctrlPr>
                      </m:dPr>
                      <m:e>
                        <m:r>
                          <a:rPr lang="en-US" b="0" i="1" smtClean="0">
                            <a:latin typeface="Cambria Math"/>
                          </a:rPr>
                          <m:t>𝑡</m:t>
                        </m:r>
                      </m:e>
                    </m:d>
                    <m:r>
                      <a:rPr lang="en-US" b="0" i="1" smtClean="0">
                        <a:latin typeface="Cambria Math"/>
                      </a:rPr>
                      <m:t>=</m:t>
                    </m:r>
                    <m:sSup>
                      <m:sSupPr>
                        <m:ctrlPr>
                          <a:rPr lang="en-US" b="0" i="1" smtClean="0">
                            <a:latin typeface="Cambria Math"/>
                          </a:rPr>
                        </m:ctrlPr>
                      </m:sSupPr>
                      <m:e>
                        <m:r>
                          <a:rPr lang="en-US" b="0" i="1" smtClean="0">
                            <a:latin typeface="Cambria Math"/>
                          </a:rPr>
                          <m:t>𝑒</m:t>
                        </m:r>
                      </m:e>
                      <m:sup>
                        <m:r>
                          <a:rPr lang="en-US" b="0" i="1" smtClean="0">
                            <a:latin typeface="Cambria Math"/>
                          </a:rPr>
                          <m:t>−</m:t>
                        </m:r>
                        <m:nary>
                          <m:naryPr>
                            <m:limLoc m:val="undOvr"/>
                            <m:subHide m:val="on"/>
                            <m:supHide m:val="on"/>
                            <m:ctrlPr>
                              <a:rPr lang="en-US" b="0" i="1" smtClean="0">
                                <a:latin typeface="Cambria Math"/>
                              </a:rPr>
                            </m:ctrlPr>
                          </m:naryPr>
                          <m:sub/>
                          <m:sup/>
                          <m:e>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𝑑𝑡</m:t>
                            </m:r>
                          </m:e>
                        </m:nary>
                      </m:sup>
                    </m:sSup>
                    <m:d>
                      <m:dPr>
                        <m:ctrlPr>
                          <a:rPr lang="en-US" b="0" i="1" smtClean="0">
                            <a:latin typeface="Cambria Math"/>
                          </a:rPr>
                        </m:ctrlPr>
                      </m:dPr>
                      <m:e>
                        <m:nary>
                          <m:naryPr>
                            <m:limLoc m:val="undOvr"/>
                            <m:subHide m:val="on"/>
                            <m:supHide m:val="on"/>
                            <m:ctrlPr>
                              <a:rPr lang="en-US" b="0" i="1" smtClean="0">
                                <a:latin typeface="Cambria Math"/>
                              </a:rPr>
                            </m:ctrlPr>
                          </m:naryPr>
                          <m:sub/>
                          <m:sup/>
                          <m:e>
                            <m:r>
                              <a:rPr lang="en-US" b="0" i="1" smtClean="0">
                                <a:latin typeface="Cambria Math"/>
                              </a:rPr>
                              <m:t>𝑔</m:t>
                            </m:r>
                            <m:d>
                              <m:dPr>
                                <m:ctrlPr>
                                  <a:rPr lang="en-US" b="0" i="1" smtClean="0">
                                    <a:latin typeface="Cambria Math"/>
                                  </a:rPr>
                                </m:ctrlPr>
                              </m:dPr>
                              <m:e>
                                <m:r>
                                  <a:rPr lang="en-US" b="0" i="1" smtClean="0">
                                    <a:latin typeface="Cambria Math"/>
                                  </a:rPr>
                                  <m:t>𝑡</m:t>
                                </m:r>
                              </m:e>
                            </m:d>
                            <m:sSup>
                              <m:sSupPr>
                                <m:ctrlPr>
                                  <a:rPr lang="en-US" b="0" i="1" smtClean="0">
                                    <a:latin typeface="Cambria Math"/>
                                  </a:rPr>
                                </m:ctrlPr>
                              </m:sSupPr>
                              <m:e>
                                <m:r>
                                  <a:rPr lang="en-US" b="0" i="1" smtClean="0">
                                    <a:latin typeface="Cambria Math"/>
                                  </a:rPr>
                                  <m:t>𝑒</m:t>
                                </m:r>
                              </m:e>
                              <m:sup>
                                <m:nary>
                                  <m:naryPr>
                                    <m:limLoc m:val="undOvr"/>
                                    <m:subHide m:val="on"/>
                                    <m:supHide m:val="on"/>
                                    <m:ctrlPr>
                                      <a:rPr lang="en-US" b="0" i="1" smtClean="0">
                                        <a:latin typeface="Cambria Math"/>
                                      </a:rPr>
                                    </m:ctrlPr>
                                  </m:naryPr>
                                  <m:sub/>
                                  <m:sup/>
                                  <m:e>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𝑑𝑡</m:t>
                                    </m:r>
                                  </m:e>
                                </m:nary>
                              </m:sup>
                            </m:sSup>
                            <m:r>
                              <a:rPr lang="en-US" b="0" i="1" smtClean="0">
                                <a:latin typeface="Cambria Math"/>
                              </a:rPr>
                              <m:t>𝑑𝑡</m:t>
                            </m:r>
                          </m:e>
                        </m:nary>
                        <m:r>
                          <a:rPr lang="en-US" b="0" i="1" smtClean="0">
                            <a:latin typeface="Cambria Math"/>
                          </a:rPr>
                          <m:t>+</m:t>
                        </m:r>
                        <m:r>
                          <a:rPr lang="en-US" b="0" i="1" smtClean="0">
                            <a:latin typeface="Cambria Math"/>
                          </a:rPr>
                          <m:t>𝑐</m:t>
                        </m:r>
                      </m:e>
                    </m:d>
                  </m:oMath>
                </a14:m>
                <a:endParaRPr lang="en-US" b="0" dirty="0" smtClean="0"/>
              </a:p>
              <a:p>
                <a:pPr lvl="1"/>
                <a14:m>
                  <m:oMath xmlns:m="http://schemas.openxmlformats.org/officeDocument/2006/math">
                    <m:r>
                      <a:rPr lang="en-US" b="0" i="1" smtClean="0">
                        <a:latin typeface="Cambria Math"/>
                      </a:rPr>
                      <m:t>𝑔𝑖𝑣𝑒𝑛</m:t>
                    </m:r>
                    <m:r>
                      <a:rPr lang="en-US" b="0" i="1" smtClean="0">
                        <a:latin typeface="Cambria Math"/>
                      </a:rPr>
                      <m:t> </m:t>
                    </m:r>
                    <m:r>
                      <a:rPr lang="en-US" b="0" i="1" smtClean="0">
                        <a:latin typeface="Cambria Math"/>
                      </a:rPr>
                      <m:t>𝑡h𝑎𝑡</m:t>
                    </m:r>
                    <m:r>
                      <a:rPr lang="en-US" b="0" i="1" smtClean="0">
                        <a:latin typeface="Cambria Math"/>
                      </a:rPr>
                      <m:t> </m:t>
                    </m:r>
                    <m:r>
                      <a:rPr lang="en-US" b="0" i="1" smtClean="0">
                        <a:latin typeface="Cambria Math"/>
                      </a:rPr>
                      <m:t>𝑓</m:t>
                    </m:r>
                    <m:d>
                      <m:dPr>
                        <m:ctrlPr>
                          <a:rPr lang="en-US" b="0" i="1" smtClean="0">
                            <a:latin typeface="Cambria Math"/>
                          </a:rPr>
                        </m:ctrlPr>
                      </m:dPr>
                      <m:e>
                        <m:r>
                          <a:rPr lang="en-US" b="0" i="1" smtClean="0">
                            <a:latin typeface="Cambria Math"/>
                          </a:rPr>
                          <m:t>𝑡</m:t>
                        </m:r>
                      </m:e>
                    </m:d>
                    <m:r>
                      <a:rPr lang="en-US" b="0" i="1" smtClean="0">
                        <a:latin typeface="Cambria Math"/>
                      </a:rPr>
                      <m:t>=</m:t>
                    </m:r>
                    <m:r>
                      <a:rPr lang="en-US" b="0" i="1" smtClean="0">
                        <a:latin typeface="Cambria Math"/>
                      </a:rPr>
                      <m:t>𝜆</m:t>
                    </m:r>
                    <m:r>
                      <a:rPr lang="en-US" b="0" i="1" smtClean="0">
                        <a:latin typeface="Cambria Math"/>
                      </a:rPr>
                      <m:t>, </m:t>
                    </m:r>
                    <m:r>
                      <a:rPr lang="en-US" b="0" i="1" smtClean="0">
                        <a:latin typeface="Cambria Math"/>
                      </a:rPr>
                      <m:t>𝑦</m:t>
                    </m:r>
                    <m:d>
                      <m:dPr>
                        <m:ctrlPr>
                          <a:rPr lang="en-US" b="0" i="1" smtClean="0">
                            <a:latin typeface="Cambria Math"/>
                          </a:rPr>
                        </m:ctrlPr>
                      </m:dPr>
                      <m:e>
                        <m:r>
                          <a:rPr lang="en-US" b="0" i="1" smtClean="0">
                            <a:latin typeface="Cambria Math"/>
                          </a:rPr>
                          <m:t>𝑡</m:t>
                        </m:r>
                      </m:e>
                    </m:d>
                    <m:r>
                      <a:rPr lang="en-US" b="0" i="1" smtClean="0">
                        <a:latin typeface="Cambria Math"/>
                      </a:rPr>
                      <m:t>=</m:t>
                    </m:r>
                    <m:sSub>
                      <m:sSubPr>
                        <m:ctrlPr>
                          <a:rPr lang="en-US" b="0" i="1" smtClean="0">
                            <a:latin typeface="Cambria Math"/>
                          </a:rPr>
                        </m:ctrlPr>
                      </m:sSubPr>
                      <m:e>
                        <m:r>
                          <a:rPr lang="en-US" b="0" i="1" smtClean="0">
                            <a:latin typeface="Cambria Math"/>
                          </a:rPr>
                          <m:t>𝑃</m:t>
                        </m:r>
                      </m:e>
                      <m:sub>
                        <m:r>
                          <a:rPr lang="en-US" b="0" i="1" smtClean="0">
                            <a:latin typeface="Cambria Math"/>
                          </a:rPr>
                          <m:t>𝑛</m:t>
                        </m:r>
                      </m:sub>
                    </m:sSub>
                    <m:d>
                      <m:dPr>
                        <m:ctrlPr>
                          <a:rPr lang="en-US" b="0" i="1" smtClean="0">
                            <a:latin typeface="Cambria Math"/>
                          </a:rPr>
                        </m:ctrlPr>
                      </m:dPr>
                      <m:e>
                        <m:r>
                          <a:rPr lang="en-US" b="0" i="1" smtClean="0">
                            <a:latin typeface="Cambria Math"/>
                          </a:rPr>
                          <m:t>𝑡</m:t>
                        </m:r>
                      </m:e>
                    </m:d>
                    <m:r>
                      <a:rPr lang="en-US" b="0" i="1" smtClean="0">
                        <a:latin typeface="Cambria Math"/>
                      </a:rPr>
                      <m:t>, </m:t>
                    </m:r>
                    <m:r>
                      <a:rPr lang="en-US" b="0" i="1" smtClean="0">
                        <a:latin typeface="Cambria Math"/>
                      </a:rPr>
                      <m:t>𝑎𝑛𝑑</m:t>
                    </m:r>
                    <m:r>
                      <a:rPr lang="en-US" b="0" i="1" smtClean="0">
                        <a:latin typeface="Cambria Math"/>
                      </a:rPr>
                      <m:t> </m:t>
                    </m:r>
                    <m:r>
                      <a:rPr lang="en-US" b="0" i="1" smtClean="0">
                        <a:latin typeface="Cambria Math"/>
                      </a:rPr>
                      <m:t>𝑔</m:t>
                    </m:r>
                    <m:d>
                      <m:dPr>
                        <m:ctrlPr>
                          <a:rPr lang="en-US" b="0" i="1" smtClean="0">
                            <a:latin typeface="Cambria Math"/>
                          </a:rPr>
                        </m:ctrlPr>
                      </m:dPr>
                      <m:e>
                        <m:r>
                          <a:rPr lang="en-US" b="0" i="1" smtClean="0">
                            <a:latin typeface="Cambria Math"/>
                          </a:rPr>
                          <m:t>𝑡</m:t>
                        </m:r>
                      </m:e>
                    </m:d>
                    <m:r>
                      <a:rPr lang="en-US" b="0" i="1" smtClean="0">
                        <a:latin typeface="Cambria Math"/>
                      </a:rPr>
                      <m:t>=</m:t>
                    </m:r>
                    <m:sSub>
                      <m:sSubPr>
                        <m:ctrlPr>
                          <a:rPr lang="en-US" b="0" i="1" smtClean="0">
                            <a:latin typeface="Cambria Math"/>
                          </a:rPr>
                        </m:ctrlPr>
                      </m:sSubPr>
                      <m:e>
                        <m:r>
                          <a:rPr lang="en-US" b="0" i="1" smtClean="0">
                            <a:latin typeface="Cambria Math"/>
                          </a:rPr>
                          <m:t>𝑃</m:t>
                        </m:r>
                      </m:e>
                      <m:sub>
                        <m:r>
                          <a:rPr lang="en-US" b="0" i="1" smtClean="0">
                            <a:latin typeface="Cambria Math"/>
                          </a:rPr>
                          <m:t>𝑛</m:t>
                        </m:r>
                        <m:r>
                          <a:rPr lang="en-US" b="0" i="1" smtClean="0">
                            <a:latin typeface="Cambria Math"/>
                          </a:rPr>
                          <m:t>−1</m:t>
                        </m:r>
                      </m:sub>
                    </m:sSub>
                    <m:d>
                      <m:dPr>
                        <m:ctrlPr>
                          <a:rPr lang="en-US" b="0" i="1" smtClean="0">
                            <a:latin typeface="Cambria Math"/>
                          </a:rPr>
                        </m:ctrlPr>
                      </m:dPr>
                      <m:e>
                        <m:r>
                          <a:rPr lang="en-US" b="0" i="1" smtClean="0">
                            <a:latin typeface="Cambria Math"/>
                          </a:rPr>
                          <m:t>𝑡</m:t>
                        </m:r>
                      </m:e>
                    </m:d>
                    <m:r>
                      <a:rPr lang="en-US" b="0" i="1" smtClean="0">
                        <a:latin typeface="Cambria Math"/>
                      </a:rPr>
                      <m:t>⇒</m:t>
                    </m:r>
                  </m:oMath>
                </a14:m>
                <a:endParaRPr lang="en-US" dirty="0" smtClean="0"/>
              </a:p>
              <a:p>
                <a:endParaRPr lang="en-US" dirty="0"/>
              </a:p>
              <a:p>
                <a14:m>
                  <m:oMath xmlns:m="http://schemas.openxmlformats.org/officeDocument/2006/math">
                    <m:sSub>
                      <m:sSubPr>
                        <m:ctrlPr>
                          <a:rPr lang="en-US" b="0" i="1" smtClean="0">
                            <a:latin typeface="Cambria Math"/>
                          </a:rPr>
                        </m:ctrlPr>
                      </m:sSubPr>
                      <m:e>
                        <m:r>
                          <a:rPr lang="en-US" b="0" i="1" smtClean="0">
                            <a:latin typeface="Cambria Math"/>
                          </a:rPr>
                          <m:t>𝑃</m:t>
                        </m:r>
                      </m:e>
                      <m:sub>
                        <m:r>
                          <a:rPr lang="en-US" b="0" i="1" smtClean="0">
                            <a:latin typeface="Cambria Math"/>
                          </a:rPr>
                          <m:t>𝑛</m:t>
                        </m:r>
                      </m:sub>
                    </m:sSub>
                    <m:d>
                      <m:dPr>
                        <m:ctrlPr>
                          <a:rPr lang="en-US" b="0" i="1" smtClean="0">
                            <a:latin typeface="Cambria Math"/>
                          </a:rPr>
                        </m:ctrlPr>
                      </m:dPr>
                      <m:e>
                        <m:r>
                          <a:rPr lang="en-US" b="0" i="1" smtClean="0">
                            <a:latin typeface="Cambria Math"/>
                          </a:rPr>
                          <m:t>𝑡</m:t>
                        </m:r>
                      </m:e>
                    </m:d>
                    <m:r>
                      <a:rPr lang="en-US" b="0" i="1" smtClean="0">
                        <a:latin typeface="Cambria Math"/>
                      </a:rPr>
                      <m:t>=</m:t>
                    </m:r>
                    <m:sSup>
                      <m:sSupPr>
                        <m:ctrlPr>
                          <a:rPr lang="en-US" b="0" i="1" smtClean="0">
                            <a:latin typeface="Cambria Math"/>
                          </a:rPr>
                        </m:ctrlPr>
                      </m:sSupPr>
                      <m:e>
                        <m:r>
                          <a:rPr lang="en-US" b="0" i="1" smtClean="0">
                            <a:latin typeface="Cambria Math"/>
                          </a:rPr>
                          <m:t>𝑒</m:t>
                        </m:r>
                      </m:e>
                      <m:sup>
                        <m:r>
                          <a:rPr lang="en-US" b="0" i="1" smtClean="0">
                            <a:latin typeface="Cambria Math"/>
                          </a:rPr>
                          <m:t>−</m:t>
                        </m:r>
                        <m:r>
                          <a:rPr lang="en-US" b="0" i="1" smtClean="0">
                            <a:latin typeface="Cambria Math"/>
                          </a:rPr>
                          <m:t>𝜆</m:t>
                        </m:r>
                        <m:r>
                          <a:rPr lang="en-US" b="0" i="1" smtClean="0">
                            <a:latin typeface="Cambria Math"/>
                          </a:rPr>
                          <m:t>𝑡</m:t>
                        </m:r>
                      </m:sup>
                    </m:sSup>
                    <m:d>
                      <m:dPr>
                        <m:ctrlPr>
                          <a:rPr lang="en-US" b="0" i="1" smtClean="0">
                            <a:latin typeface="Cambria Math"/>
                          </a:rPr>
                        </m:ctrlPr>
                      </m:dPr>
                      <m:e>
                        <m:nary>
                          <m:naryPr>
                            <m:limLoc m:val="undOvr"/>
                            <m:subHide m:val="on"/>
                            <m:supHide m:val="on"/>
                            <m:ctrlPr>
                              <a:rPr lang="en-US" b="0" i="1" smtClean="0">
                                <a:latin typeface="Cambria Math"/>
                              </a:rPr>
                            </m:ctrlPr>
                          </m:naryPr>
                          <m:sub/>
                          <m:sup/>
                          <m:e>
                            <m:sSub>
                              <m:sSubPr>
                                <m:ctrlPr>
                                  <a:rPr lang="en-US" b="0" i="1" smtClean="0">
                                    <a:latin typeface="Cambria Math"/>
                                  </a:rPr>
                                </m:ctrlPr>
                              </m:sSubPr>
                              <m:e>
                                <m:r>
                                  <a:rPr lang="en-US" b="0" i="1" smtClean="0">
                                    <a:latin typeface="Cambria Math"/>
                                  </a:rPr>
                                  <m:t>𝑃</m:t>
                                </m:r>
                              </m:e>
                              <m:sub>
                                <m:r>
                                  <a:rPr lang="en-US" b="0" i="1" smtClean="0">
                                    <a:latin typeface="Cambria Math"/>
                                  </a:rPr>
                                  <m:t>𝑛</m:t>
                                </m:r>
                                <m:r>
                                  <a:rPr lang="en-US" b="0" i="1" smtClean="0">
                                    <a:latin typeface="Cambria Math"/>
                                  </a:rPr>
                                  <m:t>−1</m:t>
                                </m:r>
                              </m:sub>
                            </m:sSub>
                            <m:r>
                              <a:rPr lang="en-US" b="0" i="1" smtClean="0">
                                <a:latin typeface="Cambria Math"/>
                              </a:rPr>
                              <m:t>(</m:t>
                            </m:r>
                            <m:r>
                              <a:rPr lang="en-US" b="0" i="1" smtClean="0">
                                <a:latin typeface="Cambria Math"/>
                              </a:rPr>
                              <m:t>𝑡</m:t>
                            </m:r>
                            <m:r>
                              <a:rPr lang="en-US" b="0" i="1" smtClean="0">
                                <a:latin typeface="Cambria Math"/>
                              </a:rPr>
                              <m:t>)×</m:t>
                            </m:r>
                            <m:sSup>
                              <m:sSupPr>
                                <m:ctrlPr>
                                  <a:rPr lang="en-US" b="0" i="1" smtClean="0">
                                    <a:latin typeface="Cambria Math"/>
                                  </a:rPr>
                                </m:ctrlPr>
                              </m:sSupPr>
                              <m:e>
                                <m:r>
                                  <a:rPr lang="en-US" b="0" i="1" smtClean="0">
                                    <a:latin typeface="Cambria Math"/>
                                  </a:rPr>
                                  <m:t>𝑒</m:t>
                                </m:r>
                              </m:e>
                              <m:sup>
                                <m:r>
                                  <a:rPr lang="en-US" b="0" i="1" smtClean="0">
                                    <a:latin typeface="Cambria Math"/>
                                  </a:rPr>
                                  <m:t>−</m:t>
                                </m:r>
                                <m:r>
                                  <a:rPr lang="en-US" b="0" i="1" smtClean="0">
                                    <a:latin typeface="Cambria Math"/>
                                  </a:rPr>
                                  <m:t>𝜆</m:t>
                                </m:r>
                                <m:r>
                                  <a:rPr lang="en-US" b="0" i="1" smtClean="0">
                                    <a:latin typeface="Cambria Math"/>
                                  </a:rPr>
                                  <m:t>𝑡</m:t>
                                </m:r>
                              </m:sup>
                            </m:sSup>
                            <m:r>
                              <a:rPr lang="en-US" b="0" i="1" smtClean="0">
                                <a:latin typeface="Cambria Math"/>
                              </a:rPr>
                              <m:t>𝑑𝑡</m:t>
                            </m:r>
                          </m:e>
                        </m:nary>
                        <m:r>
                          <a:rPr lang="en-US" b="0" i="1" smtClean="0">
                            <a:latin typeface="Cambria Math"/>
                          </a:rPr>
                          <m:t>+</m:t>
                        </m:r>
                        <m:r>
                          <a:rPr lang="en-US" b="0" i="1" smtClean="0">
                            <a:latin typeface="Cambria Math"/>
                          </a:rPr>
                          <m:t>𝑐</m:t>
                        </m:r>
                      </m:e>
                    </m:d>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719262"/>
                <a:ext cx="8229600" cy="4833937"/>
              </a:xfrm>
              <a:blipFill rotWithShape="1">
                <a:blip r:embed="rId2"/>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0C8BAFB6-B6FD-4BD2-8712-A0ABEA4E083E}" type="slidenum">
              <a:rPr lang="en-US" altLang="en-US" smtClean="0"/>
              <a:pPr>
                <a:defRPr/>
              </a:pPr>
              <a:t>10</a:t>
            </a:fld>
            <a:endParaRPr lang="en-US" altLang="en-US"/>
          </a:p>
        </p:txBody>
      </p:sp>
    </p:spTree>
    <p:extLst>
      <p:ext uri="{BB962C8B-B14F-4D97-AF65-F5344CB8AC3E}">
        <p14:creationId xmlns:p14="http://schemas.microsoft.com/office/powerpoint/2010/main" val="454210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F025323-DACE-43CB-B96C-7C4C527617CC}" type="slidenum">
              <a:rPr lang="en-US" altLang="en-US" smtClean="0"/>
              <a:pPr eaLnBrk="1" hangingPunct="1"/>
              <a:t>11</a:t>
            </a:fld>
            <a:endParaRPr lang="en-US" altLang="en-US" smtClean="0"/>
          </a:p>
        </p:txBody>
      </p:sp>
      <p:sp>
        <p:nvSpPr>
          <p:cNvPr id="12291" name="Rectangle 2"/>
          <p:cNvSpPr>
            <a:spLocks noGrp="1" noChangeArrowheads="1"/>
          </p:cNvSpPr>
          <p:nvPr>
            <p:ph type="title"/>
          </p:nvPr>
        </p:nvSpPr>
        <p:spPr/>
        <p:txBody>
          <a:bodyPr/>
          <a:lstStyle/>
          <a:p>
            <a:pPr eaLnBrk="1" hangingPunct="1"/>
            <a:r>
              <a:rPr lang="en-US" smtClean="0"/>
              <a:t>Pure death process</a:t>
            </a:r>
          </a:p>
        </p:txBody>
      </p:sp>
      <p:sp>
        <p:nvSpPr>
          <p:cNvPr id="12292" name="Rectangle 3"/>
          <p:cNvSpPr>
            <a:spLocks noGrp="1" noChangeArrowheads="1"/>
          </p:cNvSpPr>
          <p:nvPr>
            <p:ph type="body" idx="1"/>
          </p:nvPr>
        </p:nvSpPr>
        <p:spPr/>
        <p:txBody>
          <a:bodyPr/>
          <a:lstStyle/>
          <a:p>
            <a:pPr eaLnBrk="1" hangingPunct="1"/>
            <a:r>
              <a:rPr lang="en-US" smtClean="0"/>
              <a:t>In this case</a:t>
            </a:r>
          </a:p>
          <a:p>
            <a:pPr lvl="1" eaLnBrk="1" hangingPunct="1"/>
            <a:r>
              <a:rPr lang="el-GR" smtClean="0"/>
              <a:t>λ</a:t>
            </a:r>
            <a:r>
              <a:rPr lang="en-US" baseline="-25000" smtClean="0"/>
              <a:t>n </a:t>
            </a:r>
            <a:r>
              <a:rPr lang="en-US" smtClean="0"/>
              <a:t>=0, n &gt;= 0</a:t>
            </a:r>
          </a:p>
          <a:p>
            <a:pPr lvl="1" eaLnBrk="1" hangingPunct="1"/>
            <a:endParaRPr lang="en-US" smtClean="0"/>
          </a:p>
          <a:p>
            <a:pPr lvl="1" eaLnBrk="1" hangingPunct="1"/>
            <a:r>
              <a:rPr lang="el-GR" smtClean="0"/>
              <a:t>μ</a:t>
            </a:r>
            <a:r>
              <a:rPr lang="en-US" baseline="-25000" smtClean="0"/>
              <a:t>n </a:t>
            </a:r>
            <a:r>
              <a:rPr lang="en-US" smtClean="0"/>
              <a:t>= </a:t>
            </a:r>
            <a:r>
              <a:rPr lang="el-GR" smtClean="0"/>
              <a:t>μ</a:t>
            </a:r>
            <a:endParaRPr lang="en-US" smtClean="0"/>
          </a:p>
          <a:p>
            <a:pPr lvl="1" eaLnBrk="1" hangingPunct="1"/>
            <a:endParaRPr lang="el-GR" baseline="-25000" smtClean="0"/>
          </a:p>
        </p:txBody>
      </p:sp>
      <p:graphicFrame>
        <p:nvGraphicFramePr>
          <p:cNvPr id="617476" name="Object 4"/>
          <p:cNvGraphicFramePr>
            <a:graphicFrameLocks noChangeAspect="1"/>
          </p:cNvGraphicFramePr>
          <p:nvPr/>
        </p:nvGraphicFramePr>
        <p:xfrm>
          <a:off x="1927225" y="3617913"/>
          <a:ext cx="4560888" cy="2608262"/>
        </p:xfrm>
        <a:graphic>
          <a:graphicData uri="http://schemas.openxmlformats.org/presentationml/2006/ole">
            <mc:AlternateContent xmlns:mc="http://schemas.openxmlformats.org/markup-compatibility/2006">
              <mc:Choice xmlns:v="urn:schemas-microsoft-com:vml" Requires="v">
                <p:oleObj spid="_x0000_s12298" name="Equation" r:id="rId3" imgW="2159000" imgH="1231900" progId="Equation.3">
                  <p:embed/>
                </p:oleObj>
              </mc:Choice>
              <mc:Fallback>
                <p:oleObj name="Equation" r:id="rId3" imgW="2159000" imgH="12319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7225" y="3617913"/>
                        <a:ext cx="4560888" cy="2608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7476"/>
                                        </p:tgtEl>
                                        <p:attrNameLst>
                                          <p:attrName>style.visibility</p:attrName>
                                        </p:attrNameLst>
                                      </p:cBhvr>
                                      <p:to>
                                        <p:strVal val="visible"/>
                                      </p:to>
                                    </p:set>
                                    <p:animEffect transition="in" filter="blinds(horizontal)">
                                      <p:cBhvr>
                                        <p:cTn id="7" dur="500"/>
                                        <p:tgtEl>
                                          <p:spTgt spid="617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FE42FFC-006F-4A48-9608-46EBDF6D908A}" type="slidenum">
              <a:rPr lang="en-US" altLang="en-US" smtClean="0"/>
              <a:pPr eaLnBrk="1" hangingPunct="1"/>
              <a:t>12</a:t>
            </a:fld>
            <a:endParaRPr lang="en-US" altLang="en-US" smtClean="0"/>
          </a:p>
        </p:txBody>
      </p:sp>
      <p:sp>
        <p:nvSpPr>
          <p:cNvPr id="13315" name="Rectangle 2"/>
          <p:cNvSpPr>
            <a:spLocks noGrp="1" noChangeArrowheads="1"/>
          </p:cNvSpPr>
          <p:nvPr>
            <p:ph type="title"/>
          </p:nvPr>
        </p:nvSpPr>
        <p:spPr/>
        <p:txBody>
          <a:bodyPr/>
          <a:lstStyle/>
          <a:p>
            <a:pPr eaLnBrk="1" hangingPunct="1"/>
            <a:r>
              <a:rPr lang="en-US" smtClean="0"/>
              <a:t>Queuing system</a:t>
            </a:r>
          </a:p>
        </p:txBody>
      </p:sp>
      <p:sp>
        <p:nvSpPr>
          <p:cNvPr id="13316" name="Rectangle 3"/>
          <p:cNvSpPr>
            <a:spLocks noGrp="1" noChangeArrowheads="1"/>
          </p:cNvSpPr>
          <p:nvPr>
            <p:ph type="body" idx="1"/>
          </p:nvPr>
        </p:nvSpPr>
        <p:spPr>
          <a:xfrm>
            <a:off x="457200" y="3048000"/>
            <a:ext cx="8229600" cy="3082925"/>
          </a:xfrm>
        </p:spPr>
        <p:txBody>
          <a:bodyPr/>
          <a:lstStyle/>
          <a:p>
            <a:pPr eaLnBrk="1" hangingPunct="1"/>
            <a:r>
              <a:rPr lang="en-US" smtClean="0"/>
              <a:t>Transient phase</a:t>
            </a:r>
          </a:p>
          <a:p>
            <a:pPr eaLnBrk="1" hangingPunct="1"/>
            <a:endParaRPr lang="en-US" smtClean="0"/>
          </a:p>
          <a:p>
            <a:pPr eaLnBrk="1" hangingPunct="1"/>
            <a:r>
              <a:rPr lang="en-US" smtClean="0"/>
              <a:t>Steady state</a:t>
            </a:r>
          </a:p>
          <a:p>
            <a:pPr lvl="1" eaLnBrk="1" hangingPunct="1"/>
            <a:r>
              <a:rPr lang="en-US" smtClean="0"/>
              <a:t>Behavior is independent of t</a:t>
            </a:r>
          </a:p>
          <a:p>
            <a:pPr lvl="1" eaLnBrk="1" hangingPunct="1"/>
            <a:endParaRPr lang="en-US" smtClean="0"/>
          </a:p>
          <a:p>
            <a:pPr eaLnBrk="1" hangingPunct="1"/>
            <a:r>
              <a:rPr lang="en-US" smtClean="0"/>
              <a:t>P</a:t>
            </a:r>
            <a:r>
              <a:rPr lang="en-US" baseline="-25000" smtClean="0"/>
              <a:t>n </a:t>
            </a:r>
            <a:r>
              <a:rPr lang="en-US" smtClean="0"/>
              <a:t>(t)</a:t>
            </a:r>
            <a:endParaRPr lang="en-US" baseline="-25000" smtClean="0"/>
          </a:p>
        </p:txBody>
      </p:sp>
      <p:sp>
        <p:nvSpPr>
          <p:cNvPr id="13317" name="Line 5"/>
          <p:cNvSpPr>
            <a:spLocks noChangeShapeType="1"/>
          </p:cNvSpPr>
          <p:nvPr/>
        </p:nvSpPr>
        <p:spPr bwMode="auto">
          <a:xfrm>
            <a:off x="1295400" y="1981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8" name="Line 6"/>
          <p:cNvSpPr>
            <a:spLocks noChangeShapeType="1"/>
          </p:cNvSpPr>
          <p:nvPr/>
        </p:nvSpPr>
        <p:spPr bwMode="auto">
          <a:xfrm>
            <a:off x="28194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9" name="Line 7"/>
          <p:cNvSpPr>
            <a:spLocks noChangeShapeType="1"/>
          </p:cNvSpPr>
          <p:nvPr/>
        </p:nvSpPr>
        <p:spPr bwMode="auto">
          <a:xfrm flipH="1">
            <a:off x="1295400" y="2362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 name="Line 8"/>
          <p:cNvSpPr>
            <a:spLocks noChangeShapeType="1"/>
          </p:cNvSpPr>
          <p:nvPr/>
        </p:nvSpPr>
        <p:spPr bwMode="auto">
          <a:xfrm>
            <a:off x="26670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1" name="Line 9"/>
          <p:cNvSpPr>
            <a:spLocks noChangeShapeType="1"/>
          </p:cNvSpPr>
          <p:nvPr/>
        </p:nvSpPr>
        <p:spPr bwMode="auto">
          <a:xfrm>
            <a:off x="25146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2" name="Line 10"/>
          <p:cNvSpPr>
            <a:spLocks noChangeShapeType="1"/>
          </p:cNvSpPr>
          <p:nvPr/>
        </p:nvSpPr>
        <p:spPr bwMode="auto">
          <a:xfrm>
            <a:off x="2362200" y="1981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3" name="Line 11"/>
          <p:cNvSpPr>
            <a:spLocks noChangeShapeType="1"/>
          </p:cNvSpPr>
          <p:nvPr/>
        </p:nvSpPr>
        <p:spPr bwMode="auto">
          <a:xfrm>
            <a:off x="381000" y="22098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4" name="Text Box 12"/>
          <p:cNvSpPr txBox="1">
            <a:spLocks noChangeArrowheads="1"/>
          </p:cNvSpPr>
          <p:nvPr/>
        </p:nvSpPr>
        <p:spPr bwMode="auto">
          <a:xfrm>
            <a:off x="603250" y="18430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l-GR" b="1"/>
              <a:t>λ</a:t>
            </a:r>
          </a:p>
        </p:txBody>
      </p:sp>
      <p:sp>
        <p:nvSpPr>
          <p:cNvPr id="13325" name="Line 13"/>
          <p:cNvSpPr>
            <a:spLocks noChangeShapeType="1"/>
          </p:cNvSpPr>
          <p:nvPr/>
        </p:nvSpPr>
        <p:spPr bwMode="auto">
          <a:xfrm>
            <a:off x="2819400" y="22098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6" name="Oval 14"/>
          <p:cNvSpPr>
            <a:spLocks noChangeArrowheads="1"/>
          </p:cNvSpPr>
          <p:nvPr/>
        </p:nvSpPr>
        <p:spPr bwMode="auto">
          <a:xfrm>
            <a:off x="3048000" y="1905000"/>
            <a:ext cx="609600" cy="533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7" name="Line 15"/>
          <p:cNvSpPr>
            <a:spLocks noChangeShapeType="1"/>
          </p:cNvSpPr>
          <p:nvPr/>
        </p:nvSpPr>
        <p:spPr bwMode="auto">
          <a:xfrm>
            <a:off x="3657600" y="22098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8" name="Text Box 16"/>
          <p:cNvSpPr txBox="1">
            <a:spLocks noChangeArrowheads="1"/>
          </p:cNvSpPr>
          <p:nvPr/>
        </p:nvSpPr>
        <p:spPr bwMode="auto">
          <a:xfrm>
            <a:off x="3727450" y="1828800"/>
            <a:ext cx="32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l-GR" b="1"/>
              <a:t>μ</a:t>
            </a:r>
          </a:p>
        </p:txBody>
      </p:sp>
      <p:graphicFrame>
        <p:nvGraphicFramePr>
          <p:cNvPr id="618514" name="Object 18"/>
          <p:cNvGraphicFramePr>
            <a:graphicFrameLocks noChangeAspect="1"/>
          </p:cNvGraphicFramePr>
          <p:nvPr/>
        </p:nvGraphicFramePr>
        <p:xfrm>
          <a:off x="1828800" y="6019800"/>
          <a:ext cx="1985963" cy="673100"/>
        </p:xfrm>
        <a:graphic>
          <a:graphicData uri="http://schemas.openxmlformats.org/presentationml/2006/ole">
            <mc:AlternateContent xmlns:mc="http://schemas.openxmlformats.org/markup-compatibility/2006">
              <mc:Choice xmlns:v="urn:schemas-microsoft-com:vml" Requires="v">
                <p:oleObj spid="_x0000_s13345" name="Equation" r:id="rId3" imgW="939392" imgH="317362" progId="Equation.3">
                  <p:embed/>
                </p:oleObj>
              </mc:Choice>
              <mc:Fallback>
                <p:oleObj name="Equation" r:id="rId3" imgW="939392" imgH="317362" progId="Equation.3">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6019800"/>
                        <a:ext cx="1985963"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30" name="Line 19"/>
          <p:cNvSpPr>
            <a:spLocks noChangeShapeType="1"/>
          </p:cNvSpPr>
          <p:nvPr/>
        </p:nvSpPr>
        <p:spPr bwMode="auto">
          <a:xfrm flipV="1">
            <a:off x="5867400" y="3810000"/>
            <a:ext cx="0" cy="213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1" name="Line 20"/>
          <p:cNvSpPr>
            <a:spLocks noChangeShapeType="1"/>
          </p:cNvSpPr>
          <p:nvPr/>
        </p:nvSpPr>
        <p:spPr bwMode="auto">
          <a:xfrm>
            <a:off x="5867400" y="5943600"/>
            <a:ext cx="2667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2" name="Freeform 21"/>
          <p:cNvSpPr>
            <a:spLocks/>
          </p:cNvSpPr>
          <p:nvPr/>
        </p:nvSpPr>
        <p:spPr bwMode="auto">
          <a:xfrm>
            <a:off x="5867400" y="4572000"/>
            <a:ext cx="1066800" cy="1371600"/>
          </a:xfrm>
          <a:custGeom>
            <a:avLst/>
            <a:gdLst>
              <a:gd name="T0" fmla="*/ 0 w 672"/>
              <a:gd name="T1" fmla="*/ 2147483647 h 864"/>
              <a:gd name="T2" fmla="*/ 604837500 w 672"/>
              <a:gd name="T3" fmla="*/ 846772500 h 864"/>
              <a:gd name="T4" fmla="*/ 1693545000 w 672"/>
              <a:gd name="T5" fmla="*/ 0 h 864"/>
              <a:gd name="T6" fmla="*/ 0 60000 65536"/>
              <a:gd name="T7" fmla="*/ 0 60000 65536"/>
              <a:gd name="T8" fmla="*/ 0 60000 65536"/>
            </a:gdLst>
            <a:ahLst/>
            <a:cxnLst>
              <a:cxn ang="T6">
                <a:pos x="T0" y="T1"/>
              </a:cxn>
              <a:cxn ang="T7">
                <a:pos x="T2" y="T3"/>
              </a:cxn>
              <a:cxn ang="T8">
                <a:pos x="T4" y="T5"/>
              </a:cxn>
            </a:cxnLst>
            <a:rect l="0" t="0" r="r" b="b"/>
            <a:pathLst>
              <a:path w="672" h="864">
                <a:moveTo>
                  <a:pt x="0" y="864"/>
                </a:moveTo>
                <a:cubicBezTo>
                  <a:pt x="64" y="672"/>
                  <a:pt x="128" y="480"/>
                  <a:pt x="240" y="336"/>
                </a:cubicBezTo>
                <a:cubicBezTo>
                  <a:pt x="352" y="192"/>
                  <a:pt x="512" y="96"/>
                  <a:pt x="672"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3" name="Line 22"/>
          <p:cNvSpPr>
            <a:spLocks noChangeShapeType="1"/>
          </p:cNvSpPr>
          <p:nvPr/>
        </p:nvSpPr>
        <p:spPr bwMode="auto">
          <a:xfrm>
            <a:off x="6934200" y="4572000"/>
            <a:ext cx="1447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4" name="Text Box 23"/>
          <p:cNvSpPr txBox="1">
            <a:spLocks noChangeArrowheads="1"/>
          </p:cNvSpPr>
          <p:nvPr/>
        </p:nvSpPr>
        <p:spPr bwMode="auto">
          <a:xfrm>
            <a:off x="5187950" y="3671888"/>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a:t>
            </a:r>
            <a:r>
              <a:rPr lang="en-US" baseline="-25000"/>
              <a:t>n </a:t>
            </a:r>
            <a:r>
              <a:rPr lang="en-US"/>
              <a:t>(t)</a:t>
            </a:r>
          </a:p>
        </p:txBody>
      </p:sp>
      <p:sp>
        <p:nvSpPr>
          <p:cNvPr id="13335" name="Text Box 24"/>
          <p:cNvSpPr txBox="1">
            <a:spLocks noChangeArrowheads="1"/>
          </p:cNvSpPr>
          <p:nvPr/>
        </p:nvSpPr>
        <p:spPr bwMode="auto">
          <a:xfrm>
            <a:off x="8515350" y="579120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t</a:t>
            </a:r>
          </a:p>
        </p:txBody>
      </p:sp>
      <p:sp>
        <p:nvSpPr>
          <p:cNvPr id="13336" name="Line 25"/>
          <p:cNvSpPr>
            <a:spLocks noChangeShapeType="1"/>
          </p:cNvSpPr>
          <p:nvPr/>
        </p:nvSpPr>
        <p:spPr bwMode="auto">
          <a:xfrm>
            <a:off x="6934200" y="4343400"/>
            <a:ext cx="0" cy="1752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7" name="Line 26"/>
          <p:cNvSpPr>
            <a:spLocks noChangeShapeType="1"/>
          </p:cNvSpPr>
          <p:nvPr/>
        </p:nvSpPr>
        <p:spPr bwMode="auto">
          <a:xfrm>
            <a:off x="5867400" y="4343400"/>
            <a:ext cx="10668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8" name="Text Box 27"/>
          <p:cNvSpPr txBox="1">
            <a:spLocks noChangeArrowheads="1"/>
          </p:cNvSpPr>
          <p:nvPr/>
        </p:nvSpPr>
        <p:spPr bwMode="auto">
          <a:xfrm>
            <a:off x="5851525" y="3922713"/>
            <a:ext cx="106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transient</a:t>
            </a:r>
          </a:p>
        </p:txBody>
      </p:sp>
      <p:sp>
        <p:nvSpPr>
          <p:cNvPr id="13339" name="Text Box 28"/>
          <p:cNvSpPr txBox="1">
            <a:spLocks noChangeArrowheads="1"/>
          </p:cNvSpPr>
          <p:nvPr/>
        </p:nvSpPr>
        <p:spPr bwMode="auto">
          <a:xfrm>
            <a:off x="7162800" y="3900488"/>
            <a:ext cx="145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Steady state</a:t>
            </a:r>
          </a:p>
        </p:txBody>
      </p:sp>
      <p:sp>
        <p:nvSpPr>
          <p:cNvPr id="13340" name="Line 29"/>
          <p:cNvSpPr>
            <a:spLocks noChangeShapeType="1"/>
          </p:cNvSpPr>
          <p:nvPr/>
        </p:nvSpPr>
        <p:spPr bwMode="auto">
          <a:xfrm>
            <a:off x="6934200" y="4343400"/>
            <a:ext cx="15240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8514"/>
                                        </p:tgtEl>
                                        <p:attrNameLst>
                                          <p:attrName>style.visibility</p:attrName>
                                        </p:attrNameLst>
                                      </p:cBhvr>
                                      <p:to>
                                        <p:strVal val="visible"/>
                                      </p:to>
                                    </p:set>
                                    <p:animEffect transition="in" filter="blinds(horizontal)">
                                      <p:cBhvr>
                                        <p:cTn id="7" dur="500"/>
                                        <p:tgtEl>
                                          <p:spTgt spid="618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523A174-C0B0-44E6-8DBF-7700B04BF10C}" type="slidenum">
              <a:rPr lang="en-US" altLang="en-US" smtClean="0"/>
              <a:pPr eaLnBrk="1" hangingPunct="1"/>
              <a:t>13</a:t>
            </a:fld>
            <a:endParaRPr lang="en-US" altLang="en-US" smtClean="0"/>
          </a:p>
        </p:txBody>
      </p:sp>
      <p:sp>
        <p:nvSpPr>
          <p:cNvPr id="14339" name="Rectangle 2"/>
          <p:cNvSpPr>
            <a:spLocks noGrp="1" noChangeArrowheads="1"/>
          </p:cNvSpPr>
          <p:nvPr>
            <p:ph type="title"/>
          </p:nvPr>
        </p:nvSpPr>
        <p:spPr/>
        <p:txBody>
          <a:bodyPr/>
          <a:lstStyle/>
          <a:p>
            <a:pPr eaLnBrk="1" hangingPunct="1"/>
            <a:r>
              <a:rPr lang="en-US" smtClean="0"/>
              <a:t>Differential equation: steady state analysis</a:t>
            </a:r>
          </a:p>
        </p:txBody>
      </p:sp>
      <p:sp>
        <p:nvSpPr>
          <p:cNvPr id="14340" name="Rectangle 3"/>
          <p:cNvSpPr>
            <a:spLocks noGrp="1" noChangeArrowheads="1"/>
          </p:cNvSpPr>
          <p:nvPr>
            <p:ph type="body" idx="1"/>
          </p:nvPr>
        </p:nvSpPr>
        <p:spPr/>
        <p:txBody>
          <a:bodyPr/>
          <a:lstStyle/>
          <a:p>
            <a:pPr eaLnBrk="1" hangingPunct="1"/>
            <a:r>
              <a:rPr lang="en-US" smtClean="0"/>
              <a:t>Limiting case</a:t>
            </a:r>
          </a:p>
          <a:p>
            <a:pPr lvl="1" eaLnBrk="1" hangingPunct="1"/>
            <a:endParaRPr lang="en-US" smtClean="0"/>
          </a:p>
        </p:txBody>
      </p:sp>
      <p:graphicFrame>
        <p:nvGraphicFramePr>
          <p:cNvPr id="619524" name="Object 4"/>
          <p:cNvGraphicFramePr>
            <a:graphicFrameLocks noChangeAspect="1"/>
          </p:cNvGraphicFramePr>
          <p:nvPr/>
        </p:nvGraphicFramePr>
        <p:xfrm>
          <a:off x="1295400" y="2286000"/>
          <a:ext cx="5662613" cy="3903663"/>
        </p:xfrm>
        <a:graphic>
          <a:graphicData uri="http://schemas.openxmlformats.org/presentationml/2006/ole">
            <mc:AlternateContent xmlns:mc="http://schemas.openxmlformats.org/markup-compatibility/2006">
              <mc:Choice xmlns:v="urn:schemas-microsoft-com:vml" Requires="v">
                <p:oleObj spid="_x0000_s14346" name="Equation" r:id="rId3" imgW="2679700" imgH="1841500" progId="Equation.3">
                  <p:embed/>
                </p:oleObj>
              </mc:Choice>
              <mc:Fallback>
                <p:oleObj name="Equation" r:id="rId3" imgW="2679700" imgH="18415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286000"/>
                        <a:ext cx="5662613" cy="3903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9524"/>
                                        </p:tgtEl>
                                        <p:attrNameLst>
                                          <p:attrName>style.visibility</p:attrName>
                                        </p:attrNameLst>
                                      </p:cBhvr>
                                      <p:to>
                                        <p:strVal val="visible"/>
                                      </p:to>
                                    </p:set>
                                    <p:animEffect transition="in" filter="blinds(horizontal)">
                                      <p:cBhvr>
                                        <p:cTn id="7" dur="500"/>
                                        <p:tgtEl>
                                          <p:spTgt spid="619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873E911-4BE3-4F58-AA39-D04A9BED732F}" type="slidenum">
              <a:rPr lang="en-US" altLang="en-US" smtClean="0"/>
              <a:pPr eaLnBrk="1" hangingPunct="1"/>
              <a:t>14</a:t>
            </a:fld>
            <a:endParaRPr lang="en-US" altLang="en-US" smtClean="0"/>
          </a:p>
        </p:txBody>
      </p:sp>
      <p:sp>
        <p:nvSpPr>
          <p:cNvPr id="15363" name="Rectangle 2"/>
          <p:cNvSpPr>
            <a:spLocks noGrp="1" noChangeArrowheads="1"/>
          </p:cNvSpPr>
          <p:nvPr>
            <p:ph type="title"/>
          </p:nvPr>
        </p:nvSpPr>
        <p:spPr/>
        <p:txBody>
          <a:bodyPr/>
          <a:lstStyle/>
          <a:p>
            <a:pPr eaLnBrk="1" hangingPunct="1"/>
            <a:r>
              <a:rPr lang="en-US" smtClean="0"/>
              <a:t>Solving the equations</a:t>
            </a:r>
          </a:p>
        </p:txBody>
      </p:sp>
      <p:sp>
        <p:nvSpPr>
          <p:cNvPr id="15364" name="Rectangle 3"/>
          <p:cNvSpPr>
            <a:spLocks noGrp="1" noChangeArrowheads="1"/>
          </p:cNvSpPr>
          <p:nvPr>
            <p:ph type="body" idx="1"/>
          </p:nvPr>
        </p:nvSpPr>
        <p:spPr/>
        <p:txBody>
          <a:bodyPr/>
          <a:lstStyle/>
          <a:p>
            <a:pPr eaLnBrk="1" hangingPunct="1"/>
            <a:r>
              <a:rPr lang="en-US" smtClean="0"/>
              <a:t>n=1</a:t>
            </a:r>
          </a:p>
          <a:p>
            <a:pPr eaLnBrk="1" hangingPunct="1"/>
            <a:endParaRPr lang="en-US" smtClean="0"/>
          </a:p>
          <a:p>
            <a:pPr eaLnBrk="1" hangingPunct="1"/>
            <a:r>
              <a:rPr lang="en-US" smtClean="0"/>
              <a:t>n=2</a:t>
            </a:r>
          </a:p>
        </p:txBody>
      </p:sp>
      <p:graphicFrame>
        <p:nvGraphicFramePr>
          <p:cNvPr id="620548" name="Object 4"/>
          <p:cNvGraphicFramePr>
            <a:graphicFrameLocks noChangeAspect="1"/>
          </p:cNvGraphicFramePr>
          <p:nvPr/>
        </p:nvGraphicFramePr>
        <p:xfrm>
          <a:off x="1828800" y="2209800"/>
          <a:ext cx="3194050" cy="484188"/>
        </p:xfrm>
        <a:graphic>
          <a:graphicData uri="http://schemas.openxmlformats.org/presentationml/2006/ole">
            <mc:AlternateContent xmlns:mc="http://schemas.openxmlformats.org/markup-compatibility/2006">
              <mc:Choice xmlns:v="urn:schemas-microsoft-com:vml" Requires="v">
                <p:oleObj spid="_x0000_s15382" name="Equation" r:id="rId3" imgW="1511300" imgH="228600" progId="Equation.3">
                  <p:embed/>
                </p:oleObj>
              </mc:Choice>
              <mc:Fallback>
                <p:oleObj name="Equation" r:id="rId3" imgW="15113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209800"/>
                        <a:ext cx="31940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20549" name="Object 5"/>
          <p:cNvGraphicFramePr>
            <a:graphicFrameLocks noChangeAspect="1"/>
          </p:cNvGraphicFramePr>
          <p:nvPr/>
        </p:nvGraphicFramePr>
        <p:xfrm>
          <a:off x="1828800" y="3097213"/>
          <a:ext cx="3194050" cy="484187"/>
        </p:xfrm>
        <a:graphic>
          <a:graphicData uri="http://schemas.openxmlformats.org/presentationml/2006/ole">
            <mc:AlternateContent xmlns:mc="http://schemas.openxmlformats.org/markup-compatibility/2006">
              <mc:Choice xmlns:v="urn:schemas-microsoft-com:vml" Requires="v">
                <p:oleObj spid="_x0000_s15383" name="Equation" r:id="rId5" imgW="1511300" imgH="228600" progId="Equation.3">
                  <p:embed/>
                </p:oleObj>
              </mc:Choice>
              <mc:Fallback>
                <p:oleObj name="Equation" r:id="rId5" imgW="1511300" imgH="228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3097213"/>
                        <a:ext cx="3194050"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7" name="Text Box 6"/>
          <p:cNvSpPr txBox="1">
            <a:spLocks noChangeArrowheads="1"/>
          </p:cNvSpPr>
          <p:nvPr/>
        </p:nvSpPr>
        <p:spPr bwMode="auto">
          <a:xfrm>
            <a:off x="5791200" y="2300288"/>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(1)</a:t>
            </a:r>
          </a:p>
        </p:txBody>
      </p:sp>
      <p:sp>
        <p:nvSpPr>
          <p:cNvPr id="15368" name="Text Box 7"/>
          <p:cNvSpPr txBox="1">
            <a:spLocks noChangeArrowheads="1"/>
          </p:cNvSpPr>
          <p:nvPr/>
        </p:nvSpPr>
        <p:spPr bwMode="auto">
          <a:xfrm>
            <a:off x="762000" y="4052888"/>
            <a:ext cx="920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(1)  =&gt; </a:t>
            </a:r>
          </a:p>
        </p:txBody>
      </p:sp>
      <p:graphicFrame>
        <p:nvGraphicFramePr>
          <p:cNvPr id="620552" name="Object 8"/>
          <p:cNvGraphicFramePr>
            <a:graphicFrameLocks noChangeAspect="1"/>
          </p:cNvGraphicFramePr>
          <p:nvPr/>
        </p:nvGraphicFramePr>
        <p:xfrm>
          <a:off x="1836738" y="4060825"/>
          <a:ext cx="3649662" cy="2339975"/>
        </p:xfrm>
        <a:graphic>
          <a:graphicData uri="http://schemas.openxmlformats.org/presentationml/2006/ole">
            <mc:AlternateContent xmlns:mc="http://schemas.openxmlformats.org/markup-compatibility/2006">
              <mc:Choice xmlns:v="urn:schemas-microsoft-com:vml" Requires="v">
                <p:oleObj spid="_x0000_s15384" name="Equation" r:id="rId7" imgW="1727200" imgH="1104900" progId="Equation.3">
                  <p:embed/>
                </p:oleObj>
              </mc:Choice>
              <mc:Fallback>
                <p:oleObj name="Equation" r:id="rId7" imgW="1727200" imgH="11049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6738" y="4060825"/>
                        <a:ext cx="3649662" cy="2339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20548"/>
                                        </p:tgtEl>
                                        <p:attrNameLst>
                                          <p:attrName>style.visibility</p:attrName>
                                        </p:attrNameLst>
                                      </p:cBhvr>
                                      <p:to>
                                        <p:strVal val="visible"/>
                                      </p:to>
                                    </p:set>
                                    <p:animEffect transition="in" filter="blinds(horizontal)">
                                      <p:cBhvr>
                                        <p:cTn id="7" dur="500"/>
                                        <p:tgtEl>
                                          <p:spTgt spid="6205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20549"/>
                                        </p:tgtEl>
                                        <p:attrNameLst>
                                          <p:attrName>style.visibility</p:attrName>
                                        </p:attrNameLst>
                                      </p:cBhvr>
                                      <p:to>
                                        <p:strVal val="visible"/>
                                      </p:to>
                                    </p:set>
                                    <p:animEffect transition="in" filter="blinds(horizontal)">
                                      <p:cBhvr>
                                        <p:cTn id="12" dur="500"/>
                                        <p:tgtEl>
                                          <p:spTgt spid="6205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20552"/>
                                        </p:tgtEl>
                                        <p:attrNameLst>
                                          <p:attrName>style.visibility</p:attrName>
                                        </p:attrNameLst>
                                      </p:cBhvr>
                                      <p:to>
                                        <p:strVal val="visible"/>
                                      </p:to>
                                    </p:set>
                                    <p:animEffect transition="in" filter="blinds(horizontal)">
                                      <p:cBhvr>
                                        <p:cTn id="17" dur="500"/>
                                        <p:tgtEl>
                                          <p:spTgt spid="620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853BE6-10F1-4FF8-955B-746745E3E0DE}" type="slidenum">
              <a:rPr lang="en-US" altLang="en-US" smtClean="0"/>
              <a:pPr eaLnBrk="1" hangingPunct="1"/>
              <a:t>15</a:t>
            </a:fld>
            <a:endParaRPr lang="en-US" altLang="en-US" smtClean="0"/>
          </a:p>
        </p:txBody>
      </p:sp>
      <p:sp>
        <p:nvSpPr>
          <p:cNvPr id="16387" name="Rectangle 2"/>
          <p:cNvSpPr>
            <a:spLocks noGrp="1" noChangeArrowheads="1"/>
          </p:cNvSpPr>
          <p:nvPr>
            <p:ph type="title"/>
          </p:nvPr>
        </p:nvSpPr>
        <p:spPr/>
        <p:txBody>
          <a:bodyPr/>
          <a:lstStyle/>
          <a:p>
            <a:pPr eaLnBrk="1" hangingPunct="1"/>
            <a:r>
              <a:rPr lang="en-US" smtClean="0"/>
              <a:t>P</a:t>
            </a:r>
            <a:r>
              <a:rPr lang="en-US" baseline="-25000" smtClean="0"/>
              <a:t>n</a:t>
            </a:r>
            <a:endParaRPr lang="en-US" smtClean="0"/>
          </a:p>
        </p:txBody>
      </p:sp>
      <p:sp>
        <p:nvSpPr>
          <p:cNvPr id="16388" name="Rectangle 3"/>
          <p:cNvSpPr>
            <a:spLocks noGrp="1" noChangeArrowheads="1"/>
          </p:cNvSpPr>
          <p:nvPr>
            <p:ph type="body" idx="1"/>
          </p:nvPr>
        </p:nvSpPr>
        <p:spPr>
          <a:xfrm>
            <a:off x="457200" y="5562600"/>
            <a:ext cx="8229600" cy="568325"/>
          </a:xfrm>
        </p:spPr>
        <p:txBody>
          <a:bodyPr/>
          <a:lstStyle/>
          <a:p>
            <a:pPr eaLnBrk="1" hangingPunct="1"/>
            <a:r>
              <a:rPr lang="en-US" smtClean="0"/>
              <a:t>What about P</a:t>
            </a:r>
            <a:r>
              <a:rPr lang="en-US" baseline="-25000" smtClean="0"/>
              <a:t>0</a:t>
            </a:r>
            <a:endParaRPr lang="en-US" smtClean="0"/>
          </a:p>
        </p:txBody>
      </p:sp>
      <p:graphicFrame>
        <p:nvGraphicFramePr>
          <p:cNvPr id="621572" name="Object 4"/>
          <p:cNvGraphicFramePr>
            <a:graphicFrameLocks noChangeAspect="1"/>
          </p:cNvGraphicFramePr>
          <p:nvPr/>
        </p:nvGraphicFramePr>
        <p:xfrm>
          <a:off x="1752600" y="1676400"/>
          <a:ext cx="3729038" cy="3281363"/>
        </p:xfrm>
        <a:graphic>
          <a:graphicData uri="http://schemas.openxmlformats.org/presentationml/2006/ole">
            <mc:AlternateContent xmlns:mc="http://schemas.openxmlformats.org/markup-compatibility/2006">
              <mc:Choice xmlns:v="urn:schemas-microsoft-com:vml" Requires="v">
                <p:oleObj spid="_x0000_s16394" name="Equation" r:id="rId3" imgW="1765300" imgH="1549400" progId="Equation.3">
                  <p:embed/>
                </p:oleObj>
              </mc:Choice>
              <mc:Fallback>
                <p:oleObj name="Equation" r:id="rId3" imgW="1765300" imgH="1549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676400"/>
                        <a:ext cx="3729038" cy="3281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21572"/>
                                        </p:tgtEl>
                                        <p:attrNameLst>
                                          <p:attrName>style.visibility</p:attrName>
                                        </p:attrNameLst>
                                      </p:cBhvr>
                                      <p:to>
                                        <p:strVal val="visible"/>
                                      </p:to>
                                    </p:set>
                                    <p:animEffect transition="in" filter="blinds(horizontal)">
                                      <p:cBhvr>
                                        <p:cTn id="7" dur="500"/>
                                        <p:tgtEl>
                                          <p:spTgt spid="621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A9F4CE2-63D8-4573-A8E3-DF63C9122632}" type="slidenum">
              <a:rPr lang="en-US" altLang="en-US" smtClean="0"/>
              <a:pPr eaLnBrk="1" hangingPunct="1"/>
              <a:t>16</a:t>
            </a:fld>
            <a:endParaRPr lang="en-US" altLang="en-US" smtClean="0"/>
          </a:p>
        </p:txBody>
      </p:sp>
      <p:sp>
        <p:nvSpPr>
          <p:cNvPr id="17411" name="Rectangle 2"/>
          <p:cNvSpPr>
            <a:spLocks noGrp="1" noChangeArrowheads="1"/>
          </p:cNvSpPr>
          <p:nvPr>
            <p:ph type="title"/>
          </p:nvPr>
        </p:nvSpPr>
        <p:spPr/>
        <p:txBody>
          <a:bodyPr/>
          <a:lstStyle/>
          <a:p>
            <a:pPr eaLnBrk="1" hangingPunct="1"/>
            <a:r>
              <a:rPr lang="en-US" smtClean="0"/>
              <a:t>Normalization equation </a:t>
            </a:r>
          </a:p>
        </p:txBody>
      </p:sp>
      <p:graphicFrame>
        <p:nvGraphicFramePr>
          <p:cNvPr id="622596" name="Object 4"/>
          <p:cNvGraphicFramePr>
            <a:graphicFrameLocks noChangeAspect="1"/>
          </p:cNvGraphicFramePr>
          <p:nvPr>
            <p:extLst>
              <p:ext uri="{D42A27DB-BD31-4B8C-83A1-F6EECF244321}">
                <p14:modId xmlns:p14="http://schemas.microsoft.com/office/powerpoint/2010/main" val="290604943"/>
              </p:ext>
            </p:extLst>
          </p:nvPr>
        </p:nvGraphicFramePr>
        <p:xfrm>
          <a:off x="1809750" y="1681163"/>
          <a:ext cx="3622675" cy="4033837"/>
        </p:xfrm>
        <a:graphic>
          <a:graphicData uri="http://schemas.openxmlformats.org/presentationml/2006/ole">
            <mc:AlternateContent xmlns:mc="http://schemas.openxmlformats.org/markup-compatibility/2006">
              <mc:Choice xmlns:v="urn:schemas-microsoft-com:vml" Requires="v">
                <p:oleObj spid="_x0000_s17418" name="Equation" r:id="rId3" imgW="1714320" imgH="1904760" progId="Equation.3">
                  <p:embed/>
                </p:oleObj>
              </mc:Choice>
              <mc:Fallback>
                <p:oleObj name="Equation" r:id="rId3" imgW="1714320" imgH="1904760" progId="Equation.3">
                  <p:embed/>
                  <p:pic>
                    <p:nvPicPr>
                      <p:cNvPr id="0" name="Object 4"/>
                      <p:cNvPicPr>
                        <a:picLocks noChangeAspect="1" noChangeArrowheads="1"/>
                      </p:cNvPicPr>
                      <p:nvPr/>
                    </p:nvPicPr>
                    <p:blipFill>
                      <a:blip r:embed="rId4"/>
                      <a:srcRect/>
                      <a:stretch>
                        <a:fillRect/>
                      </a:stretch>
                    </p:blipFill>
                    <p:spPr bwMode="auto">
                      <a:xfrm>
                        <a:off x="1809750" y="1681163"/>
                        <a:ext cx="3622675" cy="4033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22596"/>
                                        </p:tgtEl>
                                        <p:attrNameLst>
                                          <p:attrName>style.visibility</p:attrName>
                                        </p:attrNameLst>
                                      </p:cBhvr>
                                      <p:to>
                                        <p:strVal val="visible"/>
                                      </p:to>
                                    </p:set>
                                    <p:animEffect transition="in" filter="blinds(horizontal)">
                                      <p:cBhvr>
                                        <p:cTn id="7" dur="500"/>
                                        <p:tgtEl>
                                          <p:spTgt spid="622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516AA42-16E4-4514-AD5D-0F0A83D090F9}" type="slidenum">
              <a:rPr lang="en-US" altLang="en-US" smtClean="0"/>
              <a:pPr eaLnBrk="1" hangingPunct="1"/>
              <a:t>17</a:t>
            </a:fld>
            <a:endParaRPr lang="en-US" altLang="en-US" smtClean="0"/>
          </a:p>
        </p:txBody>
      </p:sp>
      <p:sp>
        <p:nvSpPr>
          <p:cNvPr id="18435" name="Rectangle 2"/>
          <p:cNvSpPr>
            <a:spLocks noGrp="1" noChangeArrowheads="1"/>
          </p:cNvSpPr>
          <p:nvPr>
            <p:ph type="title"/>
          </p:nvPr>
        </p:nvSpPr>
        <p:spPr/>
        <p:txBody>
          <a:bodyPr/>
          <a:lstStyle/>
          <a:p>
            <a:pPr eaLnBrk="1" hangingPunct="1"/>
            <a:r>
              <a:rPr lang="en-US" smtClean="0"/>
              <a:t>Conditional probability and conditional expectation: d.r.v.</a:t>
            </a:r>
          </a:p>
        </p:txBody>
      </p:sp>
      <p:sp>
        <p:nvSpPr>
          <p:cNvPr id="18436" name="Rectangle 3"/>
          <p:cNvSpPr>
            <a:spLocks noGrp="1" noChangeArrowheads="1"/>
          </p:cNvSpPr>
          <p:nvPr>
            <p:ph type="body" idx="1"/>
          </p:nvPr>
        </p:nvSpPr>
        <p:spPr/>
        <p:txBody>
          <a:bodyPr/>
          <a:lstStyle/>
          <a:p>
            <a:pPr eaLnBrk="1" hangingPunct="1"/>
            <a:r>
              <a:rPr lang="en-US" smtClean="0"/>
              <a:t>X and Y are discrete r.v.</a:t>
            </a:r>
          </a:p>
          <a:p>
            <a:pPr lvl="1" eaLnBrk="1" hangingPunct="1"/>
            <a:r>
              <a:rPr lang="en-US" i="1" smtClean="0"/>
              <a:t>Conditional probability mass function</a:t>
            </a:r>
          </a:p>
          <a:p>
            <a:pPr lvl="2" eaLnBrk="1" hangingPunct="1"/>
            <a:r>
              <a:rPr lang="en-US" smtClean="0"/>
              <a:t>Of X given that Y=y</a:t>
            </a:r>
          </a:p>
          <a:p>
            <a:pPr lvl="2" eaLnBrk="1" hangingPunct="1"/>
            <a:endParaRPr lang="en-US" smtClean="0"/>
          </a:p>
          <a:p>
            <a:pPr lvl="2" eaLnBrk="1" hangingPunct="1"/>
            <a:endParaRPr lang="en-US" smtClean="0"/>
          </a:p>
          <a:p>
            <a:pPr lvl="2" eaLnBrk="1" hangingPunct="1"/>
            <a:endParaRPr lang="en-US" smtClean="0"/>
          </a:p>
          <a:p>
            <a:pPr lvl="2" eaLnBrk="1" hangingPunct="1"/>
            <a:endParaRPr lang="en-US" smtClean="0"/>
          </a:p>
          <a:p>
            <a:pPr lvl="2" eaLnBrk="1" hangingPunct="1"/>
            <a:endParaRPr lang="en-US" smtClean="0"/>
          </a:p>
          <a:p>
            <a:pPr lvl="1" eaLnBrk="1" hangingPunct="1"/>
            <a:r>
              <a:rPr lang="en-US" smtClean="0"/>
              <a:t>Conditional expectation of X given that Y=y</a:t>
            </a:r>
          </a:p>
        </p:txBody>
      </p:sp>
      <p:graphicFrame>
        <p:nvGraphicFramePr>
          <p:cNvPr id="18437" name="Object 4"/>
          <p:cNvGraphicFramePr>
            <a:graphicFrameLocks noChangeAspect="1"/>
          </p:cNvGraphicFramePr>
          <p:nvPr/>
        </p:nvGraphicFramePr>
        <p:xfrm>
          <a:off x="1981200" y="3074988"/>
          <a:ext cx="3962400" cy="1497012"/>
        </p:xfrm>
        <a:graphic>
          <a:graphicData uri="http://schemas.openxmlformats.org/presentationml/2006/ole">
            <mc:AlternateContent xmlns:mc="http://schemas.openxmlformats.org/markup-compatibility/2006">
              <mc:Choice xmlns:v="urn:schemas-microsoft-com:vml" Requires="v">
                <p:oleObj spid="_x0000_s18447" name="Equation" r:id="rId4" imgW="1816100" imgH="685800" progId="Equation.3">
                  <p:embed/>
                </p:oleObj>
              </mc:Choice>
              <mc:Fallback>
                <p:oleObj name="Equation" r:id="rId4" imgW="1816100" imgH="685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074988"/>
                        <a:ext cx="3962400" cy="1497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8" name="Object 5"/>
          <p:cNvGraphicFramePr>
            <a:graphicFrameLocks noChangeAspect="1"/>
          </p:cNvGraphicFramePr>
          <p:nvPr/>
        </p:nvGraphicFramePr>
        <p:xfrm>
          <a:off x="1538288" y="5410200"/>
          <a:ext cx="4849812" cy="747713"/>
        </p:xfrm>
        <a:graphic>
          <a:graphicData uri="http://schemas.openxmlformats.org/presentationml/2006/ole">
            <mc:AlternateContent xmlns:mc="http://schemas.openxmlformats.org/markup-compatibility/2006">
              <mc:Choice xmlns:v="urn:schemas-microsoft-com:vml" Requires="v">
                <p:oleObj spid="_x0000_s18448" name="Equation" r:id="rId6" imgW="2222500" imgH="342900" progId="Equation.3">
                  <p:embed/>
                </p:oleObj>
              </mc:Choice>
              <mc:Fallback>
                <p:oleObj name="Equation" r:id="rId6" imgW="2222500" imgH="3429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8288" y="5410200"/>
                        <a:ext cx="4849812" cy="747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EC3190-D67B-4CCB-9B22-659625457034}" type="slidenum">
              <a:rPr lang="en-US" altLang="en-US" smtClean="0"/>
              <a:pPr eaLnBrk="1" hangingPunct="1"/>
              <a:t>18</a:t>
            </a:fld>
            <a:endParaRPr lang="en-US" altLang="en-US" smtClean="0"/>
          </a:p>
        </p:txBody>
      </p:sp>
      <p:sp>
        <p:nvSpPr>
          <p:cNvPr id="19459" name="Rectangle 2"/>
          <p:cNvSpPr>
            <a:spLocks noGrp="1" noChangeArrowheads="1"/>
          </p:cNvSpPr>
          <p:nvPr>
            <p:ph type="title"/>
          </p:nvPr>
        </p:nvSpPr>
        <p:spPr/>
        <p:txBody>
          <a:bodyPr/>
          <a:lstStyle/>
          <a:p>
            <a:pPr eaLnBrk="1" hangingPunct="1"/>
            <a:r>
              <a:rPr lang="en-US" smtClean="0"/>
              <a:t>Conditional probability and expectation: continuous r.v.</a:t>
            </a:r>
          </a:p>
        </p:txBody>
      </p:sp>
      <p:sp>
        <p:nvSpPr>
          <p:cNvPr id="19460" name="Rectangle 3"/>
          <p:cNvSpPr>
            <a:spLocks noGrp="1" noChangeArrowheads="1"/>
          </p:cNvSpPr>
          <p:nvPr>
            <p:ph type="body" idx="1"/>
          </p:nvPr>
        </p:nvSpPr>
        <p:spPr/>
        <p:txBody>
          <a:bodyPr/>
          <a:lstStyle/>
          <a:p>
            <a:pPr eaLnBrk="1" hangingPunct="1"/>
            <a:r>
              <a:rPr lang="en-US" smtClean="0"/>
              <a:t>If X and Y have a joint pdf </a:t>
            </a:r>
            <a:r>
              <a:rPr lang="en-US" i="1" smtClean="0"/>
              <a:t>f</a:t>
            </a:r>
            <a:r>
              <a:rPr lang="en-US" i="1" baseline="-25000" smtClean="0"/>
              <a:t>X,Y</a:t>
            </a:r>
            <a:r>
              <a:rPr lang="en-US" i="1" smtClean="0"/>
              <a:t>(x,y)</a:t>
            </a:r>
          </a:p>
          <a:p>
            <a:pPr lvl="1" eaLnBrk="1" hangingPunct="1"/>
            <a:r>
              <a:rPr lang="en-US" smtClean="0"/>
              <a:t>Then, the </a:t>
            </a:r>
            <a:r>
              <a:rPr lang="en-US" i="1" smtClean="0"/>
              <a:t>conditional probability density function</a:t>
            </a:r>
          </a:p>
          <a:p>
            <a:pPr lvl="2" eaLnBrk="1" hangingPunct="1"/>
            <a:r>
              <a:rPr lang="en-US" smtClean="0"/>
              <a:t>Of X given that Y=y</a:t>
            </a:r>
          </a:p>
          <a:p>
            <a:pPr lvl="2" eaLnBrk="1" hangingPunct="1"/>
            <a:endParaRPr lang="en-US" smtClean="0"/>
          </a:p>
          <a:p>
            <a:pPr lvl="2" eaLnBrk="1" hangingPunct="1"/>
            <a:endParaRPr lang="en-US" smtClean="0"/>
          </a:p>
          <a:p>
            <a:pPr lvl="2" eaLnBrk="1" hangingPunct="1"/>
            <a:endParaRPr lang="en-US" smtClean="0"/>
          </a:p>
          <a:p>
            <a:pPr lvl="1" eaLnBrk="1" hangingPunct="1"/>
            <a:r>
              <a:rPr lang="en-US" smtClean="0"/>
              <a:t>The conditional expectation </a:t>
            </a:r>
          </a:p>
          <a:p>
            <a:pPr lvl="2" eaLnBrk="1" hangingPunct="1"/>
            <a:r>
              <a:rPr lang="en-US" smtClean="0"/>
              <a:t>Of X given that Y=y </a:t>
            </a:r>
          </a:p>
        </p:txBody>
      </p:sp>
      <p:graphicFrame>
        <p:nvGraphicFramePr>
          <p:cNvPr id="19461" name="Object 5"/>
          <p:cNvGraphicFramePr>
            <a:graphicFrameLocks noChangeAspect="1"/>
          </p:cNvGraphicFramePr>
          <p:nvPr/>
        </p:nvGraphicFramePr>
        <p:xfrm>
          <a:off x="2825750" y="3021013"/>
          <a:ext cx="2770188" cy="941387"/>
        </p:xfrm>
        <a:graphic>
          <a:graphicData uri="http://schemas.openxmlformats.org/presentationml/2006/ole">
            <mc:AlternateContent xmlns:mc="http://schemas.openxmlformats.org/markup-compatibility/2006">
              <mc:Choice xmlns:v="urn:schemas-microsoft-com:vml" Requires="v">
                <p:oleObj spid="_x0000_s19471" name="Equation" r:id="rId3" imgW="1269449" imgH="431613" progId="Equation.3">
                  <p:embed/>
                </p:oleObj>
              </mc:Choice>
              <mc:Fallback>
                <p:oleObj name="Equation" r:id="rId3" imgW="1269449" imgH="431613"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5750" y="3021013"/>
                        <a:ext cx="2770188" cy="941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Object 6"/>
          <p:cNvGraphicFramePr>
            <a:graphicFrameLocks noChangeAspect="1"/>
          </p:cNvGraphicFramePr>
          <p:nvPr/>
        </p:nvGraphicFramePr>
        <p:xfrm>
          <a:off x="2112963" y="4960938"/>
          <a:ext cx="4183062" cy="1023937"/>
        </p:xfrm>
        <a:graphic>
          <a:graphicData uri="http://schemas.openxmlformats.org/presentationml/2006/ole">
            <mc:AlternateContent xmlns:mc="http://schemas.openxmlformats.org/markup-compatibility/2006">
              <mc:Choice xmlns:v="urn:schemas-microsoft-com:vml" Requires="v">
                <p:oleObj spid="_x0000_s19472" name="Equation" r:id="rId5" imgW="1917700" imgH="469900" progId="Equation.3">
                  <p:embed/>
                </p:oleObj>
              </mc:Choice>
              <mc:Fallback>
                <p:oleObj name="Equation" r:id="rId5" imgW="1917700" imgH="4699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2963" y="4960938"/>
                        <a:ext cx="4183062" cy="1023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247A999-3ECD-44DE-9A5F-3785805BF0F8}" type="slidenum">
              <a:rPr lang="en-US" altLang="en-US" smtClean="0"/>
              <a:pPr eaLnBrk="1" hangingPunct="1"/>
              <a:t>19</a:t>
            </a:fld>
            <a:endParaRPr lang="en-US" altLang="en-US" smtClean="0"/>
          </a:p>
        </p:txBody>
      </p:sp>
      <p:sp>
        <p:nvSpPr>
          <p:cNvPr id="20483" name="Rectangle 2"/>
          <p:cNvSpPr>
            <a:spLocks noGrp="1" noChangeArrowheads="1"/>
          </p:cNvSpPr>
          <p:nvPr>
            <p:ph type="title"/>
          </p:nvPr>
        </p:nvSpPr>
        <p:spPr/>
        <p:txBody>
          <a:bodyPr/>
          <a:lstStyle/>
          <a:p>
            <a:pPr eaLnBrk="1" hangingPunct="1"/>
            <a:r>
              <a:rPr lang="en-US" smtClean="0"/>
              <a:t>Computing expectations by conditioning</a:t>
            </a:r>
          </a:p>
        </p:txBody>
      </p:sp>
      <p:sp>
        <p:nvSpPr>
          <p:cNvPr id="20484" name="Rectangle 3"/>
          <p:cNvSpPr>
            <a:spLocks noGrp="1" noChangeArrowheads="1"/>
          </p:cNvSpPr>
          <p:nvPr>
            <p:ph type="body" idx="1"/>
          </p:nvPr>
        </p:nvSpPr>
        <p:spPr>
          <a:xfrm>
            <a:off x="457200" y="1600200"/>
            <a:ext cx="8229600" cy="4910138"/>
          </a:xfrm>
        </p:spPr>
        <p:txBody>
          <a:bodyPr/>
          <a:lstStyle/>
          <a:p>
            <a:pPr eaLnBrk="1" hangingPunct="1"/>
            <a:r>
              <a:rPr lang="en-US" smtClean="0"/>
              <a:t>Denote </a:t>
            </a:r>
          </a:p>
          <a:p>
            <a:pPr lvl="1" eaLnBrk="1" hangingPunct="1"/>
            <a:r>
              <a:rPr lang="en-US" i="1" smtClean="0"/>
              <a:t>E[X|Y]</a:t>
            </a:r>
            <a:r>
              <a:rPr lang="en-US" smtClean="0"/>
              <a:t>: function of the r.v. Y</a:t>
            </a:r>
          </a:p>
          <a:p>
            <a:pPr lvl="2" eaLnBrk="1" hangingPunct="1"/>
            <a:r>
              <a:rPr lang="en-US" smtClean="0"/>
              <a:t>Whose value at Y=y is E[X|Y=y] </a:t>
            </a:r>
          </a:p>
          <a:p>
            <a:pPr lvl="2" eaLnBrk="1" hangingPunct="1"/>
            <a:endParaRPr lang="en-US" smtClean="0"/>
          </a:p>
          <a:p>
            <a:pPr lvl="1" eaLnBrk="1" hangingPunct="1"/>
            <a:r>
              <a:rPr lang="en-US" i="1" smtClean="0"/>
              <a:t>E[X|Y]</a:t>
            </a:r>
            <a:r>
              <a:rPr lang="en-US" smtClean="0"/>
              <a:t>: is itself a random variable</a:t>
            </a:r>
          </a:p>
          <a:p>
            <a:pPr lvl="2" eaLnBrk="1" hangingPunct="1"/>
            <a:r>
              <a:rPr lang="en-US" smtClean="0"/>
              <a:t>Property of conditional expectation</a:t>
            </a:r>
          </a:p>
          <a:p>
            <a:pPr lvl="2" eaLnBrk="1" hangingPunct="1"/>
            <a:endParaRPr lang="en-US" smtClean="0"/>
          </a:p>
          <a:p>
            <a:pPr lvl="2" eaLnBrk="1" hangingPunct="1"/>
            <a:r>
              <a:rPr lang="en-US" smtClean="0"/>
              <a:t>if Y is a discrete r.v.</a:t>
            </a:r>
          </a:p>
          <a:p>
            <a:pPr lvl="2" eaLnBrk="1" hangingPunct="1"/>
            <a:endParaRPr lang="en-US" smtClean="0"/>
          </a:p>
          <a:p>
            <a:pPr lvl="2" eaLnBrk="1" hangingPunct="1"/>
            <a:endParaRPr lang="en-US" smtClean="0"/>
          </a:p>
          <a:p>
            <a:pPr lvl="2" eaLnBrk="1" hangingPunct="1"/>
            <a:r>
              <a:rPr lang="en-US" smtClean="0"/>
              <a:t>if Y is continuous with density </a:t>
            </a:r>
            <a:r>
              <a:rPr lang="en-US" i="1" smtClean="0"/>
              <a:t>f</a:t>
            </a:r>
            <a:r>
              <a:rPr lang="en-US" i="1" baseline="-25000" smtClean="0"/>
              <a:t>Y </a:t>
            </a:r>
            <a:r>
              <a:rPr lang="en-US" i="1" smtClean="0"/>
              <a:t>(y) =&gt;</a:t>
            </a:r>
          </a:p>
          <a:p>
            <a:pPr lvl="2" eaLnBrk="1" hangingPunct="1"/>
            <a:endParaRPr lang="en-US" smtClean="0"/>
          </a:p>
          <a:p>
            <a:pPr lvl="2" eaLnBrk="1" hangingPunct="1"/>
            <a:endParaRPr lang="en-US" smtClean="0"/>
          </a:p>
        </p:txBody>
      </p:sp>
      <p:graphicFrame>
        <p:nvGraphicFramePr>
          <p:cNvPr id="20485" name="Object 5"/>
          <p:cNvGraphicFramePr>
            <a:graphicFrameLocks noChangeAspect="1"/>
          </p:cNvGraphicFramePr>
          <p:nvPr/>
        </p:nvGraphicFramePr>
        <p:xfrm>
          <a:off x="2860675" y="4038600"/>
          <a:ext cx="2687638" cy="442913"/>
        </p:xfrm>
        <a:graphic>
          <a:graphicData uri="http://schemas.openxmlformats.org/presentationml/2006/ole">
            <mc:AlternateContent xmlns:mc="http://schemas.openxmlformats.org/markup-compatibility/2006">
              <mc:Choice xmlns:v="urn:schemas-microsoft-com:vml" Requires="v">
                <p:oleObj spid="_x0000_s20503" name="Equation" r:id="rId4" imgW="1231366" imgH="203112" progId="Equation.3">
                  <p:embed/>
                </p:oleObj>
              </mc:Choice>
              <mc:Fallback>
                <p:oleObj name="Equation" r:id="rId4" imgW="1231366" imgH="203112"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0675" y="4038600"/>
                        <a:ext cx="2687638"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6" name="Object 6"/>
          <p:cNvGraphicFramePr>
            <a:graphicFrameLocks noChangeAspect="1"/>
          </p:cNvGraphicFramePr>
          <p:nvPr/>
        </p:nvGraphicFramePr>
        <p:xfrm>
          <a:off x="1635125" y="4787900"/>
          <a:ext cx="6289675" cy="774700"/>
        </p:xfrm>
        <a:graphic>
          <a:graphicData uri="http://schemas.openxmlformats.org/presentationml/2006/ole">
            <mc:AlternateContent xmlns:mc="http://schemas.openxmlformats.org/markup-compatibility/2006">
              <mc:Choice xmlns:v="urn:schemas-microsoft-com:vml" Requires="v">
                <p:oleObj spid="_x0000_s20504" name="Equation" r:id="rId6" imgW="2882900" imgH="355600" progId="Equation.3">
                  <p:embed/>
                </p:oleObj>
              </mc:Choice>
              <mc:Fallback>
                <p:oleObj name="Equation" r:id="rId6" imgW="2882900" imgH="3556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5125" y="4787900"/>
                        <a:ext cx="6289675"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7" name="Object 7"/>
          <p:cNvGraphicFramePr>
            <a:graphicFrameLocks noChangeAspect="1"/>
          </p:cNvGraphicFramePr>
          <p:nvPr/>
        </p:nvGraphicFramePr>
        <p:xfrm>
          <a:off x="2681288" y="5715000"/>
          <a:ext cx="4127500" cy="1023938"/>
        </p:xfrm>
        <a:graphic>
          <a:graphicData uri="http://schemas.openxmlformats.org/presentationml/2006/ole">
            <mc:AlternateContent xmlns:mc="http://schemas.openxmlformats.org/markup-compatibility/2006">
              <mc:Choice xmlns:v="urn:schemas-microsoft-com:vml" Requires="v">
                <p:oleObj spid="_x0000_s20505" name="Equation" r:id="rId8" imgW="1892300" imgH="469900" progId="Equation.3">
                  <p:embed/>
                </p:oleObj>
              </mc:Choice>
              <mc:Fallback>
                <p:oleObj name="Equation" r:id="rId8" imgW="1892300" imgH="469900"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81288" y="5715000"/>
                        <a:ext cx="4127500" cy="1023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8" name="Text Box 8"/>
          <p:cNvSpPr txBox="1">
            <a:spLocks noChangeArrowheads="1"/>
          </p:cNvSpPr>
          <p:nvPr/>
        </p:nvSpPr>
        <p:spPr bwMode="auto">
          <a:xfrm>
            <a:off x="6308725" y="4052888"/>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(1)</a:t>
            </a:r>
          </a:p>
        </p:txBody>
      </p:sp>
      <p:sp>
        <p:nvSpPr>
          <p:cNvPr id="20489" name="Text Box 9"/>
          <p:cNvSpPr txBox="1">
            <a:spLocks noChangeArrowheads="1"/>
          </p:cNvSpPr>
          <p:nvPr/>
        </p:nvSpPr>
        <p:spPr bwMode="auto">
          <a:xfrm>
            <a:off x="8375650" y="4876800"/>
            <a:ext cx="46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(2)</a:t>
            </a:r>
          </a:p>
        </p:txBody>
      </p:sp>
      <p:sp>
        <p:nvSpPr>
          <p:cNvPr id="20490" name="Text Box 10"/>
          <p:cNvSpPr txBox="1">
            <a:spLocks noChangeArrowheads="1"/>
          </p:cNvSpPr>
          <p:nvPr/>
        </p:nvSpPr>
        <p:spPr bwMode="auto">
          <a:xfrm>
            <a:off x="7080250" y="6034088"/>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27DFAE7-5988-4BF4-B33D-E84E9B3702A9}" type="slidenum">
              <a:rPr lang="en-US" altLang="en-US" smtClean="0"/>
              <a:pPr eaLnBrk="1" hangingPunct="1"/>
              <a:t>2</a:t>
            </a:fld>
            <a:endParaRPr lang="en-US" altLang="en-US" smtClean="0"/>
          </a:p>
        </p:txBody>
      </p:sp>
      <p:sp>
        <p:nvSpPr>
          <p:cNvPr id="4099" name="Rectangle 2"/>
          <p:cNvSpPr>
            <a:spLocks noGrp="1" noChangeArrowheads="1"/>
          </p:cNvSpPr>
          <p:nvPr>
            <p:ph type="title"/>
          </p:nvPr>
        </p:nvSpPr>
        <p:spPr/>
        <p:txBody>
          <a:bodyPr/>
          <a:lstStyle/>
          <a:p>
            <a:pPr eaLnBrk="1" hangingPunct="1"/>
            <a:r>
              <a:rPr lang="en-US" smtClean="0"/>
              <a:t>Behavior of the system</a:t>
            </a:r>
          </a:p>
        </p:txBody>
      </p:sp>
      <p:sp>
        <p:nvSpPr>
          <p:cNvPr id="4100" name="Rectangle 3"/>
          <p:cNvSpPr>
            <a:spLocks noGrp="1" noChangeArrowheads="1"/>
          </p:cNvSpPr>
          <p:nvPr>
            <p:ph type="body" idx="1"/>
          </p:nvPr>
        </p:nvSpPr>
        <p:spPr/>
        <p:txBody>
          <a:bodyPr/>
          <a:lstStyle/>
          <a:p>
            <a:pPr eaLnBrk="1" hangingPunct="1"/>
            <a:r>
              <a:rPr lang="el-GR" smtClean="0"/>
              <a:t>λ</a:t>
            </a:r>
            <a:r>
              <a:rPr lang="en-US" smtClean="0"/>
              <a:t>&gt;</a:t>
            </a:r>
            <a:r>
              <a:rPr lang="el-GR" smtClean="0"/>
              <a:t>μ</a:t>
            </a:r>
            <a:endParaRPr lang="en-US" smtClean="0"/>
          </a:p>
          <a:p>
            <a:pPr eaLnBrk="1" hangingPunct="1"/>
            <a:endParaRPr lang="en-US" smtClean="0"/>
          </a:p>
          <a:p>
            <a:pPr eaLnBrk="1" hangingPunct="1"/>
            <a:r>
              <a:rPr lang="el-GR" smtClean="0"/>
              <a:t>λ</a:t>
            </a:r>
            <a:r>
              <a:rPr lang="en-US" smtClean="0"/>
              <a:t>&lt;</a:t>
            </a:r>
            <a:r>
              <a:rPr lang="el-GR" smtClean="0"/>
              <a:t>μ</a:t>
            </a:r>
            <a:endParaRPr lang="en-US" smtClean="0"/>
          </a:p>
          <a:p>
            <a:pPr eaLnBrk="1" hangingPunct="1"/>
            <a:endParaRPr lang="en-US" smtClean="0"/>
          </a:p>
          <a:p>
            <a:pPr eaLnBrk="1" hangingPunct="1"/>
            <a:r>
              <a:rPr lang="en-US" smtClean="0"/>
              <a:t>Possible evolution of N(t)</a:t>
            </a:r>
            <a:endParaRPr lang="el-GR" smtClean="0"/>
          </a:p>
        </p:txBody>
      </p:sp>
      <p:sp>
        <p:nvSpPr>
          <p:cNvPr id="4101" name="Text Box 4"/>
          <p:cNvSpPr txBox="1">
            <a:spLocks noChangeArrowheads="1"/>
          </p:cNvSpPr>
          <p:nvPr/>
        </p:nvSpPr>
        <p:spPr bwMode="auto">
          <a:xfrm>
            <a:off x="4848225" y="6262688"/>
            <a:ext cx="866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Courier New" pitchFamily="49" charset="0"/>
              </a:rPr>
              <a:t>Time </a:t>
            </a:r>
          </a:p>
        </p:txBody>
      </p:sp>
      <p:sp>
        <p:nvSpPr>
          <p:cNvPr id="4102" name="Line 5"/>
          <p:cNvSpPr>
            <a:spLocks noChangeShapeType="1"/>
          </p:cNvSpPr>
          <p:nvPr/>
        </p:nvSpPr>
        <p:spPr bwMode="auto">
          <a:xfrm flipV="1">
            <a:off x="3124200" y="6019800"/>
            <a:ext cx="4419600" cy="14288"/>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03" name="Line 6"/>
          <p:cNvSpPr>
            <a:spLocks noChangeShapeType="1"/>
          </p:cNvSpPr>
          <p:nvPr/>
        </p:nvSpPr>
        <p:spPr bwMode="auto">
          <a:xfrm>
            <a:off x="3048000" y="5729288"/>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04" name="Line 7"/>
          <p:cNvSpPr>
            <a:spLocks noChangeShapeType="1"/>
          </p:cNvSpPr>
          <p:nvPr/>
        </p:nvSpPr>
        <p:spPr bwMode="auto">
          <a:xfrm>
            <a:off x="3048000" y="5119688"/>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05" name="Line 8"/>
          <p:cNvSpPr>
            <a:spLocks noChangeShapeType="1"/>
          </p:cNvSpPr>
          <p:nvPr/>
        </p:nvSpPr>
        <p:spPr bwMode="auto">
          <a:xfrm>
            <a:off x="3048000" y="5424488"/>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06" name="Line 9"/>
          <p:cNvSpPr>
            <a:spLocks noChangeShapeType="1"/>
          </p:cNvSpPr>
          <p:nvPr/>
        </p:nvSpPr>
        <p:spPr bwMode="auto">
          <a:xfrm>
            <a:off x="3048000" y="4814888"/>
            <a:ext cx="1524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07" name="Text Box 10"/>
          <p:cNvSpPr txBox="1">
            <a:spLocks noChangeArrowheads="1"/>
          </p:cNvSpPr>
          <p:nvPr/>
        </p:nvSpPr>
        <p:spPr bwMode="auto">
          <a:xfrm>
            <a:off x="3200400" y="6019800"/>
            <a:ext cx="3597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Courier New" pitchFamily="49" charset="0"/>
              </a:rPr>
              <a:t>1  2 3 4 5 6 7 8 9 10 11 </a:t>
            </a:r>
          </a:p>
        </p:txBody>
      </p:sp>
      <p:sp>
        <p:nvSpPr>
          <p:cNvPr id="4108" name="Line 15"/>
          <p:cNvSpPr>
            <a:spLocks noChangeShapeType="1"/>
          </p:cNvSpPr>
          <p:nvPr/>
        </p:nvSpPr>
        <p:spPr bwMode="auto">
          <a:xfrm>
            <a:off x="3657600" y="5715000"/>
            <a:ext cx="304800" cy="142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09" name="Line 16"/>
          <p:cNvSpPr>
            <a:spLocks noChangeShapeType="1"/>
          </p:cNvSpPr>
          <p:nvPr/>
        </p:nvSpPr>
        <p:spPr bwMode="auto">
          <a:xfrm flipV="1">
            <a:off x="3962400" y="5410200"/>
            <a:ext cx="0" cy="3190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10" name="Line 17"/>
          <p:cNvSpPr>
            <a:spLocks noChangeShapeType="1"/>
          </p:cNvSpPr>
          <p:nvPr/>
        </p:nvSpPr>
        <p:spPr bwMode="auto">
          <a:xfrm flipV="1">
            <a:off x="4267200" y="5410200"/>
            <a:ext cx="0" cy="3190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11" name="Line 18"/>
          <p:cNvSpPr>
            <a:spLocks noChangeShapeType="1"/>
          </p:cNvSpPr>
          <p:nvPr/>
        </p:nvSpPr>
        <p:spPr bwMode="auto">
          <a:xfrm flipV="1">
            <a:off x="4495800" y="5410200"/>
            <a:ext cx="0" cy="3190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12" name="Line 20"/>
          <p:cNvSpPr>
            <a:spLocks noChangeShapeType="1"/>
          </p:cNvSpPr>
          <p:nvPr/>
        </p:nvSpPr>
        <p:spPr bwMode="auto">
          <a:xfrm>
            <a:off x="3962400" y="5410200"/>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13" name="Line 21"/>
          <p:cNvSpPr>
            <a:spLocks noChangeShapeType="1"/>
          </p:cNvSpPr>
          <p:nvPr/>
        </p:nvSpPr>
        <p:spPr bwMode="auto">
          <a:xfrm>
            <a:off x="4495800" y="5410200"/>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14" name="Line 22"/>
          <p:cNvSpPr>
            <a:spLocks noChangeShapeType="1"/>
          </p:cNvSpPr>
          <p:nvPr/>
        </p:nvSpPr>
        <p:spPr bwMode="auto">
          <a:xfrm>
            <a:off x="4800600" y="5105400"/>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15" name="Line 23"/>
          <p:cNvSpPr>
            <a:spLocks noChangeShapeType="1"/>
          </p:cNvSpPr>
          <p:nvPr/>
        </p:nvSpPr>
        <p:spPr bwMode="auto">
          <a:xfrm>
            <a:off x="4267200" y="5729288"/>
            <a:ext cx="2286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16" name="Line 24"/>
          <p:cNvSpPr>
            <a:spLocks noChangeShapeType="1"/>
          </p:cNvSpPr>
          <p:nvPr/>
        </p:nvSpPr>
        <p:spPr bwMode="auto">
          <a:xfrm flipV="1">
            <a:off x="5105400" y="5105400"/>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4117" name="Group 25"/>
          <p:cNvGrpSpPr>
            <a:grpSpLocks/>
          </p:cNvGrpSpPr>
          <p:nvPr/>
        </p:nvGrpSpPr>
        <p:grpSpPr bwMode="auto">
          <a:xfrm>
            <a:off x="2743200" y="4814888"/>
            <a:ext cx="381000" cy="1128712"/>
            <a:chOff x="864" y="1632"/>
            <a:chExt cx="240" cy="711"/>
          </a:xfrm>
        </p:grpSpPr>
        <p:sp>
          <p:nvSpPr>
            <p:cNvPr id="4136" name="Line 26"/>
            <p:cNvSpPr>
              <a:spLocks noChangeShapeType="1"/>
            </p:cNvSpPr>
            <p:nvPr/>
          </p:nvSpPr>
          <p:spPr bwMode="auto">
            <a:xfrm>
              <a:off x="1008" y="2208"/>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37" name="Line 27"/>
            <p:cNvSpPr>
              <a:spLocks noChangeShapeType="1"/>
            </p:cNvSpPr>
            <p:nvPr/>
          </p:nvSpPr>
          <p:spPr bwMode="auto">
            <a:xfrm>
              <a:off x="1008" y="1824"/>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38" name="Line 28"/>
            <p:cNvSpPr>
              <a:spLocks noChangeShapeType="1"/>
            </p:cNvSpPr>
            <p:nvPr/>
          </p:nvSpPr>
          <p:spPr bwMode="auto">
            <a:xfrm>
              <a:off x="1008" y="2016"/>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39" name="Line 29"/>
            <p:cNvSpPr>
              <a:spLocks noChangeShapeType="1"/>
            </p:cNvSpPr>
            <p:nvPr/>
          </p:nvSpPr>
          <p:spPr bwMode="auto">
            <a:xfrm>
              <a:off x="1008" y="1632"/>
              <a:ext cx="96"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40" name="Text Box 30"/>
            <p:cNvSpPr txBox="1">
              <a:spLocks noChangeArrowheads="1"/>
            </p:cNvSpPr>
            <p:nvPr/>
          </p:nvSpPr>
          <p:spPr bwMode="auto">
            <a:xfrm>
              <a:off x="864" y="2112"/>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Courier New" pitchFamily="49" charset="0"/>
                </a:rPr>
                <a:t>1</a:t>
              </a:r>
            </a:p>
          </p:txBody>
        </p:sp>
        <p:sp>
          <p:nvSpPr>
            <p:cNvPr id="4141" name="Text Box 31"/>
            <p:cNvSpPr txBox="1">
              <a:spLocks noChangeArrowheads="1"/>
            </p:cNvSpPr>
            <p:nvPr/>
          </p:nvSpPr>
          <p:spPr bwMode="auto">
            <a:xfrm>
              <a:off x="864" y="1920"/>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Courier New" pitchFamily="49" charset="0"/>
                </a:rPr>
                <a:t>2</a:t>
              </a:r>
            </a:p>
          </p:txBody>
        </p:sp>
        <p:sp>
          <p:nvSpPr>
            <p:cNvPr id="4142" name="Text Box 32"/>
            <p:cNvSpPr txBox="1">
              <a:spLocks noChangeArrowheads="1"/>
            </p:cNvSpPr>
            <p:nvPr/>
          </p:nvSpPr>
          <p:spPr bwMode="auto">
            <a:xfrm>
              <a:off x="864" y="1728"/>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latin typeface="Courier New" pitchFamily="49" charset="0"/>
                </a:rPr>
                <a:t>3</a:t>
              </a:r>
            </a:p>
          </p:txBody>
        </p:sp>
      </p:grpSp>
      <p:sp>
        <p:nvSpPr>
          <p:cNvPr id="4118" name="Line 33"/>
          <p:cNvSpPr>
            <a:spLocks noChangeShapeType="1"/>
          </p:cNvSpPr>
          <p:nvPr/>
        </p:nvSpPr>
        <p:spPr bwMode="auto">
          <a:xfrm flipV="1">
            <a:off x="3124200" y="4281488"/>
            <a:ext cx="0" cy="1752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19" name="Line 34"/>
          <p:cNvSpPr>
            <a:spLocks noChangeShapeType="1"/>
          </p:cNvSpPr>
          <p:nvPr/>
        </p:nvSpPr>
        <p:spPr bwMode="auto">
          <a:xfrm flipV="1">
            <a:off x="3657600" y="5715000"/>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20" name="Line 35"/>
          <p:cNvSpPr>
            <a:spLocks noChangeShapeType="1"/>
          </p:cNvSpPr>
          <p:nvPr/>
        </p:nvSpPr>
        <p:spPr bwMode="auto">
          <a:xfrm flipV="1">
            <a:off x="4800600" y="5105400"/>
            <a:ext cx="0" cy="3190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21" name="Line 36"/>
          <p:cNvSpPr>
            <a:spLocks noChangeShapeType="1"/>
          </p:cNvSpPr>
          <p:nvPr/>
        </p:nvSpPr>
        <p:spPr bwMode="auto">
          <a:xfrm>
            <a:off x="5105400" y="5410200"/>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22" name="Line 37"/>
          <p:cNvSpPr>
            <a:spLocks noChangeShapeType="1"/>
          </p:cNvSpPr>
          <p:nvPr/>
        </p:nvSpPr>
        <p:spPr bwMode="auto">
          <a:xfrm flipV="1">
            <a:off x="5410200" y="5410200"/>
            <a:ext cx="0" cy="3190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23" name="Line 38"/>
          <p:cNvSpPr>
            <a:spLocks noChangeShapeType="1"/>
          </p:cNvSpPr>
          <p:nvPr/>
        </p:nvSpPr>
        <p:spPr bwMode="auto">
          <a:xfrm>
            <a:off x="5410200" y="5715000"/>
            <a:ext cx="304800" cy="142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24" name="Line 40"/>
          <p:cNvSpPr>
            <a:spLocks noChangeShapeType="1"/>
          </p:cNvSpPr>
          <p:nvPr/>
        </p:nvSpPr>
        <p:spPr bwMode="auto">
          <a:xfrm flipV="1">
            <a:off x="5715000" y="5715000"/>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25" name="Line 41"/>
          <p:cNvSpPr>
            <a:spLocks noChangeShapeType="1"/>
          </p:cNvSpPr>
          <p:nvPr/>
        </p:nvSpPr>
        <p:spPr bwMode="auto">
          <a:xfrm>
            <a:off x="6324600" y="5715000"/>
            <a:ext cx="304800" cy="142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26" name="Line 42"/>
          <p:cNvSpPr>
            <a:spLocks noChangeShapeType="1"/>
          </p:cNvSpPr>
          <p:nvPr/>
        </p:nvSpPr>
        <p:spPr bwMode="auto">
          <a:xfrm flipV="1">
            <a:off x="6629400" y="5410200"/>
            <a:ext cx="0" cy="319088"/>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27" name="Line 43"/>
          <p:cNvSpPr>
            <a:spLocks noChangeShapeType="1"/>
          </p:cNvSpPr>
          <p:nvPr/>
        </p:nvSpPr>
        <p:spPr bwMode="auto">
          <a:xfrm>
            <a:off x="6629400" y="5410200"/>
            <a:ext cx="304800" cy="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128" name="Line 44"/>
          <p:cNvSpPr>
            <a:spLocks noChangeShapeType="1"/>
          </p:cNvSpPr>
          <p:nvPr/>
        </p:nvSpPr>
        <p:spPr bwMode="auto">
          <a:xfrm flipV="1">
            <a:off x="6324600" y="5715000"/>
            <a:ext cx="0" cy="304800"/>
          </a:xfrm>
          <a:prstGeom prst="line">
            <a:avLst/>
          </a:prstGeom>
          <a:noFill/>
          <a:ln w="28575">
            <a:solidFill>
              <a:srgbClr val="00804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607281" name="Group 49"/>
          <p:cNvGrpSpPr>
            <a:grpSpLocks/>
          </p:cNvGrpSpPr>
          <p:nvPr/>
        </p:nvGrpSpPr>
        <p:grpSpPr bwMode="auto">
          <a:xfrm>
            <a:off x="3581400" y="4357688"/>
            <a:ext cx="2133600" cy="366712"/>
            <a:chOff x="2256" y="2745"/>
            <a:chExt cx="1344" cy="231"/>
          </a:xfrm>
        </p:grpSpPr>
        <p:sp>
          <p:nvSpPr>
            <p:cNvPr id="4134" name="Line 45"/>
            <p:cNvSpPr>
              <a:spLocks noChangeShapeType="1"/>
            </p:cNvSpPr>
            <p:nvPr/>
          </p:nvSpPr>
          <p:spPr bwMode="auto">
            <a:xfrm>
              <a:off x="2256" y="2976"/>
              <a:ext cx="1344"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35" name="Text Box 46"/>
            <p:cNvSpPr txBox="1">
              <a:spLocks noChangeArrowheads="1"/>
            </p:cNvSpPr>
            <p:nvPr/>
          </p:nvSpPr>
          <p:spPr bwMode="auto">
            <a:xfrm>
              <a:off x="2736" y="2745"/>
              <a:ext cx="4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busy</a:t>
              </a:r>
            </a:p>
          </p:txBody>
        </p:sp>
      </p:grpSp>
      <p:grpSp>
        <p:nvGrpSpPr>
          <p:cNvPr id="607282" name="Group 50"/>
          <p:cNvGrpSpPr>
            <a:grpSpLocks/>
          </p:cNvGrpSpPr>
          <p:nvPr/>
        </p:nvGrpSpPr>
        <p:grpSpPr bwMode="auto">
          <a:xfrm>
            <a:off x="5715000" y="4357688"/>
            <a:ext cx="609600" cy="366712"/>
            <a:chOff x="3600" y="2745"/>
            <a:chExt cx="384" cy="231"/>
          </a:xfrm>
        </p:grpSpPr>
        <p:sp>
          <p:nvSpPr>
            <p:cNvPr id="4132" name="Text Box 48"/>
            <p:cNvSpPr txBox="1">
              <a:spLocks noChangeArrowheads="1"/>
            </p:cNvSpPr>
            <p:nvPr/>
          </p:nvSpPr>
          <p:spPr bwMode="auto">
            <a:xfrm>
              <a:off x="3620" y="2745"/>
              <a:ext cx="3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idle</a:t>
              </a:r>
            </a:p>
          </p:txBody>
        </p:sp>
        <p:sp>
          <p:nvSpPr>
            <p:cNvPr id="4133" name="Line 47"/>
            <p:cNvSpPr>
              <a:spLocks noChangeShapeType="1"/>
            </p:cNvSpPr>
            <p:nvPr/>
          </p:nvSpPr>
          <p:spPr bwMode="auto">
            <a:xfrm>
              <a:off x="3600" y="2976"/>
              <a:ext cx="384"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31" name="Text Box 51"/>
          <p:cNvSpPr txBox="1">
            <a:spLocks noChangeArrowheads="1"/>
          </p:cNvSpPr>
          <p:nvPr/>
        </p:nvSpPr>
        <p:spPr bwMode="auto">
          <a:xfrm>
            <a:off x="2498725" y="4075113"/>
            <a:ext cx="577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07281"/>
                                        </p:tgtEl>
                                        <p:attrNameLst>
                                          <p:attrName>style.visibility</p:attrName>
                                        </p:attrNameLst>
                                      </p:cBhvr>
                                      <p:to>
                                        <p:strVal val="visible"/>
                                      </p:to>
                                    </p:set>
                                    <p:animEffect transition="in" filter="blinds(horizontal)">
                                      <p:cBhvr>
                                        <p:cTn id="7" dur="500"/>
                                        <p:tgtEl>
                                          <p:spTgt spid="6072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07282"/>
                                        </p:tgtEl>
                                        <p:attrNameLst>
                                          <p:attrName>style.visibility</p:attrName>
                                        </p:attrNameLst>
                                      </p:cBhvr>
                                      <p:to>
                                        <p:strVal val="visible"/>
                                      </p:to>
                                    </p:set>
                                    <p:animEffect transition="in" filter="wipe(down)">
                                      <p:cBhvr>
                                        <p:cTn id="12" dur="500"/>
                                        <p:tgtEl>
                                          <p:spTgt spid="607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FF0315-434E-45C8-A693-7CDF8E3799B3}" type="slidenum">
              <a:rPr lang="en-US" altLang="en-US" smtClean="0"/>
              <a:pPr eaLnBrk="1" hangingPunct="1"/>
              <a:t>20</a:t>
            </a:fld>
            <a:endParaRPr lang="en-US" altLang="en-US" smtClean="0"/>
          </a:p>
        </p:txBody>
      </p:sp>
      <p:sp>
        <p:nvSpPr>
          <p:cNvPr id="21507" name="Rectangle 2"/>
          <p:cNvSpPr>
            <a:spLocks noGrp="1" noChangeArrowheads="1"/>
          </p:cNvSpPr>
          <p:nvPr>
            <p:ph type="title"/>
          </p:nvPr>
        </p:nvSpPr>
        <p:spPr/>
        <p:txBody>
          <a:bodyPr/>
          <a:lstStyle/>
          <a:p>
            <a:pPr eaLnBrk="1" hangingPunct="1"/>
            <a:r>
              <a:rPr lang="en-US" smtClean="0"/>
              <a:t>Proof of equation when X and Y are discrete</a:t>
            </a:r>
          </a:p>
        </p:txBody>
      </p:sp>
      <p:graphicFrame>
        <p:nvGraphicFramePr>
          <p:cNvPr id="21508" name="Object 4"/>
          <p:cNvGraphicFramePr>
            <a:graphicFrameLocks noChangeAspect="1"/>
          </p:cNvGraphicFramePr>
          <p:nvPr/>
        </p:nvGraphicFramePr>
        <p:xfrm>
          <a:off x="1033463" y="1841500"/>
          <a:ext cx="6732587" cy="4178300"/>
        </p:xfrm>
        <a:graphic>
          <a:graphicData uri="http://schemas.openxmlformats.org/presentationml/2006/ole">
            <mc:AlternateContent xmlns:mc="http://schemas.openxmlformats.org/markup-compatibility/2006">
              <mc:Choice xmlns:v="urn:schemas-microsoft-com:vml" Requires="v">
                <p:oleObj spid="_x0000_s21513" name="Equation" r:id="rId4" imgW="3086100" imgH="1917700" progId="Equation.3">
                  <p:embed/>
                </p:oleObj>
              </mc:Choice>
              <mc:Fallback>
                <p:oleObj name="Equation" r:id="rId4" imgW="3086100" imgH="19177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3463" y="1841500"/>
                        <a:ext cx="6732587" cy="417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F0FF6AC-03FF-4E78-8B2B-0DDD46F17E71}" type="slidenum">
              <a:rPr lang="en-US" altLang="en-US" smtClean="0"/>
              <a:pPr eaLnBrk="1" hangingPunct="1"/>
              <a:t>21</a:t>
            </a:fld>
            <a:endParaRPr lang="en-US" altLang="en-US" smtClean="0"/>
          </a:p>
        </p:txBody>
      </p:sp>
      <p:sp>
        <p:nvSpPr>
          <p:cNvPr id="22531" name="Rectangle 2"/>
          <p:cNvSpPr>
            <a:spLocks noGrp="1" noChangeArrowheads="1"/>
          </p:cNvSpPr>
          <p:nvPr>
            <p:ph type="title"/>
          </p:nvPr>
        </p:nvSpPr>
        <p:spPr/>
        <p:txBody>
          <a:bodyPr/>
          <a:lstStyle/>
          <a:p>
            <a:pPr eaLnBrk="1" hangingPunct="1"/>
            <a:r>
              <a:rPr lang="en-US" smtClean="0"/>
              <a:t>Problem 1</a:t>
            </a:r>
          </a:p>
        </p:txBody>
      </p:sp>
      <p:sp>
        <p:nvSpPr>
          <p:cNvPr id="22532" name="Rectangle 3"/>
          <p:cNvSpPr>
            <a:spLocks noGrp="1" noChangeArrowheads="1"/>
          </p:cNvSpPr>
          <p:nvPr>
            <p:ph type="body" idx="1"/>
          </p:nvPr>
        </p:nvSpPr>
        <p:spPr>
          <a:xfrm>
            <a:off x="457200" y="1371600"/>
            <a:ext cx="8229600" cy="5486400"/>
          </a:xfrm>
        </p:spPr>
        <p:txBody>
          <a:bodyPr/>
          <a:lstStyle/>
          <a:p>
            <a:pPr eaLnBrk="1" hangingPunct="1"/>
            <a:r>
              <a:rPr lang="en-US" sz="2200" smtClean="0"/>
              <a:t>Sam will read </a:t>
            </a:r>
          </a:p>
          <a:p>
            <a:pPr lvl="1" eaLnBrk="1" hangingPunct="1"/>
            <a:r>
              <a:rPr lang="en-US" sz="2100" smtClean="0"/>
              <a:t>Either one chapter of his probability book or </a:t>
            </a:r>
          </a:p>
          <a:p>
            <a:pPr lvl="1" eaLnBrk="1" hangingPunct="1"/>
            <a:endParaRPr lang="en-US" sz="2100" smtClean="0"/>
          </a:p>
          <a:p>
            <a:pPr lvl="1" eaLnBrk="1" hangingPunct="1"/>
            <a:r>
              <a:rPr lang="en-US" sz="2100" smtClean="0"/>
              <a:t>One chapter of his history book</a:t>
            </a:r>
          </a:p>
          <a:p>
            <a:pPr lvl="1" eaLnBrk="1" hangingPunct="1"/>
            <a:endParaRPr lang="en-US" sz="2100" smtClean="0"/>
          </a:p>
          <a:p>
            <a:pPr eaLnBrk="1" hangingPunct="1"/>
            <a:r>
              <a:rPr lang="en-US" sz="2200" smtClean="0"/>
              <a:t>If the number of misprints in a chapter</a:t>
            </a:r>
          </a:p>
          <a:p>
            <a:pPr lvl="1" eaLnBrk="1" hangingPunct="1"/>
            <a:r>
              <a:rPr lang="en-US" sz="2100" smtClean="0"/>
              <a:t>Of his probability book</a:t>
            </a:r>
          </a:p>
          <a:p>
            <a:pPr lvl="2" eaLnBrk="1" hangingPunct="1"/>
            <a:r>
              <a:rPr lang="en-US" sz="1800" smtClean="0"/>
              <a:t>is Poisson distributed with mean 2</a:t>
            </a:r>
          </a:p>
          <a:p>
            <a:pPr lvl="2" eaLnBrk="1" hangingPunct="1"/>
            <a:endParaRPr lang="en-US" sz="1800" smtClean="0"/>
          </a:p>
          <a:p>
            <a:pPr lvl="1" eaLnBrk="1" hangingPunct="1"/>
            <a:r>
              <a:rPr lang="en-US" sz="2100" smtClean="0"/>
              <a:t>Of his history book</a:t>
            </a:r>
          </a:p>
          <a:p>
            <a:pPr lvl="2" eaLnBrk="1" hangingPunct="1"/>
            <a:r>
              <a:rPr lang="en-US" sz="1800" smtClean="0"/>
              <a:t>is Poisson distributed with mean 5</a:t>
            </a:r>
          </a:p>
          <a:p>
            <a:pPr eaLnBrk="1" hangingPunct="1"/>
            <a:endParaRPr lang="en-US" sz="2200" smtClean="0"/>
          </a:p>
          <a:p>
            <a:pPr eaLnBrk="1" hangingPunct="1"/>
            <a:r>
              <a:rPr lang="en-US" sz="2200" smtClean="0"/>
              <a:t>Assuming Sam equally likely to choose either book</a:t>
            </a:r>
          </a:p>
          <a:p>
            <a:pPr lvl="1" eaLnBrk="1" hangingPunct="1"/>
            <a:r>
              <a:rPr lang="en-US" sz="2100" smtClean="0"/>
              <a:t>What is the expected number of misprints he comes across?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789E97B-767A-422D-8C04-0CC6CC71F7E5}" type="slidenum">
              <a:rPr lang="en-US" altLang="en-US" smtClean="0"/>
              <a:pPr eaLnBrk="1" hangingPunct="1"/>
              <a:t>22</a:t>
            </a:fld>
            <a:endParaRPr lang="en-US" altLang="en-US" smtClean="0"/>
          </a:p>
        </p:txBody>
      </p:sp>
      <p:sp>
        <p:nvSpPr>
          <p:cNvPr id="23555" name="Rectangle 2"/>
          <p:cNvSpPr>
            <a:spLocks noGrp="1" noChangeArrowheads="1"/>
          </p:cNvSpPr>
          <p:nvPr>
            <p:ph type="title"/>
          </p:nvPr>
        </p:nvSpPr>
        <p:spPr/>
        <p:txBody>
          <a:bodyPr/>
          <a:lstStyle/>
          <a:p>
            <a:pPr eaLnBrk="1" hangingPunct="1"/>
            <a:r>
              <a:rPr lang="en-US" smtClean="0"/>
              <a:t>Solution</a:t>
            </a:r>
          </a:p>
        </p:txBody>
      </p:sp>
      <p:graphicFrame>
        <p:nvGraphicFramePr>
          <p:cNvPr id="23556" name="Object 5"/>
          <p:cNvGraphicFramePr>
            <a:graphicFrameLocks noChangeAspect="1"/>
          </p:cNvGraphicFramePr>
          <p:nvPr/>
        </p:nvGraphicFramePr>
        <p:xfrm>
          <a:off x="922338" y="1905000"/>
          <a:ext cx="6954837" cy="2878138"/>
        </p:xfrm>
        <a:graphic>
          <a:graphicData uri="http://schemas.openxmlformats.org/presentationml/2006/ole">
            <mc:AlternateContent xmlns:mc="http://schemas.openxmlformats.org/markup-compatibility/2006">
              <mc:Choice xmlns:v="urn:schemas-microsoft-com:vml" Requires="v">
                <p:oleObj spid="_x0000_s23561" name="Equation" r:id="rId3" imgW="3187700" imgH="1320800" progId="Equation.3">
                  <p:embed/>
                </p:oleObj>
              </mc:Choice>
              <mc:Fallback>
                <p:oleObj name="Equation" r:id="rId3" imgW="3187700" imgH="1320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2338" y="1905000"/>
                        <a:ext cx="6954837" cy="287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1738DAD-EC07-4D66-B9D6-3AB8016B3488}" type="slidenum">
              <a:rPr lang="en-US" altLang="en-US" smtClean="0"/>
              <a:pPr eaLnBrk="1" hangingPunct="1"/>
              <a:t>23</a:t>
            </a:fld>
            <a:endParaRPr lang="en-US" altLang="en-US" smtClean="0"/>
          </a:p>
        </p:txBody>
      </p:sp>
      <p:sp>
        <p:nvSpPr>
          <p:cNvPr id="24579" name="Rectangle 2"/>
          <p:cNvSpPr>
            <a:spLocks noGrp="1" noChangeArrowheads="1"/>
          </p:cNvSpPr>
          <p:nvPr>
            <p:ph type="title"/>
          </p:nvPr>
        </p:nvSpPr>
        <p:spPr/>
        <p:txBody>
          <a:bodyPr/>
          <a:lstStyle/>
          <a:p>
            <a:pPr eaLnBrk="1" hangingPunct="1"/>
            <a:r>
              <a:rPr lang="en-US" dirty="0" smtClean="0"/>
              <a:t>Problem 2</a:t>
            </a:r>
          </a:p>
        </p:txBody>
      </p:sp>
      <p:sp>
        <p:nvSpPr>
          <p:cNvPr id="24580" name="Rectangle 3"/>
          <p:cNvSpPr>
            <a:spLocks noGrp="1" noChangeArrowheads="1"/>
          </p:cNvSpPr>
          <p:nvPr>
            <p:ph type="body" idx="1"/>
          </p:nvPr>
        </p:nvSpPr>
        <p:spPr>
          <a:xfrm>
            <a:off x="457200" y="1295400"/>
            <a:ext cx="8229600" cy="5562600"/>
          </a:xfrm>
        </p:spPr>
        <p:txBody>
          <a:bodyPr/>
          <a:lstStyle/>
          <a:p>
            <a:pPr eaLnBrk="1" hangingPunct="1">
              <a:lnSpc>
                <a:spcPct val="90000"/>
              </a:lnSpc>
            </a:pPr>
            <a:r>
              <a:rPr lang="en-US" smtClean="0"/>
              <a:t>A miner is trapped in a mine containing three doors</a:t>
            </a:r>
          </a:p>
          <a:p>
            <a:pPr lvl="1" eaLnBrk="1" hangingPunct="1">
              <a:lnSpc>
                <a:spcPct val="90000"/>
              </a:lnSpc>
            </a:pPr>
            <a:r>
              <a:rPr lang="en-US" smtClean="0"/>
              <a:t>First door</a:t>
            </a:r>
          </a:p>
          <a:p>
            <a:pPr lvl="2" eaLnBrk="1" hangingPunct="1">
              <a:lnSpc>
                <a:spcPct val="90000"/>
              </a:lnSpc>
            </a:pPr>
            <a:r>
              <a:rPr lang="en-US" smtClean="0"/>
              <a:t>leads to a tunnel that takes him to safety</a:t>
            </a:r>
          </a:p>
          <a:p>
            <a:pPr lvl="3" eaLnBrk="1" hangingPunct="1">
              <a:lnSpc>
                <a:spcPct val="90000"/>
              </a:lnSpc>
            </a:pPr>
            <a:r>
              <a:rPr lang="en-US" smtClean="0"/>
              <a:t>After 2 hours of travel</a:t>
            </a:r>
          </a:p>
          <a:p>
            <a:pPr lvl="3" eaLnBrk="1" hangingPunct="1">
              <a:lnSpc>
                <a:spcPct val="90000"/>
              </a:lnSpc>
            </a:pPr>
            <a:endParaRPr lang="en-US" smtClean="0"/>
          </a:p>
          <a:p>
            <a:pPr lvl="1" eaLnBrk="1" hangingPunct="1">
              <a:lnSpc>
                <a:spcPct val="90000"/>
              </a:lnSpc>
            </a:pPr>
            <a:r>
              <a:rPr lang="en-US" smtClean="0"/>
              <a:t>Second door </a:t>
            </a:r>
          </a:p>
          <a:p>
            <a:pPr lvl="2" eaLnBrk="1" hangingPunct="1">
              <a:lnSpc>
                <a:spcPct val="90000"/>
              </a:lnSpc>
            </a:pPr>
            <a:r>
              <a:rPr lang="en-US" smtClean="0"/>
              <a:t>leads to a tunnel that returns him to the mine</a:t>
            </a:r>
          </a:p>
          <a:p>
            <a:pPr lvl="3" eaLnBrk="1" hangingPunct="1">
              <a:lnSpc>
                <a:spcPct val="90000"/>
              </a:lnSpc>
            </a:pPr>
            <a:r>
              <a:rPr lang="en-US" smtClean="0"/>
              <a:t>After 3 hours of travel</a:t>
            </a:r>
          </a:p>
          <a:p>
            <a:pPr lvl="3" eaLnBrk="1" hangingPunct="1">
              <a:lnSpc>
                <a:spcPct val="90000"/>
              </a:lnSpc>
            </a:pPr>
            <a:endParaRPr lang="en-US" smtClean="0"/>
          </a:p>
          <a:p>
            <a:pPr lvl="1" eaLnBrk="1" hangingPunct="1">
              <a:lnSpc>
                <a:spcPct val="90000"/>
              </a:lnSpc>
            </a:pPr>
            <a:r>
              <a:rPr lang="en-US" smtClean="0"/>
              <a:t>Third door</a:t>
            </a:r>
          </a:p>
          <a:p>
            <a:pPr lvl="2" eaLnBrk="1" hangingPunct="1">
              <a:lnSpc>
                <a:spcPct val="90000"/>
              </a:lnSpc>
            </a:pPr>
            <a:r>
              <a:rPr lang="en-US" smtClean="0"/>
              <a:t>Leads to a tunnel that returns him to the mine</a:t>
            </a:r>
          </a:p>
          <a:p>
            <a:pPr lvl="3" eaLnBrk="1" hangingPunct="1">
              <a:lnSpc>
                <a:spcPct val="90000"/>
              </a:lnSpc>
            </a:pPr>
            <a:r>
              <a:rPr lang="en-US" smtClean="0"/>
              <a:t>After 5 hours </a:t>
            </a:r>
          </a:p>
          <a:p>
            <a:pPr eaLnBrk="1" hangingPunct="1">
              <a:lnSpc>
                <a:spcPct val="90000"/>
              </a:lnSpc>
            </a:pPr>
            <a:r>
              <a:rPr lang="en-US" smtClean="0"/>
              <a:t>Assuming he is equally likely to choose any door</a:t>
            </a:r>
          </a:p>
          <a:p>
            <a:pPr lvl="1" eaLnBrk="1" hangingPunct="1">
              <a:lnSpc>
                <a:spcPct val="90000"/>
              </a:lnSpc>
            </a:pPr>
            <a:r>
              <a:rPr lang="en-US" smtClean="0"/>
              <a:t>What is the expected length of time until he reaches safety?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1CF223E-79A6-432A-BCE7-1182C775CE3C}" type="slidenum">
              <a:rPr lang="en-US" altLang="en-US" smtClean="0"/>
              <a:pPr eaLnBrk="1" hangingPunct="1"/>
              <a:t>24</a:t>
            </a:fld>
            <a:endParaRPr lang="en-US" altLang="en-US" smtClean="0"/>
          </a:p>
        </p:txBody>
      </p:sp>
      <p:sp>
        <p:nvSpPr>
          <p:cNvPr id="25603" name="Rectangle 2"/>
          <p:cNvSpPr>
            <a:spLocks noGrp="1" noChangeArrowheads="1"/>
          </p:cNvSpPr>
          <p:nvPr>
            <p:ph type="title"/>
          </p:nvPr>
        </p:nvSpPr>
        <p:spPr>
          <a:xfrm>
            <a:off x="457200" y="-152400"/>
            <a:ext cx="7543800" cy="1295400"/>
          </a:xfrm>
        </p:spPr>
        <p:txBody>
          <a:bodyPr/>
          <a:lstStyle/>
          <a:p>
            <a:pPr eaLnBrk="1" hangingPunct="1"/>
            <a:r>
              <a:rPr lang="en-US" smtClean="0"/>
              <a:t>Solution</a:t>
            </a:r>
          </a:p>
        </p:txBody>
      </p:sp>
      <p:graphicFrame>
        <p:nvGraphicFramePr>
          <p:cNvPr id="25604" name="Object 4"/>
          <p:cNvGraphicFramePr>
            <a:graphicFrameLocks noChangeAspect="1"/>
          </p:cNvGraphicFramePr>
          <p:nvPr/>
        </p:nvGraphicFramePr>
        <p:xfrm>
          <a:off x="1004888" y="1157288"/>
          <a:ext cx="6788150" cy="5700712"/>
        </p:xfrm>
        <a:graphic>
          <a:graphicData uri="http://schemas.openxmlformats.org/presentationml/2006/ole">
            <mc:AlternateContent xmlns:mc="http://schemas.openxmlformats.org/markup-compatibility/2006">
              <mc:Choice xmlns:v="urn:schemas-microsoft-com:vml" Requires="v">
                <p:oleObj spid="_x0000_s25609" name="Equation" r:id="rId4" imgW="3111500" imgH="2616200" progId="Equation.3">
                  <p:embed/>
                </p:oleObj>
              </mc:Choice>
              <mc:Fallback>
                <p:oleObj name="Equation" r:id="rId4" imgW="3111500" imgH="2616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888" y="1157288"/>
                        <a:ext cx="6788150" cy="5700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CB975D9-71B1-4E3A-B55E-F5C52764B1CE}" type="slidenum">
              <a:rPr lang="en-US" altLang="en-US" smtClean="0"/>
              <a:pPr eaLnBrk="1" hangingPunct="1"/>
              <a:t>25</a:t>
            </a:fld>
            <a:endParaRPr lang="en-US" altLang="en-US" smtClean="0"/>
          </a:p>
        </p:txBody>
      </p:sp>
      <p:sp>
        <p:nvSpPr>
          <p:cNvPr id="26627" name="Rectangle 2"/>
          <p:cNvSpPr>
            <a:spLocks noGrp="1" noChangeArrowheads="1"/>
          </p:cNvSpPr>
          <p:nvPr>
            <p:ph type="title"/>
          </p:nvPr>
        </p:nvSpPr>
        <p:spPr/>
        <p:txBody>
          <a:bodyPr/>
          <a:lstStyle/>
          <a:p>
            <a:pPr eaLnBrk="1" hangingPunct="1"/>
            <a:r>
              <a:rPr lang="en-US" smtClean="0"/>
              <a:t>Computing probabilities by conditioning </a:t>
            </a:r>
          </a:p>
        </p:txBody>
      </p:sp>
      <p:sp>
        <p:nvSpPr>
          <p:cNvPr id="26628" name="Rectangle 3"/>
          <p:cNvSpPr>
            <a:spLocks noGrp="1" noChangeArrowheads="1"/>
          </p:cNvSpPr>
          <p:nvPr>
            <p:ph type="body" idx="1"/>
          </p:nvPr>
        </p:nvSpPr>
        <p:spPr>
          <a:xfrm>
            <a:off x="457200" y="1371600"/>
            <a:ext cx="8229600" cy="4411663"/>
          </a:xfrm>
        </p:spPr>
        <p:txBody>
          <a:bodyPr/>
          <a:lstStyle/>
          <a:p>
            <a:pPr eaLnBrk="1" hangingPunct="1"/>
            <a:r>
              <a:rPr lang="en-US" smtClean="0"/>
              <a:t>Let E denote an arbitrary event</a:t>
            </a:r>
          </a:p>
          <a:p>
            <a:pPr lvl="1" eaLnBrk="1" hangingPunct="1"/>
            <a:r>
              <a:rPr lang="en-US" smtClean="0"/>
              <a:t>X is a random variable defined by</a:t>
            </a:r>
          </a:p>
          <a:p>
            <a:pPr lvl="1" eaLnBrk="1" hangingPunct="1"/>
            <a:endParaRPr lang="en-US" smtClean="0"/>
          </a:p>
          <a:p>
            <a:pPr lvl="1" eaLnBrk="1" hangingPunct="1"/>
            <a:endParaRPr lang="en-US" smtClean="0"/>
          </a:p>
          <a:p>
            <a:pPr lvl="1" eaLnBrk="1" hangingPunct="1"/>
            <a:endParaRPr lang="en-US" smtClean="0"/>
          </a:p>
          <a:p>
            <a:pPr lvl="1" eaLnBrk="1" hangingPunct="1"/>
            <a:r>
              <a:rPr lang="en-US" smtClean="0"/>
              <a:t>It follows from the definition of X </a:t>
            </a:r>
          </a:p>
        </p:txBody>
      </p:sp>
      <p:graphicFrame>
        <p:nvGraphicFramePr>
          <p:cNvPr id="26629" name="Object 5"/>
          <p:cNvGraphicFramePr>
            <a:graphicFrameLocks noChangeAspect="1"/>
          </p:cNvGraphicFramePr>
          <p:nvPr/>
        </p:nvGraphicFramePr>
        <p:xfrm>
          <a:off x="2343150" y="2362200"/>
          <a:ext cx="3186113" cy="996950"/>
        </p:xfrm>
        <a:graphic>
          <a:graphicData uri="http://schemas.openxmlformats.org/presentationml/2006/ole">
            <mc:AlternateContent xmlns:mc="http://schemas.openxmlformats.org/markup-compatibility/2006">
              <mc:Choice xmlns:v="urn:schemas-microsoft-com:vml" Requires="v">
                <p:oleObj spid="_x0000_s26639" name="Equation" r:id="rId3" imgW="1460500" imgH="457200" progId="Equation.3">
                  <p:embed/>
                </p:oleObj>
              </mc:Choice>
              <mc:Fallback>
                <p:oleObj name="Equation" r:id="rId3" imgW="1460500" imgH="457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3150" y="2362200"/>
                        <a:ext cx="3186113"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30" name="Object 6"/>
          <p:cNvGraphicFramePr>
            <a:graphicFrameLocks noChangeAspect="1"/>
          </p:cNvGraphicFramePr>
          <p:nvPr/>
        </p:nvGraphicFramePr>
        <p:xfrm>
          <a:off x="1089025" y="4110038"/>
          <a:ext cx="6149975" cy="2824162"/>
        </p:xfrm>
        <a:graphic>
          <a:graphicData uri="http://schemas.openxmlformats.org/presentationml/2006/ole">
            <mc:AlternateContent xmlns:mc="http://schemas.openxmlformats.org/markup-compatibility/2006">
              <mc:Choice xmlns:v="urn:schemas-microsoft-com:vml" Requires="v">
                <p:oleObj spid="_x0000_s26640" name="Equation" r:id="rId5" imgW="2819400" imgH="1295400" progId="Equation.3">
                  <p:embed/>
                </p:oleObj>
              </mc:Choice>
              <mc:Fallback>
                <p:oleObj name="Equation" r:id="rId5" imgW="2819400" imgH="12954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9025" y="4110038"/>
                        <a:ext cx="6149975" cy="2824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ED57015-01CC-4215-96B4-CF12EE98DA17}" type="slidenum">
              <a:rPr lang="en-US" altLang="en-US" smtClean="0"/>
              <a:pPr eaLnBrk="1" hangingPunct="1"/>
              <a:t>26</a:t>
            </a:fld>
            <a:endParaRPr lang="en-US" altLang="en-US" smtClean="0"/>
          </a:p>
        </p:txBody>
      </p:sp>
      <p:sp>
        <p:nvSpPr>
          <p:cNvPr id="27651" name="Rectangle 2"/>
          <p:cNvSpPr>
            <a:spLocks noGrp="1" noChangeArrowheads="1"/>
          </p:cNvSpPr>
          <p:nvPr>
            <p:ph type="title"/>
          </p:nvPr>
        </p:nvSpPr>
        <p:spPr/>
        <p:txBody>
          <a:bodyPr/>
          <a:lstStyle/>
          <a:p>
            <a:pPr eaLnBrk="1" hangingPunct="1"/>
            <a:r>
              <a:rPr lang="en-US" dirty="0" smtClean="0"/>
              <a:t>Problem 3</a:t>
            </a:r>
          </a:p>
        </p:txBody>
      </p:sp>
      <p:sp>
        <p:nvSpPr>
          <p:cNvPr id="27652" name="Rectangle 3"/>
          <p:cNvSpPr>
            <a:spLocks noGrp="1" noChangeArrowheads="1"/>
          </p:cNvSpPr>
          <p:nvPr>
            <p:ph type="body" idx="1"/>
          </p:nvPr>
        </p:nvSpPr>
        <p:spPr>
          <a:xfrm>
            <a:off x="457200" y="1719263"/>
            <a:ext cx="8229600" cy="4833937"/>
          </a:xfrm>
        </p:spPr>
        <p:txBody>
          <a:bodyPr/>
          <a:lstStyle/>
          <a:p>
            <a:pPr eaLnBrk="1" hangingPunct="1"/>
            <a:r>
              <a:rPr lang="en-US" smtClean="0"/>
              <a:t>Suppose that the number of people</a:t>
            </a:r>
          </a:p>
          <a:p>
            <a:pPr lvl="1" eaLnBrk="1" hangingPunct="1"/>
            <a:r>
              <a:rPr lang="en-US" smtClean="0"/>
              <a:t>Who visit a yoga studio each day </a:t>
            </a:r>
          </a:p>
          <a:p>
            <a:pPr lvl="2" eaLnBrk="1" hangingPunct="1"/>
            <a:r>
              <a:rPr lang="en-US" smtClean="0"/>
              <a:t>is a Poisson random variable with mean </a:t>
            </a:r>
            <a:r>
              <a:rPr lang="el-GR" smtClean="0"/>
              <a:t>λ</a:t>
            </a:r>
            <a:endParaRPr lang="en-US" smtClean="0"/>
          </a:p>
          <a:p>
            <a:pPr lvl="2" eaLnBrk="1" hangingPunct="1"/>
            <a:endParaRPr lang="en-US" smtClean="0"/>
          </a:p>
          <a:p>
            <a:pPr eaLnBrk="1" hangingPunct="1"/>
            <a:r>
              <a:rPr lang="en-US" smtClean="0"/>
              <a:t>Suppose further that each person who visit</a:t>
            </a:r>
          </a:p>
          <a:p>
            <a:pPr lvl="1" eaLnBrk="1" hangingPunct="1"/>
            <a:r>
              <a:rPr lang="en-US" smtClean="0"/>
              <a:t>is, independently, female with probability p</a:t>
            </a:r>
          </a:p>
          <a:p>
            <a:pPr lvl="1" eaLnBrk="1" hangingPunct="1"/>
            <a:endParaRPr lang="en-US" smtClean="0"/>
          </a:p>
          <a:p>
            <a:pPr lvl="1" eaLnBrk="1" hangingPunct="1"/>
            <a:r>
              <a:rPr lang="en-US" smtClean="0"/>
              <a:t>Or male with probability 1-p</a:t>
            </a:r>
          </a:p>
          <a:p>
            <a:pPr lvl="1" eaLnBrk="1" hangingPunct="1"/>
            <a:endParaRPr lang="en-US" smtClean="0"/>
          </a:p>
          <a:p>
            <a:pPr eaLnBrk="1" hangingPunct="1"/>
            <a:r>
              <a:rPr lang="en-US" smtClean="0"/>
              <a:t>Find the joint probability </a:t>
            </a:r>
          </a:p>
          <a:p>
            <a:pPr lvl="1" eaLnBrk="1" hangingPunct="1"/>
            <a:r>
              <a:rPr lang="en-US" smtClean="0"/>
              <a:t>That n women and m men visit the academy today</a:t>
            </a:r>
            <a:endParaRPr lang="el-GR"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CCB5604-8AD5-4907-966F-F345B7F0E53F}" type="slidenum">
              <a:rPr lang="en-US" altLang="en-US" smtClean="0"/>
              <a:pPr eaLnBrk="1" hangingPunct="1"/>
              <a:t>27</a:t>
            </a:fld>
            <a:endParaRPr lang="en-US" altLang="en-US" smtClean="0"/>
          </a:p>
        </p:txBody>
      </p:sp>
      <p:sp>
        <p:nvSpPr>
          <p:cNvPr id="28675" name="Rectangle 2"/>
          <p:cNvSpPr>
            <a:spLocks noGrp="1" noChangeArrowheads="1"/>
          </p:cNvSpPr>
          <p:nvPr>
            <p:ph type="title"/>
          </p:nvPr>
        </p:nvSpPr>
        <p:spPr/>
        <p:txBody>
          <a:bodyPr/>
          <a:lstStyle/>
          <a:p>
            <a:pPr eaLnBrk="1" hangingPunct="1"/>
            <a:r>
              <a:rPr lang="en-US" smtClean="0"/>
              <a:t>Solution</a:t>
            </a:r>
          </a:p>
        </p:txBody>
      </p:sp>
      <p:sp>
        <p:nvSpPr>
          <p:cNvPr id="28676" name="Rectangle 3"/>
          <p:cNvSpPr>
            <a:spLocks noGrp="1" noChangeArrowheads="1"/>
          </p:cNvSpPr>
          <p:nvPr>
            <p:ph type="body" idx="1"/>
          </p:nvPr>
        </p:nvSpPr>
        <p:spPr>
          <a:xfrm>
            <a:off x="457200" y="1684338"/>
            <a:ext cx="8229600" cy="4411662"/>
          </a:xfrm>
        </p:spPr>
        <p:txBody>
          <a:bodyPr/>
          <a:lstStyle/>
          <a:p>
            <a:pPr eaLnBrk="1" hangingPunct="1"/>
            <a:r>
              <a:rPr lang="en-US" smtClean="0"/>
              <a:t>Let </a:t>
            </a:r>
          </a:p>
          <a:p>
            <a:pPr lvl="1" eaLnBrk="1" hangingPunct="1"/>
            <a:r>
              <a:rPr lang="en-US" smtClean="0"/>
              <a:t>N</a:t>
            </a:r>
            <a:r>
              <a:rPr lang="en-US" baseline="-25000" smtClean="0"/>
              <a:t>1 </a:t>
            </a:r>
            <a:r>
              <a:rPr lang="en-US" smtClean="0"/>
              <a:t>denote the number of women, N</a:t>
            </a:r>
            <a:r>
              <a:rPr lang="en-US" baseline="-25000" smtClean="0"/>
              <a:t>2 </a:t>
            </a:r>
            <a:r>
              <a:rPr lang="en-US" smtClean="0"/>
              <a:t> the number of men </a:t>
            </a:r>
          </a:p>
          <a:p>
            <a:pPr lvl="2" eaLnBrk="1" hangingPunct="1"/>
            <a:r>
              <a:rPr lang="en-US" smtClean="0"/>
              <a:t>Who visit the academy today</a:t>
            </a:r>
          </a:p>
          <a:p>
            <a:pPr lvl="1" eaLnBrk="1" hangingPunct="1"/>
            <a:r>
              <a:rPr lang="en-US" smtClean="0"/>
              <a:t>N= N</a:t>
            </a:r>
            <a:r>
              <a:rPr lang="en-US" baseline="-25000" smtClean="0"/>
              <a:t>1 </a:t>
            </a:r>
            <a:r>
              <a:rPr lang="en-US" smtClean="0"/>
              <a:t>+N</a:t>
            </a:r>
            <a:r>
              <a:rPr lang="en-US" baseline="-25000" smtClean="0"/>
              <a:t>2 </a:t>
            </a:r>
            <a:r>
              <a:rPr lang="en-US" smtClean="0"/>
              <a:t>: total number of people who visit </a:t>
            </a:r>
          </a:p>
          <a:p>
            <a:pPr lvl="2" eaLnBrk="1" hangingPunct="1"/>
            <a:r>
              <a:rPr lang="en-US" smtClean="0"/>
              <a:t>Conditioning  on N gives</a:t>
            </a:r>
          </a:p>
          <a:p>
            <a:pPr lvl="2" eaLnBrk="1" hangingPunct="1"/>
            <a:endParaRPr lang="en-US" smtClean="0"/>
          </a:p>
          <a:p>
            <a:pPr lvl="2" eaLnBrk="1" hangingPunct="1"/>
            <a:endParaRPr lang="en-US" smtClean="0"/>
          </a:p>
          <a:p>
            <a:pPr lvl="2" eaLnBrk="1" hangingPunct="1"/>
            <a:r>
              <a:rPr lang="en-US" smtClean="0"/>
              <a:t>Because P(N1=n,N2=m|N=i)=0 when i != n+m</a:t>
            </a:r>
            <a:endParaRPr lang="en-US" baseline="-25000" smtClean="0"/>
          </a:p>
        </p:txBody>
      </p:sp>
      <p:graphicFrame>
        <p:nvGraphicFramePr>
          <p:cNvPr id="28677" name="Object 4"/>
          <p:cNvGraphicFramePr>
            <a:graphicFrameLocks noChangeAspect="1"/>
          </p:cNvGraphicFramePr>
          <p:nvPr/>
        </p:nvGraphicFramePr>
        <p:xfrm>
          <a:off x="838200" y="3630613"/>
          <a:ext cx="7754938" cy="941387"/>
        </p:xfrm>
        <a:graphic>
          <a:graphicData uri="http://schemas.openxmlformats.org/presentationml/2006/ole">
            <mc:AlternateContent xmlns:mc="http://schemas.openxmlformats.org/markup-compatibility/2006">
              <mc:Choice xmlns:v="urn:schemas-microsoft-com:vml" Requires="v">
                <p:oleObj spid="_x0000_s28687" name="Equation" r:id="rId4" imgW="3556000" imgH="431800" progId="Equation.3">
                  <p:embed/>
                </p:oleObj>
              </mc:Choice>
              <mc:Fallback>
                <p:oleObj name="Equation" r:id="rId4" imgW="3556000" imgH="4318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630613"/>
                        <a:ext cx="7754938" cy="941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8" name="Object 5"/>
          <p:cNvGraphicFramePr>
            <a:graphicFrameLocks noChangeAspect="1"/>
          </p:cNvGraphicFramePr>
          <p:nvPr/>
        </p:nvGraphicFramePr>
        <p:xfrm>
          <a:off x="558800" y="5105400"/>
          <a:ext cx="8585200" cy="1495425"/>
        </p:xfrm>
        <a:graphic>
          <a:graphicData uri="http://schemas.openxmlformats.org/presentationml/2006/ole">
            <mc:AlternateContent xmlns:mc="http://schemas.openxmlformats.org/markup-compatibility/2006">
              <mc:Choice xmlns:v="urn:schemas-microsoft-com:vml" Requires="v">
                <p:oleObj spid="_x0000_s28688" name="Equation" r:id="rId6" imgW="3937000" imgH="685800" progId="Equation.3">
                  <p:embed/>
                </p:oleObj>
              </mc:Choice>
              <mc:Fallback>
                <p:oleObj name="Equation" r:id="rId6" imgW="3937000" imgH="6858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800" y="5105400"/>
                        <a:ext cx="8585200" cy="1495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E1B9AB5-14CB-4215-AF0E-4CFDB616456A}" type="slidenum">
              <a:rPr lang="en-US" altLang="en-US" smtClean="0"/>
              <a:pPr eaLnBrk="1" hangingPunct="1"/>
              <a:t>28</a:t>
            </a:fld>
            <a:endParaRPr lang="en-US" altLang="en-US" smtClean="0"/>
          </a:p>
        </p:txBody>
      </p:sp>
      <p:sp>
        <p:nvSpPr>
          <p:cNvPr id="29699" name="Rectangle 2"/>
          <p:cNvSpPr>
            <a:spLocks noGrp="1" noChangeArrowheads="1"/>
          </p:cNvSpPr>
          <p:nvPr>
            <p:ph type="title"/>
          </p:nvPr>
        </p:nvSpPr>
        <p:spPr/>
        <p:txBody>
          <a:bodyPr/>
          <a:lstStyle/>
          <a:p>
            <a:pPr eaLnBrk="1" hangingPunct="1"/>
            <a:r>
              <a:rPr lang="en-US" smtClean="0"/>
              <a:t>Solution (cont’d)</a:t>
            </a:r>
          </a:p>
        </p:txBody>
      </p:sp>
      <p:sp>
        <p:nvSpPr>
          <p:cNvPr id="29700" name="Rectangle 3"/>
          <p:cNvSpPr>
            <a:spLocks noGrp="1" noChangeArrowheads="1"/>
          </p:cNvSpPr>
          <p:nvPr>
            <p:ph type="body" idx="1"/>
          </p:nvPr>
        </p:nvSpPr>
        <p:spPr/>
        <p:txBody>
          <a:bodyPr/>
          <a:lstStyle/>
          <a:p>
            <a:pPr eaLnBrk="1" hangingPunct="1"/>
            <a:r>
              <a:rPr lang="en-US" smtClean="0"/>
              <a:t>Each of the n+m visit </a:t>
            </a:r>
          </a:p>
          <a:p>
            <a:pPr lvl="1" eaLnBrk="1" hangingPunct="1"/>
            <a:r>
              <a:rPr lang="en-US" smtClean="0"/>
              <a:t>is independently a woman with probability p</a:t>
            </a:r>
          </a:p>
          <a:p>
            <a:pPr lvl="1" eaLnBrk="1" hangingPunct="1"/>
            <a:endParaRPr lang="en-US" smtClean="0"/>
          </a:p>
          <a:p>
            <a:pPr lvl="1" eaLnBrk="1" hangingPunct="1"/>
            <a:r>
              <a:rPr lang="en-US" smtClean="0"/>
              <a:t>The conditional probability</a:t>
            </a:r>
          </a:p>
          <a:p>
            <a:pPr lvl="2" eaLnBrk="1" hangingPunct="1"/>
            <a:r>
              <a:rPr lang="en-US" smtClean="0"/>
              <a:t>That n of them are women is </a:t>
            </a:r>
          </a:p>
          <a:p>
            <a:pPr lvl="3" eaLnBrk="1" hangingPunct="1"/>
            <a:r>
              <a:rPr lang="en-US" smtClean="0"/>
              <a:t>The binomial probability of n successes in n+m trials</a:t>
            </a:r>
          </a:p>
        </p:txBody>
      </p:sp>
      <p:graphicFrame>
        <p:nvGraphicFramePr>
          <p:cNvPr id="29701" name="Object 4"/>
          <p:cNvGraphicFramePr>
            <a:graphicFrameLocks noChangeAspect="1"/>
          </p:cNvGraphicFramePr>
          <p:nvPr/>
        </p:nvGraphicFramePr>
        <p:xfrm>
          <a:off x="1143000" y="4232275"/>
          <a:ext cx="6813550" cy="1939925"/>
        </p:xfrm>
        <a:graphic>
          <a:graphicData uri="http://schemas.openxmlformats.org/presentationml/2006/ole">
            <mc:AlternateContent xmlns:mc="http://schemas.openxmlformats.org/markup-compatibility/2006">
              <mc:Choice xmlns:v="urn:schemas-microsoft-com:vml" Requires="v">
                <p:oleObj spid="_x0000_s29706" name="Equation" r:id="rId4" imgW="3124200" imgH="889000" progId="Equation.3">
                  <p:embed/>
                </p:oleObj>
              </mc:Choice>
              <mc:Fallback>
                <p:oleObj name="Equation" r:id="rId4" imgW="3124200" imgH="8890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4232275"/>
                        <a:ext cx="6813550" cy="193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5EE4862-55A1-4542-90D0-969C942C8505}" type="slidenum">
              <a:rPr lang="en-US" altLang="en-US" smtClean="0"/>
              <a:pPr eaLnBrk="1" hangingPunct="1"/>
              <a:t>29</a:t>
            </a:fld>
            <a:endParaRPr lang="en-US" altLang="en-US" smtClean="0"/>
          </a:p>
        </p:txBody>
      </p:sp>
      <p:sp>
        <p:nvSpPr>
          <p:cNvPr id="30723" name="Rectangle 2"/>
          <p:cNvSpPr>
            <a:spLocks noGrp="1" noChangeArrowheads="1"/>
          </p:cNvSpPr>
          <p:nvPr>
            <p:ph type="title"/>
          </p:nvPr>
        </p:nvSpPr>
        <p:spPr/>
        <p:txBody>
          <a:bodyPr/>
          <a:lstStyle/>
          <a:p>
            <a:pPr eaLnBrk="1" hangingPunct="1"/>
            <a:r>
              <a:rPr lang="en-US" smtClean="0"/>
              <a:t>Solution: analysis</a:t>
            </a:r>
          </a:p>
        </p:txBody>
      </p:sp>
      <p:sp>
        <p:nvSpPr>
          <p:cNvPr id="30724" name="Rectangle 3"/>
          <p:cNvSpPr>
            <a:spLocks noGrp="1" noChangeArrowheads="1"/>
          </p:cNvSpPr>
          <p:nvPr>
            <p:ph type="body" idx="1"/>
          </p:nvPr>
        </p:nvSpPr>
        <p:spPr>
          <a:xfrm>
            <a:off x="457200" y="3810000"/>
            <a:ext cx="8229600" cy="2895600"/>
          </a:xfrm>
        </p:spPr>
        <p:txBody>
          <a:bodyPr/>
          <a:lstStyle/>
          <a:p>
            <a:pPr eaLnBrk="1" hangingPunct="1">
              <a:lnSpc>
                <a:spcPct val="90000"/>
              </a:lnSpc>
            </a:pPr>
            <a:r>
              <a:rPr lang="en-US" smtClean="0"/>
              <a:t>When each of a Poisson number of events</a:t>
            </a:r>
          </a:p>
          <a:p>
            <a:pPr lvl="1" eaLnBrk="1" hangingPunct="1">
              <a:lnSpc>
                <a:spcPct val="90000"/>
              </a:lnSpc>
            </a:pPr>
            <a:r>
              <a:rPr lang="en-US" smtClean="0"/>
              <a:t>is independently classified</a:t>
            </a:r>
          </a:p>
          <a:p>
            <a:pPr lvl="2" eaLnBrk="1" hangingPunct="1">
              <a:lnSpc>
                <a:spcPct val="90000"/>
              </a:lnSpc>
            </a:pPr>
            <a:r>
              <a:rPr lang="en-US" smtClean="0"/>
              <a:t>As either being type 1 with probability p</a:t>
            </a:r>
          </a:p>
          <a:p>
            <a:pPr lvl="2" eaLnBrk="1" hangingPunct="1">
              <a:lnSpc>
                <a:spcPct val="90000"/>
              </a:lnSpc>
            </a:pPr>
            <a:endParaRPr lang="en-US" smtClean="0"/>
          </a:p>
          <a:p>
            <a:pPr lvl="2" eaLnBrk="1" hangingPunct="1">
              <a:lnSpc>
                <a:spcPct val="90000"/>
              </a:lnSpc>
            </a:pPr>
            <a:r>
              <a:rPr lang="en-US" smtClean="0"/>
              <a:t>Or type 2 with probability (1-p)</a:t>
            </a:r>
          </a:p>
          <a:p>
            <a:pPr lvl="2" eaLnBrk="1" hangingPunct="1">
              <a:lnSpc>
                <a:spcPct val="90000"/>
              </a:lnSpc>
            </a:pPr>
            <a:endParaRPr lang="en-US" smtClean="0"/>
          </a:p>
          <a:p>
            <a:pPr lvl="1" eaLnBrk="1" hangingPunct="1">
              <a:lnSpc>
                <a:spcPct val="90000"/>
              </a:lnSpc>
            </a:pPr>
            <a:r>
              <a:rPr lang="en-US" smtClean="0"/>
              <a:t>=&gt; the numbers of type 1 and 2 events </a:t>
            </a:r>
          </a:p>
          <a:p>
            <a:pPr lvl="2" eaLnBrk="1" hangingPunct="1">
              <a:lnSpc>
                <a:spcPct val="90000"/>
              </a:lnSpc>
            </a:pPr>
            <a:r>
              <a:rPr lang="en-US" smtClean="0"/>
              <a:t>Are independent Poisson random variables</a:t>
            </a:r>
          </a:p>
        </p:txBody>
      </p:sp>
      <p:graphicFrame>
        <p:nvGraphicFramePr>
          <p:cNvPr id="30725" name="Object 4"/>
          <p:cNvGraphicFramePr>
            <a:graphicFrameLocks noChangeAspect="1"/>
          </p:cNvGraphicFramePr>
          <p:nvPr>
            <p:extLst>
              <p:ext uri="{D42A27DB-BD31-4B8C-83A1-F6EECF244321}">
                <p14:modId xmlns:p14="http://schemas.microsoft.com/office/powerpoint/2010/main" val="639998021"/>
              </p:ext>
            </p:extLst>
          </p:nvPr>
        </p:nvGraphicFramePr>
        <p:xfrm>
          <a:off x="838200" y="1322388"/>
          <a:ext cx="6259513" cy="2411412"/>
        </p:xfrm>
        <a:graphic>
          <a:graphicData uri="http://schemas.openxmlformats.org/presentationml/2006/ole">
            <mc:AlternateContent xmlns:mc="http://schemas.openxmlformats.org/markup-compatibility/2006">
              <mc:Choice xmlns:v="urn:schemas-microsoft-com:vml" Requires="v">
                <p:oleObj spid="_x0000_s30730" name="Equation" r:id="rId4" imgW="2869920" imgH="1104840" progId="Equation.3">
                  <p:embed/>
                </p:oleObj>
              </mc:Choice>
              <mc:Fallback>
                <p:oleObj name="Equation" r:id="rId4" imgW="2869920" imgH="1104840" progId="Equation.3">
                  <p:embed/>
                  <p:pic>
                    <p:nvPicPr>
                      <p:cNvPr id="0" name="Object 4"/>
                      <p:cNvPicPr>
                        <a:picLocks noChangeAspect="1" noChangeArrowheads="1"/>
                      </p:cNvPicPr>
                      <p:nvPr/>
                    </p:nvPicPr>
                    <p:blipFill>
                      <a:blip r:embed="rId5"/>
                      <a:srcRect/>
                      <a:stretch>
                        <a:fillRect/>
                      </a:stretch>
                    </p:blipFill>
                    <p:spPr bwMode="auto">
                      <a:xfrm>
                        <a:off x="838200" y="1322388"/>
                        <a:ext cx="6259513" cy="241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C1E4EC3-1632-40BC-B4C8-440F032FF6F1}" type="slidenum">
              <a:rPr lang="en-US" altLang="en-US" smtClean="0"/>
              <a:pPr eaLnBrk="1" hangingPunct="1"/>
              <a:t>3</a:t>
            </a:fld>
            <a:endParaRPr lang="en-US" altLang="en-US" smtClean="0"/>
          </a:p>
        </p:txBody>
      </p:sp>
      <p:sp>
        <p:nvSpPr>
          <p:cNvPr id="5123" name="Rectangle 2"/>
          <p:cNvSpPr>
            <a:spLocks noGrp="1" noChangeArrowheads="1"/>
          </p:cNvSpPr>
          <p:nvPr>
            <p:ph type="title"/>
          </p:nvPr>
        </p:nvSpPr>
        <p:spPr/>
        <p:txBody>
          <a:bodyPr/>
          <a:lstStyle/>
          <a:p>
            <a:pPr eaLnBrk="1" hangingPunct="1"/>
            <a:r>
              <a:rPr lang="en-US" smtClean="0"/>
              <a:t>General arrival and departure rates</a:t>
            </a:r>
          </a:p>
        </p:txBody>
      </p:sp>
      <p:sp>
        <p:nvSpPr>
          <p:cNvPr id="5124" name="Rectangle 3"/>
          <p:cNvSpPr>
            <a:spLocks noGrp="1" noChangeArrowheads="1"/>
          </p:cNvSpPr>
          <p:nvPr>
            <p:ph type="body" idx="1"/>
          </p:nvPr>
        </p:nvSpPr>
        <p:spPr/>
        <p:txBody>
          <a:bodyPr/>
          <a:lstStyle/>
          <a:p>
            <a:pPr eaLnBrk="1" hangingPunct="1"/>
            <a:r>
              <a:rPr lang="el-GR" smtClean="0"/>
              <a:t>λ</a:t>
            </a:r>
            <a:r>
              <a:rPr lang="en-US" baseline="-25000" smtClean="0"/>
              <a:t>n</a:t>
            </a:r>
          </a:p>
          <a:p>
            <a:pPr lvl="1" eaLnBrk="1" hangingPunct="1"/>
            <a:r>
              <a:rPr lang="en-US" smtClean="0"/>
              <a:t>Depends on the number of customers (n) in the system</a:t>
            </a:r>
          </a:p>
          <a:p>
            <a:pPr lvl="1" eaLnBrk="1" hangingPunct="1"/>
            <a:endParaRPr lang="en-US" smtClean="0"/>
          </a:p>
          <a:p>
            <a:pPr lvl="1" eaLnBrk="1" hangingPunct="1"/>
            <a:r>
              <a:rPr lang="en-US" smtClean="0"/>
              <a:t>Example</a:t>
            </a:r>
          </a:p>
          <a:p>
            <a:pPr lvl="1" eaLnBrk="1" hangingPunct="1"/>
            <a:endParaRPr lang="en-US" smtClean="0"/>
          </a:p>
          <a:p>
            <a:pPr lvl="1" eaLnBrk="1" hangingPunct="1"/>
            <a:endParaRPr lang="en-US" smtClean="0"/>
          </a:p>
          <a:p>
            <a:pPr eaLnBrk="1" hangingPunct="1"/>
            <a:r>
              <a:rPr lang="el-GR" smtClean="0"/>
              <a:t>μ</a:t>
            </a:r>
            <a:r>
              <a:rPr lang="en-US" baseline="-25000" smtClean="0"/>
              <a:t>n </a:t>
            </a:r>
            <a:endParaRPr lang="en-US" smtClean="0"/>
          </a:p>
          <a:p>
            <a:pPr lvl="1" eaLnBrk="1" hangingPunct="1"/>
            <a:r>
              <a:rPr lang="en-US" smtClean="0"/>
              <a:t>Depends on the number of customers in the system</a:t>
            </a:r>
          </a:p>
          <a:p>
            <a:pPr lvl="1" eaLnBrk="1" hangingPunct="1"/>
            <a:endParaRPr lang="en-US" smtClean="0"/>
          </a:p>
          <a:p>
            <a:pPr lvl="1" eaLnBrk="1" hangingPunct="1"/>
            <a:r>
              <a:rPr lang="en-US" smtClean="0"/>
              <a:t>Example</a:t>
            </a:r>
            <a:endParaRPr lang="el-GR" baseline="-25000" smtClean="0"/>
          </a:p>
        </p:txBody>
      </p:sp>
      <p:graphicFrame>
        <p:nvGraphicFramePr>
          <p:cNvPr id="5125" name="Object 5"/>
          <p:cNvGraphicFramePr>
            <a:graphicFrameLocks noChangeAspect="1"/>
          </p:cNvGraphicFramePr>
          <p:nvPr/>
        </p:nvGraphicFramePr>
        <p:xfrm>
          <a:off x="2590800" y="3429000"/>
          <a:ext cx="2011363" cy="968375"/>
        </p:xfrm>
        <a:graphic>
          <a:graphicData uri="http://schemas.openxmlformats.org/presentationml/2006/ole">
            <mc:AlternateContent xmlns:mc="http://schemas.openxmlformats.org/markup-compatibility/2006">
              <mc:Choice xmlns:v="urn:schemas-microsoft-com:vml" Requires="v">
                <p:oleObj spid="_x0000_s5135" name="Equation" r:id="rId3" imgW="952500" imgH="457200" progId="Equation.3">
                  <p:embed/>
                </p:oleObj>
              </mc:Choice>
              <mc:Fallback>
                <p:oleObj name="Equation" r:id="rId3" imgW="952500" imgH="457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429000"/>
                        <a:ext cx="2011363"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6" name="Object 6"/>
          <p:cNvGraphicFramePr>
            <a:graphicFrameLocks noChangeAspect="1"/>
          </p:cNvGraphicFramePr>
          <p:nvPr/>
        </p:nvGraphicFramePr>
        <p:xfrm>
          <a:off x="3751263" y="5105400"/>
          <a:ext cx="1125537" cy="1828800"/>
        </p:xfrm>
        <a:graphic>
          <a:graphicData uri="http://schemas.openxmlformats.org/presentationml/2006/ole">
            <mc:AlternateContent xmlns:mc="http://schemas.openxmlformats.org/markup-compatibility/2006">
              <mc:Choice xmlns:v="urn:schemas-microsoft-com:vml" Requires="v">
                <p:oleObj spid="_x0000_s5136" name="Equation" r:id="rId5" imgW="533169" imgH="863225" progId="Equation.3">
                  <p:embed/>
                </p:oleObj>
              </mc:Choice>
              <mc:Fallback>
                <p:oleObj name="Equation" r:id="rId5" imgW="533169" imgH="863225"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51263" y="5105400"/>
                        <a:ext cx="1125537"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AA93B6D-475E-418D-BB63-FE3E28DA835B}" type="slidenum">
              <a:rPr lang="en-US" altLang="en-US" smtClean="0"/>
              <a:pPr eaLnBrk="1" hangingPunct="1"/>
              <a:t>30</a:t>
            </a:fld>
            <a:endParaRPr lang="en-US" altLang="en-US" smtClean="0"/>
          </a:p>
        </p:txBody>
      </p:sp>
      <p:sp>
        <p:nvSpPr>
          <p:cNvPr id="31747" name="Rectangle 2"/>
          <p:cNvSpPr>
            <a:spLocks noGrp="1" noChangeArrowheads="1"/>
          </p:cNvSpPr>
          <p:nvPr>
            <p:ph type="title"/>
          </p:nvPr>
        </p:nvSpPr>
        <p:spPr/>
        <p:txBody>
          <a:bodyPr/>
          <a:lstStyle/>
          <a:p>
            <a:pPr eaLnBrk="1" hangingPunct="1"/>
            <a:r>
              <a:rPr lang="en-US" dirty="0" smtClean="0"/>
              <a:t>Problem 4</a:t>
            </a:r>
          </a:p>
        </p:txBody>
      </p:sp>
      <p:sp>
        <p:nvSpPr>
          <p:cNvPr id="31748" name="Rectangle 3"/>
          <p:cNvSpPr>
            <a:spLocks noGrp="1" noChangeArrowheads="1"/>
          </p:cNvSpPr>
          <p:nvPr>
            <p:ph type="body" idx="1"/>
          </p:nvPr>
        </p:nvSpPr>
        <p:spPr/>
        <p:txBody>
          <a:bodyPr/>
          <a:lstStyle/>
          <a:p>
            <a:pPr eaLnBrk="1" hangingPunct="1"/>
            <a:r>
              <a:rPr lang="en-US" smtClean="0"/>
              <a:t>At a party </a:t>
            </a:r>
          </a:p>
          <a:p>
            <a:pPr lvl="1" eaLnBrk="1" hangingPunct="1"/>
            <a:r>
              <a:rPr lang="en-US" smtClean="0"/>
              <a:t>N men take off their hats</a:t>
            </a:r>
          </a:p>
          <a:p>
            <a:pPr lvl="1" eaLnBrk="1" hangingPunct="1"/>
            <a:endParaRPr lang="en-US" smtClean="0"/>
          </a:p>
          <a:p>
            <a:pPr lvl="1" eaLnBrk="1" hangingPunct="1"/>
            <a:r>
              <a:rPr lang="en-US" smtClean="0"/>
              <a:t>The hats are then mixed up and </a:t>
            </a:r>
          </a:p>
          <a:p>
            <a:pPr lvl="2" eaLnBrk="1" hangingPunct="1"/>
            <a:r>
              <a:rPr lang="en-US" smtClean="0"/>
              <a:t>Each man randomly selects one</a:t>
            </a:r>
          </a:p>
          <a:p>
            <a:pPr lvl="2" eaLnBrk="1" hangingPunct="1"/>
            <a:endParaRPr lang="en-US" smtClean="0"/>
          </a:p>
          <a:p>
            <a:pPr lvl="1" eaLnBrk="1" hangingPunct="1"/>
            <a:r>
              <a:rPr lang="en-US" smtClean="0"/>
              <a:t>A match occurs if a man selects his own hat</a:t>
            </a:r>
          </a:p>
          <a:p>
            <a:pPr lvl="1" eaLnBrk="1" hangingPunct="1"/>
            <a:endParaRPr lang="en-US" smtClean="0"/>
          </a:p>
          <a:p>
            <a:pPr eaLnBrk="1" hangingPunct="1"/>
            <a:r>
              <a:rPr lang="en-US" smtClean="0"/>
              <a:t>What is the probability of no matches?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CBA4763-0E19-4610-8E07-4C8A53D525EB}" type="slidenum">
              <a:rPr lang="en-US" altLang="en-US" smtClean="0"/>
              <a:pPr eaLnBrk="1" hangingPunct="1"/>
              <a:t>31</a:t>
            </a:fld>
            <a:endParaRPr lang="en-US" altLang="en-US" smtClean="0"/>
          </a:p>
        </p:txBody>
      </p:sp>
      <p:sp>
        <p:nvSpPr>
          <p:cNvPr id="32771" name="Rectangle 2"/>
          <p:cNvSpPr>
            <a:spLocks noGrp="1" noChangeArrowheads="1"/>
          </p:cNvSpPr>
          <p:nvPr>
            <p:ph type="title"/>
          </p:nvPr>
        </p:nvSpPr>
        <p:spPr/>
        <p:txBody>
          <a:bodyPr/>
          <a:lstStyle/>
          <a:p>
            <a:pPr eaLnBrk="1" hangingPunct="1"/>
            <a:r>
              <a:rPr lang="en-US" smtClean="0"/>
              <a:t>Solution</a:t>
            </a:r>
          </a:p>
        </p:txBody>
      </p:sp>
      <p:sp>
        <p:nvSpPr>
          <p:cNvPr id="32772" name="Rectangle 3"/>
          <p:cNvSpPr>
            <a:spLocks noGrp="1" noChangeArrowheads="1"/>
          </p:cNvSpPr>
          <p:nvPr>
            <p:ph type="body" idx="1"/>
          </p:nvPr>
        </p:nvSpPr>
        <p:spPr>
          <a:xfrm>
            <a:off x="457200" y="1447800"/>
            <a:ext cx="8229600" cy="5105400"/>
          </a:xfrm>
        </p:spPr>
        <p:txBody>
          <a:bodyPr/>
          <a:lstStyle/>
          <a:p>
            <a:pPr eaLnBrk="1" hangingPunct="1">
              <a:lnSpc>
                <a:spcPct val="90000"/>
              </a:lnSpc>
            </a:pPr>
            <a:r>
              <a:rPr lang="en-US" smtClean="0"/>
              <a:t>E = event that no matches occur</a:t>
            </a:r>
          </a:p>
          <a:p>
            <a:pPr lvl="1" eaLnBrk="1" hangingPunct="1">
              <a:lnSpc>
                <a:spcPct val="90000"/>
              </a:lnSpc>
            </a:pPr>
            <a:r>
              <a:rPr lang="en-US" smtClean="0"/>
              <a:t>P(E) = P</a:t>
            </a:r>
            <a:r>
              <a:rPr lang="en-US" baseline="-25000" smtClean="0"/>
              <a:t>n </a:t>
            </a:r>
            <a:r>
              <a:rPr lang="en-US" smtClean="0"/>
              <a:t>: explicit dependence on n</a:t>
            </a:r>
          </a:p>
          <a:p>
            <a:pPr lvl="1" eaLnBrk="1" hangingPunct="1">
              <a:lnSpc>
                <a:spcPct val="90000"/>
              </a:lnSpc>
            </a:pPr>
            <a:endParaRPr lang="en-US" smtClean="0"/>
          </a:p>
          <a:p>
            <a:pPr eaLnBrk="1" hangingPunct="1">
              <a:lnSpc>
                <a:spcPct val="90000"/>
              </a:lnSpc>
            </a:pPr>
            <a:r>
              <a:rPr lang="en-US" smtClean="0"/>
              <a:t>Start by conditioning</a:t>
            </a:r>
          </a:p>
          <a:p>
            <a:pPr lvl="1" eaLnBrk="1" hangingPunct="1">
              <a:lnSpc>
                <a:spcPct val="90000"/>
              </a:lnSpc>
            </a:pPr>
            <a:r>
              <a:rPr lang="en-US" smtClean="0"/>
              <a:t>Whether or not the first man selects his own hat</a:t>
            </a:r>
          </a:p>
          <a:p>
            <a:pPr lvl="2" eaLnBrk="1" hangingPunct="1">
              <a:lnSpc>
                <a:spcPct val="90000"/>
              </a:lnSpc>
            </a:pPr>
            <a:r>
              <a:rPr lang="en-US" smtClean="0"/>
              <a:t>M: if he did, M</a:t>
            </a:r>
            <a:r>
              <a:rPr lang="en-US" baseline="30000" smtClean="0"/>
              <a:t>c </a:t>
            </a:r>
            <a:r>
              <a:rPr lang="en-US" smtClean="0"/>
              <a:t>: if he didn’t</a:t>
            </a:r>
          </a:p>
          <a:p>
            <a:pPr lvl="2" eaLnBrk="1" hangingPunct="1">
              <a:lnSpc>
                <a:spcPct val="90000"/>
              </a:lnSpc>
            </a:pPr>
            <a:endParaRPr lang="en-US" smtClean="0"/>
          </a:p>
          <a:p>
            <a:pPr lvl="2" eaLnBrk="1" hangingPunct="1">
              <a:lnSpc>
                <a:spcPct val="90000"/>
              </a:lnSpc>
            </a:pPr>
            <a:endParaRPr lang="en-US" smtClean="0"/>
          </a:p>
          <a:p>
            <a:pPr lvl="2" eaLnBrk="1" hangingPunct="1">
              <a:lnSpc>
                <a:spcPct val="90000"/>
              </a:lnSpc>
            </a:pPr>
            <a:endParaRPr lang="en-US" smtClean="0"/>
          </a:p>
          <a:p>
            <a:pPr lvl="2" eaLnBrk="1" hangingPunct="1">
              <a:lnSpc>
                <a:spcPct val="90000"/>
              </a:lnSpc>
            </a:pPr>
            <a:endParaRPr lang="en-US" smtClean="0"/>
          </a:p>
          <a:p>
            <a:pPr lvl="2" eaLnBrk="1" hangingPunct="1">
              <a:lnSpc>
                <a:spcPct val="90000"/>
              </a:lnSpc>
            </a:pPr>
            <a:r>
              <a:rPr lang="en-US" smtClean="0"/>
              <a:t>P(E|M</a:t>
            </a:r>
            <a:r>
              <a:rPr lang="en-US" baseline="30000" smtClean="0"/>
              <a:t>c</a:t>
            </a:r>
            <a:r>
              <a:rPr lang="en-US" smtClean="0"/>
              <a:t>)</a:t>
            </a:r>
          </a:p>
          <a:p>
            <a:pPr lvl="3" eaLnBrk="1" hangingPunct="1">
              <a:lnSpc>
                <a:spcPct val="90000"/>
              </a:lnSpc>
            </a:pPr>
            <a:r>
              <a:rPr lang="en-US" smtClean="0"/>
              <a:t>Probability no matches when n-1 men select of n-1</a:t>
            </a:r>
          </a:p>
          <a:p>
            <a:pPr lvl="3" eaLnBrk="1" hangingPunct="1">
              <a:lnSpc>
                <a:spcPct val="90000"/>
              </a:lnSpc>
            </a:pPr>
            <a:endParaRPr lang="en-US" smtClean="0"/>
          </a:p>
          <a:p>
            <a:pPr lvl="3" eaLnBrk="1" hangingPunct="1">
              <a:lnSpc>
                <a:spcPct val="90000"/>
              </a:lnSpc>
            </a:pPr>
            <a:r>
              <a:rPr lang="en-US" smtClean="0"/>
              <a:t>That does not contain the hat of one of these men</a:t>
            </a:r>
          </a:p>
          <a:p>
            <a:pPr lvl="1" eaLnBrk="1" hangingPunct="1">
              <a:lnSpc>
                <a:spcPct val="90000"/>
              </a:lnSpc>
            </a:pPr>
            <a:endParaRPr lang="en-US" baseline="-25000" smtClean="0"/>
          </a:p>
        </p:txBody>
      </p:sp>
      <p:graphicFrame>
        <p:nvGraphicFramePr>
          <p:cNvPr id="32773" name="Object 4"/>
          <p:cNvGraphicFramePr>
            <a:graphicFrameLocks noChangeAspect="1"/>
          </p:cNvGraphicFramePr>
          <p:nvPr/>
        </p:nvGraphicFramePr>
        <p:xfrm>
          <a:off x="1042988" y="3810000"/>
          <a:ext cx="6424612" cy="1441450"/>
        </p:xfrm>
        <a:graphic>
          <a:graphicData uri="http://schemas.openxmlformats.org/presentationml/2006/ole">
            <mc:AlternateContent xmlns:mc="http://schemas.openxmlformats.org/markup-compatibility/2006">
              <mc:Choice xmlns:v="urn:schemas-microsoft-com:vml" Requires="v">
                <p:oleObj spid="_x0000_s32778" name="Equation" r:id="rId4" imgW="2946400" imgH="660400" progId="Equation.3">
                  <p:embed/>
                </p:oleObj>
              </mc:Choice>
              <mc:Fallback>
                <p:oleObj name="Equation" r:id="rId4" imgW="2946400" imgH="660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3810000"/>
                        <a:ext cx="6424612" cy="144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788C22A-1372-4FB9-AB9D-21EA87E332EA}" type="slidenum">
              <a:rPr lang="en-US" altLang="en-US" smtClean="0"/>
              <a:pPr eaLnBrk="1" hangingPunct="1"/>
              <a:t>32</a:t>
            </a:fld>
            <a:endParaRPr lang="en-US" altLang="en-US" smtClean="0"/>
          </a:p>
        </p:txBody>
      </p:sp>
      <p:sp>
        <p:nvSpPr>
          <p:cNvPr id="33795" name="Rectangle 2"/>
          <p:cNvSpPr>
            <a:spLocks noGrp="1" noChangeArrowheads="1"/>
          </p:cNvSpPr>
          <p:nvPr>
            <p:ph type="title"/>
          </p:nvPr>
        </p:nvSpPr>
        <p:spPr/>
        <p:txBody>
          <a:bodyPr/>
          <a:lstStyle/>
          <a:p>
            <a:pPr eaLnBrk="1" hangingPunct="1"/>
            <a:r>
              <a:rPr lang="en-US" smtClean="0"/>
              <a:t>Solution (cont’d)</a:t>
            </a:r>
          </a:p>
        </p:txBody>
      </p:sp>
      <p:sp>
        <p:nvSpPr>
          <p:cNvPr id="33796" name="Rectangle 3"/>
          <p:cNvSpPr>
            <a:spLocks noGrp="1" noChangeArrowheads="1"/>
          </p:cNvSpPr>
          <p:nvPr>
            <p:ph type="body" idx="1"/>
          </p:nvPr>
        </p:nvSpPr>
        <p:spPr/>
        <p:txBody>
          <a:bodyPr/>
          <a:lstStyle/>
          <a:p>
            <a:pPr eaLnBrk="1" hangingPunct="1"/>
            <a:r>
              <a:rPr lang="en-US" smtClean="0"/>
              <a:t>P(E|M</a:t>
            </a:r>
            <a:r>
              <a:rPr lang="en-US" baseline="30000" smtClean="0"/>
              <a:t>c</a:t>
            </a:r>
            <a:r>
              <a:rPr lang="en-US" smtClean="0"/>
              <a:t>)</a:t>
            </a:r>
          </a:p>
          <a:p>
            <a:pPr lvl="1" eaLnBrk="1" hangingPunct="1"/>
            <a:r>
              <a:rPr lang="en-US" smtClean="0"/>
              <a:t>Either there are no matches and </a:t>
            </a:r>
          </a:p>
          <a:p>
            <a:pPr lvl="2" eaLnBrk="1" hangingPunct="1"/>
            <a:r>
              <a:rPr lang="en-US" smtClean="0"/>
              <a:t>Extra man does not select the extra hat</a:t>
            </a:r>
          </a:p>
          <a:p>
            <a:pPr lvl="2" eaLnBrk="1" hangingPunct="1"/>
            <a:endParaRPr lang="en-US" smtClean="0"/>
          </a:p>
          <a:p>
            <a:pPr lvl="2" eaLnBrk="1" hangingPunct="1"/>
            <a:r>
              <a:rPr lang="en-US" smtClean="0"/>
              <a:t>=&gt; P</a:t>
            </a:r>
            <a:r>
              <a:rPr lang="en-US" baseline="-25000" smtClean="0"/>
              <a:t>n-1 </a:t>
            </a:r>
            <a:r>
              <a:rPr lang="en-US" smtClean="0"/>
              <a:t>(as if the extra hat belongs to this man)</a:t>
            </a:r>
          </a:p>
          <a:p>
            <a:pPr lvl="2" eaLnBrk="1" hangingPunct="1"/>
            <a:endParaRPr lang="en-US" smtClean="0"/>
          </a:p>
          <a:p>
            <a:pPr lvl="1" eaLnBrk="1" hangingPunct="1"/>
            <a:r>
              <a:rPr lang="en-US" smtClean="0"/>
              <a:t>Or there are no matches</a:t>
            </a:r>
          </a:p>
          <a:p>
            <a:pPr lvl="2" eaLnBrk="1" hangingPunct="1"/>
            <a:r>
              <a:rPr lang="en-US" smtClean="0"/>
              <a:t>Extra man does select the extra hat</a:t>
            </a:r>
          </a:p>
          <a:p>
            <a:pPr lvl="2" eaLnBrk="1" hangingPunct="1"/>
            <a:endParaRPr lang="en-US" smtClean="0"/>
          </a:p>
          <a:p>
            <a:pPr lvl="2" eaLnBrk="1" hangingPunct="1"/>
            <a:r>
              <a:rPr lang="en-US" smtClean="0"/>
              <a:t>=&gt; (1/n-1)xP</a:t>
            </a:r>
            <a:r>
              <a:rPr lang="en-US" baseline="-25000" smtClean="0"/>
              <a:t>n-2</a:t>
            </a:r>
            <a:endParaRPr lang="en-US" smtClean="0"/>
          </a:p>
        </p:txBody>
      </p:sp>
      <p:graphicFrame>
        <p:nvGraphicFramePr>
          <p:cNvPr id="33797" name="Object 4"/>
          <p:cNvGraphicFramePr>
            <a:graphicFrameLocks noChangeAspect="1"/>
          </p:cNvGraphicFramePr>
          <p:nvPr/>
        </p:nvGraphicFramePr>
        <p:xfrm>
          <a:off x="4025900" y="4856163"/>
          <a:ext cx="3656013" cy="1773237"/>
        </p:xfrm>
        <a:graphic>
          <a:graphicData uri="http://schemas.openxmlformats.org/presentationml/2006/ole">
            <mc:AlternateContent xmlns:mc="http://schemas.openxmlformats.org/markup-compatibility/2006">
              <mc:Choice xmlns:v="urn:schemas-microsoft-com:vml" Requires="v">
                <p:oleObj spid="_x0000_s33802" name="Equation" r:id="rId3" imgW="1676400" imgH="812800" progId="Equation.3">
                  <p:embed/>
                </p:oleObj>
              </mc:Choice>
              <mc:Fallback>
                <p:oleObj name="Equation" r:id="rId3" imgW="1676400" imgH="812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5900" y="4856163"/>
                        <a:ext cx="3656013" cy="177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31FF804-7211-40DE-9053-E05A89B1CE44}" type="slidenum">
              <a:rPr lang="en-US" altLang="en-US" smtClean="0"/>
              <a:pPr eaLnBrk="1" hangingPunct="1"/>
              <a:t>33</a:t>
            </a:fld>
            <a:endParaRPr lang="en-US" altLang="en-US" smtClean="0"/>
          </a:p>
        </p:txBody>
      </p:sp>
      <p:sp>
        <p:nvSpPr>
          <p:cNvPr id="34819" name="Rectangle 2"/>
          <p:cNvSpPr>
            <a:spLocks noGrp="1" noChangeArrowheads="1"/>
          </p:cNvSpPr>
          <p:nvPr>
            <p:ph type="title"/>
          </p:nvPr>
        </p:nvSpPr>
        <p:spPr/>
        <p:txBody>
          <a:bodyPr/>
          <a:lstStyle/>
          <a:p>
            <a:pPr eaLnBrk="1" hangingPunct="1"/>
            <a:r>
              <a:rPr lang="en-US" smtClean="0"/>
              <a:t>Solution (cont’d)</a:t>
            </a:r>
          </a:p>
        </p:txBody>
      </p:sp>
      <p:sp>
        <p:nvSpPr>
          <p:cNvPr id="34820" name="Rectangle 3"/>
          <p:cNvSpPr>
            <a:spLocks noGrp="1" noChangeArrowheads="1"/>
          </p:cNvSpPr>
          <p:nvPr>
            <p:ph type="body" idx="1"/>
          </p:nvPr>
        </p:nvSpPr>
        <p:spPr/>
        <p:txBody>
          <a:bodyPr/>
          <a:lstStyle/>
          <a:p>
            <a:pPr eaLnBrk="1" hangingPunct="1"/>
            <a:r>
              <a:rPr lang="en-US" smtClean="0"/>
              <a:t>P</a:t>
            </a:r>
            <a:r>
              <a:rPr lang="en-US" baseline="-25000" smtClean="0"/>
              <a:t>n </a:t>
            </a:r>
            <a:r>
              <a:rPr lang="en-US" smtClean="0"/>
              <a:t>is the probability of no matches</a:t>
            </a:r>
          </a:p>
          <a:p>
            <a:pPr lvl="1" eaLnBrk="1" hangingPunct="1"/>
            <a:r>
              <a:rPr lang="en-US" smtClean="0"/>
              <a:t>When n men select among their own hats</a:t>
            </a:r>
          </a:p>
          <a:p>
            <a:pPr lvl="2" eaLnBrk="1" hangingPunct="1"/>
            <a:r>
              <a:rPr lang="en-US" smtClean="0"/>
              <a:t>=&gt; P</a:t>
            </a:r>
            <a:r>
              <a:rPr lang="en-US" baseline="-25000" smtClean="0"/>
              <a:t>1 </a:t>
            </a:r>
            <a:r>
              <a:rPr lang="en-US" smtClean="0"/>
              <a:t>=0 and P</a:t>
            </a:r>
            <a:r>
              <a:rPr lang="en-US" baseline="-25000" smtClean="0"/>
              <a:t>2 </a:t>
            </a:r>
            <a:r>
              <a:rPr lang="en-US" smtClean="0"/>
              <a:t>= ½</a:t>
            </a:r>
          </a:p>
          <a:p>
            <a:pPr lvl="2" eaLnBrk="1" hangingPunct="1"/>
            <a:endParaRPr lang="en-US" baseline="-25000" smtClean="0"/>
          </a:p>
          <a:p>
            <a:pPr lvl="1" eaLnBrk="1" hangingPunct="1"/>
            <a:r>
              <a:rPr lang="en-US" smtClean="0"/>
              <a:t>=&gt; </a:t>
            </a:r>
            <a:endParaRPr lang="en-US" baseline="-25000" smtClean="0"/>
          </a:p>
          <a:p>
            <a:pPr lvl="1" eaLnBrk="1" hangingPunct="1"/>
            <a:endParaRPr lang="en-US" baseline="-25000" smtClean="0"/>
          </a:p>
        </p:txBody>
      </p:sp>
      <p:graphicFrame>
        <p:nvGraphicFramePr>
          <p:cNvPr id="34821" name="Object 4"/>
          <p:cNvGraphicFramePr>
            <a:graphicFrameLocks noChangeAspect="1"/>
          </p:cNvGraphicFramePr>
          <p:nvPr/>
        </p:nvGraphicFramePr>
        <p:xfrm>
          <a:off x="2286000" y="3429000"/>
          <a:ext cx="3886200" cy="2371725"/>
        </p:xfrm>
        <a:graphic>
          <a:graphicData uri="http://schemas.openxmlformats.org/presentationml/2006/ole">
            <mc:AlternateContent xmlns:mc="http://schemas.openxmlformats.org/markup-compatibility/2006">
              <mc:Choice xmlns:v="urn:schemas-microsoft-com:vml" Requires="v">
                <p:oleObj spid="_x0000_s34826" name="Equation" r:id="rId3" imgW="1727200" imgH="1054100" progId="Equation.3">
                  <p:embed/>
                </p:oleObj>
              </mc:Choice>
              <mc:Fallback>
                <p:oleObj name="Equation" r:id="rId3" imgW="1727200" imgH="1054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429000"/>
                        <a:ext cx="3886200" cy="237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D4F176B-10BA-4D93-AD8C-365FBAD9FF85}" type="slidenum">
              <a:rPr lang="en-US" altLang="en-US" smtClean="0"/>
              <a:pPr eaLnBrk="1" hangingPunct="1"/>
              <a:t>34</a:t>
            </a:fld>
            <a:endParaRPr lang="en-US" altLang="en-US" smtClean="0"/>
          </a:p>
        </p:txBody>
      </p:sp>
      <p:sp>
        <p:nvSpPr>
          <p:cNvPr id="35843" name="Rectangle 2"/>
          <p:cNvSpPr>
            <a:spLocks noGrp="1" noChangeArrowheads="1"/>
          </p:cNvSpPr>
          <p:nvPr>
            <p:ph type="title"/>
          </p:nvPr>
        </p:nvSpPr>
        <p:spPr/>
        <p:txBody>
          <a:bodyPr/>
          <a:lstStyle/>
          <a:p>
            <a:r>
              <a:rPr lang="en-US" smtClean="0"/>
              <a:t>Problem 5: </a:t>
            </a:r>
            <a:br>
              <a:rPr lang="en-US" smtClean="0"/>
            </a:br>
            <a:r>
              <a:rPr lang="en-US" smtClean="0"/>
              <a:t>continuous random variables</a:t>
            </a:r>
          </a:p>
        </p:txBody>
      </p:sp>
      <p:sp>
        <p:nvSpPr>
          <p:cNvPr id="35844" name="Rectangle 3"/>
          <p:cNvSpPr>
            <a:spLocks noGrp="1" noChangeArrowheads="1"/>
          </p:cNvSpPr>
          <p:nvPr>
            <p:ph type="body" idx="1"/>
          </p:nvPr>
        </p:nvSpPr>
        <p:spPr/>
        <p:txBody>
          <a:bodyPr/>
          <a:lstStyle/>
          <a:p>
            <a:r>
              <a:rPr lang="en-US" smtClean="0"/>
              <a:t>The probability density function of a non-negative random variable X is given by </a:t>
            </a:r>
          </a:p>
          <a:p>
            <a:endParaRPr lang="en-US" smtClean="0"/>
          </a:p>
          <a:p>
            <a:pPr lvl="1"/>
            <a:endParaRPr lang="en-US" smtClean="0"/>
          </a:p>
          <a:p>
            <a:pPr lvl="1"/>
            <a:r>
              <a:rPr lang="en-US" smtClean="0"/>
              <a:t>Compute the constant </a:t>
            </a:r>
            <a:r>
              <a:rPr lang="el-GR" smtClean="0"/>
              <a:t>λ</a:t>
            </a:r>
            <a:r>
              <a:rPr lang="en-US" smtClean="0"/>
              <a:t>?</a:t>
            </a:r>
            <a:endParaRPr lang="el-GR" smtClean="0"/>
          </a:p>
          <a:p>
            <a:endParaRPr lang="en-US" smtClean="0"/>
          </a:p>
          <a:p>
            <a:endParaRPr lang="en-US" smtClean="0"/>
          </a:p>
        </p:txBody>
      </p:sp>
      <p:graphicFrame>
        <p:nvGraphicFramePr>
          <p:cNvPr id="35845" name="Object 4"/>
          <p:cNvGraphicFramePr>
            <a:graphicFrameLocks noChangeAspect="1"/>
          </p:cNvGraphicFramePr>
          <p:nvPr/>
        </p:nvGraphicFramePr>
        <p:xfrm>
          <a:off x="3540125" y="2573338"/>
          <a:ext cx="1708150" cy="627062"/>
        </p:xfrm>
        <a:graphic>
          <a:graphicData uri="http://schemas.openxmlformats.org/presentationml/2006/ole">
            <mc:AlternateContent xmlns:mc="http://schemas.openxmlformats.org/markup-compatibility/2006">
              <mc:Choice xmlns:v="urn:schemas-microsoft-com:vml" Requires="v">
                <p:oleObj spid="_x0000_s35855" name="Equation" r:id="rId3" imgW="901309" imgH="330057" progId="Equation.3">
                  <p:embed/>
                </p:oleObj>
              </mc:Choice>
              <mc:Fallback>
                <p:oleObj name="Equation" r:id="rId3" imgW="901309" imgH="33005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0125" y="2573338"/>
                        <a:ext cx="1708150" cy="62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6389" name="Object 5"/>
          <p:cNvGraphicFramePr>
            <a:graphicFrameLocks noChangeAspect="1"/>
          </p:cNvGraphicFramePr>
          <p:nvPr/>
        </p:nvGraphicFramePr>
        <p:xfrm>
          <a:off x="1447800" y="4114800"/>
          <a:ext cx="4425950" cy="1687513"/>
        </p:xfrm>
        <a:graphic>
          <a:graphicData uri="http://schemas.openxmlformats.org/presentationml/2006/ole">
            <mc:AlternateContent xmlns:mc="http://schemas.openxmlformats.org/markup-compatibility/2006">
              <mc:Choice xmlns:v="urn:schemas-microsoft-com:vml" Requires="v">
                <p:oleObj spid="_x0000_s35856" name="Equation" r:id="rId5" imgW="2336800" imgH="889000" progId="Equation.3">
                  <p:embed/>
                </p:oleObj>
              </mc:Choice>
              <mc:Fallback>
                <p:oleObj name="Equation" r:id="rId5" imgW="2336800" imgH="8890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4114800"/>
                        <a:ext cx="4425950" cy="1687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6389"/>
                                        </p:tgtEl>
                                        <p:attrNameLst>
                                          <p:attrName>style.visibility</p:attrName>
                                        </p:attrNameLst>
                                      </p:cBhvr>
                                      <p:to>
                                        <p:strVal val="visible"/>
                                      </p:to>
                                    </p:set>
                                    <p:animEffect transition="in" filter="blinds(horizontal)">
                                      <p:cBhvr>
                                        <p:cTn id="7" dur="500"/>
                                        <p:tgtEl>
                                          <p:spTgt spid="65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7CC0E3C-3AB9-4620-BCDF-08F5422DF226}" type="slidenum">
              <a:rPr lang="en-US" altLang="en-US" smtClean="0"/>
              <a:pPr eaLnBrk="1" hangingPunct="1"/>
              <a:t>35</a:t>
            </a:fld>
            <a:endParaRPr lang="en-US" altLang="en-US" smtClean="0"/>
          </a:p>
        </p:txBody>
      </p:sp>
      <p:sp>
        <p:nvSpPr>
          <p:cNvPr id="36867" name="Rectangle 2"/>
          <p:cNvSpPr>
            <a:spLocks noGrp="1" noChangeArrowheads="1"/>
          </p:cNvSpPr>
          <p:nvPr>
            <p:ph type="title"/>
          </p:nvPr>
        </p:nvSpPr>
        <p:spPr/>
        <p:txBody>
          <a:bodyPr/>
          <a:lstStyle/>
          <a:p>
            <a:r>
              <a:rPr lang="en-US" smtClean="0"/>
              <a:t>Problem 6: </a:t>
            </a:r>
            <a:br>
              <a:rPr lang="en-US" smtClean="0"/>
            </a:br>
            <a:r>
              <a:rPr lang="en-US" smtClean="0"/>
              <a:t>continuous random variables</a:t>
            </a:r>
          </a:p>
        </p:txBody>
      </p:sp>
      <p:sp>
        <p:nvSpPr>
          <p:cNvPr id="36868" name="Rectangle 3"/>
          <p:cNvSpPr>
            <a:spLocks noGrp="1" noChangeArrowheads="1"/>
          </p:cNvSpPr>
          <p:nvPr>
            <p:ph type="body" idx="1"/>
          </p:nvPr>
        </p:nvSpPr>
        <p:spPr>
          <a:xfrm>
            <a:off x="457200" y="1371600"/>
            <a:ext cx="8229600" cy="4411663"/>
          </a:xfrm>
        </p:spPr>
        <p:txBody>
          <a:bodyPr/>
          <a:lstStyle/>
          <a:p>
            <a:r>
              <a:rPr lang="en-US" smtClean="0"/>
              <a:t>Buses arrives at a specified stop at 15 min intervals</a:t>
            </a:r>
          </a:p>
          <a:p>
            <a:pPr lvl="1"/>
            <a:r>
              <a:rPr lang="en-US" smtClean="0"/>
              <a:t>Starting at 7:00 AM</a:t>
            </a:r>
          </a:p>
          <a:p>
            <a:pPr lvl="2"/>
            <a:r>
              <a:rPr lang="en-US" smtClean="0"/>
              <a:t>They arrive at 7:00, 7:15, 7:30, 7:45</a:t>
            </a:r>
          </a:p>
          <a:p>
            <a:pPr lvl="1"/>
            <a:r>
              <a:rPr lang="en-US" smtClean="0"/>
              <a:t>If the passenger arrives at the stop at a time </a:t>
            </a:r>
          </a:p>
          <a:p>
            <a:pPr lvl="2"/>
            <a:r>
              <a:rPr lang="en-US" smtClean="0"/>
              <a:t>Uniformly distributed between 7:00 and 7:30</a:t>
            </a:r>
          </a:p>
          <a:p>
            <a:pPr lvl="1"/>
            <a:r>
              <a:rPr lang="en-US" smtClean="0"/>
              <a:t>Find the probability that he waits less than 5 min?</a:t>
            </a:r>
          </a:p>
          <a:p>
            <a:r>
              <a:rPr lang="en-US" smtClean="0"/>
              <a:t>Solution</a:t>
            </a:r>
          </a:p>
          <a:p>
            <a:pPr lvl="1"/>
            <a:r>
              <a:rPr lang="en-US" smtClean="0"/>
              <a:t>Let X denote the number of minutes past 7 </a:t>
            </a:r>
          </a:p>
          <a:p>
            <a:pPr lvl="2"/>
            <a:r>
              <a:rPr lang="en-US" smtClean="0"/>
              <a:t>That the passenger arrives at the stop </a:t>
            </a:r>
          </a:p>
          <a:p>
            <a:pPr lvl="2"/>
            <a:r>
              <a:rPr lang="en-US" smtClean="0"/>
              <a:t>=&gt;X is uniformly distributed over (0, 30)</a:t>
            </a:r>
          </a:p>
          <a:p>
            <a:pPr lvl="1"/>
            <a:endParaRPr lang="en-US" smtClean="0"/>
          </a:p>
          <a:p>
            <a:pPr lvl="1"/>
            <a:endParaRPr lang="en-US" smtClean="0"/>
          </a:p>
        </p:txBody>
      </p:sp>
      <p:graphicFrame>
        <p:nvGraphicFramePr>
          <p:cNvPr id="657412" name="Object 4"/>
          <p:cNvGraphicFramePr>
            <a:graphicFrameLocks noChangeAspect="1"/>
          </p:cNvGraphicFramePr>
          <p:nvPr/>
        </p:nvGraphicFramePr>
        <p:xfrm>
          <a:off x="2438400" y="5556250"/>
          <a:ext cx="4205288" cy="1301750"/>
        </p:xfrm>
        <a:graphic>
          <a:graphicData uri="http://schemas.openxmlformats.org/presentationml/2006/ole">
            <mc:AlternateContent xmlns:mc="http://schemas.openxmlformats.org/markup-compatibility/2006">
              <mc:Choice xmlns:v="urn:schemas-microsoft-com:vml" Requires="v">
                <p:oleObj spid="_x0000_s36874" name="Equation" r:id="rId3" imgW="2222500" imgH="685800" progId="Equation.3">
                  <p:embed/>
                </p:oleObj>
              </mc:Choice>
              <mc:Fallback>
                <p:oleObj name="Equation" r:id="rId3" imgW="2222500" imgH="685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556250"/>
                        <a:ext cx="4205288" cy="130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7412"/>
                                        </p:tgtEl>
                                        <p:attrNameLst>
                                          <p:attrName>style.visibility</p:attrName>
                                        </p:attrNameLst>
                                      </p:cBhvr>
                                      <p:to>
                                        <p:strVal val="visible"/>
                                      </p:to>
                                    </p:set>
                                    <p:animEffect transition="in" filter="blinds(horizontal)">
                                      <p:cBhvr>
                                        <p:cTn id="7" dur="500"/>
                                        <p:tgtEl>
                                          <p:spTgt spid="65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8E3A27-449D-430F-A456-4673CB28F641}" type="slidenum">
              <a:rPr lang="en-US" altLang="en-US" smtClean="0"/>
              <a:pPr eaLnBrk="1" hangingPunct="1"/>
              <a:t>36</a:t>
            </a:fld>
            <a:endParaRPr lang="en-US" altLang="en-US" smtClean="0"/>
          </a:p>
        </p:txBody>
      </p:sp>
      <p:sp>
        <p:nvSpPr>
          <p:cNvPr id="37891" name="Rectangle 2"/>
          <p:cNvSpPr>
            <a:spLocks noGrp="1" noChangeArrowheads="1"/>
          </p:cNvSpPr>
          <p:nvPr>
            <p:ph type="title"/>
          </p:nvPr>
        </p:nvSpPr>
        <p:spPr>
          <a:xfrm>
            <a:off x="457200" y="122238"/>
            <a:ext cx="8001000" cy="1295400"/>
          </a:xfrm>
        </p:spPr>
        <p:txBody>
          <a:bodyPr/>
          <a:lstStyle/>
          <a:p>
            <a:r>
              <a:rPr lang="en-US" sz="3500" smtClean="0"/>
              <a:t>Problem 7: </a:t>
            </a:r>
            <a:br>
              <a:rPr lang="en-US" sz="3500" smtClean="0"/>
            </a:br>
            <a:r>
              <a:rPr lang="en-US" sz="3500" smtClean="0"/>
              <a:t>conditional probability</a:t>
            </a:r>
          </a:p>
        </p:txBody>
      </p:sp>
      <p:sp>
        <p:nvSpPr>
          <p:cNvPr id="37892" name="Rectangle 3"/>
          <p:cNvSpPr>
            <a:spLocks noGrp="1" noChangeArrowheads="1"/>
          </p:cNvSpPr>
          <p:nvPr>
            <p:ph type="body" idx="1"/>
          </p:nvPr>
        </p:nvSpPr>
        <p:spPr>
          <a:xfrm>
            <a:off x="457200" y="2667000"/>
            <a:ext cx="8229600" cy="2778125"/>
          </a:xfrm>
        </p:spPr>
        <p:txBody>
          <a:bodyPr/>
          <a:lstStyle/>
          <a:p>
            <a:r>
              <a:rPr lang="en-US" smtClean="0"/>
              <a:t>Suppose that p(x,y) the joint probability mass function of X and Y is given by</a:t>
            </a:r>
          </a:p>
          <a:p>
            <a:pPr lvl="1"/>
            <a:r>
              <a:rPr lang="en-US" smtClean="0"/>
              <a:t>P(0,0) = .4, P(0,1) = .2, P(1,0) = .1, P(1,1) = .3</a:t>
            </a:r>
          </a:p>
          <a:p>
            <a:r>
              <a:rPr lang="en-US" smtClean="0"/>
              <a:t>Calculate the conditional probability mass function of X given Y = 1 </a:t>
            </a:r>
          </a:p>
        </p:txBody>
      </p:sp>
      <p:graphicFrame>
        <p:nvGraphicFramePr>
          <p:cNvPr id="37893" name="Object 4"/>
          <p:cNvGraphicFramePr>
            <a:graphicFrameLocks noChangeAspect="1"/>
          </p:cNvGraphicFramePr>
          <p:nvPr/>
        </p:nvGraphicFramePr>
        <p:xfrm>
          <a:off x="2133600" y="1295400"/>
          <a:ext cx="3962400" cy="1497013"/>
        </p:xfrm>
        <a:graphic>
          <a:graphicData uri="http://schemas.openxmlformats.org/presentationml/2006/ole">
            <mc:AlternateContent xmlns:mc="http://schemas.openxmlformats.org/markup-compatibility/2006">
              <mc:Choice xmlns:v="urn:schemas-microsoft-com:vml" Requires="v">
                <p:oleObj spid="_x0000_s37903" name="Equation" r:id="rId3" imgW="1816100" imgH="685800" progId="Equation.3">
                  <p:embed/>
                </p:oleObj>
              </mc:Choice>
              <mc:Fallback>
                <p:oleObj name="Equation" r:id="rId3" imgW="1816100" imgH="685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295400"/>
                        <a:ext cx="3962400" cy="1497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8437" name="Object 5"/>
          <p:cNvGraphicFramePr>
            <a:graphicFrameLocks noChangeAspect="1"/>
          </p:cNvGraphicFramePr>
          <p:nvPr/>
        </p:nvGraphicFramePr>
        <p:xfrm>
          <a:off x="3200400" y="4495800"/>
          <a:ext cx="4541838" cy="2341563"/>
        </p:xfrm>
        <a:graphic>
          <a:graphicData uri="http://schemas.openxmlformats.org/presentationml/2006/ole">
            <mc:AlternateContent xmlns:mc="http://schemas.openxmlformats.org/markup-compatibility/2006">
              <mc:Choice xmlns:v="urn:schemas-microsoft-com:vml" Requires="v">
                <p:oleObj spid="_x0000_s37904" name="Equation" r:id="rId5" imgW="2400300" imgH="1231900" progId="Equation.3">
                  <p:embed/>
                </p:oleObj>
              </mc:Choice>
              <mc:Fallback>
                <p:oleObj name="Equation" r:id="rId5" imgW="2400300" imgH="12319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4495800"/>
                        <a:ext cx="4541838" cy="2341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8437"/>
                                        </p:tgtEl>
                                        <p:attrNameLst>
                                          <p:attrName>style.visibility</p:attrName>
                                        </p:attrNameLst>
                                      </p:cBhvr>
                                      <p:to>
                                        <p:strVal val="visible"/>
                                      </p:to>
                                    </p:set>
                                    <p:animEffect transition="in" filter="blinds(horizontal)">
                                      <p:cBhvr>
                                        <p:cTn id="7" dur="500"/>
                                        <p:tgtEl>
                                          <p:spTgt spid="65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C28A52E-6553-4BC4-9950-5149EFB32248}" type="slidenum">
              <a:rPr lang="en-US" altLang="en-US" smtClean="0"/>
              <a:pPr eaLnBrk="1" hangingPunct="1"/>
              <a:t>37</a:t>
            </a:fld>
            <a:endParaRPr lang="en-US" altLang="en-US" smtClean="0"/>
          </a:p>
        </p:txBody>
      </p:sp>
      <p:sp>
        <p:nvSpPr>
          <p:cNvPr id="38915" name="Rectangle 2"/>
          <p:cNvSpPr>
            <a:spLocks noGrp="1" noChangeArrowheads="1"/>
          </p:cNvSpPr>
          <p:nvPr>
            <p:ph type="title"/>
          </p:nvPr>
        </p:nvSpPr>
        <p:spPr/>
        <p:txBody>
          <a:bodyPr/>
          <a:lstStyle/>
          <a:p>
            <a:pPr eaLnBrk="1" hangingPunct="1"/>
            <a:r>
              <a:rPr lang="en-US" smtClean="0"/>
              <a:t>counting process</a:t>
            </a:r>
          </a:p>
        </p:txBody>
      </p:sp>
      <p:sp>
        <p:nvSpPr>
          <p:cNvPr id="38916" name="Rectangle 3"/>
          <p:cNvSpPr>
            <a:spLocks noGrp="1" noChangeArrowheads="1"/>
          </p:cNvSpPr>
          <p:nvPr>
            <p:ph type="body" idx="1"/>
          </p:nvPr>
        </p:nvSpPr>
        <p:spPr>
          <a:xfrm>
            <a:off x="457200" y="1447800"/>
            <a:ext cx="8229600" cy="5257800"/>
          </a:xfrm>
        </p:spPr>
        <p:txBody>
          <a:bodyPr/>
          <a:lstStyle/>
          <a:p>
            <a:pPr eaLnBrk="1" hangingPunct="1">
              <a:lnSpc>
                <a:spcPct val="90000"/>
              </a:lnSpc>
            </a:pPr>
            <a:r>
              <a:rPr lang="en-US" smtClean="0"/>
              <a:t>A stochastic process {N(t), t&gt;=0}</a:t>
            </a:r>
          </a:p>
          <a:p>
            <a:pPr lvl="1" eaLnBrk="1" hangingPunct="1">
              <a:lnSpc>
                <a:spcPct val="90000"/>
              </a:lnSpc>
            </a:pPr>
            <a:r>
              <a:rPr lang="en-US" smtClean="0"/>
              <a:t>is said to be a counting process if</a:t>
            </a:r>
          </a:p>
          <a:p>
            <a:pPr lvl="2" eaLnBrk="1" hangingPunct="1">
              <a:lnSpc>
                <a:spcPct val="90000"/>
              </a:lnSpc>
            </a:pPr>
            <a:r>
              <a:rPr lang="en-US" smtClean="0"/>
              <a:t>N(t) represents the total number of events that occur by time t</a:t>
            </a:r>
          </a:p>
          <a:p>
            <a:pPr lvl="2" eaLnBrk="1" hangingPunct="1">
              <a:lnSpc>
                <a:spcPct val="90000"/>
              </a:lnSpc>
            </a:pPr>
            <a:endParaRPr lang="en-US" smtClean="0"/>
          </a:p>
          <a:p>
            <a:pPr lvl="2" eaLnBrk="1" hangingPunct="1">
              <a:lnSpc>
                <a:spcPct val="90000"/>
              </a:lnSpc>
            </a:pPr>
            <a:r>
              <a:rPr lang="en-US" smtClean="0"/>
              <a:t>N(t) must satisfy</a:t>
            </a:r>
          </a:p>
          <a:p>
            <a:pPr lvl="3" eaLnBrk="1" hangingPunct="1">
              <a:lnSpc>
                <a:spcPct val="90000"/>
              </a:lnSpc>
            </a:pPr>
            <a:r>
              <a:rPr lang="en-US" smtClean="0"/>
              <a:t>N(t) &gt;= 0</a:t>
            </a:r>
          </a:p>
          <a:p>
            <a:pPr lvl="3" eaLnBrk="1" hangingPunct="1">
              <a:lnSpc>
                <a:spcPct val="90000"/>
              </a:lnSpc>
            </a:pPr>
            <a:endParaRPr lang="en-US" smtClean="0"/>
          </a:p>
          <a:p>
            <a:pPr lvl="3" eaLnBrk="1" hangingPunct="1">
              <a:lnSpc>
                <a:spcPct val="90000"/>
              </a:lnSpc>
            </a:pPr>
            <a:r>
              <a:rPr lang="en-US" smtClean="0"/>
              <a:t>N(t) is integer valued </a:t>
            </a:r>
          </a:p>
          <a:p>
            <a:pPr lvl="3" eaLnBrk="1" hangingPunct="1">
              <a:lnSpc>
                <a:spcPct val="90000"/>
              </a:lnSpc>
            </a:pPr>
            <a:endParaRPr lang="en-US" smtClean="0"/>
          </a:p>
          <a:p>
            <a:pPr lvl="3" eaLnBrk="1" hangingPunct="1">
              <a:lnSpc>
                <a:spcPct val="90000"/>
              </a:lnSpc>
            </a:pPr>
            <a:r>
              <a:rPr lang="en-US" smtClean="0"/>
              <a:t>If s &lt; t, then N(s) &lt;= N(t) </a:t>
            </a:r>
          </a:p>
          <a:p>
            <a:pPr lvl="3" eaLnBrk="1" hangingPunct="1">
              <a:lnSpc>
                <a:spcPct val="90000"/>
              </a:lnSpc>
            </a:pPr>
            <a:endParaRPr lang="en-US" smtClean="0"/>
          </a:p>
          <a:p>
            <a:pPr lvl="3" eaLnBrk="1" hangingPunct="1">
              <a:lnSpc>
                <a:spcPct val="90000"/>
              </a:lnSpc>
            </a:pPr>
            <a:r>
              <a:rPr lang="en-US" smtClean="0"/>
              <a:t>For s &lt; t, N(s) – N(t) = # events in the interval (s,t]</a:t>
            </a:r>
          </a:p>
          <a:p>
            <a:pPr lvl="3" eaLnBrk="1" hangingPunct="1">
              <a:lnSpc>
                <a:spcPct val="90000"/>
              </a:lnSpc>
            </a:pPr>
            <a:endParaRPr lang="en-US" smtClean="0"/>
          </a:p>
          <a:p>
            <a:pPr lvl="1" eaLnBrk="1" hangingPunct="1">
              <a:lnSpc>
                <a:spcPct val="90000"/>
              </a:lnSpc>
            </a:pPr>
            <a:r>
              <a:rPr lang="en-US" smtClean="0"/>
              <a:t>Independent increments</a:t>
            </a:r>
          </a:p>
          <a:p>
            <a:pPr lvl="2" eaLnBrk="1" hangingPunct="1">
              <a:lnSpc>
                <a:spcPct val="90000"/>
              </a:lnSpc>
            </a:pPr>
            <a:r>
              <a:rPr lang="en-US" smtClean="0"/>
              <a:t># of events in disjoint time intervals are independent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9E5BD45-C074-4AD6-A6DD-67BFB6B46F9E}" type="slidenum">
              <a:rPr lang="en-US" altLang="en-US" smtClean="0"/>
              <a:pPr eaLnBrk="1" hangingPunct="1"/>
              <a:t>38</a:t>
            </a:fld>
            <a:endParaRPr lang="en-US" altLang="en-US" smtClean="0"/>
          </a:p>
        </p:txBody>
      </p:sp>
      <p:sp>
        <p:nvSpPr>
          <p:cNvPr id="39939" name="Rectangle 2"/>
          <p:cNvSpPr>
            <a:spLocks noGrp="1" noChangeArrowheads="1"/>
          </p:cNvSpPr>
          <p:nvPr>
            <p:ph type="title"/>
          </p:nvPr>
        </p:nvSpPr>
        <p:spPr/>
        <p:txBody>
          <a:bodyPr/>
          <a:lstStyle/>
          <a:p>
            <a:pPr eaLnBrk="1" hangingPunct="1"/>
            <a:r>
              <a:rPr lang="en-US" smtClean="0"/>
              <a:t>Poisson process</a:t>
            </a:r>
          </a:p>
        </p:txBody>
      </p:sp>
      <p:sp>
        <p:nvSpPr>
          <p:cNvPr id="39940" name="Rectangle 3"/>
          <p:cNvSpPr>
            <a:spLocks noGrp="1" noChangeArrowheads="1"/>
          </p:cNvSpPr>
          <p:nvPr>
            <p:ph type="body" idx="1"/>
          </p:nvPr>
        </p:nvSpPr>
        <p:spPr/>
        <p:txBody>
          <a:bodyPr/>
          <a:lstStyle/>
          <a:p>
            <a:pPr eaLnBrk="1" hangingPunct="1"/>
            <a:r>
              <a:rPr lang="en-US" smtClean="0"/>
              <a:t>The counting process {N(t), t&gt;=0} is </a:t>
            </a:r>
          </a:p>
          <a:p>
            <a:pPr lvl="1" eaLnBrk="1" hangingPunct="1"/>
            <a:r>
              <a:rPr lang="en-US" smtClean="0"/>
              <a:t>Said to be a Poisson process having rate </a:t>
            </a:r>
            <a:r>
              <a:rPr lang="el-GR" smtClean="0"/>
              <a:t>λ</a:t>
            </a:r>
            <a:r>
              <a:rPr lang="en-US" smtClean="0"/>
              <a:t>, if</a:t>
            </a:r>
          </a:p>
          <a:p>
            <a:pPr lvl="2" eaLnBrk="1" hangingPunct="1"/>
            <a:r>
              <a:rPr lang="en-US" smtClean="0"/>
              <a:t>N(0) = 0</a:t>
            </a:r>
          </a:p>
          <a:p>
            <a:pPr lvl="2" eaLnBrk="1" hangingPunct="1"/>
            <a:endParaRPr lang="en-US" smtClean="0"/>
          </a:p>
          <a:p>
            <a:pPr lvl="2" eaLnBrk="1" hangingPunct="1"/>
            <a:r>
              <a:rPr lang="en-US" smtClean="0"/>
              <a:t>The process has independent increments</a:t>
            </a:r>
          </a:p>
          <a:p>
            <a:pPr lvl="2" eaLnBrk="1" hangingPunct="1"/>
            <a:endParaRPr lang="en-US" smtClean="0"/>
          </a:p>
          <a:p>
            <a:pPr lvl="2" eaLnBrk="1" hangingPunct="1"/>
            <a:r>
              <a:rPr lang="en-US" smtClean="0"/>
              <a:t>The # of events in any interval of length t is </a:t>
            </a:r>
          </a:p>
          <a:p>
            <a:pPr lvl="3" eaLnBrk="1" hangingPunct="1"/>
            <a:r>
              <a:rPr lang="en-US" smtClean="0"/>
              <a:t>Poisson distributed with mean </a:t>
            </a:r>
            <a:r>
              <a:rPr lang="el-GR" smtClean="0"/>
              <a:t>λ</a:t>
            </a:r>
            <a:r>
              <a:rPr lang="en-US" smtClean="0"/>
              <a:t>t, that is</a:t>
            </a:r>
            <a:endParaRPr lang="el-GR" smtClean="0"/>
          </a:p>
        </p:txBody>
      </p:sp>
      <p:graphicFrame>
        <p:nvGraphicFramePr>
          <p:cNvPr id="39941" name="Object 4"/>
          <p:cNvGraphicFramePr>
            <a:graphicFrameLocks noChangeAspect="1"/>
          </p:cNvGraphicFramePr>
          <p:nvPr/>
        </p:nvGraphicFramePr>
        <p:xfrm>
          <a:off x="1524000" y="4876800"/>
          <a:ext cx="5791200" cy="885825"/>
        </p:xfrm>
        <a:graphic>
          <a:graphicData uri="http://schemas.openxmlformats.org/presentationml/2006/ole">
            <mc:AlternateContent xmlns:mc="http://schemas.openxmlformats.org/markup-compatibility/2006">
              <mc:Choice xmlns:v="urn:schemas-microsoft-com:vml" Requires="v">
                <p:oleObj spid="_x0000_s39946" name="Equation" r:id="rId3" imgW="2743200" imgH="419100" progId="Equation.3">
                  <p:embed/>
                </p:oleObj>
              </mc:Choice>
              <mc:Fallback>
                <p:oleObj name="Equation" r:id="rId3" imgW="2743200" imgH="419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876800"/>
                        <a:ext cx="5791200"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32F99CC-2454-4705-9752-5A10D1584425}" type="slidenum">
              <a:rPr lang="en-US" altLang="en-US" smtClean="0"/>
              <a:pPr eaLnBrk="1" hangingPunct="1"/>
              <a:t>39</a:t>
            </a:fld>
            <a:endParaRPr lang="en-US" altLang="en-US" smtClean="0"/>
          </a:p>
        </p:txBody>
      </p:sp>
      <p:sp>
        <p:nvSpPr>
          <p:cNvPr id="40963" name="Rectangle 2"/>
          <p:cNvSpPr>
            <a:spLocks noGrp="1" noChangeArrowheads="1"/>
          </p:cNvSpPr>
          <p:nvPr>
            <p:ph type="title"/>
          </p:nvPr>
        </p:nvSpPr>
        <p:spPr/>
        <p:txBody>
          <a:bodyPr/>
          <a:lstStyle/>
          <a:p>
            <a:pPr eaLnBrk="1" hangingPunct="1"/>
            <a:r>
              <a:rPr lang="en-US" smtClean="0"/>
              <a:t>Properties of the Poisson process</a:t>
            </a:r>
          </a:p>
        </p:txBody>
      </p:sp>
      <p:sp>
        <p:nvSpPr>
          <p:cNvPr id="40964" name="Rectangle 3"/>
          <p:cNvSpPr>
            <a:spLocks noGrp="1" noChangeArrowheads="1"/>
          </p:cNvSpPr>
          <p:nvPr>
            <p:ph type="body" idx="1"/>
          </p:nvPr>
        </p:nvSpPr>
        <p:spPr/>
        <p:txBody>
          <a:bodyPr/>
          <a:lstStyle/>
          <a:p>
            <a:pPr eaLnBrk="1" hangingPunct="1"/>
            <a:r>
              <a:rPr lang="en-US" smtClean="0"/>
              <a:t>Superposition property</a:t>
            </a:r>
          </a:p>
          <a:p>
            <a:pPr lvl="1" eaLnBrk="1" hangingPunct="1"/>
            <a:r>
              <a:rPr lang="en-US" smtClean="0"/>
              <a:t>If k independent Poisson processes</a:t>
            </a:r>
          </a:p>
          <a:p>
            <a:pPr lvl="2" eaLnBrk="1" hangingPunct="1"/>
            <a:r>
              <a:rPr lang="en-US" smtClean="0"/>
              <a:t>A1, A2, …, An</a:t>
            </a:r>
          </a:p>
          <a:p>
            <a:pPr lvl="2" eaLnBrk="1" hangingPunct="1"/>
            <a:endParaRPr lang="en-US" smtClean="0"/>
          </a:p>
          <a:p>
            <a:pPr lvl="1" eaLnBrk="1" hangingPunct="1"/>
            <a:r>
              <a:rPr lang="en-US" smtClean="0"/>
              <a:t>Are combined into a single process A</a:t>
            </a:r>
          </a:p>
          <a:p>
            <a:pPr lvl="1" eaLnBrk="1" hangingPunct="1"/>
            <a:endParaRPr lang="en-US" smtClean="0"/>
          </a:p>
          <a:p>
            <a:pPr lvl="1" eaLnBrk="1" hangingPunct="1"/>
            <a:r>
              <a:rPr lang="en-US" smtClean="0"/>
              <a:t>=&gt; A is still Poisson with rate </a:t>
            </a:r>
          </a:p>
          <a:p>
            <a:pPr lvl="2" eaLnBrk="1" hangingPunct="1"/>
            <a:r>
              <a:rPr lang="en-US" smtClean="0"/>
              <a:t>Equal to the sum of individual </a:t>
            </a:r>
            <a:r>
              <a:rPr lang="el-GR" smtClean="0"/>
              <a:t>λ</a:t>
            </a:r>
            <a:r>
              <a:rPr lang="en-US" smtClean="0"/>
              <a:t>i of Ai</a:t>
            </a:r>
            <a:endParaRPr lang="el-G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7D4AB7E-08DA-48A9-9CF9-C9729B8B6421}" type="slidenum">
              <a:rPr lang="en-US" altLang="en-US" smtClean="0"/>
              <a:pPr eaLnBrk="1" hangingPunct="1"/>
              <a:t>4</a:t>
            </a:fld>
            <a:endParaRPr lang="en-US" altLang="en-US" smtClean="0"/>
          </a:p>
        </p:txBody>
      </p:sp>
      <p:sp>
        <p:nvSpPr>
          <p:cNvPr id="6147" name="Rectangle 2"/>
          <p:cNvSpPr>
            <a:spLocks noGrp="1" noChangeArrowheads="1"/>
          </p:cNvSpPr>
          <p:nvPr>
            <p:ph type="title"/>
          </p:nvPr>
        </p:nvSpPr>
        <p:spPr/>
        <p:txBody>
          <a:bodyPr/>
          <a:lstStyle/>
          <a:p>
            <a:pPr eaLnBrk="1" hangingPunct="1"/>
            <a:r>
              <a:rPr lang="en-US" smtClean="0"/>
              <a:t>Changing the scale of a unit time</a:t>
            </a:r>
          </a:p>
        </p:txBody>
      </p:sp>
      <p:sp>
        <p:nvSpPr>
          <p:cNvPr id="6148" name="Rectangle 3"/>
          <p:cNvSpPr>
            <a:spLocks noGrp="1" noChangeArrowheads="1"/>
          </p:cNvSpPr>
          <p:nvPr>
            <p:ph type="body" idx="1"/>
          </p:nvPr>
        </p:nvSpPr>
        <p:spPr>
          <a:xfrm>
            <a:off x="457200" y="2667000"/>
            <a:ext cx="8229600" cy="3463925"/>
          </a:xfrm>
        </p:spPr>
        <p:txBody>
          <a:bodyPr/>
          <a:lstStyle/>
          <a:p>
            <a:pPr eaLnBrk="1" hangingPunct="1"/>
            <a:r>
              <a:rPr lang="en-US" smtClean="0"/>
              <a:t>Number of arrivals/unit time</a:t>
            </a:r>
          </a:p>
          <a:p>
            <a:pPr lvl="1" eaLnBrk="1" hangingPunct="1"/>
            <a:r>
              <a:rPr lang="en-US" smtClean="0"/>
              <a:t>Follows the Poisson distribution with rate </a:t>
            </a:r>
            <a:r>
              <a:rPr lang="el-GR" smtClean="0"/>
              <a:t>λ</a:t>
            </a:r>
            <a:r>
              <a:rPr lang="en-US" baseline="-25000" smtClean="0"/>
              <a:t>n </a:t>
            </a:r>
            <a:endParaRPr lang="en-US" smtClean="0"/>
          </a:p>
          <a:p>
            <a:pPr lvl="1" eaLnBrk="1" hangingPunct="1"/>
            <a:endParaRPr lang="en-US" smtClean="0"/>
          </a:p>
          <a:p>
            <a:pPr eaLnBrk="1" hangingPunct="1"/>
            <a:r>
              <a:rPr lang="en-US" smtClean="0"/>
              <a:t>Inter-arrival time of successive arrivals</a:t>
            </a:r>
          </a:p>
          <a:p>
            <a:pPr lvl="1" eaLnBrk="1" hangingPunct="1"/>
            <a:r>
              <a:rPr lang="en-US" smtClean="0"/>
              <a:t>is exponentially distributed </a:t>
            </a:r>
          </a:p>
          <a:p>
            <a:pPr lvl="2" eaLnBrk="1" hangingPunct="1"/>
            <a:r>
              <a:rPr lang="en-US" smtClean="0"/>
              <a:t>Average inter-arrival time = 1/ </a:t>
            </a:r>
            <a:r>
              <a:rPr lang="el-GR" smtClean="0"/>
              <a:t>λ</a:t>
            </a:r>
            <a:r>
              <a:rPr lang="en-US" baseline="-25000" smtClean="0"/>
              <a:t>n</a:t>
            </a:r>
          </a:p>
          <a:p>
            <a:pPr lvl="2" eaLnBrk="1" hangingPunct="1"/>
            <a:endParaRPr lang="en-US" baseline="-25000" smtClean="0"/>
          </a:p>
          <a:p>
            <a:pPr eaLnBrk="1" hangingPunct="1"/>
            <a:r>
              <a:rPr lang="en-US" smtClean="0"/>
              <a:t>What is the avg. # of customers arriving in dt?</a:t>
            </a:r>
            <a:endParaRPr lang="el-GR" baseline="-25000" smtClean="0"/>
          </a:p>
        </p:txBody>
      </p:sp>
      <p:sp>
        <p:nvSpPr>
          <p:cNvPr id="6149" name="Line 4"/>
          <p:cNvSpPr>
            <a:spLocks noChangeShapeType="1"/>
          </p:cNvSpPr>
          <p:nvPr/>
        </p:nvSpPr>
        <p:spPr bwMode="auto">
          <a:xfrm>
            <a:off x="990600" y="2057400"/>
            <a:ext cx="6400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0" name="Text Box 5"/>
          <p:cNvSpPr txBox="1">
            <a:spLocks noChangeArrowheads="1"/>
          </p:cNvSpPr>
          <p:nvPr/>
        </p:nvSpPr>
        <p:spPr bwMode="auto">
          <a:xfrm>
            <a:off x="7223125" y="209391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Time</a:t>
            </a:r>
          </a:p>
        </p:txBody>
      </p:sp>
      <p:grpSp>
        <p:nvGrpSpPr>
          <p:cNvPr id="6151" name="Group 6"/>
          <p:cNvGrpSpPr>
            <a:grpSpLocks/>
          </p:cNvGrpSpPr>
          <p:nvPr/>
        </p:nvGrpSpPr>
        <p:grpSpPr bwMode="auto">
          <a:xfrm>
            <a:off x="3048000" y="1981200"/>
            <a:ext cx="3124200" cy="152400"/>
            <a:chOff x="2160" y="3312"/>
            <a:chExt cx="1968" cy="96"/>
          </a:xfrm>
        </p:grpSpPr>
        <p:grpSp>
          <p:nvGrpSpPr>
            <p:cNvPr id="6153" name="Group 7"/>
            <p:cNvGrpSpPr>
              <a:grpSpLocks/>
            </p:cNvGrpSpPr>
            <p:nvPr/>
          </p:nvGrpSpPr>
          <p:grpSpPr bwMode="auto">
            <a:xfrm>
              <a:off x="2160" y="3312"/>
              <a:ext cx="48" cy="96"/>
              <a:chOff x="1440" y="3312"/>
              <a:chExt cx="48" cy="96"/>
            </a:xfrm>
          </p:grpSpPr>
          <p:sp>
            <p:nvSpPr>
              <p:cNvPr id="6169" name="Line 8"/>
              <p:cNvSpPr>
                <a:spLocks noChangeShapeType="1"/>
              </p:cNvSpPr>
              <p:nvPr/>
            </p:nvSpPr>
            <p:spPr bwMode="auto">
              <a:xfrm>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0" name="Line 9"/>
              <p:cNvSpPr>
                <a:spLocks noChangeShapeType="1"/>
              </p:cNvSpPr>
              <p:nvPr/>
            </p:nvSpPr>
            <p:spPr bwMode="auto">
              <a:xfrm flipV="1">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54" name="Group 10"/>
            <p:cNvGrpSpPr>
              <a:grpSpLocks/>
            </p:cNvGrpSpPr>
            <p:nvPr/>
          </p:nvGrpSpPr>
          <p:grpSpPr bwMode="auto">
            <a:xfrm>
              <a:off x="2640" y="3312"/>
              <a:ext cx="48" cy="96"/>
              <a:chOff x="1440" y="3312"/>
              <a:chExt cx="48" cy="96"/>
            </a:xfrm>
          </p:grpSpPr>
          <p:sp>
            <p:nvSpPr>
              <p:cNvPr id="6167" name="Line 11"/>
              <p:cNvSpPr>
                <a:spLocks noChangeShapeType="1"/>
              </p:cNvSpPr>
              <p:nvPr/>
            </p:nvSpPr>
            <p:spPr bwMode="auto">
              <a:xfrm>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8" name="Line 12"/>
              <p:cNvSpPr>
                <a:spLocks noChangeShapeType="1"/>
              </p:cNvSpPr>
              <p:nvPr/>
            </p:nvSpPr>
            <p:spPr bwMode="auto">
              <a:xfrm flipV="1">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55" name="Group 13"/>
            <p:cNvGrpSpPr>
              <a:grpSpLocks/>
            </p:cNvGrpSpPr>
            <p:nvPr/>
          </p:nvGrpSpPr>
          <p:grpSpPr bwMode="auto">
            <a:xfrm>
              <a:off x="3216" y="3312"/>
              <a:ext cx="48" cy="96"/>
              <a:chOff x="1440" y="3312"/>
              <a:chExt cx="48" cy="96"/>
            </a:xfrm>
          </p:grpSpPr>
          <p:sp>
            <p:nvSpPr>
              <p:cNvPr id="6165" name="Line 14"/>
              <p:cNvSpPr>
                <a:spLocks noChangeShapeType="1"/>
              </p:cNvSpPr>
              <p:nvPr/>
            </p:nvSpPr>
            <p:spPr bwMode="auto">
              <a:xfrm>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6" name="Line 15"/>
              <p:cNvSpPr>
                <a:spLocks noChangeShapeType="1"/>
              </p:cNvSpPr>
              <p:nvPr/>
            </p:nvSpPr>
            <p:spPr bwMode="auto">
              <a:xfrm flipV="1">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56" name="Group 16"/>
            <p:cNvGrpSpPr>
              <a:grpSpLocks/>
            </p:cNvGrpSpPr>
            <p:nvPr/>
          </p:nvGrpSpPr>
          <p:grpSpPr bwMode="auto">
            <a:xfrm>
              <a:off x="3456" y="3312"/>
              <a:ext cx="48" cy="96"/>
              <a:chOff x="1440" y="3312"/>
              <a:chExt cx="48" cy="96"/>
            </a:xfrm>
          </p:grpSpPr>
          <p:sp>
            <p:nvSpPr>
              <p:cNvPr id="6163" name="Line 17"/>
              <p:cNvSpPr>
                <a:spLocks noChangeShapeType="1"/>
              </p:cNvSpPr>
              <p:nvPr/>
            </p:nvSpPr>
            <p:spPr bwMode="auto">
              <a:xfrm>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 name="Line 18"/>
              <p:cNvSpPr>
                <a:spLocks noChangeShapeType="1"/>
              </p:cNvSpPr>
              <p:nvPr/>
            </p:nvSpPr>
            <p:spPr bwMode="auto">
              <a:xfrm flipV="1">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57" name="Group 19"/>
            <p:cNvGrpSpPr>
              <a:grpSpLocks/>
            </p:cNvGrpSpPr>
            <p:nvPr/>
          </p:nvGrpSpPr>
          <p:grpSpPr bwMode="auto">
            <a:xfrm>
              <a:off x="3888" y="3312"/>
              <a:ext cx="48" cy="96"/>
              <a:chOff x="1440" y="3312"/>
              <a:chExt cx="48" cy="96"/>
            </a:xfrm>
          </p:grpSpPr>
          <p:sp>
            <p:nvSpPr>
              <p:cNvPr id="6161" name="Line 20"/>
              <p:cNvSpPr>
                <a:spLocks noChangeShapeType="1"/>
              </p:cNvSpPr>
              <p:nvPr/>
            </p:nvSpPr>
            <p:spPr bwMode="auto">
              <a:xfrm>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2" name="Line 21"/>
              <p:cNvSpPr>
                <a:spLocks noChangeShapeType="1"/>
              </p:cNvSpPr>
              <p:nvPr/>
            </p:nvSpPr>
            <p:spPr bwMode="auto">
              <a:xfrm flipV="1">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58" name="Group 22"/>
            <p:cNvGrpSpPr>
              <a:grpSpLocks/>
            </p:cNvGrpSpPr>
            <p:nvPr/>
          </p:nvGrpSpPr>
          <p:grpSpPr bwMode="auto">
            <a:xfrm>
              <a:off x="4080" y="3312"/>
              <a:ext cx="48" cy="96"/>
              <a:chOff x="1440" y="3312"/>
              <a:chExt cx="48" cy="96"/>
            </a:xfrm>
          </p:grpSpPr>
          <p:sp>
            <p:nvSpPr>
              <p:cNvPr id="6159" name="Line 23"/>
              <p:cNvSpPr>
                <a:spLocks noChangeShapeType="1"/>
              </p:cNvSpPr>
              <p:nvPr/>
            </p:nvSpPr>
            <p:spPr bwMode="auto">
              <a:xfrm>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0" name="Line 24"/>
              <p:cNvSpPr>
                <a:spLocks noChangeShapeType="1"/>
              </p:cNvSpPr>
              <p:nvPr/>
            </p:nvSpPr>
            <p:spPr bwMode="auto">
              <a:xfrm flipV="1">
                <a:off x="1440" y="3312"/>
                <a:ext cx="48"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aphicFrame>
        <p:nvGraphicFramePr>
          <p:cNvPr id="609306" name="Object 26"/>
          <p:cNvGraphicFramePr>
            <a:graphicFrameLocks noChangeAspect="1"/>
          </p:cNvGraphicFramePr>
          <p:nvPr/>
        </p:nvGraphicFramePr>
        <p:xfrm>
          <a:off x="1265238" y="5889625"/>
          <a:ext cx="6811962" cy="968375"/>
        </p:xfrm>
        <a:graphic>
          <a:graphicData uri="http://schemas.openxmlformats.org/presentationml/2006/ole">
            <mc:AlternateContent xmlns:mc="http://schemas.openxmlformats.org/markup-compatibility/2006">
              <mc:Choice xmlns:v="urn:schemas-microsoft-com:vml" Requires="v">
                <p:oleObj spid="_x0000_s6175" name="Equation" r:id="rId3" imgW="3225800" imgH="457200" progId="Equation.3">
                  <p:embed/>
                </p:oleObj>
              </mc:Choice>
              <mc:Fallback>
                <p:oleObj name="Equation" r:id="rId3" imgW="3225800" imgH="457200" progId="Equation.3">
                  <p:embed/>
                  <p:pic>
                    <p:nvPicPr>
                      <p:cNvPr id="0" name="Object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5238" y="5889625"/>
                        <a:ext cx="6811962"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09306"/>
                                        </p:tgtEl>
                                        <p:attrNameLst>
                                          <p:attrName>style.visibility</p:attrName>
                                        </p:attrNameLst>
                                      </p:cBhvr>
                                      <p:to>
                                        <p:strVal val="visible"/>
                                      </p:to>
                                    </p:set>
                                    <p:animEffect transition="in" filter="blinds(horizontal)">
                                      <p:cBhvr>
                                        <p:cTn id="7" dur="500"/>
                                        <p:tgtEl>
                                          <p:spTgt spid="609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374460F-4B36-4C29-B49A-B6842316880C}" type="slidenum">
              <a:rPr lang="en-US" altLang="en-US" smtClean="0"/>
              <a:pPr eaLnBrk="1" hangingPunct="1"/>
              <a:t>40</a:t>
            </a:fld>
            <a:endParaRPr lang="en-US" altLang="en-US" smtClean="0"/>
          </a:p>
        </p:txBody>
      </p:sp>
      <p:sp>
        <p:nvSpPr>
          <p:cNvPr id="41987" name="Rectangle 2"/>
          <p:cNvSpPr>
            <a:spLocks noGrp="1" noChangeArrowheads="1"/>
          </p:cNvSpPr>
          <p:nvPr>
            <p:ph type="title"/>
          </p:nvPr>
        </p:nvSpPr>
        <p:spPr/>
        <p:txBody>
          <a:bodyPr/>
          <a:lstStyle/>
          <a:p>
            <a:pPr eaLnBrk="1" hangingPunct="1"/>
            <a:r>
              <a:rPr lang="en-US" smtClean="0"/>
              <a:t>Properties of the Poisson process (cont’d)</a:t>
            </a:r>
          </a:p>
        </p:txBody>
      </p:sp>
      <p:sp>
        <p:nvSpPr>
          <p:cNvPr id="41988" name="Rectangle 3"/>
          <p:cNvSpPr>
            <a:spLocks noGrp="1" noChangeArrowheads="1"/>
          </p:cNvSpPr>
          <p:nvPr>
            <p:ph type="body" idx="1"/>
          </p:nvPr>
        </p:nvSpPr>
        <p:spPr/>
        <p:txBody>
          <a:bodyPr/>
          <a:lstStyle/>
          <a:p>
            <a:pPr eaLnBrk="1" hangingPunct="1"/>
            <a:r>
              <a:rPr lang="en-US" smtClean="0"/>
              <a:t>Decomposition property</a:t>
            </a:r>
          </a:p>
          <a:p>
            <a:pPr lvl="1" eaLnBrk="1" hangingPunct="1"/>
            <a:r>
              <a:rPr lang="en-US" smtClean="0"/>
              <a:t>Just the reverse process </a:t>
            </a:r>
          </a:p>
          <a:p>
            <a:pPr lvl="1" eaLnBrk="1" hangingPunct="1"/>
            <a:endParaRPr lang="en-US" smtClean="0"/>
          </a:p>
          <a:p>
            <a:pPr lvl="1" eaLnBrk="1" hangingPunct="1"/>
            <a:r>
              <a:rPr lang="en-US" smtClean="0"/>
              <a:t>“A” is a Poisson process split into n processes</a:t>
            </a:r>
          </a:p>
          <a:p>
            <a:pPr lvl="2" eaLnBrk="1" hangingPunct="1"/>
            <a:r>
              <a:rPr lang="en-US" smtClean="0"/>
              <a:t>Using probability Pi</a:t>
            </a:r>
          </a:p>
          <a:p>
            <a:pPr lvl="2" eaLnBrk="1" hangingPunct="1"/>
            <a:endParaRPr lang="en-US" smtClean="0"/>
          </a:p>
          <a:p>
            <a:pPr lvl="1" eaLnBrk="1" hangingPunct="1"/>
            <a:r>
              <a:rPr lang="en-US" smtClean="0"/>
              <a:t>The other processes are Poisson </a:t>
            </a:r>
          </a:p>
          <a:p>
            <a:pPr lvl="2" eaLnBrk="1" hangingPunct="1"/>
            <a:r>
              <a:rPr lang="en-US" smtClean="0"/>
              <a:t>With rate Pi.</a:t>
            </a:r>
            <a:r>
              <a:rPr lang="el-GR" smtClean="0"/>
              <a:t>λ</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E080A9B-9F1A-44CE-9FC1-EEF3B077A523}" type="slidenum">
              <a:rPr lang="en-US" altLang="en-US" smtClean="0"/>
              <a:pPr eaLnBrk="1" hangingPunct="1"/>
              <a:t>5</a:t>
            </a:fld>
            <a:endParaRPr lang="en-US" altLang="en-US" smtClean="0"/>
          </a:p>
        </p:txBody>
      </p:sp>
      <p:sp>
        <p:nvSpPr>
          <p:cNvPr id="7171" name="Rectangle 2"/>
          <p:cNvSpPr>
            <a:spLocks noGrp="1" noChangeArrowheads="1"/>
          </p:cNvSpPr>
          <p:nvPr>
            <p:ph type="title"/>
          </p:nvPr>
        </p:nvSpPr>
        <p:spPr/>
        <p:txBody>
          <a:bodyPr/>
          <a:lstStyle/>
          <a:p>
            <a:pPr eaLnBrk="1" hangingPunct="1"/>
            <a:r>
              <a:rPr lang="en-US" smtClean="0"/>
              <a:t>Probability of one arrival in dt</a:t>
            </a:r>
          </a:p>
        </p:txBody>
      </p:sp>
      <p:sp>
        <p:nvSpPr>
          <p:cNvPr id="7172" name="Rectangle 3"/>
          <p:cNvSpPr>
            <a:spLocks noGrp="1" noChangeArrowheads="1"/>
          </p:cNvSpPr>
          <p:nvPr>
            <p:ph type="body" idx="1"/>
          </p:nvPr>
        </p:nvSpPr>
        <p:spPr>
          <a:xfrm>
            <a:off x="457200" y="1719263"/>
            <a:ext cx="8229600" cy="4910137"/>
          </a:xfrm>
        </p:spPr>
        <p:txBody>
          <a:bodyPr/>
          <a:lstStyle/>
          <a:p>
            <a:pPr eaLnBrk="1" hangingPunct="1"/>
            <a:r>
              <a:rPr lang="en-US" smtClean="0"/>
              <a:t>dt so small</a:t>
            </a:r>
          </a:p>
          <a:p>
            <a:pPr lvl="1" eaLnBrk="1" hangingPunct="1"/>
            <a:r>
              <a:rPr lang="en-US" smtClean="0"/>
              <a:t>Number of arrivals in dt, X is a r.v.</a:t>
            </a:r>
          </a:p>
          <a:p>
            <a:pPr lvl="2" eaLnBrk="1" hangingPunct="1"/>
            <a:r>
              <a:rPr lang="en-US" smtClean="0"/>
              <a:t>X=1 with probability p</a:t>
            </a:r>
          </a:p>
          <a:p>
            <a:pPr lvl="2" eaLnBrk="1" hangingPunct="1"/>
            <a:endParaRPr lang="en-US" smtClean="0"/>
          </a:p>
          <a:p>
            <a:pPr lvl="2" eaLnBrk="1" hangingPunct="1"/>
            <a:r>
              <a:rPr lang="en-US" smtClean="0"/>
              <a:t>X=0 with probability 1-p</a:t>
            </a:r>
          </a:p>
          <a:p>
            <a:pPr lvl="2" eaLnBrk="1" hangingPunct="1"/>
            <a:endParaRPr lang="en-US" smtClean="0"/>
          </a:p>
          <a:p>
            <a:pPr lvl="1" eaLnBrk="1" hangingPunct="1"/>
            <a:r>
              <a:rPr lang="en-US" smtClean="0"/>
              <a:t>Average number of arrivals in dt</a:t>
            </a:r>
          </a:p>
          <a:p>
            <a:pPr lvl="1" eaLnBrk="1" hangingPunct="1"/>
            <a:endParaRPr lang="en-US" smtClean="0"/>
          </a:p>
          <a:p>
            <a:pPr lvl="1" eaLnBrk="1" hangingPunct="1"/>
            <a:endParaRPr lang="en-US" smtClean="0"/>
          </a:p>
          <a:p>
            <a:pPr lvl="1" eaLnBrk="1" hangingPunct="1"/>
            <a:endParaRPr lang="en-US" smtClean="0"/>
          </a:p>
          <a:p>
            <a:pPr lvl="1" eaLnBrk="1" hangingPunct="1"/>
            <a:r>
              <a:rPr lang="en-US" smtClean="0"/>
              <a:t>Prob (having one arrival in dt) = </a:t>
            </a:r>
            <a:r>
              <a:rPr lang="el-GR" smtClean="0"/>
              <a:t>λ</a:t>
            </a:r>
            <a:r>
              <a:rPr lang="en-US" baseline="-25000" smtClean="0"/>
              <a:t>n </a:t>
            </a:r>
            <a:r>
              <a:rPr lang="en-US" smtClean="0"/>
              <a:t>dt</a:t>
            </a:r>
            <a:endParaRPr lang="el-GR" baseline="-25000" smtClean="0"/>
          </a:p>
        </p:txBody>
      </p:sp>
      <p:graphicFrame>
        <p:nvGraphicFramePr>
          <p:cNvPr id="610309" name="Object 5"/>
          <p:cNvGraphicFramePr>
            <a:graphicFrameLocks noChangeAspect="1"/>
          </p:cNvGraphicFramePr>
          <p:nvPr/>
        </p:nvGraphicFramePr>
        <p:xfrm>
          <a:off x="2514600" y="4572000"/>
          <a:ext cx="3405188" cy="914400"/>
        </p:xfrm>
        <a:graphic>
          <a:graphicData uri="http://schemas.openxmlformats.org/presentationml/2006/ole">
            <mc:AlternateContent xmlns:mc="http://schemas.openxmlformats.org/markup-compatibility/2006">
              <mc:Choice xmlns:v="urn:schemas-microsoft-com:vml" Requires="v">
                <p:oleObj spid="_x0000_s7182" name="Equation" r:id="rId4" imgW="1612900" imgH="431800" progId="Equation.3">
                  <p:embed/>
                </p:oleObj>
              </mc:Choice>
              <mc:Fallback>
                <p:oleObj name="Equation" r:id="rId4" imgW="1612900" imgH="4318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4572000"/>
                        <a:ext cx="3405188"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4" name="Line 6"/>
          <p:cNvSpPr>
            <a:spLocks noChangeShapeType="1"/>
          </p:cNvSpPr>
          <p:nvPr/>
        </p:nvSpPr>
        <p:spPr bwMode="auto">
          <a:xfrm>
            <a:off x="5257800" y="3200400"/>
            <a:ext cx="3276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Line 7"/>
          <p:cNvSpPr>
            <a:spLocks noChangeShapeType="1"/>
          </p:cNvSpPr>
          <p:nvPr/>
        </p:nvSpPr>
        <p:spPr bwMode="auto">
          <a:xfrm>
            <a:off x="5943600" y="3124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6" name="Line 8"/>
          <p:cNvSpPr>
            <a:spLocks noChangeShapeType="1"/>
          </p:cNvSpPr>
          <p:nvPr/>
        </p:nvSpPr>
        <p:spPr bwMode="auto">
          <a:xfrm>
            <a:off x="6096000" y="3124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7" name="Text Box 9"/>
          <p:cNvSpPr txBox="1">
            <a:spLocks noChangeArrowheads="1"/>
          </p:cNvSpPr>
          <p:nvPr/>
        </p:nvSpPr>
        <p:spPr bwMode="auto">
          <a:xfrm>
            <a:off x="5867400" y="268128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0309"/>
                                        </p:tgtEl>
                                        <p:attrNameLst>
                                          <p:attrName>style.visibility</p:attrName>
                                        </p:attrNameLst>
                                      </p:cBhvr>
                                      <p:to>
                                        <p:strVal val="visible"/>
                                      </p:to>
                                    </p:set>
                                    <p:animEffect transition="in" filter="blinds(horizontal)">
                                      <p:cBhvr>
                                        <p:cTn id="7" dur="500"/>
                                        <p:tgtEl>
                                          <p:spTgt spid="610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1FF791A-11C3-4D6A-BDD2-6750DC0C8BC0}" type="slidenum">
              <a:rPr lang="en-US" altLang="en-US" smtClean="0"/>
              <a:pPr eaLnBrk="1" hangingPunct="1"/>
              <a:t>6</a:t>
            </a:fld>
            <a:endParaRPr lang="en-US" altLang="en-US" smtClean="0"/>
          </a:p>
        </p:txBody>
      </p:sp>
      <p:sp>
        <p:nvSpPr>
          <p:cNvPr id="8195" name="Rectangle 2"/>
          <p:cNvSpPr>
            <a:spLocks noGrp="1" noChangeArrowheads="1"/>
          </p:cNvSpPr>
          <p:nvPr>
            <p:ph type="title"/>
          </p:nvPr>
        </p:nvSpPr>
        <p:spPr/>
        <p:txBody>
          <a:bodyPr/>
          <a:lstStyle/>
          <a:p>
            <a:pPr eaLnBrk="1" hangingPunct="1"/>
            <a:r>
              <a:rPr lang="en-US" smtClean="0"/>
              <a:t>Probability of having 2 events in dt</a:t>
            </a:r>
          </a:p>
        </p:txBody>
      </p:sp>
      <p:sp>
        <p:nvSpPr>
          <p:cNvPr id="8196" name="Rectangle 3"/>
          <p:cNvSpPr>
            <a:spLocks noGrp="1" noChangeArrowheads="1"/>
          </p:cNvSpPr>
          <p:nvPr>
            <p:ph type="body" idx="1"/>
          </p:nvPr>
        </p:nvSpPr>
        <p:spPr/>
        <p:txBody>
          <a:bodyPr/>
          <a:lstStyle/>
          <a:p>
            <a:pPr eaLnBrk="1" hangingPunct="1"/>
            <a:r>
              <a:rPr lang="en-US" smtClean="0"/>
              <a:t>Departure rate in dt</a:t>
            </a:r>
          </a:p>
          <a:p>
            <a:pPr lvl="1" eaLnBrk="1" hangingPunct="1"/>
            <a:r>
              <a:rPr lang="el-GR" smtClean="0"/>
              <a:t>μ</a:t>
            </a:r>
            <a:r>
              <a:rPr lang="en-US" baseline="-25000" smtClean="0"/>
              <a:t>n </a:t>
            </a:r>
            <a:r>
              <a:rPr lang="en-US" smtClean="0"/>
              <a:t>dt </a:t>
            </a:r>
          </a:p>
          <a:p>
            <a:pPr lvl="1" eaLnBrk="1" hangingPunct="1"/>
            <a:endParaRPr lang="en-US" smtClean="0"/>
          </a:p>
          <a:p>
            <a:pPr eaLnBrk="1" hangingPunct="1"/>
            <a:r>
              <a:rPr lang="en-US" smtClean="0"/>
              <a:t>Arrival rate in dt</a:t>
            </a:r>
          </a:p>
          <a:p>
            <a:pPr lvl="1" eaLnBrk="1" hangingPunct="1"/>
            <a:r>
              <a:rPr lang="el-GR" smtClean="0"/>
              <a:t>λ</a:t>
            </a:r>
            <a:r>
              <a:rPr lang="en-US" baseline="-25000" smtClean="0"/>
              <a:t>n </a:t>
            </a:r>
            <a:r>
              <a:rPr lang="en-US" smtClean="0"/>
              <a:t>dt</a:t>
            </a:r>
          </a:p>
          <a:p>
            <a:pPr lvl="1" eaLnBrk="1" hangingPunct="1"/>
            <a:endParaRPr lang="en-US" smtClean="0"/>
          </a:p>
          <a:p>
            <a:pPr eaLnBrk="1" hangingPunct="1"/>
            <a:r>
              <a:rPr lang="en-US" smtClean="0"/>
              <a:t>What is the probability</a:t>
            </a:r>
          </a:p>
          <a:p>
            <a:pPr lvl="2" eaLnBrk="1" hangingPunct="1"/>
            <a:r>
              <a:rPr lang="en-US" smtClean="0"/>
              <a:t>Of having an (arrival+departure), (2 arrivals or departures)</a:t>
            </a:r>
          </a:p>
          <a:p>
            <a:pPr lvl="1" eaLnBrk="1" hangingPunct="1"/>
            <a:endParaRPr lang="el-GR" baseline="-25000" smtClean="0"/>
          </a:p>
        </p:txBody>
      </p:sp>
      <p:graphicFrame>
        <p:nvGraphicFramePr>
          <p:cNvPr id="612356" name="Object 4"/>
          <p:cNvGraphicFramePr>
            <a:graphicFrameLocks noChangeAspect="1"/>
          </p:cNvGraphicFramePr>
          <p:nvPr/>
        </p:nvGraphicFramePr>
        <p:xfrm>
          <a:off x="1027113" y="5181600"/>
          <a:ext cx="6381750" cy="1614488"/>
        </p:xfrm>
        <a:graphic>
          <a:graphicData uri="http://schemas.openxmlformats.org/presentationml/2006/ole">
            <mc:AlternateContent xmlns:mc="http://schemas.openxmlformats.org/markup-compatibility/2006">
              <mc:Choice xmlns:v="urn:schemas-microsoft-com:vml" Requires="v">
                <p:oleObj spid="_x0000_s8202" name="Equation" r:id="rId3" imgW="3022600" imgH="762000" progId="Equation.3">
                  <p:embed/>
                </p:oleObj>
              </mc:Choice>
              <mc:Fallback>
                <p:oleObj name="Equation" r:id="rId3" imgW="3022600" imgH="762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113" y="5181600"/>
                        <a:ext cx="6381750" cy="161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12356"/>
                                        </p:tgtEl>
                                        <p:attrNameLst>
                                          <p:attrName>style.visibility</p:attrName>
                                        </p:attrNameLst>
                                      </p:cBhvr>
                                      <p:to>
                                        <p:strVal val="visible"/>
                                      </p:to>
                                    </p:set>
                                    <p:animEffect transition="in" filter="wipe(left)">
                                      <p:cBhvr>
                                        <p:cTn id="7" dur="500"/>
                                        <p:tgtEl>
                                          <p:spTgt spid="612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F7A23BE-1276-4048-9324-24E927D256B1}" type="slidenum">
              <a:rPr lang="en-US" altLang="en-US" smtClean="0"/>
              <a:pPr eaLnBrk="1" hangingPunct="1"/>
              <a:t>7</a:t>
            </a:fld>
            <a:endParaRPr lang="en-US" altLang="en-US" smtClean="0"/>
          </a:p>
        </p:txBody>
      </p:sp>
      <p:sp>
        <p:nvSpPr>
          <p:cNvPr id="9219" name="Rectangle 2"/>
          <p:cNvSpPr>
            <a:spLocks noGrp="1" noChangeArrowheads="1"/>
          </p:cNvSpPr>
          <p:nvPr>
            <p:ph type="title"/>
          </p:nvPr>
        </p:nvSpPr>
        <p:spPr/>
        <p:txBody>
          <a:bodyPr/>
          <a:lstStyle/>
          <a:p>
            <a:pPr eaLnBrk="1" hangingPunct="1"/>
            <a:r>
              <a:rPr lang="en-US" smtClean="0"/>
              <a:t>Probability distribution of N(t)</a:t>
            </a:r>
          </a:p>
        </p:txBody>
      </p:sp>
      <p:sp>
        <p:nvSpPr>
          <p:cNvPr id="9220" name="Rectangle 3"/>
          <p:cNvSpPr>
            <a:spLocks noGrp="1" noChangeArrowheads="1"/>
          </p:cNvSpPr>
          <p:nvPr>
            <p:ph type="body" idx="1"/>
          </p:nvPr>
        </p:nvSpPr>
        <p:spPr>
          <a:xfrm>
            <a:off x="457200" y="1828800"/>
            <a:ext cx="8229600" cy="4302125"/>
          </a:xfrm>
        </p:spPr>
        <p:txBody>
          <a:bodyPr/>
          <a:lstStyle/>
          <a:p>
            <a:pPr eaLnBrk="1" hangingPunct="1"/>
            <a:r>
              <a:rPr lang="en-US" smtClean="0"/>
              <a:t>P</a:t>
            </a:r>
            <a:r>
              <a:rPr lang="en-US" baseline="-25000" smtClean="0"/>
              <a:t>n </a:t>
            </a:r>
            <a:r>
              <a:rPr lang="en-US" smtClean="0"/>
              <a:t>(t)</a:t>
            </a:r>
          </a:p>
          <a:p>
            <a:pPr lvl="1" eaLnBrk="1" hangingPunct="1"/>
            <a:r>
              <a:rPr lang="en-US" smtClean="0"/>
              <a:t>The probability of getting n customers by time t</a:t>
            </a:r>
          </a:p>
          <a:p>
            <a:pPr lvl="1" eaLnBrk="1" hangingPunct="1"/>
            <a:endParaRPr lang="en-US" smtClean="0"/>
          </a:p>
          <a:p>
            <a:pPr lvl="1" eaLnBrk="1" hangingPunct="1"/>
            <a:r>
              <a:rPr lang="en-US" smtClean="0"/>
              <a:t>The distribution of the # of customers in system</a:t>
            </a:r>
            <a:endParaRPr lang="en-US" baseline="-25000" smtClean="0"/>
          </a:p>
        </p:txBody>
      </p:sp>
      <p:sp>
        <p:nvSpPr>
          <p:cNvPr id="9221" name="Line 4"/>
          <p:cNvSpPr>
            <a:spLocks noChangeShapeType="1"/>
          </p:cNvSpPr>
          <p:nvPr/>
        </p:nvSpPr>
        <p:spPr bwMode="auto">
          <a:xfrm>
            <a:off x="2133600" y="3962400"/>
            <a:ext cx="396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2" name="Line 5"/>
          <p:cNvSpPr>
            <a:spLocks noChangeShapeType="1"/>
          </p:cNvSpPr>
          <p:nvPr/>
        </p:nvSpPr>
        <p:spPr bwMode="auto">
          <a:xfrm>
            <a:off x="2895600" y="38862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Line 6"/>
          <p:cNvSpPr>
            <a:spLocks noChangeShapeType="1"/>
          </p:cNvSpPr>
          <p:nvPr/>
        </p:nvSpPr>
        <p:spPr bwMode="auto">
          <a:xfrm>
            <a:off x="3429000" y="38862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Text Box 7"/>
          <p:cNvSpPr txBox="1">
            <a:spLocks noChangeArrowheads="1"/>
          </p:cNvSpPr>
          <p:nvPr/>
        </p:nvSpPr>
        <p:spPr bwMode="auto">
          <a:xfrm>
            <a:off x="3276600" y="3505200"/>
            <a:ext cx="571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t+dt</a:t>
            </a:r>
          </a:p>
        </p:txBody>
      </p:sp>
      <p:sp>
        <p:nvSpPr>
          <p:cNvPr id="9225" name="Text Box 8"/>
          <p:cNvSpPr txBox="1">
            <a:spLocks noChangeArrowheads="1"/>
          </p:cNvSpPr>
          <p:nvPr/>
        </p:nvSpPr>
        <p:spPr bwMode="auto">
          <a:xfrm>
            <a:off x="2743200" y="350520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t</a:t>
            </a:r>
          </a:p>
        </p:txBody>
      </p:sp>
      <p:sp>
        <p:nvSpPr>
          <p:cNvPr id="9226" name="Text Box 9"/>
          <p:cNvSpPr txBox="1">
            <a:spLocks noChangeArrowheads="1"/>
          </p:cNvSpPr>
          <p:nvPr/>
        </p:nvSpPr>
        <p:spPr bwMode="auto">
          <a:xfrm>
            <a:off x="2667000" y="41290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a:t>
            </a:r>
          </a:p>
        </p:txBody>
      </p:sp>
      <p:sp>
        <p:nvSpPr>
          <p:cNvPr id="9227" name="Line 10"/>
          <p:cNvSpPr>
            <a:spLocks noChangeShapeType="1"/>
          </p:cNvSpPr>
          <p:nvPr/>
        </p:nvSpPr>
        <p:spPr bwMode="auto">
          <a:xfrm>
            <a:off x="2895600" y="43434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8" name="Text Box 11"/>
          <p:cNvSpPr txBox="1">
            <a:spLocks noChangeArrowheads="1"/>
          </p:cNvSpPr>
          <p:nvPr/>
        </p:nvSpPr>
        <p:spPr bwMode="auto">
          <a:xfrm>
            <a:off x="3336925" y="41290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n</a:t>
            </a:r>
          </a:p>
        </p:txBody>
      </p:sp>
      <p:sp>
        <p:nvSpPr>
          <p:cNvPr id="9229" name="Text Box 12"/>
          <p:cNvSpPr txBox="1">
            <a:spLocks noChangeArrowheads="1"/>
          </p:cNvSpPr>
          <p:nvPr/>
        </p:nvSpPr>
        <p:spPr bwMode="auto">
          <a:xfrm>
            <a:off x="1524000" y="4357688"/>
            <a:ext cx="22669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n-1: arrival</a:t>
            </a:r>
          </a:p>
          <a:p>
            <a:pPr eaLnBrk="1" hangingPunct="1"/>
            <a:r>
              <a:rPr lang="en-US"/>
              <a:t>n+1: departure</a:t>
            </a:r>
          </a:p>
          <a:p>
            <a:pPr eaLnBrk="1" hangingPunct="1"/>
            <a:r>
              <a:rPr lang="en-US"/>
              <a:t>n: none of the above</a:t>
            </a:r>
          </a:p>
        </p:txBody>
      </p:sp>
      <p:graphicFrame>
        <p:nvGraphicFramePr>
          <p:cNvPr id="613389" name="Object 13"/>
          <p:cNvGraphicFramePr>
            <a:graphicFrameLocks noChangeAspect="1"/>
          </p:cNvGraphicFramePr>
          <p:nvPr/>
        </p:nvGraphicFramePr>
        <p:xfrm>
          <a:off x="2085975" y="5410200"/>
          <a:ext cx="5016500" cy="968375"/>
        </p:xfrm>
        <a:graphic>
          <a:graphicData uri="http://schemas.openxmlformats.org/presentationml/2006/ole">
            <mc:AlternateContent xmlns:mc="http://schemas.openxmlformats.org/markup-compatibility/2006">
              <mc:Choice xmlns:v="urn:schemas-microsoft-com:vml" Requires="v">
                <p:oleObj spid="_x0000_s9235" name="Equation" r:id="rId4" imgW="2374900" imgH="457200" progId="Equation.3">
                  <p:embed/>
                </p:oleObj>
              </mc:Choice>
              <mc:Fallback>
                <p:oleObj name="Equation" r:id="rId4" imgW="2374900" imgH="457200" progId="Equation.3">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5975" y="5410200"/>
                        <a:ext cx="5016500"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3389"/>
                                        </p:tgtEl>
                                        <p:attrNameLst>
                                          <p:attrName>style.visibility</p:attrName>
                                        </p:attrNameLst>
                                      </p:cBhvr>
                                      <p:to>
                                        <p:strVal val="visible"/>
                                      </p:to>
                                    </p:set>
                                    <p:animEffect transition="in" filter="blinds(horizontal)">
                                      <p:cBhvr>
                                        <p:cTn id="7" dur="500"/>
                                        <p:tgtEl>
                                          <p:spTgt spid="613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8EBA877-458C-4431-A582-6FDDADEB45E4}" type="slidenum">
              <a:rPr lang="en-US" altLang="en-US" smtClean="0"/>
              <a:pPr eaLnBrk="1" hangingPunct="1"/>
              <a:t>8</a:t>
            </a:fld>
            <a:endParaRPr lang="en-US" altLang="en-US" smtClean="0"/>
          </a:p>
        </p:txBody>
      </p:sp>
      <p:sp>
        <p:nvSpPr>
          <p:cNvPr id="10243" name="Rectangle 2"/>
          <p:cNvSpPr>
            <a:spLocks noGrp="1" noChangeArrowheads="1"/>
          </p:cNvSpPr>
          <p:nvPr>
            <p:ph type="title"/>
          </p:nvPr>
        </p:nvSpPr>
        <p:spPr/>
        <p:txBody>
          <a:bodyPr/>
          <a:lstStyle/>
          <a:p>
            <a:pPr eaLnBrk="1" hangingPunct="1"/>
            <a:r>
              <a:rPr lang="en-US" sz="3500" smtClean="0"/>
              <a:t>Differential equation monitoring evolution of # customers</a:t>
            </a:r>
          </a:p>
        </p:txBody>
      </p:sp>
      <p:graphicFrame>
        <p:nvGraphicFramePr>
          <p:cNvPr id="615428" name="Object 4"/>
          <p:cNvGraphicFramePr>
            <a:graphicFrameLocks noChangeAspect="1"/>
          </p:cNvGraphicFramePr>
          <p:nvPr>
            <p:extLst>
              <p:ext uri="{D42A27DB-BD31-4B8C-83A1-F6EECF244321}">
                <p14:modId xmlns:p14="http://schemas.microsoft.com/office/powerpoint/2010/main" val="12361384"/>
              </p:ext>
            </p:extLst>
          </p:nvPr>
        </p:nvGraphicFramePr>
        <p:xfrm>
          <a:off x="533400" y="1519238"/>
          <a:ext cx="7967663" cy="2366962"/>
        </p:xfrm>
        <a:graphic>
          <a:graphicData uri="http://schemas.openxmlformats.org/presentationml/2006/ole">
            <mc:AlternateContent xmlns:mc="http://schemas.openxmlformats.org/markup-compatibility/2006">
              <mc:Choice xmlns:v="urn:schemas-microsoft-com:vml" Requires="v">
                <p:oleObj spid="_x0000_s10250" name="Equation" r:id="rId3" imgW="3771720" imgH="1117440" progId="Equation.3">
                  <p:embed/>
                </p:oleObj>
              </mc:Choice>
              <mc:Fallback>
                <p:oleObj name="Equation" r:id="rId3" imgW="3771720" imgH="1117440" progId="Equation.3">
                  <p:embed/>
                  <p:pic>
                    <p:nvPicPr>
                      <p:cNvPr id="0" name="Object 4"/>
                      <p:cNvPicPr>
                        <a:picLocks noChangeAspect="1" noChangeArrowheads="1"/>
                      </p:cNvPicPr>
                      <p:nvPr/>
                    </p:nvPicPr>
                    <p:blipFill>
                      <a:blip r:embed="rId4"/>
                      <a:srcRect/>
                      <a:stretch>
                        <a:fillRect/>
                      </a:stretch>
                    </p:blipFill>
                    <p:spPr bwMode="auto">
                      <a:xfrm>
                        <a:off x="533400" y="1519238"/>
                        <a:ext cx="7967663" cy="2366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5" name="Rectangle 5"/>
          <p:cNvSpPr>
            <a:spLocks noGrp="1" noChangeArrowheads="1"/>
          </p:cNvSpPr>
          <p:nvPr>
            <p:ph type="body" idx="1"/>
          </p:nvPr>
        </p:nvSpPr>
        <p:spPr>
          <a:xfrm>
            <a:off x="457200" y="3962400"/>
            <a:ext cx="8229600" cy="2514600"/>
          </a:xfrm>
          <a:noFill/>
        </p:spPr>
        <p:txBody>
          <a:bodyPr/>
          <a:lstStyle/>
          <a:p>
            <a:pPr eaLnBrk="1" hangingPunct="1">
              <a:lnSpc>
                <a:spcPct val="80000"/>
              </a:lnSpc>
            </a:pPr>
            <a:r>
              <a:rPr lang="en-US" sz="2200" smtClean="0"/>
              <a:t>These are solved</a:t>
            </a:r>
          </a:p>
          <a:p>
            <a:pPr lvl="1" eaLnBrk="1" hangingPunct="1">
              <a:lnSpc>
                <a:spcPct val="80000"/>
              </a:lnSpc>
            </a:pPr>
            <a:r>
              <a:rPr lang="en-US" sz="2100" smtClean="0"/>
              <a:t>Numerically using MATLAB</a:t>
            </a:r>
          </a:p>
          <a:p>
            <a:pPr lvl="1" eaLnBrk="1" hangingPunct="1">
              <a:lnSpc>
                <a:spcPct val="80000"/>
              </a:lnSpc>
            </a:pPr>
            <a:endParaRPr lang="en-US" sz="2100" smtClean="0"/>
          </a:p>
          <a:p>
            <a:pPr eaLnBrk="1" hangingPunct="1">
              <a:lnSpc>
                <a:spcPct val="80000"/>
              </a:lnSpc>
            </a:pPr>
            <a:r>
              <a:rPr lang="en-US" sz="2200" smtClean="0"/>
              <a:t>We will explore the cases</a:t>
            </a:r>
          </a:p>
          <a:p>
            <a:pPr lvl="1" eaLnBrk="1" hangingPunct="1">
              <a:lnSpc>
                <a:spcPct val="80000"/>
              </a:lnSpc>
            </a:pPr>
            <a:r>
              <a:rPr lang="en-US" sz="2100" smtClean="0"/>
              <a:t>Of pure death </a:t>
            </a:r>
          </a:p>
          <a:p>
            <a:pPr lvl="1" eaLnBrk="1" hangingPunct="1">
              <a:lnSpc>
                <a:spcPct val="80000"/>
              </a:lnSpc>
            </a:pPr>
            <a:endParaRPr lang="en-US" sz="2100" smtClean="0"/>
          </a:p>
          <a:p>
            <a:pPr lvl="1" eaLnBrk="1" hangingPunct="1">
              <a:lnSpc>
                <a:spcPct val="80000"/>
              </a:lnSpc>
            </a:pPr>
            <a:r>
              <a:rPr lang="en-US" sz="2100" smtClean="0"/>
              <a:t>And pure birth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5428"/>
                                        </p:tgtEl>
                                        <p:attrNameLst>
                                          <p:attrName>style.visibility</p:attrName>
                                        </p:attrNameLst>
                                      </p:cBhvr>
                                      <p:to>
                                        <p:strVal val="visible"/>
                                      </p:to>
                                    </p:set>
                                    <p:animEffect transition="in" filter="blinds(horizontal)">
                                      <p:cBhvr>
                                        <p:cTn id="7" dur="500"/>
                                        <p:tgtEl>
                                          <p:spTgt spid="615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BAA9632-54B6-4661-97A3-5CA18726440F}" type="slidenum">
              <a:rPr lang="en-US" altLang="en-US" smtClean="0"/>
              <a:pPr eaLnBrk="1" hangingPunct="1"/>
              <a:t>9</a:t>
            </a:fld>
            <a:endParaRPr lang="en-US" altLang="en-US" smtClean="0"/>
          </a:p>
        </p:txBody>
      </p:sp>
      <p:sp>
        <p:nvSpPr>
          <p:cNvPr id="11267" name="Rectangle 2"/>
          <p:cNvSpPr>
            <a:spLocks noGrp="1" noChangeArrowheads="1"/>
          </p:cNvSpPr>
          <p:nvPr>
            <p:ph type="title"/>
          </p:nvPr>
        </p:nvSpPr>
        <p:spPr/>
        <p:txBody>
          <a:bodyPr/>
          <a:lstStyle/>
          <a:p>
            <a:pPr eaLnBrk="1" hangingPunct="1"/>
            <a:r>
              <a:rPr lang="en-US" smtClean="0"/>
              <a:t>Pure birth process</a:t>
            </a:r>
          </a:p>
        </p:txBody>
      </p:sp>
      <p:sp>
        <p:nvSpPr>
          <p:cNvPr id="11268" name="Rectangle 3"/>
          <p:cNvSpPr>
            <a:spLocks noGrp="1" noChangeArrowheads="1"/>
          </p:cNvSpPr>
          <p:nvPr>
            <p:ph type="body" idx="1"/>
          </p:nvPr>
        </p:nvSpPr>
        <p:spPr/>
        <p:txBody>
          <a:bodyPr/>
          <a:lstStyle/>
          <a:p>
            <a:pPr eaLnBrk="1" hangingPunct="1"/>
            <a:r>
              <a:rPr lang="en-US" smtClean="0"/>
              <a:t>In this case</a:t>
            </a:r>
          </a:p>
          <a:p>
            <a:pPr lvl="1" eaLnBrk="1" hangingPunct="1"/>
            <a:r>
              <a:rPr lang="el-GR" smtClean="0"/>
              <a:t>μ</a:t>
            </a:r>
            <a:r>
              <a:rPr lang="en-US" baseline="-25000" smtClean="0"/>
              <a:t>n </a:t>
            </a:r>
            <a:r>
              <a:rPr lang="en-US" smtClean="0"/>
              <a:t>=0, n &gt;= 0</a:t>
            </a:r>
          </a:p>
          <a:p>
            <a:pPr lvl="1" eaLnBrk="1" hangingPunct="1"/>
            <a:endParaRPr lang="en-US" smtClean="0"/>
          </a:p>
          <a:p>
            <a:pPr lvl="1" eaLnBrk="1" hangingPunct="1"/>
            <a:r>
              <a:rPr lang="el-GR" smtClean="0"/>
              <a:t>λ</a:t>
            </a:r>
            <a:r>
              <a:rPr lang="en-US" baseline="-25000" smtClean="0"/>
              <a:t>n </a:t>
            </a:r>
            <a:r>
              <a:rPr lang="en-US" smtClean="0"/>
              <a:t>= </a:t>
            </a:r>
            <a:r>
              <a:rPr lang="el-GR" smtClean="0"/>
              <a:t>λ</a:t>
            </a:r>
            <a:r>
              <a:rPr lang="en-US" smtClean="0"/>
              <a:t>, n &gt;= 0</a:t>
            </a:r>
            <a:endParaRPr lang="el-GR" baseline="-25000" smtClean="0"/>
          </a:p>
        </p:txBody>
      </p:sp>
      <p:graphicFrame>
        <p:nvGraphicFramePr>
          <p:cNvPr id="616452" name="Object 4"/>
          <p:cNvGraphicFramePr>
            <a:graphicFrameLocks noChangeAspect="1"/>
          </p:cNvGraphicFramePr>
          <p:nvPr/>
        </p:nvGraphicFramePr>
        <p:xfrm>
          <a:off x="2252663" y="3657600"/>
          <a:ext cx="4452937" cy="2528888"/>
        </p:xfrm>
        <a:graphic>
          <a:graphicData uri="http://schemas.openxmlformats.org/presentationml/2006/ole">
            <mc:AlternateContent xmlns:mc="http://schemas.openxmlformats.org/markup-compatibility/2006">
              <mc:Choice xmlns:v="urn:schemas-microsoft-com:vml" Requires="v">
                <p:oleObj spid="_x0000_s11275" name="Equation" r:id="rId3" imgW="2108200" imgH="1193800" progId="Equation.3">
                  <p:embed/>
                </p:oleObj>
              </mc:Choice>
              <mc:Fallback>
                <p:oleObj name="Equation" r:id="rId3" imgW="2108200" imgH="1193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2663" y="3657600"/>
                        <a:ext cx="4452937" cy="2528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0" name="Text Box 5"/>
          <p:cNvSpPr txBox="1">
            <a:spLocks noChangeArrowheads="1"/>
          </p:cNvSpPr>
          <p:nvPr/>
        </p:nvSpPr>
        <p:spPr bwMode="auto">
          <a:xfrm>
            <a:off x="1295400" y="3717925"/>
            <a:ext cx="989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Hence,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6452"/>
                                        </p:tgtEl>
                                        <p:attrNameLst>
                                          <p:attrName>style.visibility</p:attrName>
                                        </p:attrNameLst>
                                      </p:cBhvr>
                                      <p:to>
                                        <p:strVal val="visible"/>
                                      </p:to>
                                    </p:set>
                                    <p:animEffect transition="in" filter="blinds(horizontal)">
                                      <p:cBhvr>
                                        <p:cTn id="7" dur="500"/>
                                        <p:tgtEl>
                                          <p:spTgt spid="616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2790</TotalTime>
  <Words>2318</Words>
  <Application>Microsoft Office PowerPoint</Application>
  <PresentationFormat>On-screen Show (4:3)</PresentationFormat>
  <Paragraphs>412</Paragraphs>
  <Slides>40</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3" baseType="lpstr">
      <vt:lpstr>Network</vt:lpstr>
      <vt:lpstr>Equation</vt:lpstr>
      <vt:lpstr>Microsoft Equation 3.0</vt:lpstr>
      <vt:lpstr>Birth and death process </vt:lpstr>
      <vt:lpstr>Behavior of the system</vt:lpstr>
      <vt:lpstr>General arrival and departure rates</vt:lpstr>
      <vt:lpstr>Changing the scale of a unit time</vt:lpstr>
      <vt:lpstr>Probability of one arrival in dt</vt:lpstr>
      <vt:lpstr>Probability of having 2 events in dt</vt:lpstr>
      <vt:lpstr>Probability distribution of N(t)</vt:lpstr>
      <vt:lpstr>Differential equation monitoring evolution of # customers</vt:lpstr>
      <vt:lpstr>Pure birth process</vt:lpstr>
      <vt:lpstr>First order differential equation</vt:lpstr>
      <vt:lpstr>Pure death process</vt:lpstr>
      <vt:lpstr>Queuing system</vt:lpstr>
      <vt:lpstr>Differential equation: steady state analysis</vt:lpstr>
      <vt:lpstr>Solving the equations</vt:lpstr>
      <vt:lpstr>Pn</vt:lpstr>
      <vt:lpstr>Normalization equation </vt:lpstr>
      <vt:lpstr>Conditional probability and conditional expectation: d.r.v.</vt:lpstr>
      <vt:lpstr>Conditional probability and expectation: continuous r.v.</vt:lpstr>
      <vt:lpstr>Computing expectations by conditioning</vt:lpstr>
      <vt:lpstr>Proof of equation when X and Y are discrete</vt:lpstr>
      <vt:lpstr>Problem 1</vt:lpstr>
      <vt:lpstr>Solution</vt:lpstr>
      <vt:lpstr>Problem 2</vt:lpstr>
      <vt:lpstr>Solution</vt:lpstr>
      <vt:lpstr>Computing probabilities by conditioning </vt:lpstr>
      <vt:lpstr>Problem 3</vt:lpstr>
      <vt:lpstr>Solution</vt:lpstr>
      <vt:lpstr>Solution (cont’d)</vt:lpstr>
      <vt:lpstr>Solution: analysis</vt:lpstr>
      <vt:lpstr>Problem 4</vt:lpstr>
      <vt:lpstr>Solution</vt:lpstr>
      <vt:lpstr>Solution (cont’d)</vt:lpstr>
      <vt:lpstr>Solution (cont’d)</vt:lpstr>
      <vt:lpstr>Problem 5:  continuous random variables</vt:lpstr>
      <vt:lpstr>Problem 6:  continuous random variables</vt:lpstr>
      <vt:lpstr>Problem 7:  conditional probability</vt:lpstr>
      <vt:lpstr>counting process</vt:lpstr>
      <vt:lpstr>Poisson process</vt:lpstr>
      <vt:lpstr>Properties of the Poisson process</vt:lpstr>
      <vt:lpstr>Properties of the Poisson process (cont’d)</vt:lpstr>
    </vt:vector>
  </TitlesOfParts>
  <Company>Lebanese American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COE321: Logic Design</dc:title>
  <dc:creator>wissam</dc:creator>
  <cp:lastModifiedBy>Fawaz, Wissam Fawzi</cp:lastModifiedBy>
  <cp:revision>499</cp:revision>
  <cp:lastPrinted>1601-01-01T00:00:00Z</cp:lastPrinted>
  <dcterms:created xsi:type="dcterms:W3CDTF">2006-10-15T06:08:27Z</dcterms:created>
  <dcterms:modified xsi:type="dcterms:W3CDTF">2013-03-05T11:54:38Z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