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6"/>
  </p:notesMasterIdLst>
  <p:handoutMasterIdLst>
    <p:handoutMasterId r:id="rId17"/>
  </p:handoutMasterIdLst>
  <p:sldIdLst>
    <p:sldId id="326" r:id="rId2"/>
    <p:sldId id="321" r:id="rId3"/>
    <p:sldId id="342" r:id="rId4"/>
    <p:sldId id="31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5848" autoAdjust="0"/>
  </p:normalViewPr>
  <p:slideViewPr>
    <p:cSldViewPr>
      <p:cViewPr>
        <p:scale>
          <a:sx n="100" d="100"/>
          <a:sy n="100" d="100"/>
        </p:scale>
        <p:origin x="-29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199484-6C14-4586-8755-3A5C63733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08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4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949E89-AC7F-4884-8736-705E0A34BF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92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4AF50-4C31-4193-BB42-0C11E6863141}" type="slidenum">
              <a:rPr lang="en-US"/>
              <a:pPr/>
              <a:t>2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Lambda = rate at which customers arrive = average # of arrivals per unit time. Mu = rate at which the customers depart.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995079-9214-489F-8463-4785A67CD01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89819-ECC0-4657-9954-A7347866C5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23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2A3A9-0244-4D2F-927B-978F6D0AF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56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B9735-57C2-4F15-97D3-3A11B83A26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6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22FFD-7AC8-4251-94B3-8C0982CE17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88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D791D-CBDD-442F-B5A3-DDEDA77F7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56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9095A-9309-43CF-8065-2BC1780A0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80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AB1D1-C6B8-49B6-A5FF-9DF719510A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89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5D2AA-82AE-4C13-B1BF-C6573280CC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87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8EA36-B0DE-4E53-9F56-8A8DE05D6D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5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504C4-6CA8-4406-96DB-37B7E39354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10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81A3900-EE76-4AD8-844F-46492A63320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95A3-3127-4F6C-BA25-D06F6B6A8C2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behavior description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two ways to get the equations</a:t>
            </a:r>
          </a:p>
          <a:p>
            <a:pPr lvl="1"/>
            <a:r>
              <a:rPr lang="en-US"/>
              <a:t>Monitor the behavior of # of customers in a system</a:t>
            </a:r>
          </a:p>
          <a:p>
            <a:pPr lvl="2"/>
            <a:r>
              <a:rPr lang="en-US"/>
              <a:t>Subject to arrivals and departures  </a:t>
            </a:r>
          </a:p>
          <a:p>
            <a:pPr lvl="2"/>
            <a:endParaRPr lang="en-US"/>
          </a:p>
          <a:p>
            <a:pPr lvl="1"/>
            <a:r>
              <a:rPr lang="en-US"/>
              <a:t>First way: Kolmogorov approach</a:t>
            </a:r>
          </a:p>
          <a:p>
            <a:pPr lvl="2"/>
            <a:r>
              <a:rPr lang="en-US"/>
              <a:t>That we studied last time</a:t>
            </a:r>
          </a:p>
          <a:p>
            <a:pPr lvl="2"/>
            <a:endParaRPr lang="en-US"/>
          </a:p>
          <a:p>
            <a:pPr lvl="1"/>
            <a:r>
              <a:rPr lang="en-US"/>
              <a:t>Second way: rate diagram</a:t>
            </a:r>
          </a:p>
          <a:p>
            <a:pPr lvl="2"/>
            <a:r>
              <a:rPr lang="en-US"/>
              <a:t>Key driver of today’s 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6099-DFE4-43A1-AEC8-4D4BA89AAFF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Balanced system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9263"/>
            <a:ext cx="8229600" cy="513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If the process is in equilibrium 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=&gt; the average # times (per u.t.)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That the process enters a state n</a:t>
            </a:r>
          </a:p>
          <a:p>
            <a:pPr lvl="2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2100"/>
              <a:t>Is equal to </a:t>
            </a:r>
          </a:p>
          <a:p>
            <a:pPr lvl="1">
              <a:lnSpc>
                <a:spcPct val="90000"/>
              </a:lnSpc>
            </a:pPr>
            <a:endParaRPr lang="en-US" sz="2100"/>
          </a:p>
          <a:p>
            <a:pPr lvl="1">
              <a:lnSpc>
                <a:spcPct val="90000"/>
              </a:lnSpc>
            </a:pPr>
            <a:r>
              <a:rPr lang="en-US" sz="2100"/>
              <a:t>The average # times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The process exits state n</a:t>
            </a:r>
          </a:p>
          <a:p>
            <a:pPr lvl="2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200"/>
              <a:t>These are called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Balance equations</a:t>
            </a:r>
          </a:p>
          <a:p>
            <a:pPr lvl="1">
              <a:lnSpc>
                <a:spcPct val="90000"/>
              </a:lnSpc>
            </a:pPr>
            <a:endParaRPr lang="en-US" sz="2100"/>
          </a:p>
          <a:p>
            <a:pPr lvl="1">
              <a:lnSpc>
                <a:spcPct val="90000"/>
              </a:lnSpc>
            </a:pPr>
            <a:r>
              <a:rPr lang="en-US" sz="2100"/>
              <a:t>Rate into a state = rate out of a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100"/>
              <a:t>state</a:t>
            </a:r>
          </a:p>
        </p:txBody>
      </p:sp>
      <p:grpSp>
        <p:nvGrpSpPr>
          <p:cNvPr id="636968" name="Group 40"/>
          <p:cNvGrpSpPr>
            <a:grpSpLocks/>
          </p:cNvGrpSpPr>
          <p:nvPr/>
        </p:nvGrpSpPr>
        <p:grpSpPr bwMode="auto">
          <a:xfrm>
            <a:off x="3651250" y="2681288"/>
            <a:ext cx="5492750" cy="4100512"/>
            <a:chOff x="2300" y="1689"/>
            <a:chExt cx="3460" cy="2583"/>
          </a:xfrm>
        </p:grpSpPr>
        <p:graphicFrame>
          <p:nvGraphicFramePr>
            <p:cNvPr id="636932" name="Object 4"/>
            <p:cNvGraphicFramePr>
              <a:graphicFrameLocks noChangeAspect="1"/>
            </p:cNvGraphicFramePr>
            <p:nvPr/>
          </p:nvGraphicFramePr>
          <p:xfrm>
            <a:off x="3210" y="2747"/>
            <a:ext cx="2550" cy="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987" name="Equation" r:id="rId3" imgW="1917360" imgH="1143000" progId="Equation.3">
                    <p:embed/>
                  </p:oleObj>
                </mc:Choice>
                <mc:Fallback>
                  <p:oleObj name="Equation" r:id="rId3" imgW="1917360" imgH="11430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0" y="2747"/>
                          <a:ext cx="2550" cy="1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36967" name="Group 39"/>
            <p:cNvGrpSpPr>
              <a:grpSpLocks/>
            </p:cNvGrpSpPr>
            <p:nvPr/>
          </p:nvGrpSpPr>
          <p:grpSpPr bwMode="auto">
            <a:xfrm>
              <a:off x="2300" y="1689"/>
              <a:ext cx="3412" cy="951"/>
              <a:chOff x="2252" y="1584"/>
              <a:chExt cx="3412" cy="951"/>
            </a:xfrm>
          </p:grpSpPr>
          <p:sp>
            <p:nvSpPr>
              <p:cNvPr id="636934" name="Oval 6"/>
              <p:cNvSpPr>
                <a:spLocks noChangeArrowheads="1"/>
              </p:cNvSpPr>
              <p:nvPr/>
            </p:nvSpPr>
            <p:spPr bwMode="auto">
              <a:xfrm>
                <a:off x="2252" y="1911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0</a:t>
                </a:r>
              </a:p>
            </p:txBody>
          </p:sp>
          <p:sp>
            <p:nvSpPr>
              <p:cNvPr id="636935" name="Oval 7"/>
              <p:cNvSpPr>
                <a:spLocks noChangeArrowheads="1"/>
              </p:cNvSpPr>
              <p:nvPr/>
            </p:nvSpPr>
            <p:spPr bwMode="auto">
              <a:xfrm>
                <a:off x="2876" y="1911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1</a:t>
                </a:r>
              </a:p>
            </p:txBody>
          </p:sp>
          <p:sp>
            <p:nvSpPr>
              <p:cNvPr id="636936" name="Oval 8"/>
              <p:cNvSpPr>
                <a:spLocks noChangeArrowheads="1"/>
              </p:cNvSpPr>
              <p:nvPr/>
            </p:nvSpPr>
            <p:spPr bwMode="auto">
              <a:xfrm>
                <a:off x="3500" y="1911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2</a:t>
                </a:r>
              </a:p>
            </p:txBody>
          </p:sp>
          <p:sp>
            <p:nvSpPr>
              <p:cNvPr id="636937" name="Oval 9"/>
              <p:cNvSpPr>
                <a:spLocks noChangeArrowheads="1"/>
              </p:cNvSpPr>
              <p:nvPr/>
            </p:nvSpPr>
            <p:spPr bwMode="auto">
              <a:xfrm>
                <a:off x="4124" y="1911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3</a:t>
                </a:r>
              </a:p>
            </p:txBody>
          </p:sp>
          <p:sp>
            <p:nvSpPr>
              <p:cNvPr id="636938" name="Text Box 10"/>
              <p:cNvSpPr txBox="1">
                <a:spLocks noChangeArrowheads="1"/>
              </p:cNvSpPr>
              <p:nvPr/>
            </p:nvSpPr>
            <p:spPr bwMode="auto">
              <a:xfrm>
                <a:off x="4508" y="1934"/>
                <a:ext cx="3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…..</a:t>
                </a:r>
              </a:p>
            </p:txBody>
          </p:sp>
          <p:sp>
            <p:nvSpPr>
              <p:cNvPr id="636939" name="Oval 11"/>
              <p:cNvSpPr>
                <a:spLocks noChangeArrowheads="1"/>
              </p:cNvSpPr>
              <p:nvPr/>
            </p:nvSpPr>
            <p:spPr bwMode="auto">
              <a:xfrm>
                <a:off x="4892" y="1911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n</a:t>
                </a:r>
              </a:p>
            </p:txBody>
          </p:sp>
          <p:sp>
            <p:nvSpPr>
              <p:cNvPr id="636940" name="Text Box 12"/>
              <p:cNvSpPr txBox="1">
                <a:spLocks noChangeArrowheads="1"/>
              </p:cNvSpPr>
              <p:nvPr/>
            </p:nvSpPr>
            <p:spPr bwMode="auto">
              <a:xfrm>
                <a:off x="5324" y="1920"/>
                <a:ext cx="3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…..</a:t>
                </a:r>
              </a:p>
            </p:txBody>
          </p:sp>
          <p:grpSp>
            <p:nvGrpSpPr>
              <p:cNvPr id="636941" name="Group 13"/>
              <p:cNvGrpSpPr>
                <a:grpSpLocks/>
              </p:cNvGrpSpPr>
              <p:nvPr/>
            </p:nvGrpSpPr>
            <p:grpSpPr bwMode="auto">
              <a:xfrm>
                <a:off x="2492" y="1584"/>
                <a:ext cx="528" cy="327"/>
                <a:chOff x="960" y="2841"/>
                <a:chExt cx="528" cy="327"/>
              </a:xfrm>
            </p:grpSpPr>
            <p:sp>
              <p:nvSpPr>
                <p:cNvPr id="636942" name="Freeform 14"/>
                <p:cNvSpPr>
                  <a:spLocks/>
                </p:cNvSpPr>
                <p:nvPr/>
              </p:nvSpPr>
              <p:spPr bwMode="auto">
                <a:xfrm>
                  <a:off x="960" y="3072"/>
                  <a:ext cx="528" cy="96"/>
                </a:xfrm>
                <a:custGeom>
                  <a:avLst/>
                  <a:gdLst>
                    <a:gd name="T0" fmla="*/ 0 w 528"/>
                    <a:gd name="T1" fmla="*/ 96 h 96"/>
                    <a:gd name="T2" fmla="*/ 192 w 528"/>
                    <a:gd name="T3" fmla="*/ 0 h 96"/>
                    <a:gd name="T4" fmla="*/ 528 w 528"/>
                    <a:gd name="T5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28" h="96">
                      <a:moveTo>
                        <a:pt x="0" y="96"/>
                      </a:moveTo>
                      <a:cubicBezTo>
                        <a:pt x="52" y="48"/>
                        <a:pt x="104" y="0"/>
                        <a:pt x="192" y="0"/>
                      </a:cubicBezTo>
                      <a:cubicBezTo>
                        <a:pt x="280" y="0"/>
                        <a:pt x="404" y="48"/>
                        <a:pt x="528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4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95" y="2841"/>
                  <a:ext cx="24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l-GR" b="1"/>
                    <a:t>λ</a:t>
                  </a:r>
                  <a:r>
                    <a:rPr lang="en-US" b="1" baseline="-25000"/>
                    <a:t>0</a:t>
                  </a:r>
                  <a:endParaRPr lang="el-GR" b="1"/>
                </a:p>
              </p:txBody>
            </p:sp>
          </p:grpSp>
          <p:grpSp>
            <p:nvGrpSpPr>
              <p:cNvPr id="636944" name="Group 16"/>
              <p:cNvGrpSpPr>
                <a:grpSpLocks/>
              </p:cNvGrpSpPr>
              <p:nvPr/>
            </p:nvGrpSpPr>
            <p:grpSpPr bwMode="auto">
              <a:xfrm>
                <a:off x="3116" y="1584"/>
                <a:ext cx="528" cy="327"/>
                <a:chOff x="1584" y="2841"/>
                <a:chExt cx="528" cy="327"/>
              </a:xfrm>
            </p:grpSpPr>
            <p:sp>
              <p:nvSpPr>
                <p:cNvPr id="636945" name="Freeform 17"/>
                <p:cNvSpPr>
                  <a:spLocks/>
                </p:cNvSpPr>
                <p:nvPr/>
              </p:nvSpPr>
              <p:spPr bwMode="auto">
                <a:xfrm>
                  <a:off x="1584" y="3072"/>
                  <a:ext cx="528" cy="96"/>
                </a:xfrm>
                <a:custGeom>
                  <a:avLst/>
                  <a:gdLst>
                    <a:gd name="T0" fmla="*/ 0 w 528"/>
                    <a:gd name="T1" fmla="*/ 96 h 96"/>
                    <a:gd name="T2" fmla="*/ 192 w 528"/>
                    <a:gd name="T3" fmla="*/ 0 h 96"/>
                    <a:gd name="T4" fmla="*/ 528 w 528"/>
                    <a:gd name="T5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28" h="96">
                      <a:moveTo>
                        <a:pt x="0" y="96"/>
                      </a:moveTo>
                      <a:cubicBezTo>
                        <a:pt x="52" y="48"/>
                        <a:pt x="104" y="0"/>
                        <a:pt x="192" y="0"/>
                      </a:cubicBezTo>
                      <a:cubicBezTo>
                        <a:pt x="280" y="0"/>
                        <a:pt x="404" y="48"/>
                        <a:pt x="528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4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719" y="2841"/>
                  <a:ext cx="24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l-GR" b="1"/>
                    <a:t>λ</a:t>
                  </a:r>
                  <a:r>
                    <a:rPr lang="en-US" b="1" baseline="-25000"/>
                    <a:t>1</a:t>
                  </a:r>
                  <a:endParaRPr lang="el-GR" b="1"/>
                </a:p>
              </p:txBody>
            </p:sp>
          </p:grpSp>
          <p:grpSp>
            <p:nvGrpSpPr>
              <p:cNvPr id="636947" name="Group 19"/>
              <p:cNvGrpSpPr>
                <a:grpSpLocks/>
              </p:cNvGrpSpPr>
              <p:nvPr/>
            </p:nvGrpSpPr>
            <p:grpSpPr bwMode="auto">
              <a:xfrm>
                <a:off x="3740" y="1584"/>
                <a:ext cx="528" cy="327"/>
                <a:chOff x="2208" y="2841"/>
                <a:chExt cx="528" cy="327"/>
              </a:xfrm>
            </p:grpSpPr>
            <p:sp>
              <p:nvSpPr>
                <p:cNvPr id="636948" name="Freeform 20"/>
                <p:cNvSpPr>
                  <a:spLocks/>
                </p:cNvSpPr>
                <p:nvPr/>
              </p:nvSpPr>
              <p:spPr bwMode="auto">
                <a:xfrm>
                  <a:off x="2208" y="3072"/>
                  <a:ext cx="528" cy="96"/>
                </a:xfrm>
                <a:custGeom>
                  <a:avLst/>
                  <a:gdLst>
                    <a:gd name="T0" fmla="*/ 0 w 528"/>
                    <a:gd name="T1" fmla="*/ 96 h 96"/>
                    <a:gd name="T2" fmla="*/ 192 w 528"/>
                    <a:gd name="T3" fmla="*/ 0 h 96"/>
                    <a:gd name="T4" fmla="*/ 528 w 528"/>
                    <a:gd name="T5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28" h="96">
                      <a:moveTo>
                        <a:pt x="0" y="96"/>
                      </a:moveTo>
                      <a:cubicBezTo>
                        <a:pt x="52" y="48"/>
                        <a:pt x="104" y="0"/>
                        <a:pt x="192" y="0"/>
                      </a:cubicBezTo>
                      <a:cubicBezTo>
                        <a:pt x="280" y="0"/>
                        <a:pt x="404" y="48"/>
                        <a:pt x="528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4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304" y="2841"/>
                  <a:ext cx="24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l-GR" b="1"/>
                    <a:t>λ</a:t>
                  </a:r>
                  <a:r>
                    <a:rPr lang="en-US" b="1" baseline="-25000"/>
                    <a:t>2</a:t>
                  </a:r>
                  <a:endParaRPr lang="el-GR" b="1"/>
                </a:p>
              </p:txBody>
            </p:sp>
          </p:grpSp>
          <p:grpSp>
            <p:nvGrpSpPr>
              <p:cNvPr id="636950" name="Group 22"/>
              <p:cNvGrpSpPr>
                <a:grpSpLocks/>
              </p:cNvGrpSpPr>
              <p:nvPr/>
            </p:nvGrpSpPr>
            <p:grpSpPr bwMode="auto">
              <a:xfrm>
                <a:off x="4700" y="1584"/>
                <a:ext cx="779" cy="327"/>
                <a:chOff x="3168" y="2841"/>
                <a:chExt cx="779" cy="327"/>
              </a:xfrm>
            </p:grpSpPr>
            <p:sp>
              <p:nvSpPr>
                <p:cNvPr id="636951" name="Freeform 23"/>
                <p:cNvSpPr>
                  <a:spLocks/>
                </p:cNvSpPr>
                <p:nvPr/>
              </p:nvSpPr>
              <p:spPr bwMode="auto">
                <a:xfrm>
                  <a:off x="3168" y="3072"/>
                  <a:ext cx="336" cy="96"/>
                </a:xfrm>
                <a:custGeom>
                  <a:avLst/>
                  <a:gdLst>
                    <a:gd name="T0" fmla="*/ 0 w 528"/>
                    <a:gd name="T1" fmla="*/ 96 h 96"/>
                    <a:gd name="T2" fmla="*/ 192 w 528"/>
                    <a:gd name="T3" fmla="*/ 0 h 96"/>
                    <a:gd name="T4" fmla="*/ 528 w 528"/>
                    <a:gd name="T5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28" h="96">
                      <a:moveTo>
                        <a:pt x="0" y="96"/>
                      </a:moveTo>
                      <a:cubicBezTo>
                        <a:pt x="52" y="48"/>
                        <a:pt x="104" y="0"/>
                        <a:pt x="192" y="0"/>
                      </a:cubicBezTo>
                      <a:cubicBezTo>
                        <a:pt x="280" y="0"/>
                        <a:pt x="404" y="48"/>
                        <a:pt x="528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5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168" y="2841"/>
                  <a:ext cx="34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l-GR" b="1"/>
                    <a:t>λ</a:t>
                  </a:r>
                  <a:r>
                    <a:rPr lang="en-US" b="1" baseline="-25000"/>
                    <a:t>n-1</a:t>
                  </a:r>
                  <a:endParaRPr lang="el-GR" b="1"/>
                </a:p>
              </p:txBody>
            </p:sp>
            <p:grpSp>
              <p:nvGrpSpPr>
                <p:cNvPr id="636953" name="Group 25"/>
                <p:cNvGrpSpPr>
                  <a:grpSpLocks/>
                </p:cNvGrpSpPr>
                <p:nvPr/>
              </p:nvGrpSpPr>
              <p:grpSpPr bwMode="auto">
                <a:xfrm>
                  <a:off x="3600" y="2841"/>
                  <a:ext cx="347" cy="327"/>
                  <a:chOff x="3600" y="2841"/>
                  <a:chExt cx="347" cy="327"/>
                </a:xfrm>
              </p:grpSpPr>
              <p:sp>
                <p:nvSpPr>
                  <p:cNvPr id="636954" name="Freeform 26"/>
                  <p:cNvSpPr>
                    <a:spLocks/>
                  </p:cNvSpPr>
                  <p:nvPr/>
                </p:nvSpPr>
                <p:spPr bwMode="auto">
                  <a:xfrm>
                    <a:off x="3600" y="3072"/>
                    <a:ext cx="336" cy="96"/>
                  </a:xfrm>
                  <a:custGeom>
                    <a:avLst/>
                    <a:gdLst>
                      <a:gd name="T0" fmla="*/ 0 w 528"/>
                      <a:gd name="T1" fmla="*/ 96 h 96"/>
                      <a:gd name="T2" fmla="*/ 192 w 528"/>
                      <a:gd name="T3" fmla="*/ 0 h 96"/>
                      <a:gd name="T4" fmla="*/ 528 w 528"/>
                      <a:gd name="T5" fmla="*/ 96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8" h="96">
                        <a:moveTo>
                          <a:pt x="0" y="96"/>
                        </a:moveTo>
                        <a:cubicBezTo>
                          <a:pt x="52" y="48"/>
                          <a:pt x="104" y="0"/>
                          <a:pt x="192" y="0"/>
                        </a:cubicBezTo>
                        <a:cubicBezTo>
                          <a:pt x="280" y="0"/>
                          <a:pt x="404" y="48"/>
                          <a:pt x="528" y="96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95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2" y="2841"/>
                    <a:ext cx="2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b="1"/>
                      <a:t>λ</a:t>
                    </a:r>
                    <a:r>
                      <a:rPr lang="en-US" b="1" baseline="-25000"/>
                      <a:t>n</a:t>
                    </a:r>
                    <a:endParaRPr lang="el-GR" b="1"/>
                  </a:p>
                </p:txBody>
              </p:sp>
            </p:grpSp>
          </p:grpSp>
          <p:grpSp>
            <p:nvGrpSpPr>
              <p:cNvPr id="636956" name="Group 28"/>
              <p:cNvGrpSpPr>
                <a:grpSpLocks/>
              </p:cNvGrpSpPr>
              <p:nvPr/>
            </p:nvGrpSpPr>
            <p:grpSpPr bwMode="auto">
              <a:xfrm>
                <a:off x="2444" y="2247"/>
                <a:ext cx="3133" cy="288"/>
                <a:chOff x="912" y="3504"/>
                <a:chExt cx="3133" cy="288"/>
              </a:xfrm>
            </p:grpSpPr>
            <p:sp>
              <p:nvSpPr>
                <p:cNvPr id="636957" name="Freeform 29"/>
                <p:cNvSpPr>
                  <a:spLocks/>
                </p:cNvSpPr>
                <p:nvPr/>
              </p:nvSpPr>
              <p:spPr bwMode="auto">
                <a:xfrm rot="10800000">
                  <a:off x="912" y="3504"/>
                  <a:ext cx="528" cy="96"/>
                </a:xfrm>
                <a:custGeom>
                  <a:avLst/>
                  <a:gdLst>
                    <a:gd name="T0" fmla="*/ 0 w 528"/>
                    <a:gd name="T1" fmla="*/ 96 h 96"/>
                    <a:gd name="T2" fmla="*/ 192 w 528"/>
                    <a:gd name="T3" fmla="*/ 0 h 96"/>
                    <a:gd name="T4" fmla="*/ 528 w 528"/>
                    <a:gd name="T5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28" h="96">
                      <a:moveTo>
                        <a:pt x="0" y="96"/>
                      </a:moveTo>
                      <a:cubicBezTo>
                        <a:pt x="52" y="48"/>
                        <a:pt x="104" y="0"/>
                        <a:pt x="192" y="0"/>
                      </a:cubicBezTo>
                      <a:cubicBezTo>
                        <a:pt x="280" y="0"/>
                        <a:pt x="404" y="48"/>
                        <a:pt x="528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5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095" y="3561"/>
                  <a:ext cx="25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l-GR" b="1"/>
                    <a:t>μ</a:t>
                  </a:r>
                  <a:r>
                    <a:rPr lang="en-US" b="1" baseline="-25000"/>
                    <a:t>1</a:t>
                  </a:r>
                  <a:endParaRPr lang="el-GR" b="1"/>
                </a:p>
              </p:txBody>
            </p:sp>
            <p:sp>
              <p:nvSpPr>
                <p:cNvPr id="636959" name="Freeform 31"/>
                <p:cNvSpPr>
                  <a:spLocks/>
                </p:cNvSpPr>
                <p:nvPr/>
              </p:nvSpPr>
              <p:spPr bwMode="auto">
                <a:xfrm rot="10800000">
                  <a:off x="1536" y="3504"/>
                  <a:ext cx="528" cy="96"/>
                </a:xfrm>
                <a:custGeom>
                  <a:avLst/>
                  <a:gdLst>
                    <a:gd name="T0" fmla="*/ 0 w 528"/>
                    <a:gd name="T1" fmla="*/ 96 h 96"/>
                    <a:gd name="T2" fmla="*/ 192 w 528"/>
                    <a:gd name="T3" fmla="*/ 0 h 96"/>
                    <a:gd name="T4" fmla="*/ 528 w 528"/>
                    <a:gd name="T5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28" h="96">
                      <a:moveTo>
                        <a:pt x="0" y="96"/>
                      </a:moveTo>
                      <a:cubicBezTo>
                        <a:pt x="52" y="48"/>
                        <a:pt x="104" y="0"/>
                        <a:pt x="192" y="0"/>
                      </a:cubicBezTo>
                      <a:cubicBezTo>
                        <a:pt x="280" y="0"/>
                        <a:pt x="404" y="48"/>
                        <a:pt x="528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6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719" y="3561"/>
                  <a:ext cx="25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l-GR" b="1"/>
                    <a:t>μ</a:t>
                  </a:r>
                  <a:r>
                    <a:rPr lang="en-US" b="1" baseline="-25000"/>
                    <a:t>2</a:t>
                  </a:r>
                  <a:endParaRPr lang="el-GR" b="1"/>
                </a:p>
              </p:txBody>
            </p:sp>
            <p:sp>
              <p:nvSpPr>
                <p:cNvPr id="636961" name="Freeform 33"/>
                <p:cNvSpPr>
                  <a:spLocks/>
                </p:cNvSpPr>
                <p:nvPr/>
              </p:nvSpPr>
              <p:spPr bwMode="auto">
                <a:xfrm rot="10800000">
                  <a:off x="2208" y="3504"/>
                  <a:ext cx="528" cy="96"/>
                </a:xfrm>
                <a:custGeom>
                  <a:avLst/>
                  <a:gdLst>
                    <a:gd name="T0" fmla="*/ 0 w 528"/>
                    <a:gd name="T1" fmla="*/ 96 h 96"/>
                    <a:gd name="T2" fmla="*/ 192 w 528"/>
                    <a:gd name="T3" fmla="*/ 0 h 96"/>
                    <a:gd name="T4" fmla="*/ 528 w 528"/>
                    <a:gd name="T5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28" h="96">
                      <a:moveTo>
                        <a:pt x="0" y="96"/>
                      </a:moveTo>
                      <a:cubicBezTo>
                        <a:pt x="52" y="48"/>
                        <a:pt x="104" y="0"/>
                        <a:pt x="192" y="0"/>
                      </a:cubicBezTo>
                      <a:cubicBezTo>
                        <a:pt x="280" y="0"/>
                        <a:pt x="404" y="48"/>
                        <a:pt x="528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6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391" y="3561"/>
                  <a:ext cx="25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l-GR" b="1"/>
                    <a:t>μ</a:t>
                  </a:r>
                  <a:r>
                    <a:rPr lang="en-US" b="1" baseline="-25000"/>
                    <a:t>3</a:t>
                  </a:r>
                  <a:endParaRPr lang="el-GR" b="1"/>
                </a:p>
              </p:txBody>
            </p:sp>
            <p:sp>
              <p:nvSpPr>
                <p:cNvPr id="636963" name="Freeform 35"/>
                <p:cNvSpPr>
                  <a:spLocks/>
                </p:cNvSpPr>
                <p:nvPr/>
              </p:nvSpPr>
              <p:spPr bwMode="auto">
                <a:xfrm rot="10653801">
                  <a:off x="3120" y="3504"/>
                  <a:ext cx="336" cy="96"/>
                </a:xfrm>
                <a:custGeom>
                  <a:avLst/>
                  <a:gdLst>
                    <a:gd name="T0" fmla="*/ 0 w 528"/>
                    <a:gd name="T1" fmla="*/ 96 h 96"/>
                    <a:gd name="T2" fmla="*/ 192 w 528"/>
                    <a:gd name="T3" fmla="*/ 0 h 96"/>
                    <a:gd name="T4" fmla="*/ 528 w 528"/>
                    <a:gd name="T5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28" h="96">
                      <a:moveTo>
                        <a:pt x="0" y="96"/>
                      </a:moveTo>
                      <a:cubicBezTo>
                        <a:pt x="52" y="48"/>
                        <a:pt x="104" y="0"/>
                        <a:pt x="192" y="0"/>
                      </a:cubicBezTo>
                      <a:cubicBezTo>
                        <a:pt x="280" y="0"/>
                        <a:pt x="404" y="48"/>
                        <a:pt x="528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6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199" y="3552"/>
                  <a:ext cx="26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l-GR" b="1"/>
                    <a:t>μ</a:t>
                  </a:r>
                  <a:r>
                    <a:rPr lang="en-US" b="1" baseline="-25000"/>
                    <a:t>n</a:t>
                  </a:r>
                  <a:endParaRPr lang="el-GR" b="1"/>
                </a:p>
              </p:txBody>
            </p:sp>
            <p:sp>
              <p:nvSpPr>
                <p:cNvPr id="636965" name="Freeform 37"/>
                <p:cNvSpPr>
                  <a:spLocks/>
                </p:cNvSpPr>
                <p:nvPr/>
              </p:nvSpPr>
              <p:spPr bwMode="auto">
                <a:xfrm rot="10653801">
                  <a:off x="3600" y="3504"/>
                  <a:ext cx="336" cy="96"/>
                </a:xfrm>
                <a:custGeom>
                  <a:avLst/>
                  <a:gdLst>
                    <a:gd name="T0" fmla="*/ 0 w 528"/>
                    <a:gd name="T1" fmla="*/ 96 h 96"/>
                    <a:gd name="T2" fmla="*/ 192 w 528"/>
                    <a:gd name="T3" fmla="*/ 0 h 96"/>
                    <a:gd name="T4" fmla="*/ 528 w 528"/>
                    <a:gd name="T5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28" h="96">
                      <a:moveTo>
                        <a:pt x="0" y="96"/>
                      </a:moveTo>
                      <a:cubicBezTo>
                        <a:pt x="52" y="48"/>
                        <a:pt x="104" y="0"/>
                        <a:pt x="192" y="0"/>
                      </a:cubicBezTo>
                      <a:cubicBezTo>
                        <a:pt x="280" y="0"/>
                        <a:pt x="404" y="48"/>
                        <a:pt x="528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6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673" y="3552"/>
                  <a:ext cx="37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l-GR" b="1"/>
                    <a:t>μ</a:t>
                  </a:r>
                  <a:r>
                    <a:rPr lang="en-US" b="1" baseline="-25000"/>
                    <a:t>n+1</a:t>
                  </a:r>
                  <a:endParaRPr lang="el-GR" b="1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3575-1500-430F-B458-9E3A14D2B38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Reversible Markov process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Solving the equations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These equations are called</a:t>
            </a:r>
          </a:p>
          <a:p>
            <a:pPr lvl="1">
              <a:lnSpc>
                <a:spcPct val="90000"/>
              </a:lnSpc>
            </a:pPr>
            <a:r>
              <a:rPr lang="en-US"/>
              <a:t>Local balance equations</a:t>
            </a:r>
          </a:p>
          <a:p>
            <a:pPr lvl="2">
              <a:lnSpc>
                <a:spcPct val="90000"/>
              </a:lnSpc>
            </a:pPr>
            <a:r>
              <a:rPr lang="en-US"/>
              <a:t>Balance specific flows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If a system satisfies these individual local equations</a:t>
            </a:r>
          </a:p>
          <a:p>
            <a:pPr lvl="1">
              <a:lnSpc>
                <a:spcPct val="90000"/>
              </a:lnSpc>
            </a:pPr>
            <a:r>
              <a:rPr lang="en-US"/>
              <a:t>=&gt; Reversible Markov process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=&gt; it will have a product form solution</a:t>
            </a:r>
          </a:p>
        </p:txBody>
      </p:sp>
      <p:graphicFrame>
        <p:nvGraphicFramePr>
          <p:cNvPr id="637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391146"/>
              </p:ext>
            </p:extLst>
          </p:nvPr>
        </p:nvGraphicFramePr>
        <p:xfrm>
          <a:off x="2962275" y="1720850"/>
          <a:ext cx="1957388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75" name="Equation" r:id="rId3" imgW="927000" imgH="914400" progId="Equation.3">
                  <p:embed/>
                </p:oleObj>
              </mc:Choice>
              <mc:Fallback>
                <p:oleObj name="Equation" r:id="rId3" imgW="9270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1720850"/>
                        <a:ext cx="1957388" cy="193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C1FE-6D6B-4522-A4F5-794632560BD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Z-transforms: generating functions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we have a sequence of numbers {f</a:t>
            </a:r>
            <a:r>
              <a:rPr lang="en-US" baseline="-25000"/>
              <a:t>0</a:t>
            </a:r>
            <a:r>
              <a:rPr lang="en-US"/>
              <a:t>,f</a:t>
            </a:r>
            <a:r>
              <a:rPr lang="en-US" baseline="-25000"/>
              <a:t>1 </a:t>
            </a:r>
            <a:r>
              <a:rPr lang="en-US"/>
              <a:t>,f</a:t>
            </a:r>
            <a:r>
              <a:rPr lang="en-US" baseline="-25000"/>
              <a:t>2 </a:t>
            </a:r>
            <a:r>
              <a:rPr lang="en-US"/>
              <a:t>, …,f</a:t>
            </a:r>
            <a:r>
              <a:rPr lang="en-US" baseline="-25000"/>
              <a:t>k </a:t>
            </a:r>
            <a:r>
              <a:rPr lang="en-US"/>
              <a:t>,..}</a:t>
            </a:r>
          </a:p>
          <a:p>
            <a:pPr lvl="1"/>
            <a:r>
              <a:rPr lang="en-US"/>
              <a:t>It is often desirable to compress it into a single function</a:t>
            </a:r>
          </a:p>
          <a:p>
            <a:pPr lvl="1"/>
            <a:endParaRPr lang="en-US"/>
          </a:p>
          <a:p>
            <a:pPr lvl="1"/>
            <a:r>
              <a:rPr lang="en-US"/>
              <a:t>This process of converting a sequence of numbers</a:t>
            </a:r>
          </a:p>
          <a:p>
            <a:pPr lvl="2"/>
            <a:r>
              <a:rPr lang="en-US"/>
              <a:t>Into a single function is called the z-transformation </a:t>
            </a:r>
          </a:p>
          <a:p>
            <a:pPr lvl="2"/>
            <a:endParaRPr lang="en-US"/>
          </a:p>
          <a:p>
            <a:pPr lvl="2"/>
            <a:r>
              <a:rPr lang="en-US"/>
              <a:t>The resultant function is called the z-transform of numbers</a:t>
            </a:r>
          </a:p>
          <a:p>
            <a:pPr lvl="2"/>
            <a:endParaRPr lang="en-US"/>
          </a:p>
          <a:p>
            <a:pPr lvl="2"/>
            <a:r>
              <a:rPr lang="en-US"/>
              <a:t>The z-transform of a sequence is defined as </a:t>
            </a:r>
            <a:endParaRPr lang="en-US" baseline="-25000"/>
          </a:p>
        </p:txBody>
      </p:sp>
      <p:graphicFrame>
        <p:nvGraphicFramePr>
          <p:cNvPr id="638980" name="Object 4"/>
          <p:cNvGraphicFramePr>
            <a:graphicFrameLocks noChangeAspect="1"/>
          </p:cNvGraphicFramePr>
          <p:nvPr/>
        </p:nvGraphicFramePr>
        <p:xfrm>
          <a:off x="3087688" y="5432425"/>
          <a:ext cx="20113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99" name="Equation" r:id="rId3" imgW="952200" imgH="431640" progId="Equation.3">
                  <p:embed/>
                </p:oleObj>
              </mc:Choice>
              <mc:Fallback>
                <p:oleObj name="Equation" r:id="rId3" imgW="9522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688" y="5432425"/>
                        <a:ext cx="201136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412E-A3FD-4055-8CE3-37D23E47DDC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Z-transform: application in queuing 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000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719262"/>
                <a:ext cx="8229600" cy="5138737"/>
              </a:xfrm>
            </p:spPr>
            <p:txBody>
              <a:bodyPr/>
              <a:lstStyle/>
              <a:p>
                <a:r>
                  <a:rPr lang="en-US" dirty="0" smtClean="0"/>
                  <a:t>X is a discrete r.v.</a:t>
                </a:r>
              </a:p>
              <a:p>
                <a:pPr lvl="1"/>
                <a:r>
                  <a:rPr lang="en-US" dirty="0"/>
                  <a:t>P(X=</a:t>
                </a:r>
                <a:r>
                  <a:rPr lang="en-US" dirty="0" err="1"/>
                  <a:t>i</a:t>
                </a:r>
                <a:r>
                  <a:rPr lang="en-US" dirty="0"/>
                  <a:t>) = P</a:t>
                </a:r>
                <a:r>
                  <a:rPr lang="en-US" baseline="-25000" dirty="0"/>
                  <a:t>i</a:t>
                </a:r>
                <a:r>
                  <a:rPr lang="en-US" dirty="0"/>
                  <a:t>, </a:t>
                </a:r>
                <a:r>
                  <a:rPr lang="en-US" dirty="0" err="1"/>
                  <a:t>i</a:t>
                </a:r>
                <a:r>
                  <a:rPr lang="en-US" dirty="0"/>
                  <a:t>=0, 1, …</a:t>
                </a:r>
              </a:p>
              <a:p>
                <a:pPr lvl="2"/>
                <a:r>
                  <a:rPr lang="en-US" dirty="0"/>
                  <a:t>P</a:t>
                </a:r>
                <a:r>
                  <a:rPr lang="en-US" baseline="-25000" dirty="0"/>
                  <a:t>0 </a:t>
                </a:r>
                <a:r>
                  <a:rPr lang="en-US" dirty="0"/>
                  <a:t>, P</a:t>
                </a:r>
                <a:r>
                  <a:rPr lang="en-US" baseline="-25000" dirty="0"/>
                  <a:t>1 </a:t>
                </a:r>
                <a:r>
                  <a:rPr lang="en-US" dirty="0"/>
                  <a:t>, P</a:t>
                </a:r>
                <a:r>
                  <a:rPr lang="en-US" baseline="-25000" dirty="0"/>
                  <a:t>2 </a:t>
                </a:r>
                <a:r>
                  <a:rPr lang="en-US" dirty="0"/>
                  <a:t>,…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Properties of the z-transform</a:t>
                </a:r>
              </a:p>
              <a:p>
                <a:pPr lvl="2"/>
                <a:r>
                  <a:rPr lang="en-US" dirty="0"/>
                  <a:t>g(1) = </a:t>
                </a:r>
                <a:r>
                  <a:rPr lang="en-US" dirty="0" smtClean="0"/>
                  <a:t>1, P</a:t>
                </a:r>
                <a:r>
                  <a:rPr lang="en-US" baseline="-25000" dirty="0" smtClean="0"/>
                  <a:t>0 </a:t>
                </a:r>
                <a:r>
                  <a:rPr lang="en-US" dirty="0"/>
                  <a:t>= g(0); P</a:t>
                </a:r>
                <a:r>
                  <a:rPr lang="en-US" baseline="-25000" dirty="0"/>
                  <a:t>1 </a:t>
                </a:r>
                <a:r>
                  <a:rPr lang="en-US" dirty="0"/>
                  <a:t>= g’(0); P</a:t>
                </a:r>
                <a:r>
                  <a:rPr lang="en-US" baseline="-25000" dirty="0"/>
                  <a:t>2 </a:t>
                </a:r>
                <a:r>
                  <a:rPr lang="en-US" dirty="0"/>
                  <a:t>= ½ . g’’(0</a:t>
                </a:r>
                <a:r>
                  <a:rPr lang="en-US" dirty="0" smtClean="0"/>
                  <a:t>)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 smtClean="0"/>
              </a:p>
              <a:p>
                <a:pPr lvl="2"/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𝑑𝑧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</m:sSub>
                  </m:oMath>
                </a14:m>
                <a:r>
                  <a:rPr lang="en-US" dirty="0" smtClean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𝑑𝑧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>
                  <a:buFont typeface="Wingdings" pitchFamily="2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400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19262"/>
                <a:ext cx="8229600" cy="5138737"/>
              </a:xfrm>
              <a:blipFill rotWithShape="1">
                <a:blip r:embed="rId3"/>
                <a:stretch>
                  <a:fillRect l="-444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40005" name="Object 5"/>
          <p:cNvGraphicFramePr>
            <a:graphicFrameLocks noChangeAspect="1"/>
          </p:cNvGraphicFramePr>
          <p:nvPr/>
        </p:nvGraphicFramePr>
        <p:xfrm>
          <a:off x="2770188" y="2819400"/>
          <a:ext cx="18780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045" name="Equation" r:id="rId4" imgW="888840" imgH="431640" progId="Equation.3">
                  <p:embed/>
                </p:oleObj>
              </mc:Choice>
              <mc:Fallback>
                <p:oleObj name="Equation" r:id="rId4" imgW="88884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2819400"/>
                        <a:ext cx="187801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00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008245"/>
              </p:ext>
            </p:extLst>
          </p:nvPr>
        </p:nvGraphicFramePr>
        <p:xfrm>
          <a:off x="2590800" y="4648200"/>
          <a:ext cx="292417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046" name="Equation" r:id="rId6" imgW="1384200" imgH="469800" progId="Equation.3">
                  <p:embed/>
                </p:oleObj>
              </mc:Choice>
              <mc:Fallback>
                <p:oleObj name="Equation" r:id="rId6" imgW="1384200" imgH="469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2924175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258CF-10DF-4057-85DB-5213F2732F8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Polynomial form </a:t>
            </a:r>
          </a:p>
        </p:txBody>
      </p:sp>
      <p:graphicFrame>
        <p:nvGraphicFramePr>
          <p:cNvPr id="641028" name="Object 4"/>
          <p:cNvGraphicFramePr>
            <a:graphicFrameLocks noChangeAspect="1"/>
          </p:cNvGraphicFramePr>
          <p:nvPr/>
        </p:nvGraphicFramePr>
        <p:xfrm>
          <a:off x="457200" y="2286000"/>
          <a:ext cx="799306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47" name="Equation" r:id="rId3" imgW="3784320" imgH="457200" progId="Equation.3">
                  <p:embed/>
                </p:oleObj>
              </mc:Choice>
              <mc:Fallback>
                <p:oleObj name="Equation" r:id="rId3" imgW="37843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0"/>
                        <a:ext cx="7993063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BA9-049F-4DB2-AB52-2557D663EF0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Birth and death process: Kolmogorov approach	</a:t>
            </a:r>
          </a:p>
        </p:txBody>
      </p:sp>
      <p:sp>
        <p:nvSpPr>
          <p:cNvPr id="623620" name="AutoShape 4"/>
          <p:cNvSpPr>
            <a:spLocks noChangeArrowheads="1"/>
          </p:cNvSpPr>
          <p:nvPr/>
        </p:nvSpPr>
        <p:spPr bwMode="auto">
          <a:xfrm>
            <a:off x="1616075" y="1600200"/>
            <a:ext cx="2117725" cy="1905000"/>
          </a:xfrm>
          <a:prstGeom prst="cloudCallout">
            <a:avLst>
              <a:gd name="adj1" fmla="val 34856"/>
              <a:gd name="adj2" fmla="val -33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b="1"/>
              <a:t>N(t) = # of customers</a:t>
            </a:r>
          </a:p>
          <a:p>
            <a:pPr algn="ctr"/>
            <a:r>
              <a:rPr lang="en-US" b="1"/>
              <a:t>at time t.</a:t>
            </a:r>
          </a:p>
        </p:txBody>
      </p:sp>
      <p:sp>
        <p:nvSpPr>
          <p:cNvPr id="623621" name="Line 5"/>
          <p:cNvSpPr>
            <a:spLocks noChangeShapeType="1"/>
          </p:cNvSpPr>
          <p:nvPr/>
        </p:nvSpPr>
        <p:spPr bwMode="auto">
          <a:xfrm>
            <a:off x="381000" y="2514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22" name="Text Box 6"/>
          <p:cNvSpPr txBox="1">
            <a:spLocks noChangeArrowheads="1"/>
          </p:cNvSpPr>
          <p:nvPr/>
        </p:nvSpPr>
        <p:spPr bwMode="auto">
          <a:xfrm>
            <a:off x="679450" y="2147888"/>
            <a:ext cx="404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λ</a:t>
            </a:r>
            <a:r>
              <a:rPr lang="en-US" b="1" baseline="-25000"/>
              <a:t>n</a:t>
            </a:r>
            <a:endParaRPr lang="el-GR" b="1"/>
          </a:p>
        </p:txBody>
      </p:sp>
      <p:sp>
        <p:nvSpPr>
          <p:cNvPr id="623623" name="Text Box 7"/>
          <p:cNvSpPr txBox="1">
            <a:spLocks noChangeArrowheads="1"/>
          </p:cNvSpPr>
          <p:nvPr/>
        </p:nvSpPr>
        <p:spPr bwMode="auto">
          <a:xfrm>
            <a:off x="365125" y="2514600"/>
            <a:ext cx="99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arrivals</a:t>
            </a:r>
          </a:p>
          <a:p>
            <a:r>
              <a:rPr lang="en-US" b="1"/>
              <a:t>(births)</a:t>
            </a:r>
            <a:endParaRPr lang="el-GR" b="1"/>
          </a:p>
        </p:txBody>
      </p:sp>
      <p:sp>
        <p:nvSpPr>
          <p:cNvPr id="623624" name="Line 8"/>
          <p:cNvSpPr>
            <a:spLocks noChangeShapeType="1"/>
          </p:cNvSpPr>
          <p:nvPr/>
        </p:nvSpPr>
        <p:spPr bwMode="auto">
          <a:xfrm>
            <a:off x="3740150" y="2514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25" name="Text Box 9"/>
          <p:cNvSpPr txBox="1">
            <a:spLocks noChangeArrowheads="1"/>
          </p:cNvSpPr>
          <p:nvPr/>
        </p:nvSpPr>
        <p:spPr bwMode="auto">
          <a:xfrm>
            <a:off x="3740150" y="2514600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departures</a:t>
            </a:r>
          </a:p>
          <a:p>
            <a:r>
              <a:rPr lang="en-US" b="1"/>
              <a:t>(deaths)</a:t>
            </a:r>
            <a:endParaRPr lang="el-GR" b="1"/>
          </a:p>
        </p:txBody>
      </p:sp>
      <p:sp>
        <p:nvSpPr>
          <p:cNvPr id="623626" name="Text Box 10"/>
          <p:cNvSpPr txBox="1">
            <a:spLocks noChangeArrowheads="1"/>
          </p:cNvSpPr>
          <p:nvPr/>
        </p:nvSpPr>
        <p:spPr bwMode="auto">
          <a:xfrm>
            <a:off x="4343400" y="2133600"/>
            <a:ext cx="417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n</a:t>
            </a:r>
            <a:endParaRPr lang="el-GR" b="1"/>
          </a:p>
        </p:txBody>
      </p:sp>
      <p:graphicFrame>
        <p:nvGraphicFramePr>
          <p:cNvPr id="623628" name="Object 12"/>
          <p:cNvGraphicFramePr>
            <a:graphicFrameLocks noChangeAspect="1"/>
          </p:cNvGraphicFramePr>
          <p:nvPr/>
        </p:nvGraphicFramePr>
        <p:xfrm>
          <a:off x="2662238" y="5880100"/>
          <a:ext cx="19859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92" name="Equation" r:id="rId4" imgW="939600" imgH="317160" progId="Equation.3">
                  <p:embed/>
                </p:oleObj>
              </mc:Choice>
              <mc:Fallback>
                <p:oleObj name="Equation" r:id="rId4" imgW="939600" imgH="3171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238" y="5880100"/>
                        <a:ext cx="19859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3640" name="Group 24"/>
          <p:cNvGrpSpPr>
            <a:grpSpLocks/>
          </p:cNvGrpSpPr>
          <p:nvPr/>
        </p:nvGrpSpPr>
        <p:grpSpPr bwMode="auto">
          <a:xfrm>
            <a:off x="76200" y="3505200"/>
            <a:ext cx="7467600" cy="1974850"/>
            <a:chOff x="48" y="2208"/>
            <a:chExt cx="4704" cy="1244"/>
          </a:xfrm>
        </p:grpSpPr>
        <p:graphicFrame>
          <p:nvGraphicFramePr>
            <p:cNvPr id="623630" name="Object 14"/>
            <p:cNvGraphicFramePr>
              <a:graphicFrameLocks noChangeAspect="1"/>
            </p:cNvGraphicFramePr>
            <p:nvPr/>
          </p:nvGraphicFramePr>
          <p:xfrm>
            <a:off x="1592" y="2842"/>
            <a:ext cx="3160" cy="6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693" name="Equation" r:id="rId6" imgW="2374560" imgH="457200" progId="Equation.3">
                    <p:embed/>
                  </p:oleObj>
                </mc:Choice>
                <mc:Fallback>
                  <p:oleObj name="Equation" r:id="rId6" imgW="2374560" imgH="4572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2" y="2842"/>
                          <a:ext cx="3160" cy="6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3631" name="Line 15"/>
            <p:cNvSpPr>
              <a:spLocks noChangeShapeType="1"/>
            </p:cNvSpPr>
            <p:nvPr/>
          </p:nvSpPr>
          <p:spPr bwMode="auto">
            <a:xfrm>
              <a:off x="432" y="2496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32" name="Line 16"/>
            <p:cNvSpPr>
              <a:spLocks noChangeShapeType="1"/>
            </p:cNvSpPr>
            <p:nvPr/>
          </p:nvSpPr>
          <p:spPr bwMode="auto">
            <a:xfrm>
              <a:off x="912" y="24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33" name="Line 17"/>
            <p:cNvSpPr>
              <a:spLocks noChangeShapeType="1"/>
            </p:cNvSpPr>
            <p:nvPr/>
          </p:nvSpPr>
          <p:spPr bwMode="auto">
            <a:xfrm>
              <a:off x="1248" y="24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34" name="Text Box 18"/>
            <p:cNvSpPr txBox="1">
              <a:spLocks noChangeArrowheads="1"/>
            </p:cNvSpPr>
            <p:nvPr/>
          </p:nvSpPr>
          <p:spPr bwMode="auto">
            <a:xfrm>
              <a:off x="1152" y="2208"/>
              <a:ext cx="3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t+dt</a:t>
              </a:r>
            </a:p>
          </p:txBody>
        </p:sp>
        <p:sp>
          <p:nvSpPr>
            <p:cNvPr id="623635" name="Text Box 19"/>
            <p:cNvSpPr txBox="1">
              <a:spLocks noChangeArrowheads="1"/>
            </p:cNvSpPr>
            <p:nvPr/>
          </p:nvSpPr>
          <p:spPr bwMode="auto">
            <a:xfrm>
              <a:off x="816" y="2208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623636" name="Text Box 20"/>
            <p:cNvSpPr txBox="1">
              <a:spLocks noChangeArrowheads="1"/>
            </p:cNvSpPr>
            <p:nvPr/>
          </p:nvSpPr>
          <p:spPr bwMode="auto">
            <a:xfrm>
              <a:off x="768" y="260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?</a:t>
              </a:r>
            </a:p>
          </p:txBody>
        </p:sp>
        <p:sp>
          <p:nvSpPr>
            <p:cNvPr id="623637" name="Line 21"/>
            <p:cNvSpPr>
              <a:spLocks noChangeShapeType="1"/>
            </p:cNvSpPr>
            <p:nvPr/>
          </p:nvSpPr>
          <p:spPr bwMode="auto">
            <a:xfrm>
              <a:off x="912" y="27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38" name="Text Box 22"/>
            <p:cNvSpPr txBox="1">
              <a:spLocks noChangeArrowheads="1"/>
            </p:cNvSpPr>
            <p:nvPr/>
          </p:nvSpPr>
          <p:spPr bwMode="auto">
            <a:xfrm>
              <a:off x="1190" y="260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</a:p>
          </p:txBody>
        </p:sp>
        <p:sp>
          <p:nvSpPr>
            <p:cNvPr id="623639" name="Text Box 23"/>
            <p:cNvSpPr txBox="1">
              <a:spLocks noChangeArrowheads="1"/>
            </p:cNvSpPr>
            <p:nvPr/>
          </p:nvSpPr>
          <p:spPr bwMode="auto">
            <a:xfrm>
              <a:off x="48" y="2745"/>
              <a:ext cx="142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n-1: arrival</a:t>
              </a:r>
            </a:p>
            <a:p>
              <a:r>
                <a:rPr lang="en-US"/>
                <a:t>n+1: departure</a:t>
              </a:r>
            </a:p>
            <a:p>
              <a:r>
                <a:rPr lang="en-US"/>
                <a:t>n: none of the above</a:t>
              </a:r>
            </a:p>
          </p:txBody>
        </p:sp>
      </p:grpSp>
      <p:grpSp>
        <p:nvGrpSpPr>
          <p:cNvPr id="623655" name="Group 39"/>
          <p:cNvGrpSpPr>
            <a:grpSpLocks/>
          </p:cNvGrpSpPr>
          <p:nvPr/>
        </p:nvGrpSpPr>
        <p:grpSpPr bwMode="auto">
          <a:xfrm>
            <a:off x="5187950" y="1447800"/>
            <a:ext cx="3575050" cy="2638425"/>
            <a:chOff x="3268" y="912"/>
            <a:chExt cx="2252" cy="1662"/>
          </a:xfrm>
        </p:grpSpPr>
        <p:sp>
          <p:nvSpPr>
            <p:cNvPr id="623641" name="Line 25"/>
            <p:cNvSpPr>
              <a:spLocks noChangeShapeType="1"/>
            </p:cNvSpPr>
            <p:nvPr/>
          </p:nvSpPr>
          <p:spPr bwMode="auto">
            <a:xfrm flipV="1">
              <a:off x="3696" y="1095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42" name="Line 26"/>
            <p:cNvSpPr>
              <a:spLocks noChangeShapeType="1"/>
            </p:cNvSpPr>
            <p:nvPr/>
          </p:nvSpPr>
          <p:spPr bwMode="auto">
            <a:xfrm>
              <a:off x="3696" y="2439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43" name="Freeform 27"/>
            <p:cNvSpPr>
              <a:spLocks/>
            </p:cNvSpPr>
            <p:nvPr/>
          </p:nvSpPr>
          <p:spPr bwMode="auto">
            <a:xfrm>
              <a:off x="3696" y="1575"/>
              <a:ext cx="672" cy="864"/>
            </a:xfrm>
            <a:custGeom>
              <a:avLst/>
              <a:gdLst>
                <a:gd name="T0" fmla="*/ 0 w 672"/>
                <a:gd name="T1" fmla="*/ 864 h 864"/>
                <a:gd name="T2" fmla="*/ 240 w 672"/>
                <a:gd name="T3" fmla="*/ 336 h 864"/>
                <a:gd name="T4" fmla="*/ 672 w 672"/>
                <a:gd name="T5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864">
                  <a:moveTo>
                    <a:pt x="0" y="864"/>
                  </a:moveTo>
                  <a:cubicBezTo>
                    <a:pt x="64" y="672"/>
                    <a:pt x="128" y="480"/>
                    <a:pt x="240" y="336"/>
                  </a:cubicBezTo>
                  <a:cubicBezTo>
                    <a:pt x="352" y="192"/>
                    <a:pt x="512" y="96"/>
                    <a:pt x="672" y="0"/>
                  </a:cubicBezTo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44" name="Line 28"/>
            <p:cNvSpPr>
              <a:spLocks noChangeShapeType="1"/>
            </p:cNvSpPr>
            <p:nvPr/>
          </p:nvSpPr>
          <p:spPr bwMode="auto">
            <a:xfrm>
              <a:off x="4368" y="1575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45" name="Text Box 29"/>
            <p:cNvSpPr txBox="1">
              <a:spLocks noChangeArrowheads="1"/>
            </p:cNvSpPr>
            <p:nvPr/>
          </p:nvSpPr>
          <p:spPr bwMode="auto">
            <a:xfrm>
              <a:off x="3268" y="912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n </a:t>
              </a:r>
              <a:r>
                <a:rPr lang="en-US"/>
                <a:t>(t)</a:t>
              </a:r>
            </a:p>
          </p:txBody>
        </p:sp>
        <p:sp>
          <p:nvSpPr>
            <p:cNvPr id="623646" name="Text Box 30"/>
            <p:cNvSpPr txBox="1">
              <a:spLocks noChangeArrowheads="1"/>
            </p:cNvSpPr>
            <p:nvPr/>
          </p:nvSpPr>
          <p:spPr bwMode="auto">
            <a:xfrm>
              <a:off x="5364" y="2343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623647" name="Line 31"/>
            <p:cNvSpPr>
              <a:spLocks noChangeShapeType="1"/>
            </p:cNvSpPr>
            <p:nvPr/>
          </p:nvSpPr>
          <p:spPr bwMode="auto">
            <a:xfrm>
              <a:off x="4368" y="1431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48" name="Line 32"/>
            <p:cNvSpPr>
              <a:spLocks noChangeShapeType="1"/>
            </p:cNvSpPr>
            <p:nvPr/>
          </p:nvSpPr>
          <p:spPr bwMode="auto">
            <a:xfrm>
              <a:off x="3696" y="1431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49" name="Text Box 33"/>
            <p:cNvSpPr txBox="1">
              <a:spLocks noChangeArrowheads="1"/>
            </p:cNvSpPr>
            <p:nvPr/>
          </p:nvSpPr>
          <p:spPr bwMode="auto">
            <a:xfrm>
              <a:off x="3686" y="1209"/>
              <a:ext cx="6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transient</a:t>
              </a:r>
            </a:p>
          </p:txBody>
        </p:sp>
        <p:sp>
          <p:nvSpPr>
            <p:cNvPr id="623650" name="Text Box 34"/>
            <p:cNvSpPr txBox="1">
              <a:spLocks noChangeArrowheads="1"/>
            </p:cNvSpPr>
            <p:nvPr/>
          </p:nvSpPr>
          <p:spPr bwMode="auto">
            <a:xfrm>
              <a:off x="4512" y="1152"/>
              <a:ext cx="9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Steady state</a:t>
              </a:r>
            </a:p>
          </p:txBody>
        </p:sp>
        <p:sp>
          <p:nvSpPr>
            <p:cNvPr id="623651" name="Line 35"/>
            <p:cNvSpPr>
              <a:spLocks noChangeShapeType="1"/>
            </p:cNvSpPr>
            <p:nvPr/>
          </p:nvSpPr>
          <p:spPr bwMode="auto">
            <a:xfrm>
              <a:off x="4368" y="1431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52" name="Text Box 36"/>
            <p:cNvSpPr txBox="1">
              <a:spLocks noChangeArrowheads="1"/>
            </p:cNvSpPr>
            <p:nvPr/>
          </p:nvSpPr>
          <p:spPr bwMode="auto">
            <a:xfrm>
              <a:off x="3452" y="140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23653" name="Line 37"/>
            <p:cNvSpPr>
              <a:spLocks noChangeShapeType="1"/>
            </p:cNvSpPr>
            <p:nvPr/>
          </p:nvSpPr>
          <p:spPr bwMode="auto">
            <a:xfrm>
              <a:off x="3648" y="14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54" name="Freeform 38"/>
            <p:cNvSpPr>
              <a:spLocks/>
            </p:cNvSpPr>
            <p:nvPr/>
          </p:nvSpPr>
          <p:spPr bwMode="auto">
            <a:xfrm>
              <a:off x="3690" y="1494"/>
              <a:ext cx="684" cy="80"/>
            </a:xfrm>
            <a:custGeom>
              <a:avLst/>
              <a:gdLst>
                <a:gd name="T0" fmla="*/ 0 w 684"/>
                <a:gd name="T1" fmla="*/ 0 h 80"/>
                <a:gd name="T2" fmla="*/ 334 w 684"/>
                <a:gd name="T3" fmla="*/ 67 h 80"/>
                <a:gd name="T4" fmla="*/ 684 w 684"/>
                <a:gd name="T5" fmla="*/ 7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4" h="80">
                  <a:moveTo>
                    <a:pt x="0" y="0"/>
                  </a:moveTo>
                  <a:cubicBezTo>
                    <a:pt x="56" y="11"/>
                    <a:pt x="220" y="54"/>
                    <a:pt x="334" y="67"/>
                  </a:cubicBezTo>
                  <a:cubicBezTo>
                    <a:pt x="448" y="80"/>
                    <a:pt x="611" y="73"/>
                    <a:pt x="684" y="75"/>
                  </a:cubicBezTo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352E1C-A18D-499E-A192-BB5C315E7883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Differential equation: steady state analysis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Limiting case</a:t>
            </a:r>
          </a:p>
          <a:p>
            <a:pPr lvl="1" eaLnBrk="1" hangingPunct="1"/>
            <a:endParaRPr lang="en-US" smtClean="0"/>
          </a:p>
        </p:txBody>
      </p:sp>
      <p:graphicFrame>
        <p:nvGraphicFramePr>
          <p:cNvPr id="619524" name="Object 4"/>
          <p:cNvGraphicFramePr>
            <a:graphicFrameLocks noChangeAspect="1"/>
          </p:cNvGraphicFramePr>
          <p:nvPr/>
        </p:nvGraphicFramePr>
        <p:xfrm>
          <a:off x="1295400" y="2286000"/>
          <a:ext cx="5662613" cy="390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668" name="Equation" r:id="rId3" imgW="2679700" imgH="1841500" progId="Equation.3">
                  <p:embed/>
                </p:oleObj>
              </mc:Choice>
              <mc:Fallback>
                <p:oleObj name="Equation" r:id="rId3" imgW="2679700" imgH="184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86000"/>
                        <a:ext cx="5662613" cy="390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69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6147-1078-4C9F-B411-EBEA197DE6F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example: 2 queues in tandem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82925"/>
          </a:xfrm>
        </p:spPr>
        <p:txBody>
          <a:bodyPr/>
          <a:lstStyle/>
          <a:p>
            <a:r>
              <a:rPr lang="en-US"/>
              <a:t>State space</a:t>
            </a:r>
          </a:p>
          <a:p>
            <a:pPr lvl="1"/>
            <a:r>
              <a:rPr lang="en-US"/>
              <a:t>(n1, n2) </a:t>
            </a:r>
          </a:p>
          <a:p>
            <a:pPr lvl="2"/>
            <a:r>
              <a:rPr lang="en-US"/>
              <a:t>n1 = # customers in the first queue </a:t>
            </a:r>
          </a:p>
          <a:p>
            <a:pPr lvl="2"/>
            <a:endParaRPr lang="en-US"/>
          </a:p>
          <a:p>
            <a:pPr lvl="2"/>
            <a:r>
              <a:rPr lang="en-US"/>
              <a:t>N2 = # customers in the second queue</a:t>
            </a:r>
          </a:p>
          <a:p>
            <a:pPr lvl="2"/>
            <a:endParaRPr lang="en-US"/>
          </a:p>
          <a:p>
            <a:pPr lvl="1"/>
            <a:r>
              <a:rPr lang="en-US"/>
              <a:t>P(n1, n2) ? </a:t>
            </a:r>
          </a:p>
        </p:txBody>
      </p:sp>
      <p:sp>
        <p:nvSpPr>
          <p:cNvPr id="618501" name="Line 5"/>
          <p:cNvSpPr>
            <a:spLocks noChangeShapeType="1"/>
          </p:cNvSpPr>
          <p:nvPr/>
        </p:nvSpPr>
        <p:spPr bwMode="auto">
          <a:xfrm>
            <a:off x="1295400" y="1981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02" name="Line 6"/>
          <p:cNvSpPr>
            <a:spLocks noChangeShapeType="1"/>
          </p:cNvSpPr>
          <p:nvPr/>
        </p:nvSpPr>
        <p:spPr bwMode="auto">
          <a:xfrm>
            <a:off x="2819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03" name="Line 7"/>
          <p:cNvSpPr>
            <a:spLocks noChangeShapeType="1"/>
          </p:cNvSpPr>
          <p:nvPr/>
        </p:nvSpPr>
        <p:spPr bwMode="auto">
          <a:xfrm flipH="1">
            <a:off x="1295400" y="2362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04" name="Line 8"/>
          <p:cNvSpPr>
            <a:spLocks noChangeShapeType="1"/>
          </p:cNvSpPr>
          <p:nvPr/>
        </p:nvSpPr>
        <p:spPr bwMode="auto">
          <a:xfrm>
            <a:off x="26670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05" name="Line 9"/>
          <p:cNvSpPr>
            <a:spLocks noChangeShapeType="1"/>
          </p:cNvSpPr>
          <p:nvPr/>
        </p:nvSpPr>
        <p:spPr bwMode="auto">
          <a:xfrm>
            <a:off x="25146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06" name="Line 10"/>
          <p:cNvSpPr>
            <a:spLocks noChangeShapeType="1"/>
          </p:cNvSpPr>
          <p:nvPr/>
        </p:nvSpPr>
        <p:spPr bwMode="auto">
          <a:xfrm>
            <a:off x="23622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07" name="Line 11"/>
          <p:cNvSpPr>
            <a:spLocks noChangeShapeType="1"/>
          </p:cNvSpPr>
          <p:nvPr/>
        </p:nvSpPr>
        <p:spPr bwMode="auto">
          <a:xfrm>
            <a:off x="457200" y="2209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08" name="Text Box 12"/>
          <p:cNvSpPr txBox="1">
            <a:spLocks noChangeArrowheads="1"/>
          </p:cNvSpPr>
          <p:nvPr/>
        </p:nvSpPr>
        <p:spPr bwMode="auto">
          <a:xfrm>
            <a:off x="603250" y="1843088"/>
            <a:ext cx="395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λ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618509" name="Line 13"/>
          <p:cNvSpPr>
            <a:spLocks noChangeShapeType="1"/>
          </p:cNvSpPr>
          <p:nvPr/>
        </p:nvSpPr>
        <p:spPr bwMode="auto">
          <a:xfrm>
            <a:off x="28194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0" name="Oval 14"/>
          <p:cNvSpPr>
            <a:spLocks noChangeArrowheads="1"/>
          </p:cNvSpPr>
          <p:nvPr/>
        </p:nvSpPr>
        <p:spPr bwMode="auto">
          <a:xfrm>
            <a:off x="3048000" y="19050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11" name="Line 15"/>
          <p:cNvSpPr>
            <a:spLocks noChangeShapeType="1"/>
          </p:cNvSpPr>
          <p:nvPr/>
        </p:nvSpPr>
        <p:spPr bwMode="auto">
          <a:xfrm>
            <a:off x="36576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2" name="Text Box 16"/>
          <p:cNvSpPr txBox="1">
            <a:spLocks noChangeArrowheads="1"/>
          </p:cNvSpPr>
          <p:nvPr/>
        </p:nvSpPr>
        <p:spPr bwMode="auto">
          <a:xfrm>
            <a:off x="3200400" y="1524000"/>
            <a:ext cx="40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618526" name="Text Box 30"/>
          <p:cNvSpPr txBox="1">
            <a:spLocks noChangeArrowheads="1"/>
          </p:cNvSpPr>
          <p:nvPr/>
        </p:nvSpPr>
        <p:spPr bwMode="auto">
          <a:xfrm>
            <a:off x="1738313" y="1600200"/>
            <a:ext cx="407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n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618527" name="Line 31"/>
          <p:cNvSpPr>
            <a:spLocks noChangeShapeType="1"/>
          </p:cNvSpPr>
          <p:nvPr/>
        </p:nvSpPr>
        <p:spPr bwMode="auto">
          <a:xfrm>
            <a:off x="4572000" y="1981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8" name="Line 32"/>
          <p:cNvSpPr>
            <a:spLocks noChangeShapeType="1"/>
          </p:cNvSpPr>
          <p:nvPr/>
        </p:nvSpPr>
        <p:spPr bwMode="auto">
          <a:xfrm>
            <a:off x="60960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9" name="Line 33"/>
          <p:cNvSpPr>
            <a:spLocks noChangeShapeType="1"/>
          </p:cNvSpPr>
          <p:nvPr/>
        </p:nvSpPr>
        <p:spPr bwMode="auto">
          <a:xfrm flipH="1">
            <a:off x="4572000" y="2362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30" name="Line 34"/>
          <p:cNvSpPr>
            <a:spLocks noChangeShapeType="1"/>
          </p:cNvSpPr>
          <p:nvPr/>
        </p:nvSpPr>
        <p:spPr bwMode="auto">
          <a:xfrm>
            <a:off x="59436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31" name="Line 35"/>
          <p:cNvSpPr>
            <a:spLocks noChangeShapeType="1"/>
          </p:cNvSpPr>
          <p:nvPr/>
        </p:nvSpPr>
        <p:spPr bwMode="auto">
          <a:xfrm>
            <a:off x="57912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32" name="Line 36"/>
          <p:cNvSpPr>
            <a:spLocks noChangeShapeType="1"/>
          </p:cNvSpPr>
          <p:nvPr/>
        </p:nvSpPr>
        <p:spPr bwMode="auto">
          <a:xfrm>
            <a:off x="56388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33" name="Line 37"/>
          <p:cNvSpPr>
            <a:spLocks noChangeShapeType="1"/>
          </p:cNvSpPr>
          <p:nvPr/>
        </p:nvSpPr>
        <p:spPr bwMode="auto">
          <a:xfrm>
            <a:off x="4267200" y="1676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34" name="Text Box 38"/>
          <p:cNvSpPr txBox="1">
            <a:spLocks noChangeArrowheads="1"/>
          </p:cNvSpPr>
          <p:nvPr/>
        </p:nvSpPr>
        <p:spPr bwMode="auto">
          <a:xfrm>
            <a:off x="4100513" y="1295400"/>
            <a:ext cx="395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λ</a:t>
            </a:r>
            <a:r>
              <a:rPr lang="en-US" b="1" baseline="-25000"/>
              <a:t>2</a:t>
            </a:r>
            <a:endParaRPr lang="el-GR" b="1"/>
          </a:p>
        </p:txBody>
      </p:sp>
      <p:sp>
        <p:nvSpPr>
          <p:cNvPr id="618535" name="Line 39"/>
          <p:cNvSpPr>
            <a:spLocks noChangeShapeType="1"/>
          </p:cNvSpPr>
          <p:nvPr/>
        </p:nvSpPr>
        <p:spPr bwMode="auto">
          <a:xfrm>
            <a:off x="60960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36" name="Oval 40"/>
          <p:cNvSpPr>
            <a:spLocks noChangeArrowheads="1"/>
          </p:cNvSpPr>
          <p:nvPr/>
        </p:nvSpPr>
        <p:spPr bwMode="auto">
          <a:xfrm>
            <a:off x="6324600" y="19050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37" name="Text Box 41"/>
          <p:cNvSpPr txBox="1">
            <a:spLocks noChangeArrowheads="1"/>
          </p:cNvSpPr>
          <p:nvPr/>
        </p:nvSpPr>
        <p:spPr bwMode="auto">
          <a:xfrm>
            <a:off x="6477000" y="1524000"/>
            <a:ext cx="40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618538" name="Text Box 42"/>
          <p:cNvSpPr txBox="1">
            <a:spLocks noChangeArrowheads="1"/>
          </p:cNvSpPr>
          <p:nvPr/>
        </p:nvSpPr>
        <p:spPr bwMode="auto">
          <a:xfrm>
            <a:off x="5014913" y="1600200"/>
            <a:ext cx="407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n</a:t>
            </a:r>
            <a:r>
              <a:rPr lang="en-US" b="1" baseline="-25000"/>
              <a:t>1</a:t>
            </a:r>
            <a:endParaRPr lang="el-GR" b="1"/>
          </a:p>
        </p:txBody>
      </p:sp>
      <p:sp>
        <p:nvSpPr>
          <p:cNvPr id="618539" name="Line 43"/>
          <p:cNvSpPr>
            <a:spLocks noChangeShapeType="1"/>
          </p:cNvSpPr>
          <p:nvPr/>
        </p:nvSpPr>
        <p:spPr bwMode="auto">
          <a:xfrm>
            <a:off x="3657600" y="2209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40" name="Text Box 44"/>
          <p:cNvSpPr txBox="1">
            <a:spLocks noChangeArrowheads="1"/>
          </p:cNvSpPr>
          <p:nvPr/>
        </p:nvSpPr>
        <p:spPr bwMode="auto">
          <a:xfrm>
            <a:off x="3886200" y="1843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endParaRPr lang="el-GR" b="1"/>
          </a:p>
        </p:txBody>
      </p:sp>
      <p:sp>
        <p:nvSpPr>
          <p:cNvPr id="618541" name="Text Box 45"/>
          <p:cNvSpPr txBox="1">
            <a:spLocks noChangeArrowheads="1"/>
          </p:cNvSpPr>
          <p:nvPr/>
        </p:nvSpPr>
        <p:spPr bwMode="auto">
          <a:xfrm>
            <a:off x="3733800" y="237648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1-p</a:t>
            </a:r>
            <a:endParaRPr lang="el-G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DBE5-FFDD-45B1-8EA7-5F19313098F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Kolmogorov approach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in terms of P</a:t>
            </a:r>
            <a:r>
              <a:rPr lang="en-US" baseline="-25000" dirty="0"/>
              <a:t>(n1, n2)</a:t>
            </a:r>
            <a:r>
              <a:rPr lang="en-US" dirty="0"/>
              <a:t>(</a:t>
            </a:r>
            <a:r>
              <a:rPr lang="en-US" dirty="0" err="1"/>
              <a:t>t+dt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 order to end up having (n1, n2) at time </a:t>
            </a:r>
            <a:r>
              <a:rPr lang="en-US" dirty="0" err="1"/>
              <a:t>t+dt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Where do I need to be at time t</a:t>
            </a:r>
          </a:p>
          <a:p>
            <a:pPr lvl="2"/>
            <a:r>
              <a:rPr lang="en-US" dirty="0"/>
              <a:t>Moreover, what event would take place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To have n1 customers in queue 1, and n2 in queue 2 at </a:t>
            </a:r>
            <a:r>
              <a:rPr lang="en-US" dirty="0" err="1"/>
              <a:t>t+dt</a:t>
            </a:r>
            <a:endParaRPr lang="en-US" dirty="0"/>
          </a:p>
        </p:txBody>
      </p:sp>
      <p:sp>
        <p:nvSpPr>
          <p:cNvPr id="631812" name="Line 4"/>
          <p:cNvSpPr>
            <a:spLocks noChangeShapeType="1"/>
          </p:cNvSpPr>
          <p:nvPr/>
        </p:nvSpPr>
        <p:spPr bwMode="auto">
          <a:xfrm>
            <a:off x="2209800" y="4876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813" name="Line 5"/>
          <p:cNvSpPr>
            <a:spLocks noChangeShapeType="1"/>
          </p:cNvSpPr>
          <p:nvPr/>
        </p:nvSpPr>
        <p:spPr bwMode="auto">
          <a:xfrm>
            <a:off x="2971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814" name="Line 6"/>
          <p:cNvSpPr>
            <a:spLocks noChangeShapeType="1"/>
          </p:cNvSpPr>
          <p:nvPr/>
        </p:nvSpPr>
        <p:spPr bwMode="auto">
          <a:xfrm>
            <a:off x="35052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815" name="Text Box 7"/>
          <p:cNvSpPr txBox="1">
            <a:spLocks noChangeArrowheads="1"/>
          </p:cNvSpPr>
          <p:nvPr/>
        </p:nvSpPr>
        <p:spPr bwMode="auto">
          <a:xfrm>
            <a:off x="3352800" y="4419600"/>
            <a:ext cx="57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t+dt</a:t>
            </a:r>
          </a:p>
        </p:txBody>
      </p:sp>
      <p:sp>
        <p:nvSpPr>
          <p:cNvPr id="631816" name="Text Box 8"/>
          <p:cNvSpPr txBox="1">
            <a:spLocks noChangeArrowheads="1"/>
          </p:cNvSpPr>
          <p:nvPr/>
        </p:nvSpPr>
        <p:spPr bwMode="auto">
          <a:xfrm>
            <a:off x="2819400" y="44196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31817" name="Line 9"/>
          <p:cNvSpPr>
            <a:spLocks noChangeShapeType="1"/>
          </p:cNvSpPr>
          <p:nvPr/>
        </p:nvSpPr>
        <p:spPr bwMode="auto">
          <a:xfrm>
            <a:off x="2971800" y="525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818" name="Text Box 10"/>
          <p:cNvSpPr txBox="1">
            <a:spLocks noChangeArrowheads="1"/>
          </p:cNvSpPr>
          <p:nvPr/>
        </p:nvSpPr>
        <p:spPr bwMode="auto">
          <a:xfrm>
            <a:off x="3429000" y="5043488"/>
            <a:ext cx="992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(n</a:t>
            </a:r>
            <a:r>
              <a:rPr lang="en-US" baseline="-25000"/>
              <a:t>1</a:t>
            </a:r>
            <a:r>
              <a:rPr lang="en-US"/>
              <a:t>, n</a:t>
            </a:r>
            <a:r>
              <a:rPr lang="en-US" baseline="-25000"/>
              <a:t>2 </a:t>
            </a:r>
            <a:r>
              <a:rPr lang="en-US"/>
              <a:t>) </a:t>
            </a:r>
          </a:p>
        </p:txBody>
      </p:sp>
      <p:sp>
        <p:nvSpPr>
          <p:cNvPr id="631819" name="Text Box 11"/>
          <p:cNvSpPr txBox="1">
            <a:spLocks noChangeArrowheads="1"/>
          </p:cNvSpPr>
          <p:nvPr/>
        </p:nvSpPr>
        <p:spPr bwMode="auto">
          <a:xfrm>
            <a:off x="2057400" y="5029200"/>
            <a:ext cx="992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(n</a:t>
            </a:r>
            <a:r>
              <a:rPr lang="en-US" baseline="-25000"/>
              <a:t>1</a:t>
            </a:r>
            <a:r>
              <a:rPr lang="en-US"/>
              <a:t>, n</a:t>
            </a:r>
            <a:r>
              <a:rPr lang="en-US" baseline="-25000"/>
              <a:t>2 </a:t>
            </a:r>
            <a:r>
              <a:rPr lang="en-US"/>
              <a:t>) </a:t>
            </a:r>
          </a:p>
        </p:txBody>
      </p:sp>
      <p:sp>
        <p:nvSpPr>
          <p:cNvPr id="631820" name="Text Box 12"/>
          <p:cNvSpPr txBox="1">
            <a:spLocks noChangeArrowheads="1"/>
          </p:cNvSpPr>
          <p:nvPr/>
        </p:nvSpPr>
        <p:spPr bwMode="auto">
          <a:xfrm>
            <a:off x="1828800" y="5334000"/>
            <a:ext cx="125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(n</a:t>
            </a:r>
            <a:r>
              <a:rPr lang="en-US" baseline="-25000"/>
              <a:t>1</a:t>
            </a:r>
            <a:r>
              <a:rPr lang="en-US"/>
              <a:t>+1, n</a:t>
            </a:r>
            <a:r>
              <a:rPr lang="en-US" baseline="-25000"/>
              <a:t>2 </a:t>
            </a:r>
            <a:r>
              <a:rPr lang="en-US"/>
              <a:t>) </a:t>
            </a:r>
          </a:p>
        </p:txBody>
      </p:sp>
      <p:sp>
        <p:nvSpPr>
          <p:cNvPr id="631822" name="Text Box 14"/>
          <p:cNvSpPr txBox="1">
            <a:spLocks noChangeArrowheads="1"/>
          </p:cNvSpPr>
          <p:nvPr/>
        </p:nvSpPr>
        <p:spPr bwMode="auto">
          <a:xfrm>
            <a:off x="1828800" y="5638800"/>
            <a:ext cx="1209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(n</a:t>
            </a:r>
            <a:r>
              <a:rPr lang="en-US" baseline="-25000"/>
              <a:t>1</a:t>
            </a:r>
            <a:r>
              <a:rPr lang="en-US"/>
              <a:t>, n</a:t>
            </a:r>
            <a:r>
              <a:rPr lang="en-US" baseline="-25000"/>
              <a:t>2</a:t>
            </a:r>
            <a:r>
              <a:rPr lang="en-US"/>
              <a:t>+1) </a:t>
            </a:r>
          </a:p>
        </p:txBody>
      </p:sp>
      <p:sp>
        <p:nvSpPr>
          <p:cNvPr id="631823" name="Text Box 15"/>
          <p:cNvSpPr txBox="1">
            <a:spLocks noChangeArrowheads="1"/>
          </p:cNvSpPr>
          <p:nvPr/>
        </p:nvSpPr>
        <p:spPr bwMode="auto">
          <a:xfrm>
            <a:off x="1852613" y="5881688"/>
            <a:ext cx="1195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(n</a:t>
            </a:r>
            <a:r>
              <a:rPr lang="en-US" baseline="-25000"/>
              <a:t>1</a:t>
            </a:r>
            <a:r>
              <a:rPr lang="en-US"/>
              <a:t>-1, n</a:t>
            </a:r>
            <a:r>
              <a:rPr lang="en-US" baseline="-25000"/>
              <a:t>2 </a:t>
            </a:r>
            <a:r>
              <a:rPr lang="en-US"/>
              <a:t>) </a:t>
            </a:r>
          </a:p>
        </p:txBody>
      </p:sp>
      <p:sp>
        <p:nvSpPr>
          <p:cNvPr id="631824" name="Text Box 16"/>
          <p:cNvSpPr txBox="1">
            <a:spLocks noChangeArrowheads="1"/>
          </p:cNvSpPr>
          <p:nvPr/>
        </p:nvSpPr>
        <p:spPr bwMode="auto">
          <a:xfrm>
            <a:off x="1828800" y="6172200"/>
            <a:ext cx="1258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(n</a:t>
            </a:r>
            <a:r>
              <a:rPr lang="en-US" baseline="-25000"/>
              <a:t>1</a:t>
            </a:r>
            <a:r>
              <a:rPr lang="en-US"/>
              <a:t>, n</a:t>
            </a:r>
            <a:r>
              <a:rPr lang="en-US" baseline="-25000"/>
              <a:t>2</a:t>
            </a:r>
            <a:r>
              <a:rPr lang="en-US"/>
              <a:t> -1</a:t>
            </a:r>
            <a:r>
              <a:rPr lang="en-US" baseline="-25000"/>
              <a:t> </a:t>
            </a:r>
            <a:r>
              <a:rPr lang="en-US"/>
              <a:t>) </a:t>
            </a:r>
          </a:p>
        </p:txBody>
      </p:sp>
      <p:sp>
        <p:nvSpPr>
          <p:cNvPr id="631825" name="Text Box 17"/>
          <p:cNvSpPr txBox="1">
            <a:spLocks noChangeArrowheads="1"/>
          </p:cNvSpPr>
          <p:nvPr/>
        </p:nvSpPr>
        <p:spPr bwMode="auto">
          <a:xfrm>
            <a:off x="4810125" y="5087938"/>
            <a:ext cx="24384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(1 – (</a:t>
            </a:r>
            <a:r>
              <a:rPr lang="el-GR"/>
              <a:t>λ</a:t>
            </a:r>
            <a:r>
              <a:rPr lang="en-US" baseline="-25000"/>
              <a:t>1 </a:t>
            </a:r>
            <a:r>
              <a:rPr lang="en-US"/>
              <a:t>+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+</a:t>
            </a:r>
            <a:r>
              <a:rPr lang="el-GR"/>
              <a:t>λ</a:t>
            </a:r>
            <a:r>
              <a:rPr lang="en-US" baseline="-25000"/>
              <a:t>2 </a:t>
            </a:r>
            <a:r>
              <a:rPr lang="en-US"/>
              <a:t>+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)dt) </a:t>
            </a:r>
          </a:p>
          <a:p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dt (1-p)</a:t>
            </a:r>
          </a:p>
          <a:p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dt</a:t>
            </a:r>
          </a:p>
          <a:p>
            <a:r>
              <a:rPr lang="el-GR"/>
              <a:t>λ</a:t>
            </a:r>
            <a:r>
              <a:rPr lang="en-US" baseline="-25000"/>
              <a:t>1 </a:t>
            </a:r>
            <a:r>
              <a:rPr lang="en-US"/>
              <a:t>dt</a:t>
            </a:r>
          </a:p>
          <a:p>
            <a:r>
              <a:rPr lang="el-GR"/>
              <a:t>λ</a:t>
            </a:r>
            <a:r>
              <a:rPr lang="en-US" baseline="-25000"/>
              <a:t>2 </a:t>
            </a:r>
            <a:r>
              <a:rPr lang="en-US"/>
              <a:t>dt</a:t>
            </a:r>
            <a:endParaRPr lang="el-GR"/>
          </a:p>
        </p:txBody>
      </p:sp>
      <p:sp>
        <p:nvSpPr>
          <p:cNvPr id="631826" name="Text Box 18"/>
          <p:cNvSpPr txBox="1">
            <a:spLocks noChangeArrowheads="1"/>
          </p:cNvSpPr>
          <p:nvPr/>
        </p:nvSpPr>
        <p:spPr bwMode="auto">
          <a:xfrm>
            <a:off x="1676400" y="6415088"/>
            <a:ext cx="403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(n</a:t>
            </a:r>
            <a:r>
              <a:rPr lang="en-US" baseline="-25000"/>
              <a:t>1</a:t>
            </a:r>
            <a:r>
              <a:rPr lang="en-US"/>
              <a:t>+1, n</a:t>
            </a:r>
            <a:r>
              <a:rPr lang="en-US" baseline="-25000"/>
              <a:t>2</a:t>
            </a:r>
            <a:r>
              <a:rPr lang="en-US"/>
              <a:t> -1</a:t>
            </a:r>
            <a:r>
              <a:rPr lang="en-US" baseline="-25000"/>
              <a:t> </a:t>
            </a:r>
            <a:r>
              <a:rPr lang="en-US"/>
              <a:t>)		     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.dt.p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25" grpId="0"/>
      <p:bldP spid="6318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93C6-BD0E-4901-AE24-2ADE3613594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according to the classical approach</a:t>
            </a:r>
          </a:p>
        </p:txBody>
      </p:sp>
      <p:graphicFrame>
        <p:nvGraphicFramePr>
          <p:cNvPr id="632836" name="Object 4"/>
          <p:cNvGraphicFramePr>
            <a:graphicFrameLocks noChangeAspect="1"/>
          </p:cNvGraphicFramePr>
          <p:nvPr/>
        </p:nvGraphicFramePr>
        <p:xfrm>
          <a:off x="1295400" y="1928813"/>
          <a:ext cx="4427538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56" name="Equation" r:id="rId3" imgW="2095200" imgH="1498320" progId="Equation.3">
                  <p:embed/>
                </p:oleObj>
              </mc:Choice>
              <mc:Fallback>
                <p:oleObj name="Equation" r:id="rId3" imgW="2095200" imgH="1498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28813"/>
                        <a:ext cx="4427538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28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257800"/>
            <a:ext cx="8229600" cy="1371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Limitation of the classical approach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Unmanageable when the problem </a:t>
            </a:r>
          </a:p>
          <a:p>
            <a:pPr lvl="1">
              <a:lnSpc>
                <a:spcPct val="80000"/>
              </a:lnSpc>
            </a:pPr>
            <a:endParaRPr lang="en-US" sz="2100"/>
          </a:p>
          <a:p>
            <a:pPr lvl="1">
              <a:lnSpc>
                <a:spcPct val="80000"/>
              </a:lnSpc>
            </a:pPr>
            <a:r>
              <a:rPr lang="en-US" sz="2100"/>
              <a:t>Gets more and more complicated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036-B67B-4D56-8E06-4BCCAA3DB57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Rate diagram: simple problem 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Classical approach (for the case of one queue) </a:t>
            </a:r>
          </a:p>
          <a:p>
            <a:pPr lvl="1"/>
            <a:r>
              <a:rPr lang="en-US"/>
              <a:t>Steady state analysis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Balance equation</a:t>
            </a:r>
          </a:p>
        </p:txBody>
      </p:sp>
      <p:graphicFrame>
        <p:nvGraphicFramePr>
          <p:cNvPr id="633860" name="Object 4"/>
          <p:cNvGraphicFramePr>
            <a:graphicFrameLocks noChangeAspect="1"/>
          </p:cNvGraphicFramePr>
          <p:nvPr/>
        </p:nvGraphicFramePr>
        <p:xfrm>
          <a:off x="1843088" y="2763838"/>
          <a:ext cx="4481512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16" name="Equation" r:id="rId3" imgW="2120760" imgH="457200" progId="Equation.3">
                  <p:embed/>
                </p:oleObj>
              </mc:Choice>
              <mc:Fallback>
                <p:oleObj name="Equation" r:id="rId3" imgW="21207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2763838"/>
                        <a:ext cx="4481512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3861" name="Oval 5"/>
          <p:cNvSpPr>
            <a:spLocks noChangeArrowheads="1"/>
          </p:cNvSpPr>
          <p:nvPr/>
        </p:nvSpPr>
        <p:spPr bwMode="auto">
          <a:xfrm>
            <a:off x="11430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33862" name="Oval 6"/>
          <p:cNvSpPr>
            <a:spLocks noChangeArrowheads="1"/>
          </p:cNvSpPr>
          <p:nvPr/>
        </p:nvSpPr>
        <p:spPr bwMode="auto">
          <a:xfrm>
            <a:off x="21336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33863" name="Oval 7"/>
          <p:cNvSpPr>
            <a:spLocks noChangeArrowheads="1"/>
          </p:cNvSpPr>
          <p:nvPr/>
        </p:nvSpPr>
        <p:spPr bwMode="auto">
          <a:xfrm>
            <a:off x="31242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633864" name="Oval 8"/>
          <p:cNvSpPr>
            <a:spLocks noChangeArrowheads="1"/>
          </p:cNvSpPr>
          <p:nvPr/>
        </p:nvSpPr>
        <p:spPr bwMode="auto">
          <a:xfrm>
            <a:off x="41148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633868" name="Text Box 12"/>
          <p:cNvSpPr txBox="1">
            <a:spLocks noChangeArrowheads="1"/>
          </p:cNvSpPr>
          <p:nvPr/>
        </p:nvSpPr>
        <p:spPr bwMode="auto">
          <a:xfrm>
            <a:off x="4724400" y="5065713"/>
            <a:ext cx="53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…..</a:t>
            </a:r>
          </a:p>
        </p:txBody>
      </p:sp>
      <p:sp>
        <p:nvSpPr>
          <p:cNvPr id="633869" name="Oval 13"/>
          <p:cNvSpPr>
            <a:spLocks noChangeArrowheads="1"/>
          </p:cNvSpPr>
          <p:nvPr/>
        </p:nvSpPr>
        <p:spPr bwMode="auto">
          <a:xfrm>
            <a:off x="53340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633870" name="Text Box 14"/>
          <p:cNvSpPr txBox="1">
            <a:spLocks noChangeArrowheads="1"/>
          </p:cNvSpPr>
          <p:nvPr/>
        </p:nvSpPr>
        <p:spPr bwMode="auto">
          <a:xfrm>
            <a:off x="6019800" y="5043488"/>
            <a:ext cx="53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…..</a:t>
            </a:r>
          </a:p>
        </p:txBody>
      </p:sp>
      <p:grpSp>
        <p:nvGrpSpPr>
          <p:cNvPr id="633880" name="Group 24"/>
          <p:cNvGrpSpPr>
            <a:grpSpLocks/>
          </p:cNvGrpSpPr>
          <p:nvPr/>
        </p:nvGrpSpPr>
        <p:grpSpPr bwMode="auto">
          <a:xfrm>
            <a:off x="1524000" y="4510088"/>
            <a:ext cx="838200" cy="519112"/>
            <a:chOff x="960" y="2841"/>
            <a:chExt cx="528" cy="327"/>
          </a:xfrm>
        </p:grpSpPr>
        <p:sp>
          <p:nvSpPr>
            <p:cNvPr id="633865" name="Freeform 9"/>
            <p:cNvSpPr>
              <a:spLocks/>
            </p:cNvSpPr>
            <p:nvPr/>
          </p:nvSpPr>
          <p:spPr bwMode="auto">
            <a:xfrm>
              <a:off x="960" y="3072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873" name="Text Box 17"/>
            <p:cNvSpPr txBox="1">
              <a:spLocks noChangeArrowheads="1"/>
            </p:cNvSpPr>
            <p:nvPr/>
          </p:nvSpPr>
          <p:spPr bwMode="auto">
            <a:xfrm>
              <a:off x="1095" y="2841"/>
              <a:ext cx="2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b="1"/>
                <a:t>λ</a:t>
              </a:r>
              <a:r>
                <a:rPr lang="en-US" b="1" baseline="-25000"/>
                <a:t>0</a:t>
              </a:r>
              <a:endParaRPr lang="el-GR" b="1"/>
            </a:p>
          </p:txBody>
        </p:sp>
      </p:grpSp>
      <p:grpSp>
        <p:nvGrpSpPr>
          <p:cNvPr id="633881" name="Group 25"/>
          <p:cNvGrpSpPr>
            <a:grpSpLocks/>
          </p:cNvGrpSpPr>
          <p:nvPr/>
        </p:nvGrpSpPr>
        <p:grpSpPr bwMode="auto">
          <a:xfrm>
            <a:off x="2514600" y="4510088"/>
            <a:ext cx="838200" cy="519112"/>
            <a:chOff x="1584" y="2841"/>
            <a:chExt cx="528" cy="327"/>
          </a:xfrm>
        </p:grpSpPr>
        <p:sp>
          <p:nvSpPr>
            <p:cNvPr id="633866" name="Freeform 10"/>
            <p:cNvSpPr>
              <a:spLocks/>
            </p:cNvSpPr>
            <p:nvPr/>
          </p:nvSpPr>
          <p:spPr bwMode="auto">
            <a:xfrm>
              <a:off x="1584" y="3072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874" name="Text Box 18"/>
            <p:cNvSpPr txBox="1">
              <a:spLocks noChangeArrowheads="1"/>
            </p:cNvSpPr>
            <p:nvPr/>
          </p:nvSpPr>
          <p:spPr bwMode="auto">
            <a:xfrm>
              <a:off x="1719" y="2841"/>
              <a:ext cx="2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b="1"/>
                <a:t>λ</a:t>
              </a:r>
              <a:r>
                <a:rPr lang="en-US" b="1" baseline="-25000"/>
                <a:t>1</a:t>
              </a:r>
              <a:endParaRPr lang="el-GR" b="1"/>
            </a:p>
          </p:txBody>
        </p:sp>
      </p:grpSp>
      <p:grpSp>
        <p:nvGrpSpPr>
          <p:cNvPr id="633882" name="Group 26"/>
          <p:cNvGrpSpPr>
            <a:grpSpLocks/>
          </p:cNvGrpSpPr>
          <p:nvPr/>
        </p:nvGrpSpPr>
        <p:grpSpPr bwMode="auto">
          <a:xfrm>
            <a:off x="3505200" y="4510088"/>
            <a:ext cx="838200" cy="519112"/>
            <a:chOff x="2208" y="2841"/>
            <a:chExt cx="528" cy="327"/>
          </a:xfrm>
        </p:grpSpPr>
        <p:sp>
          <p:nvSpPr>
            <p:cNvPr id="633867" name="Freeform 11"/>
            <p:cNvSpPr>
              <a:spLocks/>
            </p:cNvSpPr>
            <p:nvPr/>
          </p:nvSpPr>
          <p:spPr bwMode="auto">
            <a:xfrm>
              <a:off x="2208" y="3072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875" name="Text Box 19"/>
            <p:cNvSpPr txBox="1">
              <a:spLocks noChangeArrowheads="1"/>
            </p:cNvSpPr>
            <p:nvPr/>
          </p:nvSpPr>
          <p:spPr bwMode="auto">
            <a:xfrm>
              <a:off x="2304" y="2841"/>
              <a:ext cx="2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b="1"/>
                <a:t>λ</a:t>
              </a:r>
              <a:r>
                <a:rPr lang="en-US" b="1" baseline="-25000"/>
                <a:t>2</a:t>
              </a:r>
              <a:endParaRPr lang="el-GR" b="1"/>
            </a:p>
          </p:txBody>
        </p:sp>
      </p:grpSp>
      <p:grpSp>
        <p:nvGrpSpPr>
          <p:cNvPr id="633896" name="Group 40"/>
          <p:cNvGrpSpPr>
            <a:grpSpLocks/>
          </p:cNvGrpSpPr>
          <p:nvPr/>
        </p:nvGrpSpPr>
        <p:grpSpPr bwMode="auto">
          <a:xfrm>
            <a:off x="5029200" y="4510088"/>
            <a:ext cx="1236663" cy="519112"/>
            <a:chOff x="3168" y="2841"/>
            <a:chExt cx="779" cy="327"/>
          </a:xfrm>
        </p:grpSpPr>
        <p:sp>
          <p:nvSpPr>
            <p:cNvPr id="633871" name="Freeform 15"/>
            <p:cNvSpPr>
              <a:spLocks/>
            </p:cNvSpPr>
            <p:nvPr/>
          </p:nvSpPr>
          <p:spPr bwMode="auto">
            <a:xfrm>
              <a:off x="3168" y="3072"/>
              <a:ext cx="336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876" name="Text Box 20"/>
            <p:cNvSpPr txBox="1">
              <a:spLocks noChangeArrowheads="1"/>
            </p:cNvSpPr>
            <p:nvPr/>
          </p:nvSpPr>
          <p:spPr bwMode="auto">
            <a:xfrm>
              <a:off x="3168" y="2841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b="1"/>
                <a:t>λ</a:t>
              </a:r>
              <a:r>
                <a:rPr lang="en-US" b="1" baseline="-25000"/>
                <a:t>n-1</a:t>
              </a:r>
              <a:endParaRPr lang="el-GR" b="1"/>
            </a:p>
          </p:txBody>
        </p:sp>
        <p:grpSp>
          <p:nvGrpSpPr>
            <p:cNvPr id="633884" name="Group 28"/>
            <p:cNvGrpSpPr>
              <a:grpSpLocks/>
            </p:cNvGrpSpPr>
            <p:nvPr/>
          </p:nvGrpSpPr>
          <p:grpSpPr bwMode="auto">
            <a:xfrm>
              <a:off x="3600" y="2841"/>
              <a:ext cx="347" cy="327"/>
              <a:chOff x="3600" y="2841"/>
              <a:chExt cx="347" cy="327"/>
            </a:xfrm>
          </p:grpSpPr>
          <p:sp>
            <p:nvSpPr>
              <p:cNvPr id="633872" name="Freeform 16"/>
              <p:cNvSpPr>
                <a:spLocks/>
              </p:cNvSpPr>
              <p:nvPr/>
            </p:nvSpPr>
            <p:spPr bwMode="auto">
              <a:xfrm>
                <a:off x="3600" y="3072"/>
                <a:ext cx="336" cy="96"/>
              </a:xfrm>
              <a:custGeom>
                <a:avLst/>
                <a:gdLst>
                  <a:gd name="T0" fmla="*/ 0 w 528"/>
                  <a:gd name="T1" fmla="*/ 96 h 96"/>
                  <a:gd name="T2" fmla="*/ 192 w 528"/>
                  <a:gd name="T3" fmla="*/ 0 h 96"/>
                  <a:gd name="T4" fmla="*/ 528 w 528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" h="96">
                    <a:moveTo>
                      <a:pt x="0" y="96"/>
                    </a:moveTo>
                    <a:cubicBezTo>
                      <a:pt x="52" y="48"/>
                      <a:pt x="104" y="0"/>
                      <a:pt x="192" y="0"/>
                    </a:cubicBezTo>
                    <a:cubicBezTo>
                      <a:pt x="280" y="0"/>
                      <a:pt x="404" y="48"/>
                      <a:pt x="528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877" name="Text Box 21"/>
              <p:cNvSpPr txBox="1">
                <a:spLocks noChangeArrowheads="1"/>
              </p:cNvSpPr>
              <p:nvPr/>
            </p:nvSpPr>
            <p:spPr bwMode="auto">
              <a:xfrm>
                <a:off x="3692" y="2841"/>
                <a:ext cx="25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b="1"/>
                  <a:t>λ</a:t>
                </a:r>
                <a:r>
                  <a:rPr lang="en-US" b="1" baseline="-25000"/>
                  <a:t>n</a:t>
                </a:r>
                <a:endParaRPr lang="el-GR" b="1"/>
              </a:p>
            </p:txBody>
          </p:sp>
        </p:grpSp>
      </p:grpSp>
      <p:grpSp>
        <p:nvGrpSpPr>
          <p:cNvPr id="633897" name="Group 41"/>
          <p:cNvGrpSpPr>
            <a:grpSpLocks/>
          </p:cNvGrpSpPr>
          <p:nvPr/>
        </p:nvGrpSpPr>
        <p:grpSpPr bwMode="auto">
          <a:xfrm>
            <a:off x="1447800" y="5562600"/>
            <a:ext cx="4973638" cy="457200"/>
            <a:chOff x="912" y="3504"/>
            <a:chExt cx="3133" cy="288"/>
          </a:xfrm>
        </p:grpSpPr>
        <p:sp>
          <p:nvSpPr>
            <p:cNvPr id="633878" name="Freeform 22"/>
            <p:cNvSpPr>
              <a:spLocks/>
            </p:cNvSpPr>
            <p:nvPr/>
          </p:nvSpPr>
          <p:spPr bwMode="auto">
            <a:xfrm rot="10800000">
              <a:off x="912" y="3504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879" name="Text Box 23"/>
            <p:cNvSpPr txBox="1">
              <a:spLocks noChangeArrowheads="1"/>
            </p:cNvSpPr>
            <p:nvPr/>
          </p:nvSpPr>
          <p:spPr bwMode="auto">
            <a:xfrm>
              <a:off x="1095" y="3561"/>
              <a:ext cx="2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b="1"/>
                <a:t>μ</a:t>
              </a:r>
              <a:r>
                <a:rPr lang="en-US" b="1" baseline="-25000"/>
                <a:t>1</a:t>
              </a:r>
              <a:endParaRPr lang="el-GR" b="1"/>
            </a:p>
          </p:txBody>
        </p:sp>
        <p:sp>
          <p:nvSpPr>
            <p:cNvPr id="633885" name="Freeform 29"/>
            <p:cNvSpPr>
              <a:spLocks/>
            </p:cNvSpPr>
            <p:nvPr/>
          </p:nvSpPr>
          <p:spPr bwMode="auto">
            <a:xfrm rot="10800000">
              <a:off x="1536" y="3504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886" name="Text Box 30"/>
            <p:cNvSpPr txBox="1">
              <a:spLocks noChangeArrowheads="1"/>
            </p:cNvSpPr>
            <p:nvPr/>
          </p:nvSpPr>
          <p:spPr bwMode="auto">
            <a:xfrm>
              <a:off x="1719" y="3561"/>
              <a:ext cx="2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b="1"/>
                <a:t>μ</a:t>
              </a:r>
              <a:r>
                <a:rPr lang="en-US" b="1" baseline="-25000"/>
                <a:t>2</a:t>
              </a:r>
              <a:endParaRPr lang="el-GR" b="1"/>
            </a:p>
          </p:txBody>
        </p:sp>
        <p:sp>
          <p:nvSpPr>
            <p:cNvPr id="633887" name="Freeform 31"/>
            <p:cNvSpPr>
              <a:spLocks/>
            </p:cNvSpPr>
            <p:nvPr/>
          </p:nvSpPr>
          <p:spPr bwMode="auto">
            <a:xfrm rot="10800000">
              <a:off x="2208" y="3504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888" name="Text Box 32"/>
            <p:cNvSpPr txBox="1">
              <a:spLocks noChangeArrowheads="1"/>
            </p:cNvSpPr>
            <p:nvPr/>
          </p:nvSpPr>
          <p:spPr bwMode="auto">
            <a:xfrm>
              <a:off x="2391" y="3561"/>
              <a:ext cx="2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b="1"/>
                <a:t>μ</a:t>
              </a:r>
              <a:r>
                <a:rPr lang="en-US" b="1" baseline="-25000"/>
                <a:t>3</a:t>
              </a:r>
              <a:endParaRPr lang="el-GR" b="1"/>
            </a:p>
          </p:txBody>
        </p:sp>
        <p:sp>
          <p:nvSpPr>
            <p:cNvPr id="633891" name="Freeform 35"/>
            <p:cNvSpPr>
              <a:spLocks/>
            </p:cNvSpPr>
            <p:nvPr/>
          </p:nvSpPr>
          <p:spPr bwMode="auto">
            <a:xfrm rot="10653801">
              <a:off x="3120" y="3504"/>
              <a:ext cx="336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892" name="Text Box 36"/>
            <p:cNvSpPr txBox="1">
              <a:spLocks noChangeArrowheads="1"/>
            </p:cNvSpPr>
            <p:nvPr/>
          </p:nvSpPr>
          <p:spPr bwMode="auto">
            <a:xfrm>
              <a:off x="3199" y="3552"/>
              <a:ext cx="2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b="1"/>
                <a:t>μ</a:t>
              </a:r>
              <a:r>
                <a:rPr lang="en-US" b="1" baseline="-25000"/>
                <a:t>n</a:t>
              </a:r>
              <a:endParaRPr lang="el-GR" b="1"/>
            </a:p>
          </p:txBody>
        </p:sp>
        <p:sp>
          <p:nvSpPr>
            <p:cNvPr id="633894" name="Freeform 38"/>
            <p:cNvSpPr>
              <a:spLocks/>
            </p:cNvSpPr>
            <p:nvPr/>
          </p:nvSpPr>
          <p:spPr bwMode="auto">
            <a:xfrm rot="10653801">
              <a:off x="3600" y="3504"/>
              <a:ext cx="336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895" name="Text Box 39"/>
            <p:cNvSpPr txBox="1">
              <a:spLocks noChangeArrowheads="1"/>
            </p:cNvSpPr>
            <p:nvPr/>
          </p:nvSpPr>
          <p:spPr bwMode="auto">
            <a:xfrm>
              <a:off x="3673" y="3552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b="1"/>
                <a:t>μ</a:t>
              </a:r>
              <a:r>
                <a:rPr lang="en-US" b="1" baseline="-25000"/>
                <a:t>n+1</a:t>
              </a:r>
              <a:endParaRPr lang="el-GR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3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3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33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33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F16B-2BEB-40FF-8B0C-C766980D56B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Rate of transition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9738"/>
            <a:ext cx="8229600" cy="3192462"/>
          </a:xfrm>
        </p:spPr>
        <p:txBody>
          <a:bodyPr/>
          <a:lstStyle/>
          <a:p>
            <a:r>
              <a:rPr lang="en-US"/>
              <a:t>Rate of transition from n to n+1</a:t>
            </a:r>
          </a:p>
          <a:p>
            <a:pPr lvl="1"/>
            <a:r>
              <a:rPr lang="en-US"/>
              <a:t>Average # times the system moves from n to n+1</a:t>
            </a:r>
          </a:p>
          <a:p>
            <a:pPr lvl="1"/>
            <a:endParaRPr lang="en-US"/>
          </a:p>
          <a:p>
            <a:pPr lvl="1"/>
            <a:r>
              <a:rPr lang="en-US"/>
              <a:t>=&gt; Average # of arrivals when we have n customers</a:t>
            </a:r>
          </a:p>
          <a:p>
            <a:pPr lvl="1"/>
            <a:endParaRPr lang="en-US"/>
          </a:p>
          <a:p>
            <a:pPr lvl="1"/>
            <a:r>
              <a:rPr lang="en-US"/>
              <a:t>=&gt; </a:t>
            </a:r>
            <a:r>
              <a:rPr lang="el-GR"/>
              <a:t>λ</a:t>
            </a:r>
            <a:r>
              <a:rPr lang="en-US" baseline="-25000"/>
              <a:t>n</a:t>
            </a:r>
            <a:endParaRPr lang="el-GR"/>
          </a:p>
        </p:txBody>
      </p:sp>
      <p:sp>
        <p:nvSpPr>
          <p:cNvPr id="634884" name="Oval 4"/>
          <p:cNvSpPr>
            <a:spLocks noChangeArrowheads="1"/>
          </p:cNvSpPr>
          <p:nvPr/>
        </p:nvSpPr>
        <p:spPr bwMode="auto">
          <a:xfrm>
            <a:off x="2667000" y="20431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634885" name="Oval 5"/>
          <p:cNvSpPr>
            <a:spLocks noChangeArrowheads="1"/>
          </p:cNvSpPr>
          <p:nvPr/>
        </p:nvSpPr>
        <p:spPr bwMode="auto">
          <a:xfrm>
            <a:off x="3657600" y="20431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n+1</a:t>
            </a:r>
          </a:p>
        </p:txBody>
      </p:sp>
      <p:grpSp>
        <p:nvGrpSpPr>
          <p:cNvPr id="634886" name="Group 6"/>
          <p:cNvGrpSpPr>
            <a:grpSpLocks/>
          </p:cNvGrpSpPr>
          <p:nvPr/>
        </p:nvGrpSpPr>
        <p:grpSpPr bwMode="auto">
          <a:xfrm>
            <a:off x="3048000" y="1524000"/>
            <a:ext cx="838200" cy="519113"/>
            <a:chOff x="960" y="2841"/>
            <a:chExt cx="528" cy="327"/>
          </a:xfrm>
        </p:grpSpPr>
        <p:sp>
          <p:nvSpPr>
            <p:cNvPr id="634887" name="Freeform 7"/>
            <p:cNvSpPr>
              <a:spLocks/>
            </p:cNvSpPr>
            <p:nvPr/>
          </p:nvSpPr>
          <p:spPr bwMode="auto">
            <a:xfrm>
              <a:off x="960" y="3072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888" name="Text Box 8"/>
            <p:cNvSpPr txBox="1">
              <a:spLocks noChangeArrowheads="1"/>
            </p:cNvSpPr>
            <p:nvPr/>
          </p:nvSpPr>
          <p:spPr bwMode="auto">
            <a:xfrm>
              <a:off x="1095" y="2841"/>
              <a:ext cx="2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b="1"/>
                <a:t>λ</a:t>
              </a:r>
              <a:r>
                <a:rPr lang="en-US" b="1" baseline="-25000"/>
                <a:t>n</a:t>
              </a:r>
              <a:endParaRPr lang="el-GR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AC3F-0A23-4646-B06A-2DB041E6E9C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Rate diagram: complicated problem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rate diagram approach</a:t>
            </a:r>
          </a:p>
          <a:p>
            <a:pPr lvl="1"/>
            <a:r>
              <a:rPr lang="en-US"/>
              <a:t>For the case of the two queues </a:t>
            </a:r>
          </a:p>
        </p:txBody>
      </p:sp>
      <p:grpSp>
        <p:nvGrpSpPr>
          <p:cNvPr id="635928" name="Group 24"/>
          <p:cNvGrpSpPr>
            <a:grpSpLocks/>
          </p:cNvGrpSpPr>
          <p:nvPr/>
        </p:nvGrpSpPr>
        <p:grpSpPr bwMode="auto">
          <a:xfrm>
            <a:off x="1295400" y="2438400"/>
            <a:ext cx="4038600" cy="1219200"/>
            <a:chOff x="816" y="1536"/>
            <a:chExt cx="2544" cy="768"/>
          </a:xfrm>
        </p:grpSpPr>
        <p:sp>
          <p:nvSpPr>
            <p:cNvPr id="635908" name="Oval 4"/>
            <p:cNvSpPr>
              <a:spLocks noChangeArrowheads="1"/>
            </p:cNvSpPr>
            <p:nvPr/>
          </p:nvSpPr>
          <p:spPr bwMode="auto">
            <a:xfrm>
              <a:off x="816" y="1863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0,0</a:t>
              </a:r>
            </a:p>
          </p:txBody>
        </p:sp>
        <p:sp>
          <p:nvSpPr>
            <p:cNvPr id="635909" name="Oval 5"/>
            <p:cNvSpPr>
              <a:spLocks noChangeArrowheads="1"/>
            </p:cNvSpPr>
            <p:nvPr/>
          </p:nvSpPr>
          <p:spPr bwMode="auto">
            <a:xfrm>
              <a:off x="1440" y="1863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1,0</a:t>
              </a:r>
            </a:p>
          </p:txBody>
        </p:sp>
        <p:sp>
          <p:nvSpPr>
            <p:cNvPr id="635910" name="Oval 6"/>
            <p:cNvSpPr>
              <a:spLocks noChangeArrowheads="1"/>
            </p:cNvSpPr>
            <p:nvPr/>
          </p:nvSpPr>
          <p:spPr bwMode="auto">
            <a:xfrm>
              <a:off x="2064" y="1863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2,0</a:t>
              </a:r>
            </a:p>
          </p:txBody>
        </p:sp>
        <p:sp>
          <p:nvSpPr>
            <p:cNvPr id="635911" name="Oval 7"/>
            <p:cNvSpPr>
              <a:spLocks noChangeArrowheads="1"/>
            </p:cNvSpPr>
            <p:nvPr/>
          </p:nvSpPr>
          <p:spPr bwMode="auto">
            <a:xfrm>
              <a:off x="2688" y="1863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3,0</a:t>
              </a:r>
            </a:p>
          </p:txBody>
        </p:sp>
        <p:grpSp>
          <p:nvGrpSpPr>
            <p:cNvPr id="635912" name="Group 8"/>
            <p:cNvGrpSpPr>
              <a:grpSpLocks/>
            </p:cNvGrpSpPr>
            <p:nvPr/>
          </p:nvGrpSpPr>
          <p:grpSpPr bwMode="auto">
            <a:xfrm>
              <a:off x="1056" y="1536"/>
              <a:ext cx="528" cy="327"/>
              <a:chOff x="960" y="2841"/>
              <a:chExt cx="528" cy="327"/>
            </a:xfrm>
          </p:grpSpPr>
          <p:sp>
            <p:nvSpPr>
              <p:cNvPr id="635913" name="Freeform 9"/>
              <p:cNvSpPr>
                <a:spLocks/>
              </p:cNvSpPr>
              <p:nvPr/>
            </p:nvSpPr>
            <p:spPr bwMode="auto">
              <a:xfrm>
                <a:off x="960" y="3072"/>
                <a:ext cx="528" cy="96"/>
              </a:xfrm>
              <a:custGeom>
                <a:avLst/>
                <a:gdLst>
                  <a:gd name="T0" fmla="*/ 0 w 528"/>
                  <a:gd name="T1" fmla="*/ 96 h 96"/>
                  <a:gd name="T2" fmla="*/ 192 w 528"/>
                  <a:gd name="T3" fmla="*/ 0 h 96"/>
                  <a:gd name="T4" fmla="*/ 528 w 528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" h="96">
                    <a:moveTo>
                      <a:pt x="0" y="96"/>
                    </a:moveTo>
                    <a:cubicBezTo>
                      <a:pt x="52" y="48"/>
                      <a:pt x="104" y="0"/>
                      <a:pt x="192" y="0"/>
                    </a:cubicBezTo>
                    <a:cubicBezTo>
                      <a:pt x="280" y="0"/>
                      <a:pt x="404" y="48"/>
                      <a:pt x="528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914" name="Text Box 10"/>
              <p:cNvSpPr txBox="1">
                <a:spLocks noChangeArrowheads="1"/>
              </p:cNvSpPr>
              <p:nvPr/>
            </p:nvSpPr>
            <p:spPr bwMode="auto">
              <a:xfrm>
                <a:off x="1095" y="2841"/>
                <a:ext cx="2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b="1"/>
                  <a:t>λ</a:t>
                </a:r>
                <a:r>
                  <a:rPr lang="en-US" b="1" baseline="-25000"/>
                  <a:t>1</a:t>
                </a:r>
                <a:endParaRPr lang="el-GR" b="1"/>
              </a:p>
            </p:txBody>
          </p:sp>
        </p:grpSp>
        <p:grpSp>
          <p:nvGrpSpPr>
            <p:cNvPr id="635915" name="Group 11"/>
            <p:cNvGrpSpPr>
              <a:grpSpLocks/>
            </p:cNvGrpSpPr>
            <p:nvPr/>
          </p:nvGrpSpPr>
          <p:grpSpPr bwMode="auto">
            <a:xfrm>
              <a:off x="1680" y="1536"/>
              <a:ext cx="528" cy="327"/>
              <a:chOff x="1584" y="2841"/>
              <a:chExt cx="528" cy="327"/>
            </a:xfrm>
          </p:grpSpPr>
          <p:sp>
            <p:nvSpPr>
              <p:cNvPr id="635916" name="Freeform 12"/>
              <p:cNvSpPr>
                <a:spLocks/>
              </p:cNvSpPr>
              <p:nvPr/>
            </p:nvSpPr>
            <p:spPr bwMode="auto">
              <a:xfrm>
                <a:off x="1584" y="3072"/>
                <a:ext cx="528" cy="96"/>
              </a:xfrm>
              <a:custGeom>
                <a:avLst/>
                <a:gdLst>
                  <a:gd name="T0" fmla="*/ 0 w 528"/>
                  <a:gd name="T1" fmla="*/ 96 h 96"/>
                  <a:gd name="T2" fmla="*/ 192 w 528"/>
                  <a:gd name="T3" fmla="*/ 0 h 96"/>
                  <a:gd name="T4" fmla="*/ 528 w 528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" h="96">
                    <a:moveTo>
                      <a:pt x="0" y="96"/>
                    </a:moveTo>
                    <a:cubicBezTo>
                      <a:pt x="52" y="48"/>
                      <a:pt x="104" y="0"/>
                      <a:pt x="192" y="0"/>
                    </a:cubicBezTo>
                    <a:cubicBezTo>
                      <a:pt x="280" y="0"/>
                      <a:pt x="404" y="48"/>
                      <a:pt x="528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917" name="Text Box 13"/>
              <p:cNvSpPr txBox="1">
                <a:spLocks noChangeArrowheads="1"/>
              </p:cNvSpPr>
              <p:nvPr/>
            </p:nvSpPr>
            <p:spPr bwMode="auto">
              <a:xfrm>
                <a:off x="1719" y="2841"/>
                <a:ext cx="2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b="1"/>
                  <a:t>λ</a:t>
                </a:r>
                <a:r>
                  <a:rPr lang="en-US" b="1" baseline="-25000"/>
                  <a:t>1</a:t>
                </a:r>
                <a:endParaRPr lang="el-GR" b="1"/>
              </a:p>
            </p:txBody>
          </p:sp>
        </p:grpSp>
        <p:grpSp>
          <p:nvGrpSpPr>
            <p:cNvPr id="635918" name="Group 14"/>
            <p:cNvGrpSpPr>
              <a:grpSpLocks/>
            </p:cNvGrpSpPr>
            <p:nvPr/>
          </p:nvGrpSpPr>
          <p:grpSpPr bwMode="auto">
            <a:xfrm>
              <a:off x="2304" y="1536"/>
              <a:ext cx="528" cy="327"/>
              <a:chOff x="2208" y="2841"/>
              <a:chExt cx="528" cy="327"/>
            </a:xfrm>
          </p:grpSpPr>
          <p:sp>
            <p:nvSpPr>
              <p:cNvPr id="635919" name="Freeform 15"/>
              <p:cNvSpPr>
                <a:spLocks/>
              </p:cNvSpPr>
              <p:nvPr/>
            </p:nvSpPr>
            <p:spPr bwMode="auto">
              <a:xfrm>
                <a:off x="2208" y="3072"/>
                <a:ext cx="528" cy="96"/>
              </a:xfrm>
              <a:custGeom>
                <a:avLst/>
                <a:gdLst>
                  <a:gd name="T0" fmla="*/ 0 w 528"/>
                  <a:gd name="T1" fmla="*/ 96 h 96"/>
                  <a:gd name="T2" fmla="*/ 192 w 528"/>
                  <a:gd name="T3" fmla="*/ 0 h 96"/>
                  <a:gd name="T4" fmla="*/ 528 w 528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" h="96">
                    <a:moveTo>
                      <a:pt x="0" y="96"/>
                    </a:moveTo>
                    <a:cubicBezTo>
                      <a:pt x="52" y="48"/>
                      <a:pt x="104" y="0"/>
                      <a:pt x="192" y="0"/>
                    </a:cubicBezTo>
                    <a:cubicBezTo>
                      <a:pt x="280" y="0"/>
                      <a:pt x="404" y="48"/>
                      <a:pt x="528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920" name="Text Box 16"/>
              <p:cNvSpPr txBox="1">
                <a:spLocks noChangeArrowheads="1"/>
              </p:cNvSpPr>
              <p:nvPr/>
            </p:nvSpPr>
            <p:spPr bwMode="auto">
              <a:xfrm>
                <a:off x="2304" y="2841"/>
                <a:ext cx="2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b="1"/>
                  <a:t>λ</a:t>
                </a:r>
                <a:r>
                  <a:rPr lang="en-US" b="1" baseline="-25000"/>
                  <a:t>1</a:t>
                </a:r>
                <a:endParaRPr lang="el-GR" b="1"/>
              </a:p>
            </p:txBody>
          </p:sp>
        </p:grpSp>
        <p:sp>
          <p:nvSpPr>
            <p:cNvPr id="635921" name="Text Box 17"/>
            <p:cNvSpPr txBox="1">
              <a:spLocks noChangeArrowheads="1"/>
            </p:cNvSpPr>
            <p:nvPr/>
          </p:nvSpPr>
          <p:spPr bwMode="auto">
            <a:xfrm>
              <a:off x="3020" y="1872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…..</a:t>
              </a:r>
            </a:p>
          </p:txBody>
        </p:sp>
        <p:sp>
          <p:nvSpPr>
            <p:cNvPr id="635922" name="Freeform 18"/>
            <p:cNvSpPr>
              <a:spLocks/>
            </p:cNvSpPr>
            <p:nvPr/>
          </p:nvSpPr>
          <p:spPr bwMode="auto">
            <a:xfrm rot="10800000">
              <a:off x="960" y="2208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24" name="Freeform 20"/>
            <p:cNvSpPr>
              <a:spLocks/>
            </p:cNvSpPr>
            <p:nvPr/>
          </p:nvSpPr>
          <p:spPr bwMode="auto">
            <a:xfrm rot="10800000">
              <a:off x="1584" y="2208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26" name="Freeform 22"/>
            <p:cNvSpPr>
              <a:spLocks/>
            </p:cNvSpPr>
            <p:nvPr/>
          </p:nvSpPr>
          <p:spPr bwMode="auto">
            <a:xfrm rot="10800000">
              <a:off x="2256" y="2208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935" name="Group 31"/>
          <p:cNvGrpSpPr>
            <a:grpSpLocks/>
          </p:cNvGrpSpPr>
          <p:nvPr/>
        </p:nvGrpSpPr>
        <p:grpSpPr bwMode="auto">
          <a:xfrm>
            <a:off x="1295400" y="3886200"/>
            <a:ext cx="4038600" cy="1219200"/>
            <a:chOff x="816" y="1536"/>
            <a:chExt cx="2544" cy="768"/>
          </a:xfrm>
        </p:grpSpPr>
        <p:sp>
          <p:nvSpPr>
            <p:cNvPr id="635936" name="Oval 32"/>
            <p:cNvSpPr>
              <a:spLocks noChangeArrowheads="1"/>
            </p:cNvSpPr>
            <p:nvPr/>
          </p:nvSpPr>
          <p:spPr bwMode="auto">
            <a:xfrm>
              <a:off x="816" y="1863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0,1</a:t>
              </a:r>
            </a:p>
          </p:txBody>
        </p:sp>
        <p:sp>
          <p:nvSpPr>
            <p:cNvPr id="635937" name="Oval 33"/>
            <p:cNvSpPr>
              <a:spLocks noChangeArrowheads="1"/>
            </p:cNvSpPr>
            <p:nvPr/>
          </p:nvSpPr>
          <p:spPr bwMode="auto">
            <a:xfrm>
              <a:off x="1440" y="1863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1,1</a:t>
              </a:r>
            </a:p>
          </p:txBody>
        </p:sp>
        <p:sp>
          <p:nvSpPr>
            <p:cNvPr id="635938" name="Oval 34"/>
            <p:cNvSpPr>
              <a:spLocks noChangeArrowheads="1"/>
            </p:cNvSpPr>
            <p:nvPr/>
          </p:nvSpPr>
          <p:spPr bwMode="auto">
            <a:xfrm>
              <a:off x="2064" y="1863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2,1</a:t>
              </a:r>
            </a:p>
          </p:txBody>
        </p:sp>
        <p:sp>
          <p:nvSpPr>
            <p:cNvPr id="635939" name="Oval 35"/>
            <p:cNvSpPr>
              <a:spLocks noChangeArrowheads="1"/>
            </p:cNvSpPr>
            <p:nvPr/>
          </p:nvSpPr>
          <p:spPr bwMode="auto">
            <a:xfrm>
              <a:off x="2688" y="1863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3,1</a:t>
              </a:r>
            </a:p>
          </p:txBody>
        </p:sp>
        <p:grpSp>
          <p:nvGrpSpPr>
            <p:cNvPr id="635940" name="Group 36"/>
            <p:cNvGrpSpPr>
              <a:grpSpLocks/>
            </p:cNvGrpSpPr>
            <p:nvPr/>
          </p:nvGrpSpPr>
          <p:grpSpPr bwMode="auto">
            <a:xfrm>
              <a:off x="1056" y="1536"/>
              <a:ext cx="528" cy="327"/>
              <a:chOff x="960" y="2841"/>
              <a:chExt cx="528" cy="327"/>
            </a:xfrm>
          </p:grpSpPr>
          <p:sp>
            <p:nvSpPr>
              <p:cNvPr id="635941" name="Freeform 37"/>
              <p:cNvSpPr>
                <a:spLocks/>
              </p:cNvSpPr>
              <p:nvPr/>
            </p:nvSpPr>
            <p:spPr bwMode="auto">
              <a:xfrm>
                <a:off x="960" y="3072"/>
                <a:ext cx="528" cy="96"/>
              </a:xfrm>
              <a:custGeom>
                <a:avLst/>
                <a:gdLst>
                  <a:gd name="T0" fmla="*/ 0 w 528"/>
                  <a:gd name="T1" fmla="*/ 96 h 96"/>
                  <a:gd name="T2" fmla="*/ 192 w 528"/>
                  <a:gd name="T3" fmla="*/ 0 h 96"/>
                  <a:gd name="T4" fmla="*/ 528 w 528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" h="96">
                    <a:moveTo>
                      <a:pt x="0" y="96"/>
                    </a:moveTo>
                    <a:cubicBezTo>
                      <a:pt x="52" y="48"/>
                      <a:pt x="104" y="0"/>
                      <a:pt x="192" y="0"/>
                    </a:cubicBezTo>
                    <a:cubicBezTo>
                      <a:pt x="280" y="0"/>
                      <a:pt x="404" y="48"/>
                      <a:pt x="528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942" name="Text Box 38"/>
              <p:cNvSpPr txBox="1">
                <a:spLocks noChangeArrowheads="1"/>
              </p:cNvSpPr>
              <p:nvPr/>
            </p:nvSpPr>
            <p:spPr bwMode="auto">
              <a:xfrm>
                <a:off x="1095" y="2841"/>
                <a:ext cx="2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b="1"/>
                  <a:t>λ</a:t>
                </a:r>
                <a:r>
                  <a:rPr lang="en-US" b="1" baseline="-25000"/>
                  <a:t>1</a:t>
                </a:r>
                <a:endParaRPr lang="el-GR" b="1"/>
              </a:p>
            </p:txBody>
          </p:sp>
        </p:grpSp>
        <p:grpSp>
          <p:nvGrpSpPr>
            <p:cNvPr id="635943" name="Group 39"/>
            <p:cNvGrpSpPr>
              <a:grpSpLocks/>
            </p:cNvGrpSpPr>
            <p:nvPr/>
          </p:nvGrpSpPr>
          <p:grpSpPr bwMode="auto">
            <a:xfrm>
              <a:off x="1680" y="1536"/>
              <a:ext cx="528" cy="327"/>
              <a:chOff x="1584" y="2841"/>
              <a:chExt cx="528" cy="327"/>
            </a:xfrm>
          </p:grpSpPr>
          <p:sp>
            <p:nvSpPr>
              <p:cNvPr id="635944" name="Freeform 40"/>
              <p:cNvSpPr>
                <a:spLocks/>
              </p:cNvSpPr>
              <p:nvPr/>
            </p:nvSpPr>
            <p:spPr bwMode="auto">
              <a:xfrm>
                <a:off x="1584" y="3072"/>
                <a:ext cx="528" cy="96"/>
              </a:xfrm>
              <a:custGeom>
                <a:avLst/>
                <a:gdLst>
                  <a:gd name="T0" fmla="*/ 0 w 528"/>
                  <a:gd name="T1" fmla="*/ 96 h 96"/>
                  <a:gd name="T2" fmla="*/ 192 w 528"/>
                  <a:gd name="T3" fmla="*/ 0 h 96"/>
                  <a:gd name="T4" fmla="*/ 528 w 528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" h="96">
                    <a:moveTo>
                      <a:pt x="0" y="96"/>
                    </a:moveTo>
                    <a:cubicBezTo>
                      <a:pt x="52" y="48"/>
                      <a:pt x="104" y="0"/>
                      <a:pt x="192" y="0"/>
                    </a:cubicBezTo>
                    <a:cubicBezTo>
                      <a:pt x="280" y="0"/>
                      <a:pt x="404" y="48"/>
                      <a:pt x="528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945" name="Text Box 41"/>
              <p:cNvSpPr txBox="1">
                <a:spLocks noChangeArrowheads="1"/>
              </p:cNvSpPr>
              <p:nvPr/>
            </p:nvSpPr>
            <p:spPr bwMode="auto">
              <a:xfrm>
                <a:off x="1719" y="2841"/>
                <a:ext cx="2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b="1"/>
                  <a:t>λ</a:t>
                </a:r>
                <a:r>
                  <a:rPr lang="en-US" b="1" baseline="-25000"/>
                  <a:t>1</a:t>
                </a:r>
                <a:endParaRPr lang="el-GR" b="1"/>
              </a:p>
            </p:txBody>
          </p:sp>
        </p:grpSp>
        <p:grpSp>
          <p:nvGrpSpPr>
            <p:cNvPr id="635946" name="Group 42"/>
            <p:cNvGrpSpPr>
              <a:grpSpLocks/>
            </p:cNvGrpSpPr>
            <p:nvPr/>
          </p:nvGrpSpPr>
          <p:grpSpPr bwMode="auto">
            <a:xfrm>
              <a:off x="2304" y="1536"/>
              <a:ext cx="528" cy="327"/>
              <a:chOff x="2208" y="2841"/>
              <a:chExt cx="528" cy="327"/>
            </a:xfrm>
          </p:grpSpPr>
          <p:sp>
            <p:nvSpPr>
              <p:cNvPr id="635947" name="Freeform 43"/>
              <p:cNvSpPr>
                <a:spLocks/>
              </p:cNvSpPr>
              <p:nvPr/>
            </p:nvSpPr>
            <p:spPr bwMode="auto">
              <a:xfrm>
                <a:off x="2208" y="3072"/>
                <a:ext cx="528" cy="96"/>
              </a:xfrm>
              <a:custGeom>
                <a:avLst/>
                <a:gdLst>
                  <a:gd name="T0" fmla="*/ 0 w 528"/>
                  <a:gd name="T1" fmla="*/ 96 h 96"/>
                  <a:gd name="T2" fmla="*/ 192 w 528"/>
                  <a:gd name="T3" fmla="*/ 0 h 96"/>
                  <a:gd name="T4" fmla="*/ 528 w 528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" h="96">
                    <a:moveTo>
                      <a:pt x="0" y="96"/>
                    </a:moveTo>
                    <a:cubicBezTo>
                      <a:pt x="52" y="48"/>
                      <a:pt x="104" y="0"/>
                      <a:pt x="192" y="0"/>
                    </a:cubicBezTo>
                    <a:cubicBezTo>
                      <a:pt x="280" y="0"/>
                      <a:pt x="404" y="48"/>
                      <a:pt x="528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948" name="Text Box 44"/>
              <p:cNvSpPr txBox="1">
                <a:spLocks noChangeArrowheads="1"/>
              </p:cNvSpPr>
              <p:nvPr/>
            </p:nvSpPr>
            <p:spPr bwMode="auto">
              <a:xfrm>
                <a:off x="2304" y="2841"/>
                <a:ext cx="2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b="1"/>
                  <a:t>λ</a:t>
                </a:r>
                <a:r>
                  <a:rPr lang="en-US" b="1" baseline="-25000"/>
                  <a:t>1</a:t>
                </a:r>
                <a:endParaRPr lang="el-GR" b="1"/>
              </a:p>
            </p:txBody>
          </p:sp>
        </p:grpSp>
        <p:sp>
          <p:nvSpPr>
            <p:cNvPr id="635949" name="Text Box 45"/>
            <p:cNvSpPr txBox="1">
              <a:spLocks noChangeArrowheads="1"/>
            </p:cNvSpPr>
            <p:nvPr/>
          </p:nvSpPr>
          <p:spPr bwMode="auto">
            <a:xfrm>
              <a:off x="3020" y="1872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…..</a:t>
              </a:r>
            </a:p>
          </p:txBody>
        </p:sp>
        <p:sp>
          <p:nvSpPr>
            <p:cNvPr id="635950" name="Freeform 46"/>
            <p:cNvSpPr>
              <a:spLocks/>
            </p:cNvSpPr>
            <p:nvPr/>
          </p:nvSpPr>
          <p:spPr bwMode="auto">
            <a:xfrm rot="10800000">
              <a:off x="960" y="2208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51" name="Freeform 47"/>
            <p:cNvSpPr>
              <a:spLocks/>
            </p:cNvSpPr>
            <p:nvPr/>
          </p:nvSpPr>
          <p:spPr bwMode="auto">
            <a:xfrm rot="10800000">
              <a:off x="1584" y="2208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52" name="Freeform 48"/>
            <p:cNvSpPr>
              <a:spLocks/>
            </p:cNvSpPr>
            <p:nvPr/>
          </p:nvSpPr>
          <p:spPr bwMode="auto">
            <a:xfrm rot="10800000">
              <a:off x="2256" y="2208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953" name="Group 49"/>
          <p:cNvGrpSpPr>
            <a:grpSpLocks/>
          </p:cNvGrpSpPr>
          <p:nvPr/>
        </p:nvGrpSpPr>
        <p:grpSpPr bwMode="auto">
          <a:xfrm>
            <a:off x="1295400" y="5638800"/>
            <a:ext cx="4038600" cy="1219200"/>
            <a:chOff x="816" y="1536"/>
            <a:chExt cx="2544" cy="768"/>
          </a:xfrm>
        </p:grpSpPr>
        <p:sp>
          <p:nvSpPr>
            <p:cNvPr id="635954" name="Oval 50"/>
            <p:cNvSpPr>
              <a:spLocks noChangeArrowheads="1"/>
            </p:cNvSpPr>
            <p:nvPr/>
          </p:nvSpPr>
          <p:spPr bwMode="auto">
            <a:xfrm>
              <a:off x="816" y="1863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0,n</a:t>
              </a:r>
              <a:r>
                <a:rPr lang="en-US" baseline="-25000"/>
                <a:t>2</a:t>
              </a:r>
            </a:p>
          </p:txBody>
        </p:sp>
        <p:sp>
          <p:nvSpPr>
            <p:cNvPr id="635955" name="Oval 51"/>
            <p:cNvSpPr>
              <a:spLocks noChangeArrowheads="1"/>
            </p:cNvSpPr>
            <p:nvPr/>
          </p:nvSpPr>
          <p:spPr bwMode="auto">
            <a:xfrm>
              <a:off x="1440" y="1863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1, n</a:t>
              </a:r>
              <a:r>
                <a:rPr lang="en-US" baseline="-25000"/>
                <a:t>2</a:t>
              </a:r>
            </a:p>
          </p:txBody>
        </p:sp>
        <p:sp>
          <p:nvSpPr>
            <p:cNvPr id="635956" name="Oval 52"/>
            <p:cNvSpPr>
              <a:spLocks noChangeArrowheads="1"/>
            </p:cNvSpPr>
            <p:nvPr/>
          </p:nvSpPr>
          <p:spPr bwMode="auto">
            <a:xfrm>
              <a:off x="2064" y="1863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2, n</a:t>
              </a:r>
              <a:r>
                <a:rPr lang="en-US" baseline="-25000"/>
                <a:t>2</a:t>
              </a:r>
            </a:p>
          </p:txBody>
        </p:sp>
        <p:sp>
          <p:nvSpPr>
            <p:cNvPr id="635957" name="Oval 53"/>
            <p:cNvSpPr>
              <a:spLocks noChangeArrowheads="1"/>
            </p:cNvSpPr>
            <p:nvPr/>
          </p:nvSpPr>
          <p:spPr bwMode="auto">
            <a:xfrm>
              <a:off x="2688" y="1863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3, n</a:t>
              </a:r>
              <a:r>
                <a:rPr lang="en-US" baseline="-25000"/>
                <a:t>2</a:t>
              </a:r>
            </a:p>
          </p:txBody>
        </p:sp>
        <p:grpSp>
          <p:nvGrpSpPr>
            <p:cNvPr id="635958" name="Group 54"/>
            <p:cNvGrpSpPr>
              <a:grpSpLocks/>
            </p:cNvGrpSpPr>
            <p:nvPr/>
          </p:nvGrpSpPr>
          <p:grpSpPr bwMode="auto">
            <a:xfrm>
              <a:off x="1056" y="1536"/>
              <a:ext cx="528" cy="327"/>
              <a:chOff x="960" y="2841"/>
              <a:chExt cx="528" cy="327"/>
            </a:xfrm>
          </p:grpSpPr>
          <p:sp>
            <p:nvSpPr>
              <p:cNvPr id="635959" name="Freeform 55"/>
              <p:cNvSpPr>
                <a:spLocks/>
              </p:cNvSpPr>
              <p:nvPr/>
            </p:nvSpPr>
            <p:spPr bwMode="auto">
              <a:xfrm>
                <a:off x="960" y="3072"/>
                <a:ext cx="528" cy="96"/>
              </a:xfrm>
              <a:custGeom>
                <a:avLst/>
                <a:gdLst>
                  <a:gd name="T0" fmla="*/ 0 w 528"/>
                  <a:gd name="T1" fmla="*/ 96 h 96"/>
                  <a:gd name="T2" fmla="*/ 192 w 528"/>
                  <a:gd name="T3" fmla="*/ 0 h 96"/>
                  <a:gd name="T4" fmla="*/ 528 w 528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" h="96">
                    <a:moveTo>
                      <a:pt x="0" y="96"/>
                    </a:moveTo>
                    <a:cubicBezTo>
                      <a:pt x="52" y="48"/>
                      <a:pt x="104" y="0"/>
                      <a:pt x="192" y="0"/>
                    </a:cubicBezTo>
                    <a:cubicBezTo>
                      <a:pt x="280" y="0"/>
                      <a:pt x="404" y="48"/>
                      <a:pt x="528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960" name="Text Box 56"/>
              <p:cNvSpPr txBox="1">
                <a:spLocks noChangeArrowheads="1"/>
              </p:cNvSpPr>
              <p:nvPr/>
            </p:nvSpPr>
            <p:spPr bwMode="auto">
              <a:xfrm>
                <a:off x="1095" y="2841"/>
                <a:ext cx="2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b="1"/>
                  <a:t>λ</a:t>
                </a:r>
                <a:r>
                  <a:rPr lang="en-US" b="1" baseline="-25000"/>
                  <a:t>1</a:t>
                </a:r>
                <a:endParaRPr lang="el-GR" b="1"/>
              </a:p>
            </p:txBody>
          </p:sp>
        </p:grpSp>
        <p:grpSp>
          <p:nvGrpSpPr>
            <p:cNvPr id="635961" name="Group 57"/>
            <p:cNvGrpSpPr>
              <a:grpSpLocks/>
            </p:cNvGrpSpPr>
            <p:nvPr/>
          </p:nvGrpSpPr>
          <p:grpSpPr bwMode="auto">
            <a:xfrm>
              <a:off x="1680" y="1536"/>
              <a:ext cx="528" cy="327"/>
              <a:chOff x="1584" y="2841"/>
              <a:chExt cx="528" cy="327"/>
            </a:xfrm>
          </p:grpSpPr>
          <p:sp>
            <p:nvSpPr>
              <p:cNvPr id="635962" name="Freeform 58"/>
              <p:cNvSpPr>
                <a:spLocks/>
              </p:cNvSpPr>
              <p:nvPr/>
            </p:nvSpPr>
            <p:spPr bwMode="auto">
              <a:xfrm>
                <a:off x="1584" y="3072"/>
                <a:ext cx="528" cy="96"/>
              </a:xfrm>
              <a:custGeom>
                <a:avLst/>
                <a:gdLst>
                  <a:gd name="T0" fmla="*/ 0 w 528"/>
                  <a:gd name="T1" fmla="*/ 96 h 96"/>
                  <a:gd name="T2" fmla="*/ 192 w 528"/>
                  <a:gd name="T3" fmla="*/ 0 h 96"/>
                  <a:gd name="T4" fmla="*/ 528 w 528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" h="96">
                    <a:moveTo>
                      <a:pt x="0" y="96"/>
                    </a:moveTo>
                    <a:cubicBezTo>
                      <a:pt x="52" y="48"/>
                      <a:pt x="104" y="0"/>
                      <a:pt x="192" y="0"/>
                    </a:cubicBezTo>
                    <a:cubicBezTo>
                      <a:pt x="280" y="0"/>
                      <a:pt x="404" y="48"/>
                      <a:pt x="528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963" name="Text Box 59"/>
              <p:cNvSpPr txBox="1">
                <a:spLocks noChangeArrowheads="1"/>
              </p:cNvSpPr>
              <p:nvPr/>
            </p:nvSpPr>
            <p:spPr bwMode="auto">
              <a:xfrm>
                <a:off x="1719" y="2841"/>
                <a:ext cx="2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b="1"/>
                  <a:t>λ</a:t>
                </a:r>
                <a:r>
                  <a:rPr lang="en-US" b="1" baseline="-25000"/>
                  <a:t>1</a:t>
                </a:r>
                <a:endParaRPr lang="el-GR" b="1"/>
              </a:p>
            </p:txBody>
          </p:sp>
        </p:grpSp>
        <p:grpSp>
          <p:nvGrpSpPr>
            <p:cNvPr id="635964" name="Group 60"/>
            <p:cNvGrpSpPr>
              <a:grpSpLocks/>
            </p:cNvGrpSpPr>
            <p:nvPr/>
          </p:nvGrpSpPr>
          <p:grpSpPr bwMode="auto">
            <a:xfrm>
              <a:off x="2304" y="1536"/>
              <a:ext cx="528" cy="327"/>
              <a:chOff x="2208" y="2841"/>
              <a:chExt cx="528" cy="327"/>
            </a:xfrm>
          </p:grpSpPr>
          <p:sp>
            <p:nvSpPr>
              <p:cNvPr id="635965" name="Freeform 61"/>
              <p:cNvSpPr>
                <a:spLocks/>
              </p:cNvSpPr>
              <p:nvPr/>
            </p:nvSpPr>
            <p:spPr bwMode="auto">
              <a:xfrm>
                <a:off x="2208" y="3072"/>
                <a:ext cx="528" cy="96"/>
              </a:xfrm>
              <a:custGeom>
                <a:avLst/>
                <a:gdLst>
                  <a:gd name="T0" fmla="*/ 0 w 528"/>
                  <a:gd name="T1" fmla="*/ 96 h 96"/>
                  <a:gd name="T2" fmla="*/ 192 w 528"/>
                  <a:gd name="T3" fmla="*/ 0 h 96"/>
                  <a:gd name="T4" fmla="*/ 528 w 528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" h="96">
                    <a:moveTo>
                      <a:pt x="0" y="96"/>
                    </a:moveTo>
                    <a:cubicBezTo>
                      <a:pt x="52" y="48"/>
                      <a:pt x="104" y="0"/>
                      <a:pt x="192" y="0"/>
                    </a:cubicBezTo>
                    <a:cubicBezTo>
                      <a:pt x="280" y="0"/>
                      <a:pt x="404" y="48"/>
                      <a:pt x="528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966" name="Text Box 62"/>
              <p:cNvSpPr txBox="1">
                <a:spLocks noChangeArrowheads="1"/>
              </p:cNvSpPr>
              <p:nvPr/>
            </p:nvSpPr>
            <p:spPr bwMode="auto">
              <a:xfrm>
                <a:off x="2304" y="2841"/>
                <a:ext cx="2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b="1"/>
                  <a:t>λ</a:t>
                </a:r>
                <a:r>
                  <a:rPr lang="en-US" b="1" baseline="-25000"/>
                  <a:t>1</a:t>
                </a:r>
                <a:endParaRPr lang="el-GR" b="1"/>
              </a:p>
            </p:txBody>
          </p:sp>
        </p:grpSp>
        <p:sp>
          <p:nvSpPr>
            <p:cNvPr id="635967" name="Text Box 63"/>
            <p:cNvSpPr txBox="1">
              <a:spLocks noChangeArrowheads="1"/>
            </p:cNvSpPr>
            <p:nvPr/>
          </p:nvSpPr>
          <p:spPr bwMode="auto">
            <a:xfrm>
              <a:off x="3020" y="1872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…..</a:t>
              </a:r>
            </a:p>
          </p:txBody>
        </p:sp>
        <p:sp>
          <p:nvSpPr>
            <p:cNvPr id="635968" name="Freeform 64"/>
            <p:cNvSpPr>
              <a:spLocks/>
            </p:cNvSpPr>
            <p:nvPr/>
          </p:nvSpPr>
          <p:spPr bwMode="auto">
            <a:xfrm rot="10800000">
              <a:off x="960" y="2208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69" name="Freeform 65"/>
            <p:cNvSpPr>
              <a:spLocks/>
            </p:cNvSpPr>
            <p:nvPr/>
          </p:nvSpPr>
          <p:spPr bwMode="auto">
            <a:xfrm rot="10800000">
              <a:off x="1584" y="2208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70" name="Freeform 66"/>
            <p:cNvSpPr>
              <a:spLocks/>
            </p:cNvSpPr>
            <p:nvPr/>
          </p:nvSpPr>
          <p:spPr bwMode="auto">
            <a:xfrm rot="10800000">
              <a:off x="2256" y="2208"/>
              <a:ext cx="528" cy="96"/>
            </a:xfrm>
            <a:custGeom>
              <a:avLst/>
              <a:gdLst>
                <a:gd name="T0" fmla="*/ 0 w 528"/>
                <a:gd name="T1" fmla="*/ 96 h 96"/>
                <a:gd name="T2" fmla="*/ 192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52" y="48"/>
                    <a:pt x="104" y="0"/>
                    <a:pt x="192" y="0"/>
                  </a:cubicBezTo>
                  <a:cubicBezTo>
                    <a:pt x="280" y="0"/>
                    <a:pt x="404" y="48"/>
                    <a:pt x="528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971" name="Text Box 67"/>
          <p:cNvSpPr txBox="1">
            <a:spLocks noChangeArrowheads="1"/>
          </p:cNvSpPr>
          <p:nvPr/>
        </p:nvSpPr>
        <p:spPr bwMode="auto">
          <a:xfrm>
            <a:off x="1355725" y="5103813"/>
            <a:ext cx="247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</p:txBody>
      </p:sp>
      <p:sp>
        <p:nvSpPr>
          <p:cNvPr id="635972" name="Text Box 68"/>
          <p:cNvSpPr txBox="1">
            <a:spLocks noChangeArrowheads="1"/>
          </p:cNvSpPr>
          <p:nvPr/>
        </p:nvSpPr>
        <p:spPr bwMode="auto">
          <a:xfrm>
            <a:off x="2419350" y="5103813"/>
            <a:ext cx="247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</p:txBody>
      </p:sp>
      <p:sp>
        <p:nvSpPr>
          <p:cNvPr id="635973" name="Text Box 69"/>
          <p:cNvSpPr txBox="1">
            <a:spLocks noChangeArrowheads="1"/>
          </p:cNvSpPr>
          <p:nvPr/>
        </p:nvSpPr>
        <p:spPr bwMode="auto">
          <a:xfrm>
            <a:off x="3409950" y="5105400"/>
            <a:ext cx="247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</p:txBody>
      </p:sp>
      <p:sp>
        <p:nvSpPr>
          <p:cNvPr id="635974" name="Text Box 70"/>
          <p:cNvSpPr txBox="1">
            <a:spLocks noChangeArrowheads="1"/>
          </p:cNvSpPr>
          <p:nvPr/>
        </p:nvSpPr>
        <p:spPr bwMode="auto">
          <a:xfrm>
            <a:off x="4400550" y="5105400"/>
            <a:ext cx="247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</p:txBody>
      </p:sp>
      <p:sp>
        <p:nvSpPr>
          <p:cNvPr id="635975" name="Line 71"/>
          <p:cNvSpPr>
            <a:spLocks noChangeShapeType="1"/>
          </p:cNvSpPr>
          <p:nvPr/>
        </p:nvSpPr>
        <p:spPr bwMode="auto">
          <a:xfrm>
            <a:off x="1371600" y="3657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6" name="Line 72"/>
          <p:cNvSpPr>
            <a:spLocks noChangeShapeType="1"/>
          </p:cNvSpPr>
          <p:nvPr/>
        </p:nvSpPr>
        <p:spPr bwMode="auto">
          <a:xfrm>
            <a:off x="1600200" y="3657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7" name="Line 73"/>
          <p:cNvSpPr>
            <a:spLocks noChangeShapeType="1"/>
          </p:cNvSpPr>
          <p:nvPr/>
        </p:nvSpPr>
        <p:spPr bwMode="auto">
          <a:xfrm>
            <a:off x="2438400" y="3657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8" name="Line 74"/>
          <p:cNvSpPr>
            <a:spLocks noChangeShapeType="1"/>
          </p:cNvSpPr>
          <p:nvPr/>
        </p:nvSpPr>
        <p:spPr bwMode="auto">
          <a:xfrm>
            <a:off x="2667000" y="3657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9" name="Line 75"/>
          <p:cNvSpPr>
            <a:spLocks noChangeShapeType="1"/>
          </p:cNvSpPr>
          <p:nvPr/>
        </p:nvSpPr>
        <p:spPr bwMode="auto">
          <a:xfrm>
            <a:off x="3429000" y="3657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80" name="Line 76"/>
          <p:cNvSpPr>
            <a:spLocks noChangeShapeType="1"/>
          </p:cNvSpPr>
          <p:nvPr/>
        </p:nvSpPr>
        <p:spPr bwMode="auto">
          <a:xfrm>
            <a:off x="3657600" y="3657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81" name="Line 77"/>
          <p:cNvSpPr>
            <a:spLocks noChangeShapeType="1"/>
          </p:cNvSpPr>
          <p:nvPr/>
        </p:nvSpPr>
        <p:spPr bwMode="auto">
          <a:xfrm>
            <a:off x="4495800" y="3657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82" name="Line 78"/>
          <p:cNvSpPr>
            <a:spLocks noChangeShapeType="1"/>
          </p:cNvSpPr>
          <p:nvPr/>
        </p:nvSpPr>
        <p:spPr bwMode="auto">
          <a:xfrm>
            <a:off x="4724400" y="3657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3023</TotalTime>
  <Words>779</Words>
  <Application>Microsoft Office PowerPoint</Application>
  <PresentationFormat>On-screen Show (4:3)</PresentationFormat>
  <Paragraphs>234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Network</vt:lpstr>
      <vt:lpstr>Equation</vt:lpstr>
      <vt:lpstr>State behavior description</vt:lpstr>
      <vt:lpstr>Birth and death process: Kolmogorov approach </vt:lpstr>
      <vt:lpstr>Differential equation: steady state analysis</vt:lpstr>
      <vt:lpstr>Complex example: 2 queues in tandem</vt:lpstr>
      <vt:lpstr>Kolmogorov approach</vt:lpstr>
      <vt:lpstr>Solution according to the classical approach</vt:lpstr>
      <vt:lpstr>Rate diagram: simple problem </vt:lpstr>
      <vt:lpstr>Rate of transition</vt:lpstr>
      <vt:lpstr>Rate diagram: complicated problem</vt:lpstr>
      <vt:lpstr>Balanced system</vt:lpstr>
      <vt:lpstr>Reversible Markov process</vt:lpstr>
      <vt:lpstr>Z-transforms: generating functions</vt:lpstr>
      <vt:lpstr>Z-transform: application in queuing systems</vt:lpstr>
      <vt:lpstr>Polynomial form </vt:lpstr>
    </vt:vector>
  </TitlesOfParts>
  <Company>Lebanese American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COE321: Logic Design</dc:title>
  <dc:creator>wissam</dc:creator>
  <cp:lastModifiedBy>Fawaz, Wissam Fawzi</cp:lastModifiedBy>
  <cp:revision>547</cp:revision>
  <cp:lastPrinted>1601-01-01T00:00:00Z</cp:lastPrinted>
  <dcterms:created xsi:type="dcterms:W3CDTF">2006-10-15T06:08:27Z</dcterms:created>
  <dcterms:modified xsi:type="dcterms:W3CDTF">2013-03-20T09:53:26Z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