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6"/>
  </p:notesMasterIdLst>
  <p:handoutMasterIdLst>
    <p:handoutMasterId r:id="rId17"/>
  </p:handoutMasterIdLst>
  <p:sldIdLst>
    <p:sldId id="337"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5848" autoAdjust="0"/>
  </p:normalViewPr>
  <p:slideViewPr>
    <p:cSldViewPr>
      <p:cViewPr varScale="1">
        <p:scale>
          <a:sx n="94" d="100"/>
          <a:sy n="94" d="100"/>
        </p:scale>
        <p:origin x="-474" y="-102"/>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49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262445B-2F0A-49BE-A44C-8A03D234C9AC}" type="slidenum">
              <a:rPr lang="en-US"/>
              <a:pPr/>
              <a:t>‹#›</a:t>
            </a:fld>
            <a:endParaRPr lang="en-US"/>
          </a:p>
        </p:txBody>
      </p:sp>
    </p:spTree>
    <p:extLst>
      <p:ext uri="{BB962C8B-B14F-4D97-AF65-F5344CB8AC3E}">
        <p14:creationId xmlns:p14="http://schemas.microsoft.com/office/powerpoint/2010/main" val="1202882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4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7DCC75C-A050-4935-9729-898071E66F17}" type="slidenum">
              <a:rPr lang="en-US"/>
              <a:pPr/>
              <a:t>‹#›</a:t>
            </a:fld>
            <a:endParaRPr lang="en-US"/>
          </a:p>
        </p:txBody>
      </p:sp>
    </p:spTree>
    <p:extLst>
      <p:ext uri="{BB962C8B-B14F-4D97-AF65-F5344CB8AC3E}">
        <p14:creationId xmlns:p14="http://schemas.microsoft.com/office/powerpoint/2010/main" val="3320554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9A007-35EF-44E9-A344-6F558CD9A4B9}" type="slidenum">
              <a:rPr lang="en-US"/>
              <a:pPr/>
              <a:t>2</a:t>
            </a:fld>
            <a:endParaRPr lang="en-US"/>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r>
              <a:rPr lang="en-US" dirty="0"/>
              <a:t>The service facility may contain more than one server, and it is assumed that a server can serve one customer at a time. If an arriving customer finds the service facility occupied, he joins the waiting queue. This customer will receive his service later in time, either when he reaches the head of the waiting queue or according to some service disciplines, and then leave the system upon completion of his service. The schematic diagram of a queuing system is depicted in the above presented figure. A queuing system is referred to as just a queue, or queuing node.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40DC5-6749-4EA5-BF11-AC068C820829}" type="slidenum">
              <a:rPr lang="en-US"/>
              <a:pPr/>
              <a:t>3</a:t>
            </a:fld>
            <a:endParaRPr lang="en-US"/>
          </a:p>
        </p:txBody>
      </p:sp>
      <p:sp>
        <p:nvSpPr>
          <p:cNvPr id="646146" name="Rectangle 2"/>
          <p:cNvSpPr>
            <a:spLocks noGrp="1" noRot="1" noChangeAspect="1" noChangeArrowheads="1" noTextEdit="1"/>
          </p:cNvSpPr>
          <p:nvPr>
            <p:ph type="sldImg"/>
          </p:nvPr>
        </p:nvSpPr>
        <p:spPr>
          <a:ln/>
        </p:spPr>
      </p:sp>
      <p:sp>
        <p:nvSpPr>
          <p:cNvPr id="646147" name="Rectangle 3"/>
          <p:cNvSpPr>
            <a:spLocks noGrp="1" noChangeArrowheads="1"/>
          </p:cNvSpPr>
          <p:nvPr>
            <p:ph type="body" idx="1"/>
          </p:nvPr>
        </p:nvSpPr>
        <p:spPr/>
        <p:txBody>
          <a:bodyPr/>
          <a:lstStyle/>
          <a:p>
            <a:r>
              <a:rPr lang="en-US"/>
              <a:t>The service facility may comprise one or more servers. Queuing discipline refers to the way in which customers in the waiting queue are selected and served by the servers. In general we have: First Come First Served (FCFS), Last Come First Served (LCFS), priority, or random.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AE0AB-DF6B-4F5A-81F4-3AFB6B9713A4}" type="slidenum">
              <a:rPr lang="en-US"/>
              <a:pPr/>
              <a:t>9</a:t>
            </a:fld>
            <a:endParaRPr lang="en-US"/>
          </a:p>
        </p:txBody>
      </p:sp>
      <p:sp>
        <p:nvSpPr>
          <p:cNvPr id="654338" name="Rectangle 2"/>
          <p:cNvSpPr>
            <a:spLocks noGrp="1" noRot="1" noChangeAspect="1" noChangeArrowheads="1" noTextEdit="1"/>
          </p:cNvSpPr>
          <p:nvPr>
            <p:ph type="sldImg"/>
          </p:nvPr>
        </p:nvSpPr>
        <p:spPr>
          <a:ln/>
        </p:spPr>
      </p:sp>
      <p:sp>
        <p:nvSpPr>
          <p:cNvPr id="654339" name="Rectangle 3"/>
          <p:cNvSpPr>
            <a:spLocks noGrp="1" noChangeArrowheads="1"/>
          </p:cNvSpPr>
          <p:nvPr>
            <p:ph type="body" idx="1"/>
          </p:nvPr>
        </p:nvSpPr>
        <p:spPr/>
        <p:txBody>
          <a:bodyPr/>
          <a:lstStyle/>
          <a:p>
            <a:r>
              <a:rPr lang="en-US"/>
              <a:t>To understand better the physical meaning of this unit, take a look at the traffic presented to a single resource. One Erlang is equivalent to a single user who uses that resources 100% of the time, or alternatively, 10 users who each occupy the resource 10% of the time. A traffic intensity greater than one indicates that customers arrive faster than they are served and is a good indication of the minimum number of servers required to achieve a stable system. For an example, a traffic intensity of 2.5 Erlangs indicates that at least three servers are required.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1538"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800"/>
            </a:lvl1pPr>
          </a:lstStyle>
          <a:p>
            <a:pPr lvl="0"/>
            <a:r>
              <a:rPr lang="en-US" altLang="en-US" noProof="0" smtClean="0"/>
              <a:t>Click to edit Master subtitle style</a:t>
            </a:r>
          </a:p>
        </p:txBody>
      </p:sp>
      <p:sp>
        <p:nvSpPr>
          <p:cNvPr id="321541"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321542" name="Rectangle 6"/>
          <p:cNvSpPr>
            <a:spLocks noGrp="1" noChangeArrowheads="1"/>
          </p:cNvSpPr>
          <p:nvPr>
            <p:ph type="ftr" sz="quarter" idx="3"/>
          </p:nvPr>
        </p:nvSpPr>
        <p:spPr/>
        <p:txBody>
          <a:bodyPr/>
          <a:lstStyle>
            <a:lvl1pPr>
              <a:defRPr/>
            </a:lvl1pPr>
          </a:lstStyle>
          <a:p>
            <a:endParaRPr lang="en-US" altLang="en-US"/>
          </a:p>
        </p:txBody>
      </p:sp>
      <p:sp>
        <p:nvSpPr>
          <p:cNvPr id="321543" name="Rectangle 7"/>
          <p:cNvSpPr>
            <a:spLocks noGrp="1" noChangeArrowheads="1"/>
          </p:cNvSpPr>
          <p:nvPr>
            <p:ph type="sldNum" sz="quarter" idx="4"/>
          </p:nvPr>
        </p:nvSpPr>
        <p:spPr/>
        <p:txBody>
          <a:bodyPr/>
          <a:lstStyle>
            <a:lvl1pPr>
              <a:defRPr/>
            </a:lvl1pPr>
          </a:lstStyle>
          <a:p>
            <a:fld id="{5F920573-7BA6-4617-B95B-B7573CFA1491}" type="slidenum">
              <a:rPr lang="en-US" altLang="en-US"/>
              <a:pPr/>
              <a:t>‹#›</a:t>
            </a:fld>
            <a:endParaRPr lang="en-US" altLang="en-US"/>
          </a:p>
        </p:txBody>
      </p:sp>
      <p:grpSp>
        <p:nvGrpSpPr>
          <p:cNvPr id="321544" name="Group 8"/>
          <p:cNvGrpSpPr>
            <a:grpSpLocks/>
          </p:cNvGrpSpPr>
          <p:nvPr/>
        </p:nvGrpSpPr>
        <p:grpSpPr bwMode="auto">
          <a:xfrm>
            <a:off x="7493000" y="2992438"/>
            <a:ext cx="1338263" cy="2189162"/>
            <a:chOff x="4704" y="1885"/>
            <a:chExt cx="843" cy="1379"/>
          </a:xfrm>
        </p:grpSpPr>
        <p:sp>
          <p:nvSpPr>
            <p:cNvPr id="321545"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7"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8"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9"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0"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1"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3"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4"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6"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7"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0"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1"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76"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49BBCA-F432-4BEE-9370-9757BCB73204}" type="slidenum">
              <a:rPr lang="en-US" altLang="en-US"/>
              <a:pPr/>
              <a:t>‹#›</a:t>
            </a:fld>
            <a:endParaRPr lang="en-US" altLang="en-US"/>
          </a:p>
        </p:txBody>
      </p:sp>
    </p:spTree>
    <p:extLst>
      <p:ext uri="{BB962C8B-B14F-4D97-AF65-F5344CB8AC3E}">
        <p14:creationId xmlns:p14="http://schemas.microsoft.com/office/powerpoint/2010/main" val="260307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6206D9-B018-43F3-8E65-364A510D2D1D}" type="slidenum">
              <a:rPr lang="en-US" altLang="en-US"/>
              <a:pPr/>
              <a:t>‹#›</a:t>
            </a:fld>
            <a:endParaRPr lang="en-US" altLang="en-US"/>
          </a:p>
        </p:txBody>
      </p:sp>
    </p:spTree>
    <p:extLst>
      <p:ext uri="{BB962C8B-B14F-4D97-AF65-F5344CB8AC3E}">
        <p14:creationId xmlns:p14="http://schemas.microsoft.com/office/powerpoint/2010/main" val="30243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EF7D62-AA48-4EE3-BCBA-B8E178424124}" type="slidenum">
              <a:rPr lang="en-US" altLang="en-US"/>
              <a:pPr/>
              <a:t>‹#›</a:t>
            </a:fld>
            <a:endParaRPr lang="en-US" altLang="en-US"/>
          </a:p>
        </p:txBody>
      </p:sp>
    </p:spTree>
    <p:extLst>
      <p:ext uri="{BB962C8B-B14F-4D97-AF65-F5344CB8AC3E}">
        <p14:creationId xmlns:p14="http://schemas.microsoft.com/office/powerpoint/2010/main" val="277041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5F87F1-16D5-4560-88F0-F9C69F802969}" type="slidenum">
              <a:rPr lang="en-US" altLang="en-US"/>
              <a:pPr/>
              <a:t>‹#›</a:t>
            </a:fld>
            <a:endParaRPr lang="en-US" altLang="en-US"/>
          </a:p>
        </p:txBody>
      </p:sp>
    </p:spTree>
    <p:extLst>
      <p:ext uri="{BB962C8B-B14F-4D97-AF65-F5344CB8AC3E}">
        <p14:creationId xmlns:p14="http://schemas.microsoft.com/office/powerpoint/2010/main" val="19182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54F659-3DAE-4D7A-AC84-67FCDCA25669}" type="slidenum">
              <a:rPr lang="en-US" altLang="en-US"/>
              <a:pPr/>
              <a:t>‹#›</a:t>
            </a:fld>
            <a:endParaRPr lang="en-US" altLang="en-US"/>
          </a:p>
        </p:txBody>
      </p:sp>
    </p:spTree>
    <p:extLst>
      <p:ext uri="{BB962C8B-B14F-4D97-AF65-F5344CB8AC3E}">
        <p14:creationId xmlns:p14="http://schemas.microsoft.com/office/powerpoint/2010/main" val="149631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0451DBE-EB9A-491B-A4F6-B191300AA3CB}" type="slidenum">
              <a:rPr lang="en-US" altLang="en-US"/>
              <a:pPr/>
              <a:t>‹#›</a:t>
            </a:fld>
            <a:endParaRPr lang="en-US" altLang="en-US"/>
          </a:p>
        </p:txBody>
      </p:sp>
    </p:spTree>
    <p:extLst>
      <p:ext uri="{BB962C8B-B14F-4D97-AF65-F5344CB8AC3E}">
        <p14:creationId xmlns:p14="http://schemas.microsoft.com/office/powerpoint/2010/main" val="119428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6AC2FE2-0356-47C0-BC44-7C7797B5A84B}" type="slidenum">
              <a:rPr lang="en-US" altLang="en-US"/>
              <a:pPr/>
              <a:t>‹#›</a:t>
            </a:fld>
            <a:endParaRPr lang="en-US" altLang="en-US"/>
          </a:p>
        </p:txBody>
      </p:sp>
    </p:spTree>
    <p:extLst>
      <p:ext uri="{BB962C8B-B14F-4D97-AF65-F5344CB8AC3E}">
        <p14:creationId xmlns:p14="http://schemas.microsoft.com/office/powerpoint/2010/main" val="34253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93503CB-78D6-4B26-AE45-E743F96891B7}" type="slidenum">
              <a:rPr lang="en-US" altLang="en-US"/>
              <a:pPr/>
              <a:t>‹#›</a:t>
            </a:fld>
            <a:endParaRPr lang="en-US" altLang="en-US"/>
          </a:p>
        </p:txBody>
      </p:sp>
    </p:spTree>
    <p:extLst>
      <p:ext uri="{BB962C8B-B14F-4D97-AF65-F5344CB8AC3E}">
        <p14:creationId xmlns:p14="http://schemas.microsoft.com/office/powerpoint/2010/main" val="176237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830BE9B-6E46-4CE9-AD28-445080B03713}" type="slidenum">
              <a:rPr lang="en-US" altLang="en-US"/>
              <a:pPr/>
              <a:t>‹#›</a:t>
            </a:fld>
            <a:endParaRPr lang="en-US" altLang="en-US"/>
          </a:p>
        </p:txBody>
      </p:sp>
    </p:spTree>
    <p:extLst>
      <p:ext uri="{BB962C8B-B14F-4D97-AF65-F5344CB8AC3E}">
        <p14:creationId xmlns:p14="http://schemas.microsoft.com/office/powerpoint/2010/main" val="28022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5AD5B5D-89B5-4C27-A511-83F458306DD7}" type="slidenum">
              <a:rPr lang="en-US" altLang="en-US"/>
              <a:pPr/>
              <a:t>‹#›</a:t>
            </a:fld>
            <a:endParaRPr lang="en-US" altLang="en-US"/>
          </a:p>
        </p:txBody>
      </p:sp>
    </p:spTree>
    <p:extLst>
      <p:ext uri="{BB962C8B-B14F-4D97-AF65-F5344CB8AC3E}">
        <p14:creationId xmlns:p14="http://schemas.microsoft.com/office/powerpoint/2010/main" val="26259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15"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20516"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3048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321B5E6F-EBEF-413A-8B79-917A8D7740AE}" type="slidenum">
              <a:rPr lang="en-US" altLang="en-US"/>
              <a:pPr/>
              <a:t>‹#›</a:t>
            </a:fld>
            <a:endParaRPr lang="en-US" altLang="en-US"/>
          </a:p>
        </p:txBody>
      </p:sp>
      <p:grpSp>
        <p:nvGrpSpPr>
          <p:cNvPr id="320520"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2"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3"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4"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5"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6"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7"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8"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29"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0"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1"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2"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3"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4"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5"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6"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7"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8"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39"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0"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1"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2"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3"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4"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5"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6"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7"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8"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49"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0"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51"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hf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6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3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EC0148-4AD7-448D-8B02-88F0EA543C74}" type="slidenum">
              <a:rPr lang="en-US" altLang="en-US"/>
              <a:pPr/>
              <a:t>1</a:t>
            </a:fld>
            <a:endParaRPr lang="en-US" altLang="en-US"/>
          </a:p>
        </p:txBody>
      </p:sp>
      <p:sp>
        <p:nvSpPr>
          <p:cNvPr id="642050" name="Rectangle 2"/>
          <p:cNvSpPr>
            <a:spLocks noGrp="1" noChangeArrowheads="1"/>
          </p:cNvSpPr>
          <p:nvPr>
            <p:ph type="title"/>
          </p:nvPr>
        </p:nvSpPr>
        <p:spPr/>
        <p:txBody>
          <a:bodyPr/>
          <a:lstStyle/>
          <a:p>
            <a:r>
              <a:rPr lang="en-US"/>
              <a:t>Introduction</a:t>
            </a:r>
          </a:p>
        </p:txBody>
      </p:sp>
      <p:sp>
        <p:nvSpPr>
          <p:cNvPr id="642051" name="Rectangle 3"/>
          <p:cNvSpPr>
            <a:spLocks noGrp="1" noChangeArrowheads="1"/>
          </p:cNvSpPr>
          <p:nvPr>
            <p:ph type="body" idx="1"/>
          </p:nvPr>
        </p:nvSpPr>
        <p:spPr/>
        <p:txBody>
          <a:bodyPr/>
          <a:lstStyle/>
          <a:p>
            <a:r>
              <a:rPr lang="en-US"/>
              <a:t>Definition</a:t>
            </a:r>
          </a:p>
          <a:p>
            <a:endParaRPr lang="en-US"/>
          </a:p>
          <a:p>
            <a:r>
              <a:rPr lang="en-US"/>
              <a:t>M/M queues</a:t>
            </a:r>
          </a:p>
          <a:p>
            <a:pPr lvl="1"/>
            <a:r>
              <a:rPr lang="en-US"/>
              <a:t>M/M/1 </a:t>
            </a:r>
          </a:p>
          <a:p>
            <a:pPr lvl="1"/>
            <a:endParaRPr lang="en-US"/>
          </a:p>
          <a:p>
            <a:pPr lvl="1"/>
            <a:r>
              <a:rPr lang="en-US"/>
              <a:t>M/M/S</a:t>
            </a:r>
          </a:p>
          <a:p>
            <a:pPr lvl="1"/>
            <a:endParaRPr lang="en-US"/>
          </a:p>
          <a:p>
            <a:pPr lvl="1"/>
            <a:r>
              <a:rPr lang="en-US"/>
              <a:t>M/M/infinity</a:t>
            </a:r>
          </a:p>
          <a:p>
            <a:pPr lvl="1"/>
            <a:endParaRPr lang="en-US"/>
          </a:p>
          <a:p>
            <a:pPr lvl="1"/>
            <a:r>
              <a:rPr lang="en-US"/>
              <a:t>M/M/S/K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5"/>
          <p:cNvSpPr>
            <a:spLocks noGrp="1"/>
          </p:cNvSpPr>
          <p:nvPr>
            <p:ph type="sldNum" sz="quarter" idx="12"/>
          </p:nvPr>
        </p:nvSpPr>
        <p:spPr/>
        <p:txBody>
          <a:bodyPr/>
          <a:lstStyle/>
          <a:p>
            <a:fld id="{F8309899-15CA-47A0-996E-4F90E02B80D7}" type="slidenum">
              <a:rPr lang="en-US" altLang="en-US"/>
              <a:pPr/>
              <a:t>10</a:t>
            </a:fld>
            <a:endParaRPr lang="en-US" altLang="en-US"/>
          </a:p>
        </p:txBody>
      </p:sp>
      <p:sp>
        <p:nvSpPr>
          <p:cNvPr id="653314" name="Rectangle 2"/>
          <p:cNvSpPr>
            <a:spLocks noGrp="1" noChangeArrowheads="1"/>
          </p:cNvSpPr>
          <p:nvPr>
            <p:ph type="title"/>
          </p:nvPr>
        </p:nvSpPr>
        <p:spPr/>
        <p:txBody>
          <a:bodyPr/>
          <a:lstStyle/>
          <a:p>
            <a:r>
              <a:rPr lang="en-US"/>
              <a:t>Queuing systems: stability</a:t>
            </a:r>
          </a:p>
        </p:txBody>
      </p:sp>
      <p:sp>
        <p:nvSpPr>
          <p:cNvPr id="653315" name="Rectangle 3"/>
          <p:cNvSpPr>
            <a:spLocks noGrp="1" noChangeArrowheads="1"/>
          </p:cNvSpPr>
          <p:nvPr>
            <p:ph type="body" idx="1"/>
          </p:nvPr>
        </p:nvSpPr>
        <p:spPr/>
        <p:txBody>
          <a:bodyPr/>
          <a:lstStyle/>
          <a:p>
            <a:r>
              <a:rPr lang="el-GR"/>
              <a:t>λ</a:t>
            </a:r>
            <a:r>
              <a:rPr lang="en-US"/>
              <a:t>&lt;</a:t>
            </a:r>
            <a:r>
              <a:rPr lang="el-GR"/>
              <a:t>μ</a:t>
            </a:r>
            <a:endParaRPr lang="en-US"/>
          </a:p>
          <a:p>
            <a:pPr lvl="1"/>
            <a:r>
              <a:rPr lang="en-US"/>
              <a:t>=&gt; stable system</a:t>
            </a:r>
          </a:p>
          <a:p>
            <a:endParaRPr lang="en-US"/>
          </a:p>
          <a:p>
            <a:endParaRPr lang="en-US"/>
          </a:p>
          <a:p>
            <a:r>
              <a:rPr lang="el-GR"/>
              <a:t>λ</a:t>
            </a:r>
            <a:r>
              <a:rPr lang="en-US"/>
              <a:t>&gt;</a:t>
            </a:r>
            <a:r>
              <a:rPr lang="el-GR"/>
              <a:t>μ</a:t>
            </a:r>
            <a:endParaRPr lang="en-US"/>
          </a:p>
          <a:p>
            <a:pPr lvl="1"/>
            <a:r>
              <a:rPr lang="en-US"/>
              <a:t>Steady build up of customers =&gt; unstable</a:t>
            </a:r>
            <a:endParaRPr lang="el-GR"/>
          </a:p>
        </p:txBody>
      </p:sp>
      <p:sp>
        <p:nvSpPr>
          <p:cNvPr id="653316" name="Text Box 4"/>
          <p:cNvSpPr txBox="1">
            <a:spLocks noChangeArrowheads="1"/>
          </p:cNvSpPr>
          <p:nvPr/>
        </p:nvSpPr>
        <p:spPr bwMode="auto">
          <a:xfrm>
            <a:off x="6143625" y="3711575"/>
            <a:ext cx="86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Time </a:t>
            </a:r>
          </a:p>
        </p:txBody>
      </p:sp>
      <p:sp>
        <p:nvSpPr>
          <p:cNvPr id="653317" name="Line 5"/>
          <p:cNvSpPr>
            <a:spLocks noChangeShapeType="1"/>
          </p:cNvSpPr>
          <p:nvPr/>
        </p:nvSpPr>
        <p:spPr bwMode="auto">
          <a:xfrm flipV="1">
            <a:off x="4419600" y="3468688"/>
            <a:ext cx="4419600" cy="1428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18" name="Line 6"/>
          <p:cNvSpPr>
            <a:spLocks noChangeShapeType="1"/>
          </p:cNvSpPr>
          <p:nvPr/>
        </p:nvSpPr>
        <p:spPr bwMode="auto">
          <a:xfrm>
            <a:off x="4343400" y="31781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19" name="Line 7"/>
          <p:cNvSpPr>
            <a:spLocks noChangeShapeType="1"/>
          </p:cNvSpPr>
          <p:nvPr/>
        </p:nvSpPr>
        <p:spPr bwMode="auto">
          <a:xfrm>
            <a:off x="4343400" y="25685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0" name="Line 8"/>
          <p:cNvSpPr>
            <a:spLocks noChangeShapeType="1"/>
          </p:cNvSpPr>
          <p:nvPr/>
        </p:nvSpPr>
        <p:spPr bwMode="auto">
          <a:xfrm>
            <a:off x="4343400" y="28733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1" name="Line 9"/>
          <p:cNvSpPr>
            <a:spLocks noChangeShapeType="1"/>
          </p:cNvSpPr>
          <p:nvPr/>
        </p:nvSpPr>
        <p:spPr bwMode="auto">
          <a:xfrm>
            <a:off x="4343400" y="22637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2" name="Text Box 10"/>
          <p:cNvSpPr txBox="1">
            <a:spLocks noChangeArrowheads="1"/>
          </p:cNvSpPr>
          <p:nvPr/>
        </p:nvSpPr>
        <p:spPr bwMode="auto">
          <a:xfrm>
            <a:off x="4495800" y="3468688"/>
            <a:ext cx="359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1  2 3 4 5 6 7 8 9 10 11 </a:t>
            </a:r>
          </a:p>
        </p:txBody>
      </p:sp>
      <p:sp>
        <p:nvSpPr>
          <p:cNvPr id="653323" name="Line 11"/>
          <p:cNvSpPr>
            <a:spLocks noChangeShapeType="1"/>
          </p:cNvSpPr>
          <p:nvPr/>
        </p:nvSpPr>
        <p:spPr bwMode="auto">
          <a:xfrm>
            <a:off x="49530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4" name="Line 12"/>
          <p:cNvSpPr>
            <a:spLocks noChangeShapeType="1"/>
          </p:cNvSpPr>
          <p:nvPr/>
        </p:nvSpPr>
        <p:spPr bwMode="auto">
          <a:xfrm flipV="1">
            <a:off x="52578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5" name="Line 13"/>
          <p:cNvSpPr>
            <a:spLocks noChangeShapeType="1"/>
          </p:cNvSpPr>
          <p:nvPr/>
        </p:nvSpPr>
        <p:spPr bwMode="auto">
          <a:xfrm flipV="1">
            <a:off x="55626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6" name="Line 14"/>
          <p:cNvSpPr>
            <a:spLocks noChangeShapeType="1"/>
          </p:cNvSpPr>
          <p:nvPr/>
        </p:nvSpPr>
        <p:spPr bwMode="auto">
          <a:xfrm flipV="1">
            <a:off x="57912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7" name="Line 15"/>
          <p:cNvSpPr>
            <a:spLocks noChangeShapeType="1"/>
          </p:cNvSpPr>
          <p:nvPr/>
        </p:nvSpPr>
        <p:spPr bwMode="auto">
          <a:xfrm>
            <a:off x="5257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8" name="Line 16"/>
          <p:cNvSpPr>
            <a:spLocks noChangeShapeType="1"/>
          </p:cNvSpPr>
          <p:nvPr/>
        </p:nvSpPr>
        <p:spPr bwMode="auto">
          <a:xfrm>
            <a:off x="57912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29" name="Line 17"/>
          <p:cNvSpPr>
            <a:spLocks noChangeShapeType="1"/>
          </p:cNvSpPr>
          <p:nvPr/>
        </p:nvSpPr>
        <p:spPr bwMode="auto">
          <a:xfrm>
            <a:off x="6096000" y="25542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0" name="Line 18"/>
          <p:cNvSpPr>
            <a:spLocks noChangeShapeType="1"/>
          </p:cNvSpPr>
          <p:nvPr/>
        </p:nvSpPr>
        <p:spPr bwMode="auto">
          <a:xfrm>
            <a:off x="5562600" y="3178175"/>
            <a:ext cx="2286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1" name="Line 19"/>
          <p:cNvSpPr>
            <a:spLocks noChangeShapeType="1"/>
          </p:cNvSpPr>
          <p:nvPr/>
        </p:nvSpPr>
        <p:spPr bwMode="auto">
          <a:xfrm flipV="1">
            <a:off x="6400800" y="25542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32" name="Group 20"/>
          <p:cNvGrpSpPr>
            <a:grpSpLocks/>
          </p:cNvGrpSpPr>
          <p:nvPr/>
        </p:nvGrpSpPr>
        <p:grpSpPr bwMode="auto">
          <a:xfrm>
            <a:off x="4038600" y="2263775"/>
            <a:ext cx="381000" cy="1128713"/>
            <a:chOff x="864" y="1632"/>
            <a:chExt cx="240" cy="711"/>
          </a:xfrm>
        </p:grpSpPr>
        <p:sp>
          <p:nvSpPr>
            <p:cNvPr id="653333" name="Line 21"/>
            <p:cNvSpPr>
              <a:spLocks noChangeShapeType="1"/>
            </p:cNvSpPr>
            <p:nvPr/>
          </p:nvSpPr>
          <p:spPr bwMode="auto">
            <a:xfrm>
              <a:off x="1008" y="2208"/>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4" name="Line 22"/>
            <p:cNvSpPr>
              <a:spLocks noChangeShapeType="1"/>
            </p:cNvSpPr>
            <p:nvPr/>
          </p:nvSpPr>
          <p:spPr bwMode="auto">
            <a:xfrm>
              <a:off x="1008" y="1824"/>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5" name="Line 23"/>
            <p:cNvSpPr>
              <a:spLocks noChangeShapeType="1"/>
            </p:cNvSpPr>
            <p:nvPr/>
          </p:nvSpPr>
          <p:spPr bwMode="auto">
            <a:xfrm>
              <a:off x="1008" y="2016"/>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6" name="Line 24"/>
            <p:cNvSpPr>
              <a:spLocks noChangeShapeType="1"/>
            </p:cNvSpPr>
            <p:nvPr/>
          </p:nvSpPr>
          <p:spPr bwMode="auto">
            <a:xfrm>
              <a:off x="1008" y="1632"/>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37" name="Text Box 25"/>
            <p:cNvSpPr txBox="1">
              <a:spLocks noChangeArrowheads="1"/>
            </p:cNvSpPr>
            <p:nvPr/>
          </p:nvSpPr>
          <p:spPr bwMode="auto">
            <a:xfrm>
              <a:off x="864" y="2112"/>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a:t>
              </a:r>
            </a:p>
          </p:txBody>
        </p:sp>
        <p:sp>
          <p:nvSpPr>
            <p:cNvPr id="653338" name="Text Box 26"/>
            <p:cNvSpPr txBox="1">
              <a:spLocks noChangeArrowheads="1"/>
            </p:cNvSpPr>
            <p:nvPr/>
          </p:nvSpPr>
          <p:spPr bwMode="auto">
            <a:xfrm>
              <a:off x="864" y="1920"/>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2</a:t>
              </a:r>
            </a:p>
          </p:txBody>
        </p:sp>
        <p:sp>
          <p:nvSpPr>
            <p:cNvPr id="653339" name="Text Box 27"/>
            <p:cNvSpPr txBox="1">
              <a:spLocks noChangeArrowheads="1"/>
            </p:cNvSpPr>
            <p:nvPr/>
          </p:nvSpPr>
          <p:spPr bwMode="auto">
            <a:xfrm>
              <a:off x="864" y="1728"/>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3</a:t>
              </a:r>
            </a:p>
          </p:txBody>
        </p:sp>
      </p:grpSp>
      <p:sp>
        <p:nvSpPr>
          <p:cNvPr id="653340" name="Line 28"/>
          <p:cNvSpPr>
            <a:spLocks noChangeShapeType="1"/>
          </p:cNvSpPr>
          <p:nvPr/>
        </p:nvSpPr>
        <p:spPr bwMode="auto">
          <a:xfrm flipV="1">
            <a:off x="4419600" y="1730375"/>
            <a:ext cx="0" cy="1752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1" name="Line 29"/>
          <p:cNvSpPr>
            <a:spLocks noChangeShapeType="1"/>
          </p:cNvSpPr>
          <p:nvPr/>
        </p:nvSpPr>
        <p:spPr bwMode="auto">
          <a:xfrm flipV="1">
            <a:off x="49530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2" name="Line 30"/>
          <p:cNvSpPr>
            <a:spLocks noChangeShapeType="1"/>
          </p:cNvSpPr>
          <p:nvPr/>
        </p:nvSpPr>
        <p:spPr bwMode="auto">
          <a:xfrm flipV="1">
            <a:off x="6096000" y="25542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3" name="Line 31"/>
          <p:cNvSpPr>
            <a:spLocks noChangeShapeType="1"/>
          </p:cNvSpPr>
          <p:nvPr/>
        </p:nvSpPr>
        <p:spPr bwMode="auto">
          <a:xfrm>
            <a:off x="6400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4" name="Line 32"/>
          <p:cNvSpPr>
            <a:spLocks noChangeShapeType="1"/>
          </p:cNvSpPr>
          <p:nvPr/>
        </p:nvSpPr>
        <p:spPr bwMode="auto">
          <a:xfrm flipV="1">
            <a:off x="67056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5" name="Line 33"/>
          <p:cNvSpPr>
            <a:spLocks noChangeShapeType="1"/>
          </p:cNvSpPr>
          <p:nvPr/>
        </p:nvSpPr>
        <p:spPr bwMode="auto">
          <a:xfrm>
            <a:off x="67056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6" name="Line 34"/>
          <p:cNvSpPr>
            <a:spLocks noChangeShapeType="1"/>
          </p:cNvSpPr>
          <p:nvPr/>
        </p:nvSpPr>
        <p:spPr bwMode="auto">
          <a:xfrm flipV="1">
            <a:off x="70104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7" name="Line 35"/>
          <p:cNvSpPr>
            <a:spLocks noChangeShapeType="1"/>
          </p:cNvSpPr>
          <p:nvPr/>
        </p:nvSpPr>
        <p:spPr bwMode="auto">
          <a:xfrm>
            <a:off x="7620000" y="31638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8" name="Line 36"/>
          <p:cNvSpPr>
            <a:spLocks noChangeShapeType="1"/>
          </p:cNvSpPr>
          <p:nvPr/>
        </p:nvSpPr>
        <p:spPr bwMode="auto">
          <a:xfrm flipV="1">
            <a:off x="7924800" y="28590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49" name="Line 37"/>
          <p:cNvSpPr>
            <a:spLocks noChangeShapeType="1"/>
          </p:cNvSpPr>
          <p:nvPr/>
        </p:nvSpPr>
        <p:spPr bwMode="auto">
          <a:xfrm>
            <a:off x="7924800" y="28590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50" name="Line 38"/>
          <p:cNvSpPr>
            <a:spLocks noChangeShapeType="1"/>
          </p:cNvSpPr>
          <p:nvPr/>
        </p:nvSpPr>
        <p:spPr bwMode="auto">
          <a:xfrm flipV="1">
            <a:off x="7620000" y="31638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51" name="Group 39"/>
          <p:cNvGrpSpPr>
            <a:grpSpLocks/>
          </p:cNvGrpSpPr>
          <p:nvPr/>
        </p:nvGrpSpPr>
        <p:grpSpPr bwMode="auto">
          <a:xfrm>
            <a:off x="4876800" y="1806575"/>
            <a:ext cx="2133600" cy="366713"/>
            <a:chOff x="2256" y="2745"/>
            <a:chExt cx="1344" cy="231"/>
          </a:xfrm>
        </p:grpSpPr>
        <p:sp>
          <p:nvSpPr>
            <p:cNvPr id="653352" name="Line 40"/>
            <p:cNvSpPr>
              <a:spLocks noChangeShapeType="1"/>
            </p:cNvSpPr>
            <p:nvPr/>
          </p:nvSpPr>
          <p:spPr bwMode="auto">
            <a:xfrm>
              <a:off x="2256" y="2976"/>
              <a:ext cx="134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3353" name="Text Box 41"/>
            <p:cNvSpPr txBox="1">
              <a:spLocks noChangeArrowheads="1"/>
            </p:cNvSpPr>
            <p:nvPr/>
          </p:nvSpPr>
          <p:spPr bwMode="auto">
            <a:xfrm>
              <a:off x="2736" y="2745"/>
              <a:ext cx="4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busy</a:t>
              </a:r>
            </a:p>
          </p:txBody>
        </p:sp>
      </p:grpSp>
      <p:grpSp>
        <p:nvGrpSpPr>
          <p:cNvPr id="653354" name="Group 42"/>
          <p:cNvGrpSpPr>
            <a:grpSpLocks/>
          </p:cNvGrpSpPr>
          <p:nvPr/>
        </p:nvGrpSpPr>
        <p:grpSpPr bwMode="auto">
          <a:xfrm>
            <a:off x="7010400" y="1806575"/>
            <a:ext cx="609600" cy="366713"/>
            <a:chOff x="3600" y="2745"/>
            <a:chExt cx="384" cy="231"/>
          </a:xfrm>
        </p:grpSpPr>
        <p:sp>
          <p:nvSpPr>
            <p:cNvPr id="653355" name="Text Box 43"/>
            <p:cNvSpPr txBox="1">
              <a:spLocks noChangeArrowheads="1"/>
            </p:cNvSpPr>
            <p:nvPr/>
          </p:nvSpPr>
          <p:spPr bwMode="auto">
            <a:xfrm>
              <a:off x="3620" y="2745"/>
              <a:ext cx="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idle</a:t>
              </a:r>
            </a:p>
          </p:txBody>
        </p:sp>
        <p:sp>
          <p:nvSpPr>
            <p:cNvPr id="653356" name="Line 44"/>
            <p:cNvSpPr>
              <a:spLocks noChangeShapeType="1"/>
            </p:cNvSpPr>
            <p:nvPr/>
          </p:nvSpPr>
          <p:spPr bwMode="auto">
            <a:xfrm>
              <a:off x="3600" y="2976"/>
              <a:ext cx="38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3357" name="Text Box 45"/>
          <p:cNvSpPr txBox="1">
            <a:spLocks noChangeArrowheads="1"/>
          </p:cNvSpPr>
          <p:nvPr/>
        </p:nvSpPr>
        <p:spPr bwMode="auto">
          <a:xfrm>
            <a:off x="3794125" y="1524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N(t)</a:t>
            </a:r>
          </a:p>
        </p:txBody>
      </p:sp>
      <p:sp>
        <p:nvSpPr>
          <p:cNvPr id="653358" name="Text Box 46"/>
          <p:cNvSpPr txBox="1">
            <a:spLocks noChangeArrowheads="1"/>
          </p:cNvSpPr>
          <p:nvPr/>
        </p:nvSpPr>
        <p:spPr bwMode="auto">
          <a:xfrm>
            <a:off x="4940300" y="6530975"/>
            <a:ext cx="86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Time </a:t>
            </a:r>
          </a:p>
        </p:txBody>
      </p:sp>
      <p:sp>
        <p:nvSpPr>
          <p:cNvPr id="653359" name="Line 47"/>
          <p:cNvSpPr>
            <a:spLocks noChangeShapeType="1"/>
          </p:cNvSpPr>
          <p:nvPr/>
        </p:nvSpPr>
        <p:spPr bwMode="auto">
          <a:xfrm flipV="1">
            <a:off x="3216275" y="6288088"/>
            <a:ext cx="4419600" cy="1428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0" name="Line 48"/>
          <p:cNvSpPr>
            <a:spLocks noChangeShapeType="1"/>
          </p:cNvSpPr>
          <p:nvPr/>
        </p:nvSpPr>
        <p:spPr bwMode="auto">
          <a:xfrm>
            <a:off x="3140075" y="59975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1" name="Line 49"/>
          <p:cNvSpPr>
            <a:spLocks noChangeShapeType="1"/>
          </p:cNvSpPr>
          <p:nvPr/>
        </p:nvSpPr>
        <p:spPr bwMode="auto">
          <a:xfrm>
            <a:off x="3140075" y="53879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2" name="Line 50"/>
          <p:cNvSpPr>
            <a:spLocks noChangeShapeType="1"/>
          </p:cNvSpPr>
          <p:nvPr/>
        </p:nvSpPr>
        <p:spPr bwMode="auto">
          <a:xfrm>
            <a:off x="3140075" y="56927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3" name="Line 51"/>
          <p:cNvSpPr>
            <a:spLocks noChangeShapeType="1"/>
          </p:cNvSpPr>
          <p:nvPr/>
        </p:nvSpPr>
        <p:spPr bwMode="auto">
          <a:xfrm>
            <a:off x="3140075" y="5083175"/>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4" name="Text Box 52"/>
          <p:cNvSpPr txBox="1">
            <a:spLocks noChangeArrowheads="1"/>
          </p:cNvSpPr>
          <p:nvPr/>
        </p:nvSpPr>
        <p:spPr bwMode="auto">
          <a:xfrm>
            <a:off x="3292475" y="6288088"/>
            <a:ext cx="3597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1  2 3 4 5 6 7 8 9 10 11 </a:t>
            </a:r>
          </a:p>
        </p:txBody>
      </p:sp>
      <p:sp>
        <p:nvSpPr>
          <p:cNvPr id="653365" name="Line 53"/>
          <p:cNvSpPr>
            <a:spLocks noChangeShapeType="1"/>
          </p:cNvSpPr>
          <p:nvPr/>
        </p:nvSpPr>
        <p:spPr bwMode="auto">
          <a:xfrm>
            <a:off x="3749675" y="59832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6" name="Line 54"/>
          <p:cNvSpPr>
            <a:spLocks noChangeShapeType="1"/>
          </p:cNvSpPr>
          <p:nvPr/>
        </p:nvSpPr>
        <p:spPr bwMode="auto">
          <a:xfrm flipV="1">
            <a:off x="4054475" y="56784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7" name="Line 55"/>
          <p:cNvSpPr>
            <a:spLocks noChangeShapeType="1"/>
          </p:cNvSpPr>
          <p:nvPr/>
        </p:nvSpPr>
        <p:spPr bwMode="auto">
          <a:xfrm flipH="1" flipV="1">
            <a:off x="4343400" y="5395913"/>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8" name="Line 56"/>
          <p:cNvSpPr>
            <a:spLocks noChangeShapeType="1"/>
          </p:cNvSpPr>
          <p:nvPr/>
        </p:nvSpPr>
        <p:spPr bwMode="auto">
          <a:xfrm flipV="1">
            <a:off x="4587875" y="5395913"/>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69" name="Line 57"/>
          <p:cNvSpPr>
            <a:spLocks noChangeShapeType="1"/>
          </p:cNvSpPr>
          <p:nvPr/>
        </p:nvSpPr>
        <p:spPr bwMode="auto">
          <a:xfrm>
            <a:off x="40544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0" name="Line 58"/>
          <p:cNvSpPr>
            <a:spLocks noChangeShapeType="1"/>
          </p:cNvSpPr>
          <p:nvPr/>
        </p:nvSpPr>
        <p:spPr bwMode="auto">
          <a:xfrm>
            <a:off x="45878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1" name="Line 59"/>
          <p:cNvSpPr>
            <a:spLocks noChangeShapeType="1"/>
          </p:cNvSpPr>
          <p:nvPr/>
        </p:nvSpPr>
        <p:spPr bwMode="auto">
          <a:xfrm>
            <a:off x="4892675" y="53736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2" name="Line 60"/>
          <p:cNvSpPr>
            <a:spLocks noChangeShapeType="1"/>
          </p:cNvSpPr>
          <p:nvPr/>
        </p:nvSpPr>
        <p:spPr bwMode="auto">
          <a:xfrm>
            <a:off x="4359275" y="5395913"/>
            <a:ext cx="2286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3" name="Line 61"/>
          <p:cNvSpPr>
            <a:spLocks noChangeShapeType="1"/>
          </p:cNvSpPr>
          <p:nvPr/>
        </p:nvSpPr>
        <p:spPr bwMode="auto">
          <a:xfrm flipV="1">
            <a:off x="5197475" y="53736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53374" name="Group 62"/>
          <p:cNvGrpSpPr>
            <a:grpSpLocks/>
          </p:cNvGrpSpPr>
          <p:nvPr/>
        </p:nvGrpSpPr>
        <p:grpSpPr bwMode="auto">
          <a:xfrm>
            <a:off x="2835275" y="5083175"/>
            <a:ext cx="381000" cy="1128713"/>
            <a:chOff x="864" y="1632"/>
            <a:chExt cx="240" cy="711"/>
          </a:xfrm>
        </p:grpSpPr>
        <p:sp>
          <p:nvSpPr>
            <p:cNvPr id="653375" name="Line 63"/>
            <p:cNvSpPr>
              <a:spLocks noChangeShapeType="1"/>
            </p:cNvSpPr>
            <p:nvPr/>
          </p:nvSpPr>
          <p:spPr bwMode="auto">
            <a:xfrm>
              <a:off x="1008" y="2208"/>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6" name="Line 64"/>
            <p:cNvSpPr>
              <a:spLocks noChangeShapeType="1"/>
            </p:cNvSpPr>
            <p:nvPr/>
          </p:nvSpPr>
          <p:spPr bwMode="auto">
            <a:xfrm>
              <a:off x="1008" y="1824"/>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7" name="Line 65"/>
            <p:cNvSpPr>
              <a:spLocks noChangeShapeType="1"/>
            </p:cNvSpPr>
            <p:nvPr/>
          </p:nvSpPr>
          <p:spPr bwMode="auto">
            <a:xfrm>
              <a:off x="1008" y="2016"/>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8" name="Line 66"/>
            <p:cNvSpPr>
              <a:spLocks noChangeShapeType="1"/>
            </p:cNvSpPr>
            <p:nvPr/>
          </p:nvSpPr>
          <p:spPr bwMode="auto">
            <a:xfrm>
              <a:off x="1008" y="1632"/>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79" name="Text Box 67"/>
            <p:cNvSpPr txBox="1">
              <a:spLocks noChangeArrowheads="1"/>
            </p:cNvSpPr>
            <p:nvPr/>
          </p:nvSpPr>
          <p:spPr bwMode="auto">
            <a:xfrm>
              <a:off x="864" y="2112"/>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1</a:t>
              </a:r>
            </a:p>
          </p:txBody>
        </p:sp>
        <p:sp>
          <p:nvSpPr>
            <p:cNvPr id="653380" name="Text Box 68"/>
            <p:cNvSpPr txBox="1">
              <a:spLocks noChangeArrowheads="1"/>
            </p:cNvSpPr>
            <p:nvPr/>
          </p:nvSpPr>
          <p:spPr bwMode="auto">
            <a:xfrm>
              <a:off x="864" y="1920"/>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2</a:t>
              </a:r>
            </a:p>
          </p:txBody>
        </p:sp>
        <p:sp>
          <p:nvSpPr>
            <p:cNvPr id="653381" name="Text Box 69"/>
            <p:cNvSpPr txBox="1">
              <a:spLocks noChangeArrowheads="1"/>
            </p:cNvSpPr>
            <p:nvPr/>
          </p:nvSpPr>
          <p:spPr bwMode="auto">
            <a:xfrm>
              <a:off x="864" y="1728"/>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Courier New" pitchFamily="49" charset="0"/>
                </a:rPr>
                <a:t>3</a:t>
              </a:r>
            </a:p>
          </p:txBody>
        </p:sp>
      </p:grpSp>
      <p:sp>
        <p:nvSpPr>
          <p:cNvPr id="653382" name="Line 70"/>
          <p:cNvSpPr>
            <a:spLocks noChangeShapeType="1"/>
          </p:cNvSpPr>
          <p:nvPr/>
        </p:nvSpPr>
        <p:spPr bwMode="auto">
          <a:xfrm flipV="1">
            <a:off x="3216275" y="4549775"/>
            <a:ext cx="0" cy="1752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3" name="Line 71"/>
          <p:cNvSpPr>
            <a:spLocks noChangeShapeType="1"/>
          </p:cNvSpPr>
          <p:nvPr/>
        </p:nvSpPr>
        <p:spPr bwMode="auto">
          <a:xfrm flipV="1">
            <a:off x="3749675" y="5983288"/>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4" name="Line 72"/>
          <p:cNvSpPr>
            <a:spLocks noChangeShapeType="1"/>
          </p:cNvSpPr>
          <p:nvPr/>
        </p:nvSpPr>
        <p:spPr bwMode="auto">
          <a:xfrm flipV="1">
            <a:off x="4892675" y="53736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5" name="Line 73"/>
          <p:cNvSpPr>
            <a:spLocks noChangeShapeType="1"/>
          </p:cNvSpPr>
          <p:nvPr/>
        </p:nvSpPr>
        <p:spPr bwMode="auto">
          <a:xfrm>
            <a:off x="5197475" y="5678488"/>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6" name="Line 74"/>
          <p:cNvSpPr>
            <a:spLocks noChangeShapeType="1"/>
          </p:cNvSpPr>
          <p:nvPr/>
        </p:nvSpPr>
        <p:spPr bwMode="auto">
          <a:xfrm flipV="1">
            <a:off x="5502275" y="5678488"/>
            <a:ext cx="0" cy="3190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7" name="Line 75"/>
          <p:cNvSpPr>
            <a:spLocks noChangeShapeType="1"/>
          </p:cNvSpPr>
          <p:nvPr/>
        </p:nvSpPr>
        <p:spPr bwMode="auto">
          <a:xfrm>
            <a:off x="5502275" y="5983288"/>
            <a:ext cx="304800" cy="14287"/>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8" name="Line 76"/>
          <p:cNvSpPr>
            <a:spLocks noChangeShapeType="1"/>
          </p:cNvSpPr>
          <p:nvPr/>
        </p:nvSpPr>
        <p:spPr bwMode="auto">
          <a:xfrm flipV="1">
            <a:off x="5807075" y="57150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89" name="Line 77"/>
          <p:cNvSpPr>
            <a:spLocks noChangeShapeType="1"/>
          </p:cNvSpPr>
          <p:nvPr/>
        </p:nvSpPr>
        <p:spPr bwMode="auto">
          <a:xfrm>
            <a:off x="5791200" y="5715000"/>
            <a:ext cx="304800" cy="142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0" name="Line 78"/>
          <p:cNvSpPr>
            <a:spLocks noChangeShapeType="1"/>
          </p:cNvSpPr>
          <p:nvPr/>
        </p:nvSpPr>
        <p:spPr bwMode="auto">
          <a:xfrm flipV="1">
            <a:off x="6400800" y="51054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1" name="Line 79"/>
          <p:cNvSpPr>
            <a:spLocks noChangeShapeType="1"/>
          </p:cNvSpPr>
          <p:nvPr/>
        </p:nvSpPr>
        <p:spPr bwMode="auto">
          <a:xfrm>
            <a:off x="60960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2" name="Line 80"/>
          <p:cNvSpPr>
            <a:spLocks noChangeShapeType="1"/>
          </p:cNvSpPr>
          <p:nvPr/>
        </p:nvSpPr>
        <p:spPr bwMode="auto">
          <a:xfrm flipV="1">
            <a:off x="6096000" y="54102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3399" name="Text Box 87"/>
          <p:cNvSpPr txBox="1">
            <a:spLocks noChangeArrowheads="1"/>
          </p:cNvSpPr>
          <p:nvPr/>
        </p:nvSpPr>
        <p:spPr bwMode="auto">
          <a:xfrm>
            <a:off x="2590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3351"/>
                                        </p:tgtEl>
                                        <p:attrNameLst>
                                          <p:attrName>style.visibility</p:attrName>
                                        </p:attrNameLst>
                                      </p:cBhvr>
                                      <p:to>
                                        <p:strVal val="visible"/>
                                      </p:to>
                                    </p:set>
                                    <p:animEffect transition="in" filter="blinds(horizontal)">
                                      <p:cBhvr>
                                        <p:cTn id="7" dur="500"/>
                                        <p:tgtEl>
                                          <p:spTgt spid="653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53354"/>
                                        </p:tgtEl>
                                        <p:attrNameLst>
                                          <p:attrName>style.visibility</p:attrName>
                                        </p:attrNameLst>
                                      </p:cBhvr>
                                      <p:to>
                                        <p:strVal val="visible"/>
                                      </p:to>
                                    </p:set>
                                    <p:animEffect transition="in" filter="wipe(down)">
                                      <p:cBhvr>
                                        <p:cTn id="12" dur="500"/>
                                        <p:tgtEl>
                                          <p:spTgt spid="653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52C1B9-4883-4656-B9F2-10FB99D0682B}" type="slidenum">
              <a:rPr lang="en-US" altLang="en-US"/>
              <a:pPr/>
              <a:t>11</a:t>
            </a:fld>
            <a:endParaRPr lang="en-US" altLang="en-US"/>
          </a:p>
        </p:txBody>
      </p:sp>
      <p:sp>
        <p:nvSpPr>
          <p:cNvPr id="655362" name="Rectangle 2"/>
          <p:cNvSpPr>
            <a:spLocks noGrp="1" noChangeArrowheads="1"/>
          </p:cNvSpPr>
          <p:nvPr>
            <p:ph type="title"/>
          </p:nvPr>
        </p:nvSpPr>
        <p:spPr/>
        <p:txBody>
          <a:bodyPr/>
          <a:lstStyle/>
          <a:p>
            <a:r>
              <a:rPr lang="en-US"/>
              <a:t>Example#1</a:t>
            </a:r>
          </a:p>
        </p:txBody>
      </p:sp>
      <p:sp>
        <p:nvSpPr>
          <p:cNvPr id="655363" name="Rectangle 3"/>
          <p:cNvSpPr>
            <a:spLocks noGrp="1" noChangeArrowheads="1"/>
          </p:cNvSpPr>
          <p:nvPr>
            <p:ph type="body" idx="1"/>
          </p:nvPr>
        </p:nvSpPr>
        <p:spPr>
          <a:xfrm>
            <a:off x="457200" y="1719263"/>
            <a:ext cx="8229600" cy="4910137"/>
          </a:xfrm>
        </p:spPr>
        <p:txBody>
          <a:bodyPr/>
          <a:lstStyle/>
          <a:p>
            <a:r>
              <a:rPr lang="en-US"/>
              <a:t>A communication channel operating at 9600 bps</a:t>
            </a:r>
          </a:p>
          <a:p>
            <a:pPr lvl="1"/>
            <a:r>
              <a:rPr lang="en-US"/>
              <a:t>Receives two type of packet streams from a gateway</a:t>
            </a:r>
          </a:p>
          <a:p>
            <a:pPr lvl="2"/>
            <a:r>
              <a:rPr lang="en-US"/>
              <a:t>Type A packets have a fixed length format of 48 bits</a:t>
            </a:r>
          </a:p>
          <a:p>
            <a:pPr lvl="2"/>
            <a:endParaRPr lang="en-US"/>
          </a:p>
          <a:p>
            <a:pPr lvl="2"/>
            <a:r>
              <a:rPr lang="en-US"/>
              <a:t>Type B packets have an exponentially distribution length</a:t>
            </a:r>
          </a:p>
          <a:p>
            <a:pPr lvl="3"/>
            <a:r>
              <a:rPr lang="en-US"/>
              <a:t>With a mean of 480 bits </a:t>
            </a:r>
          </a:p>
          <a:p>
            <a:pPr lvl="3"/>
            <a:endParaRPr lang="en-US"/>
          </a:p>
          <a:p>
            <a:pPr lvl="1"/>
            <a:r>
              <a:rPr lang="en-US"/>
              <a:t>If on the average there are</a:t>
            </a:r>
          </a:p>
          <a:p>
            <a:pPr lvl="2"/>
            <a:r>
              <a:rPr lang="en-US"/>
              <a:t>20% type A packets and 80% type B packets</a:t>
            </a:r>
          </a:p>
          <a:p>
            <a:pPr lvl="2"/>
            <a:endParaRPr lang="en-US"/>
          </a:p>
          <a:p>
            <a:r>
              <a:rPr lang="en-US"/>
              <a:t>Calculate the utilization of this channel</a:t>
            </a:r>
          </a:p>
          <a:p>
            <a:pPr lvl="1"/>
            <a:r>
              <a:rPr lang="en-US"/>
              <a:t>Assuming the combined arrival rate is 15 packets/s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B9B351-1E22-4B5F-B228-F74287FAF31E}" type="slidenum">
              <a:rPr lang="en-US" altLang="en-US"/>
              <a:pPr/>
              <a:t>12</a:t>
            </a:fld>
            <a:endParaRPr lang="en-US" altLang="en-US"/>
          </a:p>
        </p:txBody>
      </p:sp>
      <p:sp>
        <p:nvSpPr>
          <p:cNvPr id="656386" name="Rectangle 2"/>
          <p:cNvSpPr>
            <a:spLocks noGrp="1" noChangeArrowheads="1"/>
          </p:cNvSpPr>
          <p:nvPr>
            <p:ph type="title"/>
          </p:nvPr>
        </p:nvSpPr>
        <p:spPr/>
        <p:txBody>
          <a:bodyPr/>
          <a:lstStyle/>
          <a:p>
            <a:r>
              <a:rPr lang="en-US"/>
              <a:t>Performance measures</a:t>
            </a:r>
          </a:p>
        </p:txBody>
      </p:sp>
      <p:sp>
        <p:nvSpPr>
          <p:cNvPr id="656387" name="Rectangle 3"/>
          <p:cNvSpPr>
            <a:spLocks noGrp="1" noChangeArrowheads="1"/>
          </p:cNvSpPr>
          <p:nvPr>
            <p:ph type="body" idx="1"/>
          </p:nvPr>
        </p:nvSpPr>
        <p:spPr/>
        <p:txBody>
          <a:bodyPr/>
          <a:lstStyle/>
          <a:p>
            <a:r>
              <a:rPr lang="en-US" sz="2200"/>
              <a:t>L</a:t>
            </a:r>
          </a:p>
          <a:p>
            <a:pPr lvl="1"/>
            <a:r>
              <a:rPr lang="en-US" sz="2100"/>
              <a:t>Mean # customers in the whole system</a:t>
            </a:r>
          </a:p>
          <a:p>
            <a:pPr lvl="1"/>
            <a:endParaRPr lang="en-US" sz="2100"/>
          </a:p>
          <a:p>
            <a:r>
              <a:rPr lang="en-US" sz="2200"/>
              <a:t>L</a:t>
            </a:r>
            <a:r>
              <a:rPr lang="en-US" sz="2200" baseline="-25000"/>
              <a:t>q</a:t>
            </a:r>
            <a:endParaRPr lang="en-US" sz="2200"/>
          </a:p>
          <a:p>
            <a:pPr lvl="1"/>
            <a:r>
              <a:rPr lang="en-US" sz="2100"/>
              <a:t>Mean queue length in the queue space</a:t>
            </a:r>
          </a:p>
          <a:p>
            <a:pPr lvl="1"/>
            <a:endParaRPr lang="en-US" sz="2100"/>
          </a:p>
          <a:p>
            <a:r>
              <a:rPr lang="en-US" sz="2200"/>
              <a:t>W</a:t>
            </a:r>
          </a:p>
          <a:p>
            <a:pPr lvl="1"/>
            <a:r>
              <a:rPr lang="en-US" sz="2100"/>
              <a:t>Mean waiting time in the system</a:t>
            </a:r>
          </a:p>
          <a:p>
            <a:pPr lvl="1"/>
            <a:endParaRPr lang="en-US" sz="2100"/>
          </a:p>
          <a:p>
            <a:r>
              <a:rPr lang="en-US" sz="2200"/>
              <a:t>W</a:t>
            </a:r>
            <a:r>
              <a:rPr lang="en-US" sz="2200" baseline="-25000"/>
              <a:t>q</a:t>
            </a:r>
          </a:p>
          <a:p>
            <a:pPr lvl="1"/>
            <a:r>
              <a:rPr lang="en-US" sz="2100"/>
              <a:t>Mean waiting time in the queue</a:t>
            </a:r>
            <a:endParaRPr lang="en-US" sz="2100" baseline="-25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BB4FA6-4C3A-489A-8A35-347570AB4EA5}" type="slidenum">
              <a:rPr lang="en-US" altLang="en-US"/>
              <a:pPr/>
              <a:t>13</a:t>
            </a:fld>
            <a:endParaRPr lang="en-US" altLang="en-US"/>
          </a:p>
        </p:txBody>
      </p:sp>
      <p:sp>
        <p:nvSpPr>
          <p:cNvPr id="657410" name="Rectangle 2"/>
          <p:cNvSpPr>
            <a:spLocks noGrp="1" noChangeArrowheads="1"/>
          </p:cNvSpPr>
          <p:nvPr>
            <p:ph type="title"/>
          </p:nvPr>
        </p:nvSpPr>
        <p:spPr/>
        <p:txBody>
          <a:bodyPr/>
          <a:lstStyle/>
          <a:p>
            <a:r>
              <a:rPr lang="en-US"/>
              <a:t>Mean queue length (M/M/1)</a:t>
            </a:r>
          </a:p>
        </p:txBody>
      </p:sp>
      <p:graphicFrame>
        <p:nvGraphicFramePr>
          <p:cNvPr id="657412" name="Object 4"/>
          <p:cNvGraphicFramePr>
            <a:graphicFrameLocks noChangeAspect="1"/>
          </p:cNvGraphicFramePr>
          <p:nvPr/>
        </p:nvGraphicFramePr>
        <p:xfrm>
          <a:off x="414338" y="1600200"/>
          <a:ext cx="5072062" cy="4656138"/>
        </p:xfrm>
        <a:graphic>
          <a:graphicData uri="http://schemas.openxmlformats.org/presentationml/2006/ole">
            <mc:AlternateContent xmlns:mc="http://schemas.openxmlformats.org/markup-compatibility/2006">
              <mc:Choice xmlns:v="urn:schemas-microsoft-com:vml" Requires="v">
                <p:oleObj spid="_x0000_s657421" name="Equation" r:id="rId3" imgW="2400120" imgH="2197080" progId="Equation.3">
                  <p:embed/>
                </p:oleObj>
              </mc:Choice>
              <mc:Fallback>
                <p:oleObj name="Equation" r:id="rId3" imgW="2400120" imgH="21970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600200"/>
                        <a:ext cx="5072062" cy="4656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7412"/>
                                        </p:tgtEl>
                                        <p:attrNameLst>
                                          <p:attrName>style.visibility</p:attrName>
                                        </p:attrNameLst>
                                      </p:cBhvr>
                                      <p:to>
                                        <p:strVal val="visible"/>
                                      </p:to>
                                    </p:set>
                                    <p:animEffect transition="in" filter="blinds(horizontal)">
                                      <p:cBhvr>
                                        <p:cTn id="7" dur="500"/>
                                        <p:tgtEl>
                                          <p:spTgt spid="65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60F5295-F065-4343-881F-79FA1DC9CB88}" type="slidenum">
              <a:rPr lang="en-US" altLang="en-US"/>
              <a:pPr/>
              <a:t>14</a:t>
            </a:fld>
            <a:endParaRPr lang="en-US" altLang="en-US"/>
          </a:p>
        </p:txBody>
      </p:sp>
      <p:sp>
        <p:nvSpPr>
          <p:cNvPr id="658434" name="Rectangle 2"/>
          <p:cNvSpPr>
            <a:spLocks noGrp="1" noChangeArrowheads="1"/>
          </p:cNvSpPr>
          <p:nvPr>
            <p:ph type="title"/>
          </p:nvPr>
        </p:nvSpPr>
        <p:spPr/>
        <p:txBody>
          <a:bodyPr/>
          <a:lstStyle/>
          <a:p>
            <a:r>
              <a:rPr lang="en-US"/>
              <a:t>Mean queue length (M/M/1) (cont’d)</a:t>
            </a:r>
          </a:p>
        </p:txBody>
      </p:sp>
      <p:graphicFrame>
        <p:nvGraphicFramePr>
          <p:cNvPr id="658436" name="Object 4"/>
          <p:cNvGraphicFramePr>
            <a:graphicFrameLocks noChangeAspect="1"/>
          </p:cNvGraphicFramePr>
          <p:nvPr/>
        </p:nvGraphicFramePr>
        <p:xfrm>
          <a:off x="838200" y="1905000"/>
          <a:ext cx="2254250" cy="3875088"/>
        </p:xfrm>
        <a:graphic>
          <a:graphicData uri="http://schemas.openxmlformats.org/presentationml/2006/ole">
            <mc:AlternateContent xmlns:mc="http://schemas.openxmlformats.org/markup-compatibility/2006">
              <mc:Choice xmlns:v="urn:schemas-microsoft-com:vml" Requires="v">
                <p:oleObj spid="_x0000_s658446" name="Equation" r:id="rId3" imgW="1066680" imgH="1828800" progId="Equation.3">
                  <p:embed/>
                </p:oleObj>
              </mc:Choice>
              <mc:Fallback>
                <p:oleObj name="Equation" r:id="rId3" imgW="1066680" imgH="1828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905000"/>
                        <a:ext cx="2254250" cy="3875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8436"/>
                                        </p:tgtEl>
                                        <p:attrNameLst>
                                          <p:attrName>style.visibility</p:attrName>
                                        </p:attrNameLst>
                                      </p:cBhvr>
                                      <p:to>
                                        <p:strVal val="visible"/>
                                      </p:to>
                                    </p:set>
                                    <p:animEffect transition="in" filter="blinds(horizontal)">
                                      <p:cBhvr>
                                        <p:cTn id="7" dur="500"/>
                                        <p:tgtEl>
                                          <p:spTgt spid="65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D93C5A56-C85A-4BA7-B8A3-FC6868840E6D}" type="slidenum">
              <a:rPr lang="en-US" altLang="en-US"/>
              <a:pPr/>
              <a:t>2</a:t>
            </a:fld>
            <a:endParaRPr lang="en-US" altLang="en-US"/>
          </a:p>
        </p:txBody>
      </p:sp>
      <p:sp>
        <p:nvSpPr>
          <p:cNvPr id="643074" name="Rectangle 2"/>
          <p:cNvSpPr>
            <a:spLocks noGrp="1" noChangeArrowheads="1"/>
          </p:cNvSpPr>
          <p:nvPr>
            <p:ph type="title"/>
          </p:nvPr>
        </p:nvSpPr>
        <p:spPr/>
        <p:txBody>
          <a:bodyPr/>
          <a:lstStyle/>
          <a:p>
            <a:r>
              <a:rPr lang="en-US"/>
              <a:t>Queuing system</a:t>
            </a:r>
          </a:p>
        </p:txBody>
      </p:sp>
      <p:sp>
        <p:nvSpPr>
          <p:cNvPr id="643075" name="Rectangle 3"/>
          <p:cNvSpPr>
            <a:spLocks noGrp="1" noChangeArrowheads="1"/>
          </p:cNvSpPr>
          <p:nvPr>
            <p:ph type="body" idx="1"/>
          </p:nvPr>
        </p:nvSpPr>
        <p:spPr>
          <a:xfrm>
            <a:off x="76200" y="1447800"/>
            <a:ext cx="8229600" cy="4411663"/>
          </a:xfrm>
        </p:spPr>
        <p:txBody>
          <a:bodyPr/>
          <a:lstStyle/>
          <a:p>
            <a:pPr>
              <a:lnSpc>
                <a:spcPct val="90000"/>
              </a:lnSpc>
            </a:pPr>
            <a:r>
              <a:rPr lang="en-US"/>
              <a:t>A queuing system </a:t>
            </a:r>
          </a:p>
          <a:p>
            <a:pPr lvl="1">
              <a:lnSpc>
                <a:spcPct val="90000"/>
              </a:lnSpc>
            </a:pPr>
            <a:r>
              <a:rPr lang="en-US"/>
              <a:t>is a place where customers arrive </a:t>
            </a:r>
          </a:p>
          <a:p>
            <a:pPr lvl="2">
              <a:lnSpc>
                <a:spcPct val="90000"/>
              </a:lnSpc>
            </a:pPr>
            <a:r>
              <a:rPr lang="en-US"/>
              <a:t>According to an “arrival process”</a:t>
            </a:r>
          </a:p>
          <a:p>
            <a:pPr lvl="2">
              <a:lnSpc>
                <a:spcPct val="90000"/>
              </a:lnSpc>
            </a:pPr>
            <a:endParaRPr lang="en-US"/>
          </a:p>
          <a:p>
            <a:pPr lvl="2">
              <a:lnSpc>
                <a:spcPct val="90000"/>
              </a:lnSpc>
            </a:pPr>
            <a:r>
              <a:rPr lang="en-US"/>
              <a:t>To receive service from a service facility</a:t>
            </a:r>
          </a:p>
          <a:p>
            <a:pPr lvl="2">
              <a:lnSpc>
                <a:spcPct val="90000"/>
              </a:lnSpc>
            </a:pPr>
            <a:endParaRPr lang="en-US"/>
          </a:p>
          <a:p>
            <a:pPr lvl="1">
              <a:lnSpc>
                <a:spcPct val="90000"/>
              </a:lnSpc>
            </a:pPr>
            <a:r>
              <a:rPr lang="en-US"/>
              <a:t>Can be broken down into three major components</a:t>
            </a:r>
          </a:p>
          <a:p>
            <a:pPr lvl="2">
              <a:lnSpc>
                <a:spcPct val="90000"/>
              </a:lnSpc>
            </a:pPr>
            <a:r>
              <a:rPr lang="en-US"/>
              <a:t>The input process</a:t>
            </a:r>
          </a:p>
          <a:p>
            <a:pPr lvl="2">
              <a:lnSpc>
                <a:spcPct val="90000"/>
              </a:lnSpc>
            </a:pPr>
            <a:endParaRPr lang="en-US"/>
          </a:p>
          <a:p>
            <a:pPr lvl="2">
              <a:lnSpc>
                <a:spcPct val="90000"/>
              </a:lnSpc>
            </a:pPr>
            <a:r>
              <a:rPr lang="en-US"/>
              <a:t>The system structure</a:t>
            </a:r>
          </a:p>
          <a:p>
            <a:pPr lvl="2">
              <a:lnSpc>
                <a:spcPct val="90000"/>
              </a:lnSpc>
            </a:pPr>
            <a:endParaRPr lang="en-US"/>
          </a:p>
          <a:p>
            <a:pPr lvl="2">
              <a:lnSpc>
                <a:spcPct val="90000"/>
              </a:lnSpc>
            </a:pPr>
            <a:r>
              <a:rPr lang="en-US"/>
              <a:t>The output process</a:t>
            </a:r>
          </a:p>
        </p:txBody>
      </p:sp>
      <p:sp>
        <p:nvSpPr>
          <p:cNvPr id="643076" name="Line 4"/>
          <p:cNvSpPr>
            <a:spLocks noChangeShapeType="1"/>
          </p:cNvSpPr>
          <p:nvPr/>
        </p:nvSpPr>
        <p:spPr bwMode="auto">
          <a:xfrm>
            <a:off x="5257800" y="4953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7" name="Line 5"/>
          <p:cNvSpPr>
            <a:spLocks noChangeShapeType="1"/>
          </p:cNvSpPr>
          <p:nvPr/>
        </p:nvSpPr>
        <p:spPr bwMode="auto">
          <a:xfrm>
            <a:off x="5791200" y="47244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8" name="Line 6"/>
          <p:cNvSpPr>
            <a:spLocks noChangeShapeType="1"/>
          </p:cNvSpPr>
          <p:nvPr/>
        </p:nvSpPr>
        <p:spPr bwMode="auto">
          <a:xfrm>
            <a:off x="7315200" y="4724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9" name="Line 7"/>
          <p:cNvSpPr>
            <a:spLocks noChangeShapeType="1"/>
          </p:cNvSpPr>
          <p:nvPr/>
        </p:nvSpPr>
        <p:spPr bwMode="auto">
          <a:xfrm flipH="1">
            <a:off x="5791200" y="51054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0" name="Line 8"/>
          <p:cNvSpPr>
            <a:spLocks noChangeShapeType="1"/>
          </p:cNvSpPr>
          <p:nvPr/>
        </p:nvSpPr>
        <p:spPr bwMode="auto">
          <a:xfrm>
            <a:off x="7162800" y="4724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1" name="Line 9"/>
          <p:cNvSpPr>
            <a:spLocks noChangeShapeType="1"/>
          </p:cNvSpPr>
          <p:nvPr/>
        </p:nvSpPr>
        <p:spPr bwMode="auto">
          <a:xfrm>
            <a:off x="7010400" y="4724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2" name="Line 10"/>
          <p:cNvSpPr>
            <a:spLocks noChangeShapeType="1"/>
          </p:cNvSpPr>
          <p:nvPr/>
        </p:nvSpPr>
        <p:spPr bwMode="auto">
          <a:xfrm>
            <a:off x="6858000" y="4724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3" name="Line 11"/>
          <p:cNvSpPr>
            <a:spLocks noChangeShapeType="1"/>
          </p:cNvSpPr>
          <p:nvPr/>
        </p:nvSpPr>
        <p:spPr bwMode="auto">
          <a:xfrm>
            <a:off x="7315200" y="49530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4" name="Oval 12"/>
          <p:cNvSpPr>
            <a:spLocks noChangeArrowheads="1"/>
          </p:cNvSpPr>
          <p:nvPr/>
        </p:nvSpPr>
        <p:spPr bwMode="auto">
          <a:xfrm>
            <a:off x="7543800" y="46482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086" name="Oval 14"/>
          <p:cNvSpPr>
            <a:spLocks noChangeArrowheads="1"/>
          </p:cNvSpPr>
          <p:nvPr/>
        </p:nvSpPr>
        <p:spPr bwMode="auto">
          <a:xfrm>
            <a:off x="3810000" y="4648200"/>
            <a:ext cx="1447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Customer </a:t>
            </a:r>
          </a:p>
          <a:p>
            <a:pPr algn="ctr"/>
            <a:r>
              <a:rPr lang="en-US" sz="1400"/>
              <a:t>Population</a:t>
            </a:r>
          </a:p>
        </p:txBody>
      </p:sp>
      <p:sp>
        <p:nvSpPr>
          <p:cNvPr id="643087" name="Line 15"/>
          <p:cNvSpPr>
            <a:spLocks noChangeShapeType="1"/>
          </p:cNvSpPr>
          <p:nvPr/>
        </p:nvSpPr>
        <p:spPr bwMode="auto">
          <a:xfrm>
            <a:off x="8458200" y="4953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8" name="Rectangle 16"/>
          <p:cNvSpPr>
            <a:spLocks noChangeArrowheads="1"/>
          </p:cNvSpPr>
          <p:nvPr/>
        </p:nvSpPr>
        <p:spPr bwMode="auto">
          <a:xfrm>
            <a:off x="5562600" y="4267200"/>
            <a:ext cx="28194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3089" name="Line 17"/>
          <p:cNvSpPr>
            <a:spLocks noChangeShapeType="1"/>
          </p:cNvSpPr>
          <p:nvPr/>
        </p:nvSpPr>
        <p:spPr bwMode="auto">
          <a:xfrm flipV="1">
            <a:off x="6629400" y="5257800"/>
            <a:ext cx="76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90" name="Line 18"/>
          <p:cNvSpPr>
            <a:spLocks noChangeShapeType="1"/>
          </p:cNvSpPr>
          <p:nvPr/>
        </p:nvSpPr>
        <p:spPr bwMode="auto">
          <a:xfrm flipV="1">
            <a:off x="7772400" y="5257800"/>
            <a:ext cx="76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91" name="Text Box 19"/>
          <p:cNvSpPr txBox="1">
            <a:spLocks noChangeArrowheads="1"/>
          </p:cNvSpPr>
          <p:nvPr/>
        </p:nvSpPr>
        <p:spPr bwMode="auto">
          <a:xfrm>
            <a:off x="6232525" y="6107113"/>
            <a:ext cx="7762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Waiting</a:t>
            </a:r>
          </a:p>
          <a:p>
            <a:r>
              <a:rPr lang="en-US" sz="1400"/>
              <a:t>queue</a:t>
            </a:r>
          </a:p>
        </p:txBody>
      </p:sp>
      <p:sp>
        <p:nvSpPr>
          <p:cNvPr id="643092" name="Text Box 20"/>
          <p:cNvSpPr txBox="1">
            <a:spLocks noChangeArrowheads="1"/>
          </p:cNvSpPr>
          <p:nvPr/>
        </p:nvSpPr>
        <p:spPr bwMode="auto">
          <a:xfrm>
            <a:off x="7377113" y="6096000"/>
            <a:ext cx="8255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Service </a:t>
            </a:r>
          </a:p>
          <a:p>
            <a:r>
              <a:rPr lang="en-US" sz="1400"/>
              <a:t>facility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88843609-588C-4204-B034-B18540BF0F9F}" type="slidenum">
              <a:rPr lang="en-US" altLang="en-US"/>
              <a:pPr/>
              <a:t>3</a:t>
            </a:fld>
            <a:endParaRPr lang="en-US" altLang="en-US"/>
          </a:p>
        </p:txBody>
      </p:sp>
      <p:sp>
        <p:nvSpPr>
          <p:cNvPr id="645122" name="Rectangle 2"/>
          <p:cNvSpPr>
            <a:spLocks noGrp="1" noChangeArrowheads="1"/>
          </p:cNvSpPr>
          <p:nvPr>
            <p:ph type="title"/>
          </p:nvPr>
        </p:nvSpPr>
        <p:spPr/>
        <p:txBody>
          <a:bodyPr/>
          <a:lstStyle/>
          <a:p>
            <a:r>
              <a:rPr lang="en-US"/>
              <a:t>Characteristics of the system structure</a:t>
            </a:r>
          </a:p>
        </p:txBody>
      </p:sp>
      <p:sp>
        <p:nvSpPr>
          <p:cNvPr id="645123" name="Rectangle 3"/>
          <p:cNvSpPr>
            <a:spLocks noGrp="1" noChangeArrowheads="1"/>
          </p:cNvSpPr>
          <p:nvPr>
            <p:ph type="body" idx="1"/>
          </p:nvPr>
        </p:nvSpPr>
        <p:spPr>
          <a:xfrm>
            <a:off x="457200" y="2971800"/>
            <a:ext cx="8305800" cy="3581400"/>
          </a:xfrm>
        </p:spPr>
        <p:txBody>
          <a:bodyPr/>
          <a:lstStyle/>
          <a:p>
            <a:r>
              <a:rPr lang="en-US"/>
              <a:t>Queue</a:t>
            </a:r>
          </a:p>
          <a:p>
            <a:pPr lvl="1"/>
            <a:r>
              <a:rPr lang="en-US"/>
              <a:t>Infinite or finite</a:t>
            </a:r>
          </a:p>
          <a:p>
            <a:pPr lvl="1"/>
            <a:endParaRPr lang="en-US"/>
          </a:p>
          <a:p>
            <a:r>
              <a:rPr lang="en-US"/>
              <a:t>Service mechanism</a:t>
            </a:r>
          </a:p>
          <a:p>
            <a:pPr lvl="1"/>
            <a:r>
              <a:rPr lang="en-US"/>
              <a:t>1 server or S servers</a:t>
            </a:r>
          </a:p>
          <a:p>
            <a:pPr lvl="1"/>
            <a:endParaRPr lang="en-US"/>
          </a:p>
          <a:p>
            <a:r>
              <a:rPr lang="en-US"/>
              <a:t>Queuing discipline</a:t>
            </a:r>
          </a:p>
          <a:p>
            <a:pPr lvl="1"/>
            <a:r>
              <a:rPr lang="en-US"/>
              <a:t>FIFO, LIFO, priority-aware, or random</a:t>
            </a:r>
          </a:p>
        </p:txBody>
      </p:sp>
      <p:sp>
        <p:nvSpPr>
          <p:cNvPr id="645124" name="Line 4"/>
          <p:cNvSpPr>
            <a:spLocks noChangeShapeType="1"/>
          </p:cNvSpPr>
          <p:nvPr/>
        </p:nvSpPr>
        <p:spPr bwMode="auto">
          <a:xfrm>
            <a:off x="3810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25" name="Line 5"/>
          <p:cNvSpPr>
            <a:spLocks noChangeShapeType="1"/>
          </p:cNvSpPr>
          <p:nvPr/>
        </p:nvSpPr>
        <p:spPr bwMode="auto">
          <a:xfrm>
            <a:off x="914400" y="198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26" name="Line 6"/>
          <p:cNvSpPr>
            <a:spLocks noChangeShapeType="1"/>
          </p:cNvSpPr>
          <p:nvPr/>
        </p:nvSpPr>
        <p:spPr bwMode="auto">
          <a:xfrm>
            <a:off x="24384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27" name="Line 7"/>
          <p:cNvSpPr>
            <a:spLocks noChangeShapeType="1"/>
          </p:cNvSpPr>
          <p:nvPr/>
        </p:nvSpPr>
        <p:spPr bwMode="auto">
          <a:xfrm flipH="1">
            <a:off x="914400" y="2362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28" name="Line 8"/>
          <p:cNvSpPr>
            <a:spLocks noChangeShapeType="1"/>
          </p:cNvSpPr>
          <p:nvPr/>
        </p:nvSpPr>
        <p:spPr bwMode="auto">
          <a:xfrm>
            <a:off x="2286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29" name="Line 9"/>
          <p:cNvSpPr>
            <a:spLocks noChangeShapeType="1"/>
          </p:cNvSpPr>
          <p:nvPr/>
        </p:nvSpPr>
        <p:spPr bwMode="auto">
          <a:xfrm>
            <a:off x="21336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30" name="Line 10"/>
          <p:cNvSpPr>
            <a:spLocks noChangeShapeType="1"/>
          </p:cNvSpPr>
          <p:nvPr/>
        </p:nvSpPr>
        <p:spPr bwMode="auto">
          <a:xfrm>
            <a:off x="19812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31" name="Line 11"/>
          <p:cNvSpPr>
            <a:spLocks noChangeShapeType="1"/>
          </p:cNvSpPr>
          <p:nvPr/>
        </p:nvSpPr>
        <p:spPr bwMode="auto">
          <a:xfrm>
            <a:off x="2438400" y="2209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32" name="Oval 12"/>
          <p:cNvSpPr>
            <a:spLocks noChangeArrowheads="1"/>
          </p:cNvSpPr>
          <p:nvPr/>
        </p:nvSpPr>
        <p:spPr bwMode="auto">
          <a:xfrm>
            <a:off x="2667000" y="19050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33" name="Line 13"/>
          <p:cNvSpPr>
            <a:spLocks noChangeShapeType="1"/>
          </p:cNvSpPr>
          <p:nvPr/>
        </p:nvSpPr>
        <p:spPr bwMode="auto">
          <a:xfrm>
            <a:off x="32766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34" name="Text Box 14"/>
          <p:cNvSpPr txBox="1">
            <a:spLocks noChangeArrowheads="1"/>
          </p:cNvSpPr>
          <p:nvPr/>
        </p:nvSpPr>
        <p:spPr bwMode="auto">
          <a:xfrm>
            <a:off x="5013325" y="1636713"/>
            <a:ext cx="1624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r>
              <a:rPr lang="en-US"/>
              <a:t>: arrival rate</a:t>
            </a:r>
          </a:p>
          <a:p>
            <a:r>
              <a:rPr lang="el-GR"/>
              <a:t>μ</a:t>
            </a:r>
            <a:r>
              <a:rPr lang="en-US"/>
              <a:t>: service rate</a:t>
            </a:r>
            <a:endParaRPr lang="el-GR"/>
          </a:p>
        </p:txBody>
      </p:sp>
      <p:sp>
        <p:nvSpPr>
          <p:cNvPr id="645135" name="Text Box 15"/>
          <p:cNvSpPr txBox="1">
            <a:spLocks noChangeArrowheads="1"/>
          </p:cNvSpPr>
          <p:nvPr/>
        </p:nvSpPr>
        <p:spPr bwMode="auto">
          <a:xfrm>
            <a:off x="441325" y="17668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45136" name="Text Box 16"/>
          <p:cNvSpPr txBox="1">
            <a:spLocks noChangeArrowheads="1"/>
          </p:cNvSpPr>
          <p:nvPr/>
        </p:nvSpPr>
        <p:spPr bwMode="auto">
          <a:xfrm>
            <a:off x="3359150" y="1766888"/>
            <a:ext cx="315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5"/>
          <p:cNvSpPr>
            <a:spLocks noGrp="1"/>
          </p:cNvSpPr>
          <p:nvPr>
            <p:ph type="sldNum" sz="quarter" idx="12"/>
          </p:nvPr>
        </p:nvSpPr>
        <p:spPr/>
        <p:txBody>
          <a:bodyPr/>
          <a:lstStyle/>
          <a:p>
            <a:fld id="{683FA21F-A645-46ED-B23A-915608FE8864}" type="slidenum">
              <a:rPr lang="en-US" altLang="en-US"/>
              <a:pPr/>
              <a:t>4</a:t>
            </a:fld>
            <a:endParaRPr lang="en-US" altLang="en-US"/>
          </a:p>
        </p:txBody>
      </p:sp>
      <p:sp>
        <p:nvSpPr>
          <p:cNvPr id="647170" name="Rectangle 2"/>
          <p:cNvSpPr>
            <a:spLocks noGrp="1" noChangeArrowheads="1"/>
          </p:cNvSpPr>
          <p:nvPr>
            <p:ph type="title"/>
          </p:nvPr>
        </p:nvSpPr>
        <p:spPr/>
        <p:txBody>
          <a:bodyPr/>
          <a:lstStyle/>
          <a:p>
            <a:r>
              <a:rPr lang="en-US"/>
              <a:t>Queuing systems: examples</a:t>
            </a:r>
          </a:p>
        </p:txBody>
      </p:sp>
      <p:sp>
        <p:nvSpPr>
          <p:cNvPr id="647171" name="Rectangle 3"/>
          <p:cNvSpPr>
            <a:spLocks noGrp="1" noChangeArrowheads="1"/>
          </p:cNvSpPr>
          <p:nvPr>
            <p:ph type="body" idx="1"/>
          </p:nvPr>
        </p:nvSpPr>
        <p:spPr/>
        <p:txBody>
          <a:bodyPr/>
          <a:lstStyle/>
          <a:p>
            <a:pPr>
              <a:lnSpc>
                <a:spcPct val="90000"/>
              </a:lnSpc>
            </a:pPr>
            <a:r>
              <a:rPr lang="en-US"/>
              <a:t>Multi queue/multi servers</a:t>
            </a:r>
          </a:p>
          <a:p>
            <a:pPr lvl="1">
              <a:lnSpc>
                <a:spcPct val="90000"/>
              </a:lnSpc>
            </a:pPr>
            <a:r>
              <a:rPr lang="en-US"/>
              <a:t>Example: </a:t>
            </a:r>
          </a:p>
          <a:p>
            <a:pPr lvl="2">
              <a:lnSpc>
                <a:spcPct val="90000"/>
              </a:lnSpc>
            </a:pPr>
            <a:r>
              <a:rPr lang="en-US"/>
              <a:t>Supermarket</a:t>
            </a:r>
          </a:p>
          <a:p>
            <a:pPr lvl="2">
              <a:lnSpc>
                <a:spcPct val="90000"/>
              </a:lnSpc>
            </a:pPr>
            <a:endParaRPr lang="en-US"/>
          </a:p>
          <a:p>
            <a:pPr lvl="2">
              <a:lnSpc>
                <a:spcPct val="90000"/>
              </a:lnSpc>
            </a:pPr>
            <a:r>
              <a:rPr lang="en-US"/>
              <a:t>Blade centers</a:t>
            </a:r>
          </a:p>
          <a:p>
            <a:pPr lvl="3">
              <a:lnSpc>
                <a:spcPct val="90000"/>
              </a:lnSpc>
            </a:pPr>
            <a:r>
              <a:rPr lang="en-US"/>
              <a:t>orchestrator</a:t>
            </a:r>
          </a:p>
          <a:p>
            <a:pPr lvl="2">
              <a:lnSpc>
                <a:spcPct val="90000"/>
              </a:lnSpc>
            </a:pPr>
            <a:endParaRPr lang="en-US"/>
          </a:p>
          <a:p>
            <a:pPr>
              <a:lnSpc>
                <a:spcPct val="90000"/>
              </a:lnSpc>
            </a:pPr>
            <a:r>
              <a:rPr lang="en-US"/>
              <a:t>Multi-server/single queue</a:t>
            </a:r>
          </a:p>
          <a:p>
            <a:pPr lvl="1">
              <a:lnSpc>
                <a:spcPct val="90000"/>
              </a:lnSpc>
            </a:pPr>
            <a:r>
              <a:rPr lang="en-US"/>
              <a:t>Bank</a:t>
            </a:r>
          </a:p>
          <a:p>
            <a:pPr lvl="1">
              <a:lnSpc>
                <a:spcPct val="90000"/>
              </a:lnSpc>
            </a:pPr>
            <a:endParaRPr lang="en-US"/>
          </a:p>
          <a:p>
            <a:pPr lvl="1">
              <a:lnSpc>
                <a:spcPct val="90000"/>
              </a:lnSpc>
            </a:pPr>
            <a:r>
              <a:rPr lang="en-US"/>
              <a:t>immigration</a:t>
            </a:r>
          </a:p>
          <a:p>
            <a:pPr lvl="1">
              <a:lnSpc>
                <a:spcPct val="90000"/>
              </a:lnSpc>
            </a:pPr>
            <a:endParaRPr lang="en-US"/>
          </a:p>
        </p:txBody>
      </p:sp>
      <p:sp>
        <p:nvSpPr>
          <p:cNvPr id="647172" name="Line 4"/>
          <p:cNvSpPr>
            <a:spLocks noChangeShapeType="1"/>
          </p:cNvSpPr>
          <p:nvPr/>
        </p:nvSpPr>
        <p:spPr bwMode="auto">
          <a:xfrm>
            <a:off x="5715000" y="198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3" name="Line 5"/>
          <p:cNvSpPr>
            <a:spLocks noChangeShapeType="1"/>
          </p:cNvSpPr>
          <p:nvPr/>
        </p:nvSpPr>
        <p:spPr bwMode="auto">
          <a:xfrm>
            <a:off x="7239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4" name="Line 6"/>
          <p:cNvSpPr>
            <a:spLocks noChangeShapeType="1"/>
          </p:cNvSpPr>
          <p:nvPr/>
        </p:nvSpPr>
        <p:spPr bwMode="auto">
          <a:xfrm flipH="1">
            <a:off x="5715000" y="2362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5" name="Line 7"/>
          <p:cNvSpPr>
            <a:spLocks noChangeShapeType="1"/>
          </p:cNvSpPr>
          <p:nvPr/>
        </p:nvSpPr>
        <p:spPr bwMode="auto">
          <a:xfrm>
            <a:off x="70866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6" name="Line 8"/>
          <p:cNvSpPr>
            <a:spLocks noChangeShapeType="1"/>
          </p:cNvSpPr>
          <p:nvPr/>
        </p:nvSpPr>
        <p:spPr bwMode="auto">
          <a:xfrm>
            <a:off x="69342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7" name="Line 9"/>
          <p:cNvSpPr>
            <a:spLocks noChangeShapeType="1"/>
          </p:cNvSpPr>
          <p:nvPr/>
        </p:nvSpPr>
        <p:spPr bwMode="auto">
          <a:xfrm>
            <a:off x="67818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8" name="Line 10"/>
          <p:cNvSpPr>
            <a:spLocks noChangeShapeType="1"/>
          </p:cNvSpPr>
          <p:nvPr/>
        </p:nvSpPr>
        <p:spPr bwMode="auto">
          <a:xfrm>
            <a:off x="7239000" y="2209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79" name="Oval 11"/>
          <p:cNvSpPr>
            <a:spLocks noChangeArrowheads="1"/>
          </p:cNvSpPr>
          <p:nvPr/>
        </p:nvSpPr>
        <p:spPr bwMode="auto">
          <a:xfrm>
            <a:off x="7467600" y="19050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180" name="Line 12"/>
          <p:cNvSpPr>
            <a:spLocks noChangeShapeType="1"/>
          </p:cNvSpPr>
          <p:nvPr/>
        </p:nvSpPr>
        <p:spPr bwMode="auto">
          <a:xfrm>
            <a:off x="5715000" y="30480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1" name="Line 13"/>
          <p:cNvSpPr>
            <a:spLocks noChangeShapeType="1"/>
          </p:cNvSpPr>
          <p:nvPr/>
        </p:nvSpPr>
        <p:spPr bwMode="auto">
          <a:xfrm>
            <a:off x="7239000" y="3048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2" name="Line 14"/>
          <p:cNvSpPr>
            <a:spLocks noChangeShapeType="1"/>
          </p:cNvSpPr>
          <p:nvPr/>
        </p:nvSpPr>
        <p:spPr bwMode="auto">
          <a:xfrm flipH="1">
            <a:off x="5715000" y="34290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3" name="Line 15"/>
          <p:cNvSpPr>
            <a:spLocks noChangeShapeType="1"/>
          </p:cNvSpPr>
          <p:nvPr/>
        </p:nvSpPr>
        <p:spPr bwMode="auto">
          <a:xfrm>
            <a:off x="7086600" y="3048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4" name="Line 16"/>
          <p:cNvSpPr>
            <a:spLocks noChangeShapeType="1"/>
          </p:cNvSpPr>
          <p:nvPr/>
        </p:nvSpPr>
        <p:spPr bwMode="auto">
          <a:xfrm>
            <a:off x="6934200" y="3048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5" name="Line 17"/>
          <p:cNvSpPr>
            <a:spLocks noChangeShapeType="1"/>
          </p:cNvSpPr>
          <p:nvPr/>
        </p:nvSpPr>
        <p:spPr bwMode="auto">
          <a:xfrm>
            <a:off x="6781800" y="3048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6" name="Line 18"/>
          <p:cNvSpPr>
            <a:spLocks noChangeShapeType="1"/>
          </p:cNvSpPr>
          <p:nvPr/>
        </p:nvSpPr>
        <p:spPr bwMode="auto">
          <a:xfrm>
            <a:off x="7239000" y="32766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87" name="Oval 19"/>
          <p:cNvSpPr>
            <a:spLocks noChangeArrowheads="1"/>
          </p:cNvSpPr>
          <p:nvPr/>
        </p:nvSpPr>
        <p:spPr bwMode="auto">
          <a:xfrm>
            <a:off x="7467600" y="29718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188" name="Text Box 20"/>
          <p:cNvSpPr txBox="1">
            <a:spLocks noChangeArrowheads="1"/>
          </p:cNvSpPr>
          <p:nvPr/>
        </p:nvSpPr>
        <p:spPr bwMode="auto">
          <a:xfrm>
            <a:off x="6308725" y="2209800"/>
            <a:ext cx="247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a:p>
            <a:r>
              <a:rPr lang="en-US"/>
              <a:t>.</a:t>
            </a:r>
          </a:p>
          <a:p>
            <a:r>
              <a:rPr lang="en-US"/>
              <a:t>.</a:t>
            </a:r>
          </a:p>
        </p:txBody>
      </p:sp>
      <p:sp>
        <p:nvSpPr>
          <p:cNvPr id="647189" name="Line 21"/>
          <p:cNvSpPr>
            <a:spLocks noChangeShapeType="1"/>
          </p:cNvSpPr>
          <p:nvPr/>
        </p:nvSpPr>
        <p:spPr bwMode="auto">
          <a:xfrm>
            <a:off x="4800600" y="2743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0" name="Line 22"/>
          <p:cNvSpPr>
            <a:spLocks noChangeShapeType="1"/>
          </p:cNvSpPr>
          <p:nvPr/>
        </p:nvSpPr>
        <p:spPr bwMode="auto">
          <a:xfrm flipV="1">
            <a:off x="5334000" y="2209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1" name="Line 23"/>
          <p:cNvSpPr>
            <a:spLocks noChangeShapeType="1"/>
          </p:cNvSpPr>
          <p:nvPr/>
        </p:nvSpPr>
        <p:spPr bwMode="auto">
          <a:xfrm>
            <a:off x="5334000" y="2667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2" name="Line 24"/>
          <p:cNvSpPr>
            <a:spLocks noChangeShapeType="1"/>
          </p:cNvSpPr>
          <p:nvPr/>
        </p:nvSpPr>
        <p:spPr bwMode="auto">
          <a:xfrm>
            <a:off x="53340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3" name="Line 25"/>
          <p:cNvSpPr>
            <a:spLocks noChangeShapeType="1"/>
          </p:cNvSpPr>
          <p:nvPr/>
        </p:nvSpPr>
        <p:spPr bwMode="auto">
          <a:xfrm>
            <a:off x="5334000" y="3200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4" name="Line 26"/>
          <p:cNvSpPr>
            <a:spLocks noChangeShapeType="1"/>
          </p:cNvSpPr>
          <p:nvPr/>
        </p:nvSpPr>
        <p:spPr bwMode="auto">
          <a:xfrm>
            <a:off x="4495800" y="5029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5" name="Line 27"/>
          <p:cNvSpPr>
            <a:spLocks noChangeShapeType="1"/>
          </p:cNvSpPr>
          <p:nvPr/>
        </p:nvSpPr>
        <p:spPr bwMode="auto">
          <a:xfrm>
            <a:off x="6019800" y="5029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6" name="Line 28"/>
          <p:cNvSpPr>
            <a:spLocks noChangeShapeType="1"/>
          </p:cNvSpPr>
          <p:nvPr/>
        </p:nvSpPr>
        <p:spPr bwMode="auto">
          <a:xfrm flipH="1">
            <a:off x="4495800" y="5410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7" name="Line 29"/>
          <p:cNvSpPr>
            <a:spLocks noChangeShapeType="1"/>
          </p:cNvSpPr>
          <p:nvPr/>
        </p:nvSpPr>
        <p:spPr bwMode="auto">
          <a:xfrm>
            <a:off x="5867400" y="5029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8" name="Line 30"/>
          <p:cNvSpPr>
            <a:spLocks noChangeShapeType="1"/>
          </p:cNvSpPr>
          <p:nvPr/>
        </p:nvSpPr>
        <p:spPr bwMode="auto">
          <a:xfrm>
            <a:off x="5715000" y="5029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199" name="Line 31"/>
          <p:cNvSpPr>
            <a:spLocks noChangeShapeType="1"/>
          </p:cNvSpPr>
          <p:nvPr/>
        </p:nvSpPr>
        <p:spPr bwMode="auto">
          <a:xfrm>
            <a:off x="5562600" y="5029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200" name="Line 32"/>
          <p:cNvSpPr>
            <a:spLocks noChangeShapeType="1"/>
          </p:cNvSpPr>
          <p:nvPr/>
        </p:nvSpPr>
        <p:spPr bwMode="auto">
          <a:xfrm>
            <a:off x="6019800" y="5257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201" name="Line 33"/>
          <p:cNvSpPr>
            <a:spLocks noChangeShapeType="1"/>
          </p:cNvSpPr>
          <p:nvPr/>
        </p:nvSpPr>
        <p:spPr bwMode="auto">
          <a:xfrm>
            <a:off x="4114800" y="51816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7202" name="Rectangle 34"/>
          <p:cNvSpPr>
            <a:spLocks noChangeArrowheads="1"/>
          </p:cNvSpPr>
          <p:nvPr/>
        </p:nvSpPr>
        <p:spPr bwMode="auto">
          <a:xfrm>
            <a:off x="6248400" y="43434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203" name="Oval 35"/>
          <p:cNvSpPr>
            <a:spLocks noChangeArrowheads="1"/>
          </p:cNvSpPr>
          <p:nvPr/>
        </p:nvSpPr>
        <p:spPr bwMode="auto">
          <a:xfrm>
            <a:off x="6324600" y="4419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204" name="Oval 36"/>
          <p:cNvSpPr>
            <a:spLocks noChangeArrowheads="1"/>
          </p:cNvSpPr>
          <p:nvPr/>
        </p:nvSpPr>
        <p:spPr bwMode="auto">
          <a:xfrm>
            <a:off x="6324600" y="4876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205" name="Oval 37"/>
          <p:cNvSpPr>
            <a:spLocks noChangeArrowheads="1"/>
          </p:cNvSpPr>
          <p:nvPr/>
        </p:nvSpPr>
        <p:spPr bwMode="auto">
          <a:xfrm>
            <a:off x="6324600" y="53340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206" name="Oval 38"/>
          <p:cNvSpPr>
            <a:spLocks noChangeArrowheads="1"/>
          </p:cNvSpPr>
          <p:nvPr/>
        </p:nvSpPr>
        <p:spPr bwMode="auto">
          <a:xfrm>
            <a:off x="6324600" y="5791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7207" name="Line 39"/>
          <p:cNvSpPr>
            <a:spLocks noChangeShapeType="1"/>
          </p:cNvSpPr>
          <p:nvPr/>
        </p:nvSpPr>
        <p:spPr bwMode="auto">
          <a:xfrm>
            <a:off x="6781800" y="5257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5B199F53-976D-4533-8068-3D3A0175F476}" type="slidenum">
              <a:rPr lang="en-US" altLang="en-US"/>
              <a:pPr/>
              <a:t>5</a:t>
            </a:fld>
            <a:endParaRPr lang="en-US" altLang="en-US"/>
          </a:p>
        </p:txBody>
      </p:sp>
      <p:sp>
        <p:nvSpPr>
          <p:cNvPr id="648194" name="Rectangle 2"/>
          <p:cNvSpPr>
            <a:spLocks noGrp="1" noChangeArrowheads="1"/>
          </p:cNvSpPr>
          <p:nvPr>
            <p:ph type="title"/>
          </p:nvPr>
        </p:nvSpPr>
        <p:spPr/>
        <p:txBody>
          <a:bodyPr/>
          <a:lstStyle/>
          <a:p>
            <a:r>
              <a:rPr lang="en-US"/>
              <a:t>Kendall notation</a:t>
            </a:r>
          </a:p>
        </p:txBody>
      </p:sp>
      <p:sp>
        <p:nvSpPr>
          <p:cNvPr id="648195" name="Rectangle 3"/>
          <p:cNvSpPr>
            <a:spLocks noGrp="1" noChangeArrowheads="1"/>
          </p:cNvSpPr>
          <p:nvPr>
            <p:ph type="body" idx="1"/>
          </p:nvPr>
        </p:nvSpPr>
        <p:spPr>
          <a:xfrm>
            <a:off x="457200" y="1719263"/>
            <a:ext cx="8153400" cy="4910137"/>
          </a:xfrm>
        </p:spPr>
        <p:txBody>
          <a:bodyPr/>
          <a:lstStyle/>
          <a:p>
            <a:pPr>
              <a:lnSpc>
                <a:spcPct val="90000"/>
              </a:lnSpc>
            </a:pPr>
            <a:r>
              <a:rPr lang="en-US"/>
              <a:t>David Kendall</a:t>
            </a:r>
          </a:p>
          <a:p>
            <a:pPr lvl="1">
              <a:lnSpc>
                <a:spcPct val="90000"/>
              </a:lnSpc>
            </a:pPr>
            <a:r>
              <a:rPr lang="en-US"/>
              <a:t>A British statistician, developed a shorthand notation </a:t>
            </a:r>
          </a:p>
          <a:p>
            <a:pPr lvl="2">
              <a:lnSpc>
                <a:spcPct val="90000"/>
              </a:lnSpc>
            </a:pPr>
            <a:r>
              <a:rPr lang="en-US"/>
              <a:t>To describe a queuing system </a:t>
            </a:r>
          </a:p>
          <a:p>
            <a:pPr lvl="2">
              <a:lnSpc>
                <a:spcPct val="90000"/>
              </a:lnSpc>
            </a:pPr>
            <a:endParaRPr lang="en-US"/>
          </a:p>
          <a:p>
            <a:pPr lvl="2">
              <a:lnSpc>
                <a:spcPct val="90000"/>
              </a:lnSpc>
            </a:pPr>
            <a:r>
              <a:rPr lang="en-US"/>
              <a:t>A/B/X/Y/Z</a:t>
            </a:r>
          </a:p>
          <a:p>
            <a:pPr lvl="3">
              <a:lnSpc>
                <a:spcPct val="90000"/>
              </a:lnSpc>
            </a:pPr>
            <a:r>
              <a:rPr lang="en-US"/>
              <a:t>A: Customer arriving pattern</a:t>
            </a:r>
          </a:p>
          <a:p>
            <a:pPr lvl="3">
              <a:lnSpc>
                <a:spcPct val="90000"/>
              </a:lnSpc>
            </a:pPr>
            <a:endParaRPr lang="en-US"/>
          </a:p>
          <a:p>
            <a:pPr lvl="3">
              <a:lnSpc>
                <a:spcPct val="90000"/>
              </a:lnSpc>
            </a:pPr>
            <a:r>
              <a:rPr lang="en-US"/>
              <a:t>B: Service pattern</a:t>
            </a:r>
          </a:p>
          <a:p>
            <a:pPr lvl="3">
              <a:lnSpc>
                <a:spcPct val="90000"/>
              </a:lnSpc>
            </a:pPr>
            <a:endParaRPr lang="en-US"/>
          </a:p>
          <a:p>
            <a:pPr lvl="3">
              <a:lnSpc>
                <a:spcPct val="90000"/>
              </a:lnSpc>
            </a:pPr>
            <a:r>
              <a:rPr lang="en-US"/>
              <a:t>X: Number of parallel servers</a:t>
            </a:r>
          </a:p>
          <a:p>
            <a:pPr lvl="3">
              <a:lnSpc>
                <a:spcPct val="90000"/>
              </a:lnSpc>
            </a:pPr>
            <a:endParaRPr lang="en-US"/>
          </a:p>
          <a:p>
            <a:pPr lvl="3">
              <a:lnSpc>
                <a:spcPct val="90000"/>
              </a:lnSpc>
            </a:pPr>
            <a:r>
              <a:rPr lang="en-US"/>
              <a:t>Y: System capacity</a:t>
            </a:r>
          </a:p>
          <a:p>
            <a:pPr lvl="3">
              <a:lnSpc>
                <a:spcPct val="90000"/>
              </a:lnSpc>
            </a:pPr>
            <a:endParaRPr lang="en-US"/>
          </a:p>
          <a:p>
            <a:pPr lvl="3">
              <a:lnSpc>
                <a:spcPct val="90000"/>
              </a:lnSpc>
            </a:pPr>
            <a:r>
              <a:rPr lang="en-US"/>
              <a:t>Z: Queuing discipline </a:t>
            </a:r>
          </a:p>
        </p:txBody>
      </p:sp>
      <p:grpSp>
        <p:nvGrpSpPr>
          <p:cNvPr id="648199" name="Group 7"/>
          <p:cNvGrpSpPr>
            <a:grpSpLocks/>
          </p:cNvGrpSpPr>
          <p:nvPr/>
        </p:nvGrpSpPr>
        <p:grpSpPr bwMode="auto">
          <a:xfrm>
            <a:off x="5105400" y="3381375"/>
            <a:ext cx="2543175" cy="1190625"/>
            <a:chOff x="3216" y="2130"/>
            <a:chExt cx="1602" cy="750"/>
          </a:xfrm>
        </p:grpSpPr>
        <p:sp>
          <p:nvSpPr>
            <p:cNvPr id="648196" name="AutoShape 4"/>
            <p:cNvSpPr>
              <a:spLocks/>
            </p:cNvSpPr>
            <p:nvPr/>
          </p:nvSpPr>
          <p:spPr bwMode="auto">
            <a:xfrm>
              <a:off x="3216" y="2256"/>
              <a:ext cx="144" cy="624"/>
            </a:xfrm>
            <a:prstGeom prst="rightBrace">
              <a:avLst>
                <a:gd name="adj1" fmla="val 3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8197" name="Line 5"/>
            <p:cNvSpPr>
              <a:spLocks noChangeShapeType="1"/>
            </p:cNvSpPr>
            <p:nvPr/>
          </p:nvSpPr>
          <p:spPr bwMode="auto">
            <a:xfrm>
              <a:off x="3408" y="2592"/>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8198" name="Text Box 6"/>
            <p:cNvSpPr txBox="1">
              <a:spLocks noChangeArrowheads="1"/>
            </p:cNvSpPr>
            <p:nvPr/>
          </p:nvSpPr>
          <p:spPr bwMode="auto">
            <a:xfrm>
              <a:off x="3782" y="2130"/>
              <a:ext cx="103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M: Markovian</a:t>
              </a:r>
            </a:p>
            <a:p>
              <a:r>
                <a:rPr lang="en-US" b="1"/>
                <a:t>D: constant</a:t>
              </a:r>
            </a:p>
            <a:p>
              <a:r>
                <a:rPr lang="en-US" b="1"/>
                <a:t>G: general</a:t>
              </a:r>
            </a:p>
            <a:p>
              <a:r>
                <a:rPr lang="en-US" b="1"/>
                <a:t>Cx: coxian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48199"/>
                                        </p:tgtEl>
                                        <p:attrNameLst>
                                          <p:attrName>style.visibility</p:attrName>
                                        </p:attrNameLst>
                                      </p:cBhvr>
                                      <p:to>
                                        <p:strVal val="visible"/>
                                      </p:to>
                                    </p:set>
                                    <p:animEffect transition="in" filter="wipe(left)">
                                      <p:cBhvr>
                                        <p:cTn id="7" dur="500"/>
                                        <p:tgtEl>
                                          <p:spTgt spid="64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AD754148-3852-4A4C-A3CB-E4E4C0DA2724}" type="slidenum">
              <a:rPr lang="en-US" altLang="en-US"/>
              <a:pPr/>
              <a:t>6</a:t>
            </a:fld>
            <a:endParaRPr lang="en-US" altLang="en-US"/>
          </a:p>
        </p:txBody>
      </p:sp>
      <p:sp>
        <p:nvSpPr>
          <p:cNvPr id="649218" name="Rectangle 2"/>
          <p:cNvSpPr>
            <a:spLocks noGrp="1" noChangeArrowheads="1"/>
          </p:cNvSpPr>
          <p:nvPr>
            <p:ph type="title"/>
          </p:nvPr>
        </p:nvSpPr>
        <p:spPr/>
        <p:txBody>
          <a:bodyPr/>
          <a:lstStyle/>
          <a:p>
            <a:r>
              <a:rPr lang="en-US"/>
              <a:t>Kendall notation: example</a:t>
            </a:r>
          </a:p>
        </p:txBody>
      </p:sp>
      <p:sp>
        <p:nvSpPr>
          <p:cNvPr id="649219" name="Rectangle 3"/>
          <p:cNvSpPr>
            <a:spLocks noGrp="1" noChangeArrowheads="1"/>
          </p:cNvSpPr>
          <p:nvPr>
            <p:ph type="body" idx="1"/>
          </p:nvPr>
        </p:nvSpPr>
        <p:spPr>
          <a:xfrm>
            <a:off x="457200" y="1719263"/>
            <a:ext cx="8229600" cy="5138737"/>
          </a:xfrm>
        </p:spPr>
        <p:txBody>
          <a:bodyPr/>
          <a:lstStyle/>
          <a:p>
            <a:r>
              <a:rPr lang="en-US"/>
              <a:t>M/M/1/infinity</a:t>
            </a:r>
          </a:p>
          <a:p>
            <a:pPr lvl="1"/>
            <a:r>
              <a:rPr lang="en-US"/>
              <a:t>A queuing system having one server where </a:t>
            </a:r>
          </a:p>
          <a:p>
            <a:pPr lvl="2"/>
            <a:r>
              <a:rPr lang="en-US"/>
              <a:t>Customers arrive according to a Poisson process </a:t>
            </a:r>
          </a:p>
          <a:p>
            <a:pPr lvl="2"/>
            <a:endParaRPr lang="en-US"/>
          </a:p>
          <a:p>
            <a:pPr lvl="2"/>
            <a:r>
              <a:rPr lang="en-US"/>
              <a:t>Exponentially distributed service times </a:t>
            </a:r>
          </a:p>
          <a:p>
            <a:pPr lvl="2"/>
            <a:endParaRPr lang="en-US"/>
          </a:p>
          <a:p>
            <a:r>
              <a:rPr lang="en-US"/>
              <a:t>M/M/S/K</a:t>
            </a:r>
          </a:p>
          <a:p>
            <a:endParaRPr lang="en-US"/>
          </a:p>
          <a:p>
            <a:endParaRPr lang="en-US"/>
          </a:p>
          <a:p>
            <a:r>
              <a:rPr lang="en-US"/>
              <a:t>M/M/S/K=0</a:t>
            </a:r>
          </a:p>
          <a:p>
            <a:pPr lvl="1"/>
            <a:r>
              <a:rPr lang="en-US"/>
              <a:t>Erlang loss queue</a:t>
            </a:r>
          </a:p>
        </p:txBody>
      </p:sp>
      <p:sp>
        <p:nvSpPr>
          <p:cNvPr id="649220" name="Line 4"/>
          <p:cNvSpPr>
            <a:spLocks noChangeShapeType="1"/>
          </p:cNvSpPr>
          <p:nvPr/>
        </p:nvSpPr>
        <p:spPr bwMode="auto">
          <a:xfrm>
            <a:off x="5410200" y="4267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1" name="Line 5"/>
          <p:cNvSpPr>
            <a:spLocks noChangeShapeType="1"/>
          </p:cNvSpPr>
          <p:nvPr/>
        </p:nvSpPr>
        <p:spPr bwMode="auto">
          <a:xfrm>
            <a:off x="6934200" y="4267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2" name="Line 6"/>
          <p:cNvSpPr>
            <a:spLocks noChangeShapeType="1"/>
          </p:cNvSpPr>
          <p:nvPr/>
        </p:nvSpPr>
        <p:spPr bwMode="auto">
          <a:xfrm flipH="1">
            <a:off x="5410200" y="4648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3" name="Line 7"/>
          <p:cNvSpPr>
            <a:spLocks noChangeShapeType="1"/>
          </p:cNvSpPr>
          <p:nvPr/>
        </p:nvSpPr>
        <p:spPr bwMode="auto">
          <a:xfrm>
            <a:off x="6781800" y="4267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4" name="Line 8"/>
          <p:cNvSpPr>
            <a:spLocks noChangeShapeType="1"/>
          </p:cNvSpPr>
          <p:nvPr/>
        </p:nvSpPr>
        <p:spPr bwMode="auto">
          <a:xfrm>
            <a:off x="6629400" y="4267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5" name="Line 9"/>
          <p:cNvSpPr>
            <a:spLocks noChangeShapeType="1"/>
          </p:cNvSpPr>
          <p:nvPr/>
        </p:nvSpPr>
        <p:spPr bwMode="auto">
          <a:xfrm>
            <a:off x="6477000" y="4267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6" name="Line 10"/>
          <p:cNvSpPr>
            <a:spLocks noChangeShapeType="1"/>
          </p:cNvSpPr>
          <p:nvPr/>
        </p:nvSpPr>
        <p:spPr bwMode="auto">
          <a:xfrm>
            <a:off x="6934200" y="4495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27" name="Rectangle 11"/>
          <p:cNvSpPr>
            <a:spLocks noChangeArrowheads="1"/>
          </p:cNvSpPr>
          <p:nvPr/>
        </p:nvSpPr>
        <p:spPr bwMode="auto">
          <a:xfrm>
            <a:off x="7162800" y="35814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28" name="Oval 12"/>
          <p:cNvSpPr>
            <a:spLocks noChangeArrowheads="1"/>
          </p:cNvSpPr>
          <p:nvPr/>
        </p:nvSpPr>
        <p:spPr bwMode="auto">
          <a:xfrm>
            <a:off x="7239000" y="3657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29" name="Oval 13"/>
          <p:cNvSpPr>
            <a:spLocks noChangeArrowheads="1"/>
          </p:cNvSpPr>
          <p:nvPr/>
        </p:nvSpPr>
        <p:spPr bwMode="auto">
          <a:xfrm>
            <a:off x="7239000" y="4114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0" name="Oval 14"/>
          <p:cNvSpPr>
            <a:spLocks noChangeArrowheads="1"/>
          </p:cNvSpPr>
          <p:nvPr/>
        </p:nvSpPr>
        <p:spPr bwMode="auto">
          <a:xfrm>
            <a:off x="7239000" y="45720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1" name="Oval 15"/>
          <p:cNvSpPr>
            <a:spLocks noChangeArrowheads="1"/>
          </p:cNvSpPr>
          <p:nvPr/>
        </p:nvSpPr>
        <p:spPr bwMode="auto">
          <a:xfrm>
            <a:off x="7239000" y="5029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3" name="Line 17"/>
          <p:cNvSpPr>
            <a:spLocks noChangeShapeType="1"/>
          </p:cNvSpPr>
          <p:nvPr/>
        </p:nvSpPr>
        <p:spPr bwMode="auto">
          <a:xfrm>
            <a:off x="5410200" y="4724400"/>
            <a:ext cx="15240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34" name="Text Box 18"/>
          <p:cNvSpPr txBox="1">
            <a:spLocks noChangeArrowheads="1"/>
          </p:cNvSpPr>
          <p:nvPr/>
        </p:nvSpPr>
        <p:spPr bwMode="auto">
          <a:xfrm>
            <a:off x="5943600" y="4814888"/>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K </a:t>
            </a:r>
          </a:p>
        </p:txBody>
      </p:sp>
      <p:sp>
        <p:nvSpPr>
          <p:cNvPr id="649235" name="Rectangle 19"/>
          <p:cNvSpPr>
            <a:spLocks noChangeArrowheads="1"/>
          </p:cNvSpPr>
          <p:nvPr/>
        </p:nvSpPr>
        <p:spPr bwMode="auto">
          <a:xfrm>
            <a:off x="4495800" y="48768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6" name="Oval 20"/>
          <p:cNvSpPr>
            <a:spLocks noChangeArrowheads="1"/>
          </p:cNvSpPr>
          <p:nvPr/>
        </p:nvSpPr>
        <p:spPr bwMode="auto">
          <a:xfrm>
            <a:off x="4572000" y="49530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7" name="Oval 21"/>
          <p:cNvSpPr>
            <a:spLocks noChangeArrowheads="1"/>
          </p:cNvSpPr>
          <p:nvPr/>
        </p:nvSpPr>
        <p:spPr bwMode="auto">
          <a:xfrm>
            <a:off x="4572000" y="5410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8" name="Oval 22"/>
          <p:cNvSpPr>
            <a:spLocks noChangeArrowheads="1"/>
          </p:cNvSpPr>
          <p:nvPr/>
        </p:nvSpPr>
        <p:spPr bwMode="auto">
          <a:xfrm>
            <a:off x="4572000" y="58674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9" name="Oval 23"/>
          <p:cNvSpPr>
            <a:spLocks noChangeArrowheads="1"/>
          </p:cNvSpPr>
          <p:nvPr/>
        </p:nvSpPr>
        <p:spPr bwMode="auto">
          <a:xfrm>
            <a:off x="4572000" y="6324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40" name="Line 24"/>
          <p:cNvSpPr>
            <a:spLocks noChangeShapeType="1"/>
          </p:cNvSpPr>
          <p:nvPr/>
        </p:nvSpPr>
        <p:spPr bwMode="auto">
          <a:xfrm>
            <a:off x="4038600" y="5867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41" name="Line 25"/>
          <p:cNvSpPr>
            <a:spLocks noChangeShapeType="1"/>
          </p:cNvSpPr>
          <p:nvPr/>
        </p:nvSpPr>
        <p:spPr bwMode="auto">
          <a:xfrm>
            <a:off x="4343400" y="5867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9242" name="Line 26"/>
          <p:cNvSpPr>
            <a:spLocks noChangeShapeType="1"/>
          </p:cNvSpPr>
          <p:nvPr/>
        </p:nvSpPr>
        <p:spPr bwMode="auto">
          <a:xfrm>
            <a:off x="5029200" y="5867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F7D65A60-A2E3-428B-B211-3345501B5AC5}" type="slidenum">
              <a:rPr lang="en-US" altLang="en-US"/>
              <a:pPr/>
              <a:t>7</a:t>
            </a:fld>
            <a:endParaRPr lang="en-US" altLang="en-US"/>
          </a:p>
        </p:txBody>
      </p:sp>
      <p:sp>
        <p:nvSpPr>
          <p:cNvPr id="650242" name="Rectangle 2"/>
          <p:cNvSpPr>
            <a:spLocks noGrp="1" noChangeArrowheads="1"/>
          </p:cNvSpPr>
          <p:nvPr>
            <p:ph type="title"/>
          </p:nvPr>
        </p:nvSpPr>
        <p:spPr/>
        <p:txBody>
          <a:bodyPr/>
          <a:lstStyle/>
          <a:p>
            <a:r>
              <a:rPr lang="en-US"/>
              <a:t>Special queuing systems</a:t>
            </a:r>
          </a:p>
        </p:txBody>
      </p:sp>
      <p:sp>
        <p:nvSpPr>
          <p:cNvPr id="650243" name="Rectangle 3"/>
          <p:cNvSpPr>
            <a:spLocks noGrp="1" noChangeArrowheads="1"/>
          </p:cNvSpPr>
          <p:nvPr>
            <p:ph type="body" idx="1"/>
          </p:nvPr>
        </p:nvSpPr>
        <p:spPr>
          <a:xfrm>
            <a:off x="304800" y="1719263"/>
            <a:ext cx="8229600" cy="4411662"/>
          </a:xfrm>
        </p:spPr>
        <p:txBody>
          <a:bodyPr/>
          <a:lstStyle/>
          <a:p>
            <a:r>
              <a:rPr lang="en-US"/>
              <a:t>Infinite server queue</a:t>
            </a:r>
          </a:p>
          <a:p>
            <a:endParaRPr lang="en-US"/>
          </a:p>
          <a:p>
            <a:endParaRPr lang="en-US"/>
          </a:p>
          <a:p>
            <a:endParaRPr lang="en-US"/>
          </a:p>
          <a:p>
            <a:endParaRPr lang="en-US"/>
          </a:p>
          <a:p>
            <a:endParaRPr lang="en-US"/>
          </a:p>
          <a:p>
            <a:r>
              <a:rPr lang="en-US"/>
              <a:t>Machine interference (finite population)</a:t>
            </a:r>
          </a:p>
        </p:txBody>
      </p:sp>
      <p:sp>
        <p:nvSpPr>
          <p:cNvPr id="650244" name="Rectangle 4"/>
          <p:cNvSpPr>
            <a:spLocks noChangeArrowheads="1"/>
          </p:cNvSpPr>
          <p:nvPr/>
        </p:nvSpPr>
        <p:spPr bwMode="auto">
          <a:xfrm>
            <a:off x="3886200" y="2286000"/>
            <a:ext cx="533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45" name="Oval 5"/>
          <p:cNvSpPr>
            <a:spLocks noChangeArrowheads="1"/>
          </p:cNvSpPr>
          <p:nvPr/>
        </p:nvSpPr>
        <p:spPr bwMode="auto">
          <a:xfrm>
            <a:off x="3962400" y="2362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46" name="Oval 6"/>
          <p:cNvSpPr>
            <a:spLocks noChangeArrowheads="1"/>
          </p:cNvSpPr>
          <p:nvPr/>
        </p:nvSpPr>
        <p:spPr bwMode="auto">
          <a:xfrm>
            <a:off x="3962400" y="2895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650248" name="Oval 8"/>
          <p:cNvSpPr>
            <a:spLocks noChangeArrowheads="1"/>
          </p:cNvSpPr>
          <p:nvPr/>
        </p:nvSpPr>
        <p:spPr bwMode="auto">
          <a:xfrm>
            <a:off x="3962400" y="3733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49" name="Line 9"/>
          <p:cNvSpPr>
            <a:spLocks noChangeShapeType="1"/>
          </p:cNvSpPr>
          <p:nvPr/>
        </p:nvSpPr>
        <p:spPr bwMode="auto">
          <a:xfrm>
            <a:off x="3429000" y="3276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51" name="Line 11"/>
          <p:cNvSpPr>
            <a:spLocks noChangeShapeType="1"/>
          </p:cNvSpPr>
          <p:nvPr/>
        </p:nvSpPr>
        <p:spPr bwMode="auto">
          <a:xfrm>
            <a:off x="4419600" y="3276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53" name="Text Box 13"/>
          <p:cNvSpPr txBox="1">
            <a:spLocks noChangeArrowheads="1"/>
          </p:cNvSpPr>
          <p:nvPr/>
        </p:nvSpPr>
        <p:spPr bwMode="auto">
          <a:xfrm>
            <a:off x="4022725" y="3124200"/>
            <a:ext cx="24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a:p>
            <a:r>
              <a:rPr lang="en-US"/>
              <a:t>.</a:t>
            </a:r>
          </a:p>
        </p:txBody>
      </p:sp>
      <p:sp>
        <p:nvSpPr>
          <p:cNvPr id="650254" name="Text Box 14"/>
          <p:cNvSpPr txBox="1">
            <a:spLocks noChangeArrowheads="1"/>
          </p:cNvSpPr>
          <p:nvPr/>
        </p:nvSpPr>
        <p:spPr bwMode="auto">
          <a:xfrm>
            <a:off x="3435350" y="29098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50255" name="Text Box 15"/>
          <p:cNvSpPr txBox="1">
            <a:spLocks noChangeArrowheads="1"/>
          </p:cNvSpPr>
          <p:nvPr/>
        </p:nvSpPr>
        <p:spPr bwMode="auto">
          <a:xfrm>
            <a:off x="4484688" y="2895600"/>
            <a:ext cx="315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sp>
        <p:nvSpPr>
          <p:cNvPr id="650257" name="Line 17"/>
          <p:cNvSpPr>
            <a:spLocks noChangeShapeType="1"/>
          </p:cNvSpPr>
          <p:nvPr/>
        </p:nvSpPr>
        <p:spPr bwMode="auto">
          <a:xfrm>
            <a:off x="4876800" y="5410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58" name="Line 18"/>
          <p:cNvSpPr>
            <a:spLocks noChangeShapeType="1"/>
          </p:cNvSpPr>
          <p:nvPr/>
        </p:nvSpPr>
        <p:spPr bwMode="auto">
          <a:xfrm>
            <a:off x="6400800" y="5410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59" name="Line 19"/>
          <p:cNvSpPr>
            <a:spLocks noChangeShapeType="1"/>
          </p:cNvSpPr>
          <p:nvPr/>
        </p:nvSpPr>
        <p:spPr bwMode="auto">
          <a:xfrm flipH="1">
            <a:off x="4876800" y="579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60" name="Line 20"/>
          <p:cNvSpPr>
            <a:spLocks noChangeShapeType="1"/>
          </p:cNvSpPr>
          <p:nvPr/>
        </p:nvSpPr>
        <p:spPr bwMode="auto">
          <a:xfrm>
            <a:off x="6248400" y="5410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61" name="Line 21"/>
          <p:cNvSpPr>
            <a:spLocks noChangeShapeType="1"/>
          </p:cNvSpPr>
          <p:nvPr/>
        </p:nvSpPr>
        <p:spPr bwMode="auto">
          <a:xfrm>
            <a:off x="6096000" y="5410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62" name="Line 22"/>
          <p:cNvSpPr>
            <a:spLocks noChangeShapeType="1"/>
          </p:cNvSpPr>
          <p:nvPr/>
        </p:nvSpPr>
        <p:spPr bwMode="auto">
          <a:xfrm>
            <a:off x="5943600" y="5410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63" name="Line 23"/>
          <p:cNvSpPr>
            <a:spLocks noChangeShapeType="1"/>
          </p:cNvSpPr>
          <p:nvPr/>
        </p:nvSpPr>
        <p:spPr bwMode="auto">
          <a:xfrm>
            <a:off x="6400800" y="5638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64" name="Rectangle 24"/>
          <p:cNvSpPr>
            <a:spLocks noChangeArrowheads="1"/>
          </p:cNvSpPr>
          <p:nvPr/>
        </p:nvSpPr>
        <p:spPr bwMode="auto">
          <a:xfrm>
            <a:off x="6629400" y="4800600"/>
            <a:ext cx="5334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65" name="Oval 25"/>
          <p:cNvSpPr>
            <a:spLocks noChangeArrowheads="1"/>
          </p:cNvSpPr>
          <p:nvPr/>
        </p:nvSpPr>
        <p:spPr bwMode="auto">
          <a:xfrm>
            <a:off x="6705600" y="48768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66" name="Oval 26"/>
          <p:cNvSpPr>
            <a:spLocks noChangeArrowheads="1"/>
          </p:cNvSpPr>
          <p:nvPr/>
        </p:nvSpPr>
        <p:spPr bwMode="auto">
          <a:xfrm>
            <a:off x="6705600" y="54102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68" name="Oval 28"/>
          <p:cNvSpPr>
            <a:spLocks noChangeArrowheads="1"/>
          </p:cNvSpPr>
          <p:nvPr/>
        </p:nvSpPr>
        <p:spPr bwMode="auto">
          <a:xfrm>
            <a:off x="6705600" y="5943600"/>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0271" name="Text Box 31"/>
          <p:cNvSpPr txBox="1">
            <a:spLocks noChangeArrowheads="1"/>
          </p:cNvSpPr>
          <p:nvPr/>
        </p:nvSpPr>
        <p:spPr bwMode="auto">
          <a:xfrm>
            <a:off x="7223125" y="4608513"/>
            <a:ext cx="1428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 repairmen</a:t>
            </a:r>
          </a:p>
        </p:txBody>
      </p:sp>
      <p:sp>
        <p:nvSpPr>
          <p:cNvPr id="650272" name="Line 32"/>
          <p:cNvSpPr>
            <a:spLocks noChangeShapeType="1"/>
          </p:cNvSpPr>
          <p:nvPr/>
        </p:nvSpPr>
        <p:spPr bwMode="auto">
          <a:xfrm>
            <a:off x="7162800" y="55626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73" name="Line 33"/>
          <p:cNvSpPr>
            <a:spLocks noChangeShapeType="1"/>
          </p:cNvSpPr>
          <p:nvPr/>
        </p:nvSpPr>
        <p:spPr bwMode="auto">
          <a:xfrm>
            <a:off x="7848600" y="55626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74" name="Line 34"/>
          <p:cNvSpPr>
            <a:spLocks noChangeShapeType="1"/>
          </p:cNvSpPr>
          <p:nvPr/>
        </p:nvSpPr>
        <p:spPr bwMode="auto">
          <a:xfrm flipH="1">
            <a:off x="3276600" y="67056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75" name="Line 35"/>
          <p:cNvSpPr>
            <a:spLocks noChangeShapeType="1"/>
          </p:cNvSpPr>
          <p:nvPr/>
        </p:nvSpPr>
        <p:spPr bwMode="auto">
          <a:xfrm flipV="1">
            <a:off x="3276600" y="60198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0276" name="AutoShape 36"/>
          <p:cNvSpPr>
            <a:spLocks noChangeArrowheads="1"/>
          </p:cNvSpPr>
          <p:nvPr/>
        </p:nvSpPr>
        <p:spPr bwMode="auto">
          <a:xfrm>
            <a:off x="2590800" y="5029200"/>
            <a:ext cx="1905000" cy="1066800"/>
          </a:xfrm>
          <a:prstGeom prst="cloudCallout">
            <a:avLst>
              <a:gd name="adj1" fmla="val -11833"/>
              <a:gd name="adj2" fmla="val -233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t>N</a:t>
            </a:r>
          </a:p>
          <a:p>
            <a:pPr algn="ctr"/>
            <a:r>
              <a:rPr lang="en-US" b="1"/>
              <a:t>machines</a:t>
            </a:r>
          </a:p>
        </p:txBody>
      </p:sp>
      <p:sp>
        <p:nvSpPr>
          <p:cNvPr id="650277" name="Line 37"/>
          <p:cNvSpPr>
            <a:spLocks noChangeShapeType="1"/>
          </p:cNvSpPr>
          <p:nvPr/>
        </p:nvSpPr>
        <p:spPr bwMode="auto">
          <a:xfrm>
            <a:off x="4495800" y="55626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25650E60-EB54-4CA1-A617-6F001CA27055}" type="slidenum">
              <a:rPr lang="en-US" altLang="en-US"/>
              <a:pPr/>
              <a:t>8</a:t>
            </a:fld>
            <a:endParaRPr lang="en-US" altLang="en-US"/>
          </a:p>
        </p:txBody>
      </p:sp>
      <p:sp>
        <p:nvSpPr>
          <p:cNvPr id="651266" name="Rectangle 2"/>
          <p:cNvSpPr>
            <a:spLocks noGrp="1" noChangeArrowheads="1"/>
          </p:cNvSpPr>
          <p:nvPr>
            <p:ph type="title"/>
          </p:nvPr>
        </p:nvSpPr>
        <p:spPr/>
        <p:txBody>
          <a:bodyPr/>
          <a:lstStyle/>
          <a:p>
            <a:r>
              <a:rPr lang="en-US"/>
              <a:t>M/M/1 queue</a:t>
            </a:r>
          </a:p>
        </p:txBody>
      </p:sp>
      <p:sp>
        <p:nvSpPr>
          <p:cNvPr id="651267" name="Rectangle 3"/>
          <p:cNvSpPr>
            <a:spLocks noGrp="1" noChangeArrowheads="1"/>
          </p:cNvSpPr>
          <p:nvPr>
            <p:ph type="body" idx="1"/>
          </p:nvPr>
        </p:nvSpPr>
        <p:spPr>
          <a:xfrm>
            <a:off x="457200" y="2971800"/>
            <a:ext cx="8229600" cy="3159125"/>
          </a:xfrm>
        </p:spPr>
        <p:txBody>
          <a:bodyPr/>
          <a:lstStyle/>
          <a:p>
            <a:r>
              <a:rPr lang="el-GR"/>
              <a:t>λ</a:t>
            </a:r>
            <a:r>
              <a:rPr lang="en-US" baseline="-25000"/>
              <a:t>n </a:t>
            </a:r>
            <a:r>
              <a:rPr lang="en-US"/>
              <a:t>= </a:t>
            </a:r>
            <a:r>
              <a:rPr lang="el-GR"/>
              <a:t>λ</a:t>
            </a:r>
            <a:r>
              <a:rPr lang="en-US"/>
              <a:t>, (n &gt;=0); </a:t>
            </a:r>
            <a:r>
              <a:rPr lang="el-GR"/>
              <a:t>μ</a:t>
            </a:r>
            <a:r>
              <a:rPr lang="en-US" baseline="-25000"/>
              <a:t>n </a:t>
            </a:r>
            <a:r>
              <a:rPr lang="en-US"/>
              <a:t>= </a:t>
            </a:r>
            <a:r>
              <a:rPr lang="el-GR"/>
              <a:t>μ</a:t>
            </a:r>
            <a:r>
              <a:rPr lang="en-US"/>
              <a:t> (n&gt;=1)</a:t>
            </a:r>
            <a:endParaRPr lang="el-GR"/>
          </a:p>
        </p:txBody>
      </p:sp>
      <p:sp>
        <p:nvSpPr>
          <p:cNvPr id="651268" name="Line 4"/>
          <p:cNvSpPr>
            <a:spLocks noChangeShapeType="1"/>
          </p:cNvSpPr>
          <p:nvPr/>
        </p:nvSpPr>
        <p:spPr bwMode="auto">
          <a:xfrm>
            <a:off x="3810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69" name="Line 5"/>
          <p:cNvSpPr>
            <a:spLocks noChangeShapeType="1"/>
          </p:cNvSpPr>
          <p:nvPr/>
        </p:nvSpPr>
        <p:spPr bwMode="auto">
          <a:xfrm>
            <a:off x="914400" y="198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0" name="Line 6"/>
          <p:cNvSpPr>
            <a:spLocks noChangeShapeType="1"/>
          </p:cNvSpPr>
          <p:nvPr/>
        </p:nvSpPr>
        <p:spPr bwMode="auto">
          <a:xfrm>
            <a:off x="24384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1" name="Line 7"/>
          <p:cNvSpPr>
            <a:spLocks noChangeShapeType="1"/>
          </p:cNvSpPr>
          <p:nvPr/>
        </p:nvSpPr>
        <p:spPr bwMode="auto">
          <a:xfrm flipH="1">
            <a:off x="914400" y="2362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2" name="Line 8"/>
          <p:cNvSpPr>
            <a:spLocks noChangeShapeType="1"/>
          </p:cNvSpPr>
          <p:nvPr/>
        </p:nvSpPr>
        <p:spPr bwMode="auto">
          <a:xfrm>
            <a:off x="2286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3" name="Line 9"/>
          <p:cNvSpPr>
            <a:spLocks noChangeShapeType="1"/>
          </p:cNvSpPr>
          <p:nvPr/>
        </p:nvSpPr>
        <p:spPr bwMode="auto">
          <a:xfrm>
            <a:off x="21336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4" name="Line 10"/>
          <p:cNvSpPr>
            <a:spLocks noChangeShapeType="1"/>
          </p:cNvSpPr>
          <p:nvPr/>
        </p:nvSpPr>
        <p:spPr bwMode="auto">
          <a:xfrm>
            <a:off x="19812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5" name="Line 11"/>
          <p:cNvSpPr>
            <a:spLocks noChangeShapeType="1"/>
          </p:cNvSpPr>
          <p:nvPr/>
        </p:nvSpPr>
        <p:spPr bwMode="auto">
          <a:xfrm>
            <a:off x="2438400" y="2209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6" name="Oval 12"/>
          <p:cNvSpPr>
            <a:spLocks noChangeArrowheads="1"/>
          </p:cNvSpPr>
          <p:nvPr/>
        </p:nvSpPr>
        <p:spPr bwMode="auto">
          <a:xfrm>
            <a:off x="2667000" y="19050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277" name="Line 13"/>
          <p:cNvSpPr>
            <a:spLocks noChangeShapeType="1"/>
          </p:cNvSpPr>
          <p:nvPr/>
        </p:nvSpPr>
        <p:spPr bwMode="auto">
          <a:xfrm>
            <a:off x="3276600" y="2209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1278" name="Text Box 14"/>
          <p:cNvSpPr txBox="1">
            <a:spLocks noChangeArrowheads="1"/>
          </p:cNvSpPr>
          <p:nvPr/>
        </p:nvSpPr>
        <p:spPr bwMode="auto">
          <a:xfrm>
            <a:off x="4343400" y="1797050"/>
            <a:ext cx="1624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r>
              <a:rPr lang="en-US"/>
              <a:t>: arrival rate</a:t>
            </a:r>
          </a:p>
          <a:p>
            <a:r>
              <a:rPr lang="el-GR"/>
              <a:t>μ</a:t>
            </a:r>
            <a:r>
              <a:rPr lang="en-US"/>
              <a:t>: service rate</a:t>
            </a:r>
            <a:endParaRPr lang="el-GR"/>
          </a:p>
        </p:txBody>
      </p:sp>
      <p:sp>
        <p:nvSpPr>
          <p:cNvPr id="651279" name="Text Box 15"/>
          <p:cNvSpPr txBox="1">
            <a:spLocks noChangeArrowheads="1"/>
          </p:cNvSpPr>
          <p:nvPr/>
        </p:nvSpPr>
        <p:spPr bwMode="auto">
          <a:xfrm>
            <a:off x="441325" y="17668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λ</a:t>
            </a:r>
          </a:p>
        </p:txBody>
      </p:sp>
      <p:sp>
        <p:nvSpPr>
          <p:cNvPr id="651280" name="Text Box 16"/>
          <p:cNvSpPr txBox="1">
            <a:spLocks noChangeArrowheads="1"/>
          </p:cNvSpPr>
          <p:nvPr/>
        </p:nvSpPr>
        <p:spPr bwMode="auto">
          <a:xfrm>
            <a:off x="3359150" y="1766888"/>
            <a:ext cx="315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t>μ</a:t>
            </a:r>
          </a:p>
        </p:txBody>
      </p:sp>
      <p:graphicFrame>
        <p:nvGraphicFramePr>
          <p:cNvPr id="651294" name="Object 30"/>
          <p:cNvGraphicFramePr>
            <a:graphicFrameLocks noChangeAspect="1"/>
          </p:cNvGraphicFramePr>
          <p:nvPr/>
        </p:nvGraphicFramePr>
        <p:xfrm>
          <a:off x="1108075" y="3494088"/>
          <a:ext cx="4454525" cy="2906712"/>
        </p:xfrm>
        <a:graphic>
          <a:graphicData uri="http://schemas.openxmlformats.org/presentationml/2006/ole">
            <mc:AlternateContent xmlns:mc="http://schemas.openxmlformats.org/markup-compatibility/2006">
              <mc:Choice xmlns:v="urn:schemas-microsoft-com:vml" Requires="v">
                <p:oleObj spid="_x0000_s651303" name="Equation" r:id="rId3" imgW="2108160" imgH="1371600" progId="Equation.3">
                  <p:embed/>
                </p:oleObj>
              </mc:Choice>
              <mc:Fallback>
                <p:oleObj name="Equation" r:id="rId3" imgW="2108160" imgH="13716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075" y="3494088"/>
                        <a:ext cx="4454525" cy="290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1294"/>
                                        </p:tgtEl>
                                        <p:attrNameLst>
                                          <p:attrName>style.visibility</p:attrName>
                                        </p:attrNameLst>
                                      </p:cBhvr>
                                      <p:to>
                                        <p:strVal val="visible"/>
                                      </p:to>
                                    </p:set>
                                    <p:animEffect transition="in" filter="blinds(horizontal)">
                                      <p:cBhvr>
                                        <p:cTn id="7" dur="500"/>
                                        <p:tgtEl>
                                          <p:spTgt spid="651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3BF33C-F84B-460F-B9A7-7880A03C1DC4}" type="slidenum">
              <a:rPr lang="en-US" altLang="en-US"/>
              <a:pPr/>
              <a:t>9</a:t>
            </a:fld>
            <a:endParaRPr lang="en-US" altLang="en-US"/>
          </a:p>
        </p:txBody>
      </p:sp>
      <p:sp>
        <p:nvSpPr>
          <p:cNvPr id="652290" name="Rectangle 2"/>
          <p:cNvSpPr>
            <a:spLocks noGrp="1" noChangeArrowheads="1"/>
          </p:cNvSpPr>
          <p:nvPr>
            <p:ph type="title"/>
          </p:nvPr>
        </p:nvSpPr>
        <p:spPr/>
        <p:txBody>
          <a:bodyPr/>
          <a:lstStyle/>
          <a:p>
            <a:r>
              <a:rPr lang="en-US"/>
              <a:t>Traffic intensity</a:t>
            </a:r>
          </a:p>
        </p:txBody>
      </p:sp>
      <p:sp>
        <p:nvSpPr>
          <p:cNvPr id="652291" name="Rectangle 3"/>
          <p:cNvSpPr>
            <a:spLocks noGrp="1" noChangeArrowheads="1"/>
          </p:cNvSpPr>
          <p:nvPr>
            <p:ph type="body" idx="1"/>
          </p:nvPr>
        </p:nvSpPr>
        <p:spPr/>
        <p:txBody>
          <a:bodyPr/>
          <a:lstStyle/>
          <a:p>
            <a:r>
              <a:rPr lang="en-US"/>
              <a:t>rho = </a:t>
            </a:r>
            <a:r>
              <a:rPr lang="el-GR"/>
              <a:t>λ</a:t>
            </a:r>
            <a:r>
              <a:rPr lang="en-US"/>
              <a:t>/</a:t>
            </a:r>
            <a:r>
              <a:rPr lang="el-GR"/>
              <a:t>μ</a:t>
            </a:r>
            <a:r>
              <a:rPr lang="en-US"/>
              <a:t> </a:t>
            </a:r>
          </a:p>
          <a:p>
            <a:pPr lvl="1"/>
            <a:r>
              <a:rPr lang="en-US"/>
              <a:t>It is a measure of the total arrival traffic to the system</a:t>
            </a:r>
          </a:p>
          <a:p>
            <a:pPr lvl="2"/>
            <a:r>
              <a:rPr lang="en-US"/>
              <a:t>Also known as offered load </a:t>
            </a:r>
          </a:p>
          <a:p>
            <a:pPr lvl="2"/>
            <a:endParaRPr lang="en-US"/>
          </a:p>
          <a:p>
            <a:pPr lvl="2"/>
            <a:r>
              <a:rPr lang="en-US"/>
              <a:t>Example: </a:t>
            </a:r>
            <a:r>
              <a:rPr lang="el-GR"/>
              <a:t>λ</a:t>
            </a:r>
            <a:r>
              <a:rPr lang="en-US"/>
              <a:t> = 3/hour; 1/</a:t>
            </a:r>
            <a:r>
              <a:rPr lang="el-GR"/>
              <a:t>μ</a:t>
            </a:r>
            <a:r>
              <a:rPr lang="en-US"/>
              <a:t>=15 min = 0.25 h</a:t>
            </a:r>
          </a:p>
          <a:p>
            <a:pPr lvl="2"/>
            <a:endParaRPr lang="en-US"/>
          </a:p>
          <a:p>
            <a:pPr lvl="1"/>
            <a:r>
              <a:rPr lang="en-US"/>
              <a:t>Represents the fraction of time a server is busy</a:t>
            </a:r>
          </a:p>
          <a:p>
            <a:pPr lvl="2"/>
            <a:r>
              <a:rPr lang="en-US"/>
              <a:t>In which case it is called the utilization factor</a:t>
            </a:r>
          </a:p>
          <a:p>
            <a:pPr lvl="2"/>
            <a:endParaRPr lang="en-US"/>
          </a:p>
          <a:p>
            <a:pPr lvl="2"/>
            <a:r>
              <a:rPr lang="en-US"/>
              <a:t>Example: rho = 0.75 = % busy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3044</TotalTime>
  <Words>773</Words>
  <Application>Microsoft Office PowerPoint</Application>
  <PresentationFormat>On-screen Show (4:3)</PresentationFormat>
  <Paragraphs>190</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Network</vt:lpstr>
      <vt:lpstr>Equation</vt:lpstr>
      <vt:lpstr>Introduction</vt:lpstr>
      <vt:lpstr>Queuing system</vt:lpstr>
      <vt:lpstr>Characteristics of the system structure</vt:lpstr>
      <vt:lpstr>Queuing systems: examples</vt:lpstr>
      <vt:lpstr>Kendall notation</vt:lpstr>
      <vt:lpstr>Kendall notation: example</vt:lpstr>
      <vt:lpstr>Special queuing systems</vt:lpstr>
      <vt:lpstr>M/M/1 queue</vt:lpstr>
      <vt:lpstr>Traffic intensity</vt:lpstr>
      <vt:lpstr>Queuing systems: stability</vt:lpstr>
      <vt:lpstr>Example#1</vt:lpstr>
      <vt:lpstr>Performance measures</vt:lpstr>
      <vt:lpstr>Mean queue length (M/M/1)</vt:lpstr>
      <vt:lpstr>Mean queue length (M/M/1) (cont’d)</vt:lpstr>
    </vt:vector>
  </TitlesOfParts>
  <Company>Lebanese American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COE321: Logic Design</dc:title>
  <dc:creator>wissam</dc:creator>
  <cp:lastModifiedBy>Fawaz, Wissam Fawzi</cp:lastModifiedBy>
  <cp:revision>569</cp:revision>
  <cp:lastPrinted>1601-01-01T00:00:00Z</cp:lastPrinted>
  <dcterms:created xsi:type="dcterms:W3CDTF">2006-10-15T06:08:27Z</dcterms:created>
  <dcterms:modified xsi:type="dcterms:W3CDTF">2013-04-02T11:10:40Z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