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7"/>
  </p:notesMasterIdLst>
  <p:handoutMasterIdLst>
    <p:handoutMasterId r:id="rId38"/>
  </p:handoutMasterIdLst>
  <p:sldIdLst>
    <p:sldId id="344" r:id="rId2"/>
    <p:sldId id="345" r:id="rId3"/>
    <p:sldId id="346" r:id="rId4"/>
    <p:sldId id="347" r:id="rId5"/>
    <p:sldId id="348" r:id="rId6"/>
    <p:sldId id="349" r:id="rId7"/>
    <p:sldId id="350" r:id="rId8"/>
    <p:sldId id="351" r:id="rId9"/>
    <p:sldId id="371" r:id="rId10"/>
    <p:sldId id="372" r:id="rId11"/>
    <p:sldId id="373" r:id="rId12"/>
    <p:sldId id="374" r:id="rId13"/>
    <p:sldId id="352" r:id="rId14"/>
    <p:sldId id="376" r:id="rId15"/>
    <p:sldId id="375" r:id="rId16"/>
    <p:sldId id="353" r:id="rId17"/>
    <p:sldId id="354" r:id="rId18"/>
    <p:sldId id="355" r:id="rId19"/>
    <p:sldId id="356" r:id="rId20"/>
    <p:sldId id="357" r:id="rId21"/>
    <p:sldId id="358" r:id="rId22"/>
    <p:sldId id="398"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9"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3250" autoAdjust="0"/>
  </p:normalViewPr>
  <p:slideViewPr>
    <p:cSldViewPr>
      <p:cViewPr>
        <p:scale>
          <a:sx n="69" d="100"/>
          <a:sy n="69" d="100"/>
        </p:scale>
        <p:origin x="-1194" y="-822"/>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249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262445B-2F0A-49BE-A44C-8A03D234C9AC}" type="slidenum">
              <a:rPr lang="en-US"/>
              <a:pPr/>
              <a:t>‹#›</a:t>
            </a:fld>
            <a:endParaRPr lang="en-US"/>
          </a:p>
        </p:txBody>
      </p:sp>
    </p:spTree>
    <p:extLst>
      <p:ext uri="{BB962C8B-B14F-4D97-AF65-F5344CB8AC3E}">
        <p14:creationId xmlns:p14="http://schemas.microsoft.com/office/powerpoint/2010/main" val="1202882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4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7DCC75C-A050-4935-9729-898071E66F17}" type="slidenum">
              <a:rPr lang="en-US"/>
              <a:pPr/>
              <a:t>‹#›</a:t>
            </a:fld>
            <a:endParaRPr lang="en-US"/>
          </a:p>
        </p:txBody>
      </p:sp>
    </p:spTree>
    <p:extLst>
      <p:ext uri="{BB962C8B-B14F-4D97-AF65-F5344CB8AC3E}">
        <p14:creationId xmlns:p14="http://schemas.microsoft.com/office/powerpoint/2010/main" val="33205545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AE0AB-DF6B-4F5A-81F4-3AFB6B9713A4}" type="slidenum">
              <a:rPr lang="en-US"/>
              <a:pPr/>
              <a:t>2</a:t>
            </a:fld>
            <a:endParaRPr lang="en-US"/>
          </a:p>
        </p:txBody>
      </p:sp>
      <p:sp>
        <p:nvSpPr>
          <p:cNvPr id="654338" name="Rectangle 2"/>
          <p:cNvSpPr>
            <a:spLocks noGrp="1" noRot="1" noChangeAspect="1" noChangeArrowheads="1" noTextEdit="1"/>
          </p:cNvSpPr>
          <p:nvPr>
            <p:ph type="sldImg"/>
          </p:nvPr>
        </p:nvSpPr>
        <p:spPr>
          <a:ln/>
        </p:spPr>
      </p:sp>
      <p:sp>
        <p:nvSpPr>
          <p:cNvPr id="654339" name="Rectangle 3"/>
          <p:cNvSpPr>
            <a:spLocks noGrp="1" noChangeArrowheads="1"/>
          </p:cNvSpPr>
          <p:nvPr>
            <p:ph type="body" idx="1"/>
          </p:nvPr>
        </p:nvSpPr>
        <p:spPr/>
        <p:txBody>
          <a:bodyPr/>
          <a:lstStyle/>
          <a:p>
            <a:r>
              <a:rPr lang="en-US" dirty="0"/>
              <a:t>To understand better the physical meaning of this unit, take a look at the traffic presented to a single resource. One Erlang is equivalent to a single user who uses that resources 100% of the time, or alternatively, 10 users who each occupy the resource 10% of the time. A traffic intensity greater than one indicates that customers arrive faster than they are served and is a good indication of the minimum number of servers required to achieve a stable system. For an example, a traffic intensity of 2.5 </a:t>
            </a:r>
            <a:r>
              <a:rPr lang="en-US" dirty="0" err="1"/>
              <a:t>Erlangs</a:t>
            </a:r>
            <a:r>
              <a:rPr lang="en-US" dirty="0"/>
              <a:t> indicates that at least three servers are required.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DDBD8E-42D5-49B2-BED4-B4D3986DBBE1}" type="slidenum">
              <a:rPr lang="en-US"/>
              <a:pPr/>
              <a:t>8</a:t>
            </a:fld>
            <a:endParaRPr lang="en-US"/>
          </a:p>
        </p:txBody>
      </p:sp>
      <p:sp>
        <p:nvSpPr>
          <p:cNvPr id="660482" name="Rectangle 2"/>
          <p:cNvSpPr>
            <a:spLocks noGrp="1" noRot="1" noChangeAspect="1" noChangeArrowheads="1" noTextEdit="1"/>
          </p:cNvSpPr>
          <p:nvPr>
            <p:ph type="sldImg"/>
          </p:nvPr>
        </p:nvSpPr>
        <p:spPr>
          <a:ln/>
        </p:spPr>
      </p:sp>
      <p:sp>
        <p:nvSpPr>
          <p:cNvPr id="660483" name="Rectangle 3"/>
          <p:cNvSpPr>
            <a:spLocks noGrp="1" noChangeArrowheads="1"/>
          </p:cNvSpPr>
          <p:nvPr>
            <p:ph type="body" idx="1"/>
          </p:nvPr>
        </p:nvSpPr>
        <p:spPr/>
        <p:txBody>
          <a:bodyPr/>
          <a:lstStyle/>
          <a:p>
            <a:r>
              <a:rPr lang="en-US" dirty="0"/>
              <a:t>The beauty of it lies in the fact that it does not assume any specific distribution for the arrival as well as the service process, nor does it assume any queuing discipline or depend upon the number of parallel servers in the system.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21538"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2800"/>
            </a:lvl1pPr>
          </a:lstStyle>
          <a:p>
            <a:pPr lvl="0"/>
            <a:r>
              <a:rPr lang="en-US" altLang="en-US" noProof="0" smtClean="0"/>
              <a:t>Click to edit Master subtitle style</a:t>
            </a:r>
          </a:p>
        </p:txBody>
      </p:sp>
      <p:sp>
        <p:nvSpPr>
          <p:cNvPr id="321541" name="Rectangle 5"/>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321542" name="Rectangle 6"/>
          <p:cNvSpPr>
            <a:spLocks noGrp="1" noChangeArrowheads="1"/>
          </p:cNvSpPr>
          <p:nvPr>
            <p:ph type="ftr" sz="quarter" idx="3"/>
          </p:nvPr>
        </p:nvSpPr>
        <p:spPr/>
        <p:txBody>
          <a:bodyPr/>
          <a:lstStyle>
            <a:lvl1pPr>
              <a:defRPr/>
            </a:lvl1pPr>
          </a:lstStyle>
          <a:p>
            <a:endParaRPr lang="en-US" altLang="en-US"/>
          </a:p>
        </p:txBody>
      </p:sp>
      <p:sp>
        <p:nvSpPr>
          <p:cNvPr id="321543" name="Rectangle 7"/>
          <p:cNvSpPr>
            <a:spLocks noGrp="1" noChangeArrowheads="1"/>
          </p:cNvSpPr>
          <p:nvPr>
            <p:ph type="sldNum" sz="quarter" idx="4"/>
          </p:nvPr>
        </p:nvSpPr>
        <p:spPr/>
        <p:txBody>
          <a:bodyPr/>
          <a:lstStyle>
            <a:lvl1pPr>
              <a:defRPr/>
            </a:lvl1pPr>
          </a:lstStyle>
          <a:p>
            <a:fld id="{5F920573-7BA6-4617-B95B-B7573CFA1491}" type="slidenum">
              <a:rPr lang="en-US" altLang="en-US"/>
              <a:pPr/>
              <a:t>‹#›</a:t>
            </a:fld>
            <a:endParaRPr lang="en-US" altLang="en-US"/>
          </a:p>
        </p:txBody>
      </p:sp>
      <p:grpSp>
        <p:nvGrpSpPr>
          <p:cNvPr id="321544" name="Group 8"/>
          <p:cNvGrpSpPr>
            <a:grpSpLocks/>
          </p:cNvGrpSpPr>
          <p:nvPr/>
        </p:nvGrpSpPr>
        <p:grpSpPr bwMode="auto">
          <a:xfrm>
            <a:off x="7493000" y="2992438"/>
            <a:ext cx="1338263" cy="2189162"/>
            <a:chOff x="4704" y="1885"/>
            <a:chExt cx="843" cy="1379"/>
          </a:xfrm>
        </p:grpSpPr>
        <p:sp>
          <p:nvSpPr>
            <p:cNvPr id="321545"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6"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7"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8"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9"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0"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1"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2"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3"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4"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5"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6"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7"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8"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9"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0"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1"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2"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3"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4"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5"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6"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7"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8"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9"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0"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1"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2"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3"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4"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5"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76"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D49BBCA-F432-4BEE-9370-9757BCB73204}" type="slidenum">
              <a:rPr lang="en-US" altLang="en-US"/>
              <a:pPr/>
              <a:t>‹#›</a:t>
            </a:fld>
            <a:endParaRPr lang="en-US" altLang="en-US"/>
          </a:p>
        </p:txBody>
      </p:sp>
    </p:spTree>
    <p:extLst>
      <p:ext uri="{BB962C8B-B14F-4D97-AF65-F5344CB8AC3E}">
        <p14:creationId xmlns:p14="http://schemas.microsoft.com/office/powerpoint/2010/main" val="2603072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A6206D9-B018-43F3-8E65-364A510D2D1D}" type="slidenum">
              <a:rPr lang="en-US" altLang="en-US"/>
              <a:pPr/>
              <a:t>‹#›</a:t>
            </a:fld>
            <a:endParaRPr lang="en-US" altLang="en-US"/>
          </a:p>
        </p:txBody>
      </p:sp>
    </p:spTree>
    <p:extLst>
      <p:ext uri="{BB962C8B-B14F-4D97-AF65-F5344CB8AC3E}">
        <p14:creationId xmlns:p14="http://schemas.microsoft.com/office/powerpoint/2010/main" val="302430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EF7D62-AA48-4EE3-BCBA-B8E178424124}" type="slidenum">
              <a:rPr lang="en-US" altLang="en-US"/>
              <a:pPr/>
              <a:t>‹#›</a:t>
            </a:fld>
            <a:endParaRPr lang="en-US" altLang="en-US"/>
          </a:p>
        </p:txBody>
      </p:sp>
    </p:spTree>
    <p:extLst>
      <p:ext uri="{BB962C8B-B14F-4D97-AF65-F5344CB8AC3E}">
        <p14:creationId xmlns:p14="http://schemas.microsoft.com/office/powerpoint/2010/main" val="277041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5F87F1-16D5-4560-88F0-F9C69F802969}" type="slidenum">
              <a:rPr lang="en-US" altLang="en-US"/>
              <a:pPr/>
              <a:t>‹#›</a:t>
            </a:fld>
            <a:endParaRPr lang="en-US" altLang="en-US"/>
          </a:p>
        </p:txBody>
      </p:sp>
    </p:spTree>
    <p:extLst>
      <p:ext uri="{BB962C8B-B14F-4D97-AF65-F5344CB8AC3E}">
        <p14:creationId xmlns:p14="http://schemas.microsoft.com/office/powerpoint/2010/main" val="19182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54F659-3DAE-4D7A-AC84-67FCDCA25669}" type="slidenum">
              <a:rPr lang="en-US" altLang="en-US"/>
              <a:pPr/>
              <a:t>‹#›</a:t>
            </a:fld>
            <a:endParaRPr lang="en-US" altLang="en-US"/>
          </a:p>
        </p:txBody>
      </p:sp>
    </p:spTree>
    <p:extLst>
      <p:ext uri="{BB962C8B-B14F-4D97-AF65-F5344CB8AC3E}">
        <p14:creationId xmlns:p14="http://schemas.microsoft.com/office/powerpoint/2010/main" val="149631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0451DBE-EB9A-491B-A4F6-B191300AA3CB}" type="slidenum">
              <a:rPr lang="en-US" altLang="en-US"/>
              <a:pPr/>
              <a:t>‹#›</a:t>
            </a:fld>
            <a:endParaRPr lang="en-US" altLang="en-US"/>
          </a:p>
        </p:txBody>
      </p:sp>
    </p:spTree>
    <p:extLst>
      <p:ext uri="{BB962C8B-B14F-4D97-AF65-F5344CB8AC3E}">
        <p14:creationId xmlns:p14="http://schemas.microsoft.com/office/powerpoint/2010/main" val="119428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6AC2FE2-0356-47C0-BC44-7C7797B5A84B}" type="slidenum">
              <a:rPr lang="en-US" altLang="en-US"/>
              <a:pPr/>
              <a:t>‹#›</a:t>
            </a:fld>
            <a:endParaRPr lang="en-US" altLang="en-US"/>
          </a:p>
        </p:txBody>
      </p:sp>
    </p:spTree>
    <p:extLst>
      <p:ext uri="{BB962C8B-B14F-4D97-AF65-F5344CB8AC3E}">
        <p14:creationId xmlns:p14="http://schemas.microsoft.com/office/powerpoint/2010/main" val="34253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93503CB-78D6-4B26-AE45-E743F96891B7}" type="slidenum">
              <a:rPr lang="en-US" altLang="en-US"/>
              <a:pPr/>
              <a:t>‹#›</a:t>
            </a:fld>
            <a:endParaRPr lang="en-US" altLang="en-US"/>
          </a:p>
        </p:txBody>
      </p:sp>
    </p:spTree>
    <p:extLst>
      <p:ext uri="{BB962C8B-B14F-4D97-AF65-F5344CB8AC3E}">
        <p14:creationId xmlns:p14="http://schemas.microsoft.com/office/powerpoint/2010/main" val="176237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830BE9B-6E46-4CE9-AD28-445080B03713}" type="slidenum">
              <a:rPr lang="en-US" altLang="en-US"/>
              <a:pPr/>
              <a:t>‹#›</a:t>
            </a:fld>
            <a:endParaRPr lang="en-US" altLang="en-US"/>
          </a:p>
        </p:txBody>
      </p:sp>
    </p:spTree>
    <p:extLst>
      <p:ext uri="{BB962C8B-B14F-4D97-AF65-F5344CB8AC3E}">
        <p14:creationId xmlns:p14="http://schemas.microsoft.com/office/powerpoint/2010/main" val="280220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5AD5B5D-89B5-4C27-A511-83F458306DD7}" type="slidenum">
              <a:rPr lang="en-US" altLang="en-US"/>
              <a:pPr/>
              <a:t>‹#›</a:t>
            </a:fld>
            <a:endParaRPr lang="en-US" altLang="en-US"/>
          </a:p>
        </p:txBody>
      </p:sp>
    </p:spTree>
    <p:extLst>
      <p:ext uri="{BB962C8B-B14F-4D97-AF65-F5344CB8AC3E}">
        <p14:creationId xmlns:p14="http://schemas.microsoft.com/office/powerpoint/2010/main" val="26259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15"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20516"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0517" name="Rectangle 5"/>
          <p:cNvSpPr>
            <a:spLocks noGrp="1" noChangeArrowheads="1"/>
          </p:cNvSpPr>
          <p:nvPr>
            <p:ph type="dt" sz="half" idx="2"/>
          </p:nvPr>
        </p:nvSpPr>
        <p:spPr bwMode="auto">
          <a:xfrm>
            <a:off x="304800" y="64008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321B5E6F-EBEF-413A-8B79-917A8D7740AE}" type="slidenum">
              <a:rPr lang="en-US" altLang="en-US"/>
              <a:pPr/>
              <a:t>‹#›</a:t>
            </a:fld>
            <a:endParaRPr lang="en-US" altLang="en-US"/>
          </a:p>
        </p:txBody>
      </p:sp>
      <p:grpSp>
        <p:nvGrpSpPr>
          <p:cNvPr id="320520" name="Group 8"/>
          <p:cNvGrpSpPr>
            <a:grpSpLocks/>
          </p:cNvGrpSpPr>
          <p:nvPr/>
        </p:nvGrpSpPr>
        <p:grpSpPr bwMode="auto">
          <a:xfrm>
            <a:off x="8153400" y="152400"/>
            <a:ext cx="792163" cy="1295400"/>
            <a:chOff x="5136" y="960"/>
            <a:chExt cx="528" cy="864"/>
          </a:xfrm>
        </p:grpSpPr>
        <p:sp>
          <p:nvSpPr>
            <p:cNvPr id="320521"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2"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3"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4"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5"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6"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7"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8"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9"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0"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1"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2"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3"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4"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5"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6"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7"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8"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9"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0"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1"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2"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3"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4"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5"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6"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7"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8"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9"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50"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51"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hf hdr="0" ftr="0" dt="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cs typeface="Arial" charset="0"/>
        </a:defRPr>
      </a:lvl2pPr>
      <a:lvl3pPr algn="l" rtl="0" fontAlgn="base">
        <a:spcBef>
          <a:spcPct val="0"/>
        </a:spcBef>
        <a:spcAft>
          <a:spcPct val="0"/>
        </a:spcAft>
        <a:defRPr sz="3900" b="1">
          <a:solidFill>
            <a:schemeClr val="tx2"/>
          </a:solidFill>
          <a:latin typeface="Arial" charset="0"/>
          <a:cs typeface="Arial" charset="0"/>
        </a:defRPr>
      </a:lvl3pPr>
      <a:lvl4pPr algn="l" rtl="0" fontAlgn="base">
        <a:spcBef>
          <a:spcPct val="0"/>
        </a:spcBef>
        <a:spcAft>
          <a:spcPct val="0"/>
        </a:spcAft>
        <a:defRPr sz="3900" b="1">
          <a:solidFill>
            <a:schemeClr val="tx2"/>
          </a:solidFill>
          <a:latin typeface="Arial" charset="0"/>
          <a:cs typeface="Arial" charset="0"/>
        </a:defRPr>
      </a:lvl4pPr>
      <a:lvl5pPr algn="l" rtl="0" fontAlgn="base">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26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300">
          <a:solidFill>
            <a:schemeClr val="tx1"/>
          </a:solidFill>
          <a:latin typeface="+mn-lt"/>
          <a:cs typeface="+mn-cs"/>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cs typeface="+mn-cs"/>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2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6.wmf"/><Relationship Id="rId5" Type="http://schemas.openxmlformats.org/officeDocument/2006/relationships/oleObject" Target="../embeddings/oleObject14.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6.bin"/></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0.wmf"/><Relationship Id="rId5" Type="http://schemas.openxmlformats.org/officeDocument/2006/relationships/oleObject" Target="../embeddings/oleObject18.bin"/><Relationship Id="rId4" Type="http://schemas.openxmlformats.org/officeDocument/2006/relationships/image" Target="../media/image1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2.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4.wmf"/><Relationship Id="rId5" Type="http://schemas.openxmlformats.org/officeDocument/2006/relationships/oleObject" Target="../embeddings/oleObject22.bin"/><Relationship Id="rId4" Type="http://schemas.openxmlformats.org/officeDocument/2006/relationships/image" Target="../media/image23.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30.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1.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32.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33.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35.wmf"/><Relationship Id="rId5" Type="http://schemas.openxmlformats.org/officeDocument/2006/relationships/oleObject" Target="../embeddings/oleObject33.bin"/><Relationship Id="rId4" Type="http://schemas.openxmlformats.org/officeDocument/2006/relationships/image" Target="../media/image34.wmf"/></Relationships>
</file>

<file path=ppt/slides/_rels/slide3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25650E60-EB54-4CA1-A617-6F001CA27055}" type="slidenum">
              <a:rPr lang="en-US" altLang="en-US"/>
              <a:pPr/>
              <a:t>1</a:t>
            </a:fld>
            <a:endParaRPr lang="en-US" altLang="en-US"/>
          </a:p>
        </p:txBody>
      </p:sp>
      <p:sp>
        <p:nvSpPr>
          <p:cNvPr id="651266" name="Rectangle 2"/>
          <p:cNvSpPr>
            <a:spLocks noGrp="1" noChangeArrowheads="1"/>
          </p:cNvSpPr>
          <p:nvPr>
            <p:ph type="title"/>
          </p:nvPr>
        </p:nvSpPr>
        <p:spPr/>
        <p:txBody>
          <a:bodyPr/>
          <a:lstStyle/>
          <a:p>
            <a:r>
              <a:rPr lang="en-US"/>
              <a:t>M/M/1 queue</a:t>
            </a:r>
          </a:p>
        </p:txBody>
      </p:sp>
      <p:sp>
        <p:nvSpPr>
          <p:cNvPr id="651267" name="Rectangle 3"/>
          <p:cNvSpPr>
            <a:spLocks noGrp="1" noChangeArrowheads="1"/>
          </p:cNvSpPr>
          <p:nvPr>
            <p:ph type="body" idx="1"/>
          </p:nvPr>
        </p:nvSpPr>
        <p:spPr>
          <a:xfrm>
            <a:off x="457200" y="2971800"/>
            <a:ext cx="8229600" cy="3159125"/>
          </a:xfrm>
        </p:spPr>
        <p:txBody>
          <a:bodyPr/>
          <a:lstStyle/>
          <a:p>
            <a:r>
              <a:rPr lang="el-GR"/>
              <a:t>λ</a:t>
            </a:r>
            <a:r>
              <a:rPr lang="en-US" baseline="-25000"/>
              <a:t>n </a:t>
            </a:r>
            <a:r>
              <a:rPr lang="en-US"/>
              <a:t>= </a:t>
            </a:r>
            <a:r>
              <a:rPr lang="el-GR"/>
              <a:t>λ</a:t>
            </a:r>
            <a:r>
              <a:rPr lang="en-US"/>
              <a:t>, (n &gt;=0); </a:t>
            </a:r>
            <a:r>
              <a:rPr lang="el-GR"/>
              <a:t>μ</a:t>
            </a:r>
            <a:r>
              <a:rPr lang="en-US" baseline="-25000"/>
              <a:t>n </a:t>
            </a:r>
            <a:r>
              <a:rPr lang="en-US"/>
              <a:t>= </a:t>
            </a:r>
            <a:r>
              <a:rPr lang="el-GR"/>
              <a:t>μ</a:t>
            </a:r>
            <a:r>
              <a:rPr lang="en-US"/>
              <a:t> (n&gt;=1)</a:t>
            </a:r>
            <a:endParaRPr lang="el-GR"/>
          </a:p>
        </p:txBody>
      </p:sp>
      <p:sp>
        <p:nvSpPr>
          <p:cNvPr id="651268" name="Line 4"/>
          <p:cNvSpPr>
            <a:spLocks noChangeShapeType="1"/>
          </p:cNvSpPr>
          <p:nvPr/>
        </p:nvSpPr>
        <p:spPr bwMode="auto">
          <a:xfrm>
            <a:off x="381000" y="2209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69" name="Line 5"/>
          <p:cNvSpPr>
            <a:spLocks noChangeShapeType="1"/>
          </p:cNvSpPr>
          <p:nvPr/>
        </p:nvSpPr>
        <p:spPr bwMode="auto">
          <a:xfrm>
            <a:off x="914400" y="1981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0" name="Line 6"/>
          <p:cNvSpPr>
            <a:spLocks noChangeShapeType="1"/>
          </p:cNvSpPr>
          <p:nvPr/>
        </p:nvSpPr>
        <p:spPr bwMode="auto">
          <a:xfrm>
            <a:off x="24384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1" name="Line 7"/>
          <p:cNvSpPr>
            <a:spLocks noChangeShapeType="1"/>
          </p:cNvSpPr>
          <p:nvPr/>
        </p:nvSpPr>
        <p:spPr bwMode="auto">
          <a:xfrm flipH="1">
            <a:off x="914400" y="2362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2" name="Line 8"/>
          <p:cNvSpPr>
            <a:spLocks noChangeShapeType="1"/>
          </p:cNvSpPr>
          <p:nvPr/>
        </p:nvSpPr>
        <p:spPr bwMode="auto">
          <a:xfrm>
            <a:off x="22860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3" name="Line 9"/>
          <p:cNvSpPr>
            <a:spLocks noChangeShapeType="1"/>
          </p:cNvSpPr>
          <p:nvPr/>
        </p:nvSpPr>
        <p:spPr bwMode="auto">
          <a:xfrm>
            <a:off x="21336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4" name="Line 10"/>
          <p:cNvSpPr>
            <a:spLocks noChangeShapeType="1"/>
          </p:cNvSpPr>
          <p:nvPr/>
        </p:nvSpPr>
        <p:spPr bwMode="auto">
          <a:xfrm>
            <a:off x="19812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5" name="Line 11"/>
          <p:cNvSpPr>
            <a:spLocks noChangeShapeType="1"/>
          </p:cNvSpPr>
          <p:nvPr/>
        </p:nvSpPr>
        <p:spPr bwMode="auto">
          <a:xfrm>
            <a:off x="2438400" y="2209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6" name="Oval 12"/>
          <p:cNvSpPr>
            <a:spLocks noChangeArrowheads="1"/>
          </p:cNvSpPr>
          <p:nvPr/>
        </p:nvSpPr>
        <p:spPr bwMode="auto">
          <a:xfrm>
            <a:off x="2667000" y="1905000"/>
            <a:ext cx="6096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277" name="Line 13"/>
          <p:cNvSpPr>
            <a:spLocks noChangeShapeType="1"/>
          </p:cNvSpPr>
          <p:nvPr/>
        </p:nvSpPr>
        <p:spPr bwMode="auto">
          <a:xfrm>
            <a:off x="3276600" y="2209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8" name="Text Box 14"/>
          <p:cNvSpPr txBox="1">
            <a:spLocks noChangeArrowheads="1"/>
          </p:cNvSpPr>
          <p:nvPr/>
        </p:nvSpPr>
        <p:spPr bwMode="auto">
          <a:xfrm>
            <a:off x="4343400" y="1797050"/>
            <a:ext cx="1624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r>
              <a:rPr lang="en-US"/>
              <a:t>: arrival rate</a:t>
            </a:r>
          </a:p>
          <a:p>
            <a:r>
              <a:rPr lang="el-GR"/>
              <a:t>μ</a:t>
            </a:r>
            <a:r>
              <a:rPr lang="en-US"/>
              <a:t>: service rate</a:t>
            </a:r>
            <a:endParaRPr lang="el-GR"/>
          </a:p>
        </p:txBody>
      </p:sp>
      <p:sp>
        <p:nvSpPr>
          <p:cNvPr id="651279" name="Text Box 15"/>
          <p:cNvSpPr txBox="1">
            <a:spLocks noChangeArrowheads="1"/>
          </p:cNvSpPr>
          <p:nvPr/>
        </p:nvSpPr>
        <p:spPr bwMode="auto">
          <a:xfrm>
            <a:off x="441325" y="17668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51280" name="Text Box 16"/>
          <p:cNvSpPr txBox="1">
            <a:spLocks noChangeArrowheads="1"/>
          </p:cNvSpPr>
          <p:nvPr/>
        </p:nvSpPr>
        <p:spPr bwMode="auto">
          <a:xfrm>
            <a:off x="3359150" y="1766888"/>
            <a:ext cx="315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graphicFrame>
        <p:nvGraphicFramePr>
          <p:cNvPr id="651294" name="Object 30"/>
          <p:cNvGraphicFramePr>
            <a:graphicFrameLocks noChangeAspect="1"/>
          </p:cNvGraphicFramePr>
          <p:nvPr/>
        </p:nvGraphicFramePr>
        <p:xfrm>
          <a:off x="1108075" y="3494088"/>
          <a:ext cx="4454525" cy="2906712"/>
        </p:xfrm>
        <a:graphic>
          <a:graphicData uri="http://schemas.openxmlformats.org/presentationml/2006/ole">
            <mc:AlternateContent xmlns:mc="http://schemas.openxmlformats.org/markup-compatibility/2006">
              <mc:Choice xmlns:v="urn:schemas-microsoft-com:vml" Requires="v">
                <p:oleObj spid="_x0000_s651315" name="Equation" r:id="rId3" imgW="2108160" imgH="1371600" progId="Equation.3">
                  <p:embed/>
                </p:oleObj>
              </mc:Choice>
              <mc:Fallback>
                <p:oleObj name="Equation" r:id="rId3" imgW="2108160" imgH="1371600" progId="Equation.3">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8075" y="3494088"/>
                        <a:ext cx="4454525" cy="290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1294"/>
                                        </p:tgtEl>
                                        <p:attrNameLst>
                                          <p:attrName>style.visibility</p:attrName>
                                        </p:attrNameLst>
                                      </p:cBhvr>
                                      <p:to>
                                        <p:strVal val="visible"/>
                                      </p:to>
                                    </p:set>
                                    <p:animEffect transition="in" filter="blinds(horizontal)">
                                      <p:cBhvr>
                                        <p:cTn id="7" dur="500"/>
                                        <p:tgtEl>
                                          <p:spTgt spid="651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US" dirty="0" smtClean="0"/>
              <a:t>Graphical Proof</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447800"/>
                <a:ext cx="9067800" cy="5791200"/>
              </a:xfrm>
            </p:spPr>
            <p:txBody>
              <a:bodyPr>
                <a:normAutofit/>
              </a:bodyPr>
              <a:lstStyle/>
              <a:p>
                <a:r>
                  <a:rPr lang="en-US" dirty="0" smtClean="0"/>
                  <a:t>A(t) </a:t>
                </a:r>
              </a:p>
              <a:p>
                <a:pPr lvl="1"/>
                <a:r>
                  <a:rPr lang="en-US" dirty="0" smtClean="0"/>
                  <a:t>Cumulative arrival process</a:t>
                </a:r>
              </a:p>
              <a:p>
                <a:r>
                  <a:rPr lang="en-US" dirty="0" smtClean="0"/>
                  <a:t>L(t) </a:t>
                </a:r>
              </a:p>
              <a:p>
                <a:pPr lvl="1"/>
                <a:r>
                  <a:rPr lang="en-US" dirty="0" smtClean="0"/>
                  <a:t>Nb. of customers that left system up to t</a:t>
                </a:r>
              </a:p>
              <a:p>
                <a:endParaRPr lang="en-US" dirty="0"/>
              </a:p>
              <a:p>
                <a:r>
                  <a:rPr lang="en-US" dirty="0" smtClean="0"/>
                  <a:t>=&gt; N(t) = A(t) – L(t)</a:t>
                </a:r>
              </a:p>
              <a:p>
                <a:pPr lvl="1"/>
                <a:r>
                  <a:rPr lang="en-US" dirty="0" smtClean="0"/>
                  <a:t>Nb. of customers in system at time t</a:t>
                </a:r>
              </a:p>
              <a:p>
                <a:pPr lvl="1"/>
                <a:endParaRPr lang="en-US" dirty="0"/>
              </a:p>
              <a:p>
                <a:r>
                  <a:rPr lang="en-US" dirty="0" smtClean="0"/>
                  <a:t>d</a:t>
                </a:r>
                <a:r>
                  <a:rPr lang="en-US" baseline="-25000" dirty="0" smtClean="0"/>
                  <a:t>i</a:t>
                </a:r>
                <a:r>
                  <a:rPr lang="en-US" dirty="0"/>
                  <a:t> </a:t>
                </a:r>
                <a:r>
                  <a:rPr lang="en-US" dirty="0" smtClean="0"/>
                  <a:t>: interval between i</a:t>
                </a:r>
                <a:r>
                  <a:rPr lang="en-US" baseline="30000" dirty="0" smtClean="0"/>
                  <a:t>th</a:t>
                </a:r>
                <a:r>
                  <a:rPr lang="en-US" dirty="0" smtClean="0"/>
                  <a:t> arrival and its departure</a:t>
                </a:r>
              </a:p>
              <a:p>
                <a:pPr lvl="1"/>
                <a14:m>
                  <m:oMath xmlns:m="http://schemas.openxmlformats.org/officeDocument/2006/math">
                    <m:r>
                      <a:rPr lang="en-US" i="1" smtClean="0">
                        <a:latin typeface="Cambria Math"/>
                        <a:ea typeface="Cambria Math"/>
                      </a:rPr>
                      <m:t>∆</m:t>
                    </m:r>
                    <m:d>
                      <m:dPr>
                        <m:ctrlPr>
                          <a:rPr lang="en-US" b="0" i="1" smtClean="0">
                            <a:latin typeface="Cambria Math"/>
                            <a:ea typeface="Cambria Math"/>
                          </a:rPr>
                        </m:ctrlPr>
                      </m:dPr>
                      <m:e>
                        <m:r>
                          <a:rPr lang="en-US" b="0" i="1" smtClean="0">
                            <a:latin typeface="Cambria Math"/>
                            <a:ea typeface="Cambria Math"/>
                          </a:rPr>
                          <m:t>𝑡</m:t>
                        </m:r>
                      </m:e>
                    </m:d>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𝑑</m:t>
                        </m:r>
                      </m:e>
                      <m:sub>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𝑑</m:t>
                        </m:r>
                      </m:e>
                      <m:sub>
                        <m:r>
                          <a:rPr lang="en-US" b="0" i="1" smtClean="0">
                            <a:latin typeface="Cambria Math"/>
                            <a:ea typeface="Cambria Math"/>
                          </a:rPr>
                          <m:t>2</m:t>
                        </m:r>
                      </m:sub>
                    </m:sSub>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𝑑</m:t>
                        </m:r>
                      </m:e>
                      <m:sub>
                        <m:r>
                          <a:rPr lang="en-US" b="0" i="1" smtClean="0">
                            <a:latin typeface="Cambria Math"/>
                            <a:ea typeface="Cambria Math"/>
                          </a:rPr>
                          <m:t>𝑛</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447800"/>
                <a:ext cx="9067800" cy="5791200"/>
              </a:xfrm>
              <a:blipFill rotWithShape="1">
                <a:blip r:embed="rId2"/>
                <a:stretch>
                  <a:fillRect l="-403" t="-947"/>
                </a:stretch>
              </a:blipFill>
            </p:spPr>
            <p:txBody>
              <a:bodyPr/>
              <a:lstStyle/>
              <a:p>
                <a:r>
                  <a:rPr lang="en-US">
                    <a:noFill/>
                  </a:rPr>
                  <a:t> </a:t>
                </a:r>
              </a:p>
            </p:txBody>
          </p:sp>
        </mc:Fallback>
      </mc:AlternateContent>
    </p:spTree>
    <p:extLst>
      <p:ext uri="{BB962C8B-B14F-4D97-AF65-F5344CB8AC3E}">
        <p14:creationId xmlns:p14="http://schemas.microsoft.com/office/powerpoint/2010/main" val="3236771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Graphical Proof (continued)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966761" cy="49453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3349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Graphical Proof (continued)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724400"/>
              </a:xfrm>
            </p:spPr>
            <p:txBody>
              <a:bodyPr>
                <a:normAutofit/>
              </a:bodyPr>
              <a:lstStyle/>
              <a:p>
                <a14:m>
                  <m:oMath xmlns:m="http://schemas.openxmlformats.org/officeDocument/2006/math">
                    <m:r>
                      <a:rPr lang="en-US" b="0" i="1" smtClean="0">
                        <a:latin typeface="Cambria Math"/>
                      </a:rPr>
                      <m:t>𝜆</m:t>
                    </m:r>
                    <m:d>
                      <m:dPr>
                        <m:ctrlPr>
                          <a:rPr lang="en-US" b="0" i="1" smtClean="0">
                            <a:latin typeface="Cambria Math"/>
                          </a:rPr>
                        </m:ctrlPr>
                      </m:dPr>
                      <m:e>
                        <m:r>
                          <a:rPr lang="en-US" b="0" i="1" smtClean="0">
                            <a:latin typeface="Cambria Math"/>
                          </a:rPr>
                          <m:t>𝑇</m:t>
                        </m:r>
                      </m:e>
                    </m:d>
                    <m:r>
                      <a:rPr lang="en-US" b="0" i="1" smtClean="0">
                        <a:latin typeface="Cambria Math"/>
                      </a:rPr>
                      <m:t>=</m:t>
                    </m:r>
                    <m:f>
                      <m:fPr>
                        <m:ctrlPr>
                          <a:rPr lang="en-US" b="0" i="1" smtClean="0">
                            <a:latin typeface="Cambria Math"/>
                          </a:rPr>
                        </m:ctrlPr>
                      </m:fPr>
                      <m:num>
                        <m:r>
                          <a:rPr lang="en-US" b="0" i="1" smtClean="0">
                            <a:latin typeface="Cambria Math"/>
                          </a:rPr>
                          <m:t>𝐴</m:t>
                        </m:r>
                        <m:r>
                          <a:rPr lang="en-US" b="0" i="1" smtClean="0">
                            <a:latin typeface="Cambria Math"/>
                          </a:rPr>
                          <m:t>(</m:t>
                        </m:r>
                        <m:r>
                          <a:rPr lang="en-US" b="0" i="1" smtClean="0">
                            <a:latin typeface="Cambria Math"/>
                          </a:rPr>
                          <m:t>𝑇</m:t>
                        </m:r>
                        <m:r>
                          <a:rPr lang="en-US" b="0" i="1" smtClean="0">
                            <a:latin typeface="Cambria Math"/>
                          </a:rPr>
                          <m:t>)</m:t>
                        </m:r>
                      </m:num>
                      <m:den>
                        <m:r>
                          <a:rPr lang="en-US" b="0" i="1" smtClean="0">
                            <a:latin typeface="Cambria Math"/>
                          </a:rPr>
                          <m:t>𝑇</m:t>
                        </m:r>
                      </m:den>
                    </m:f>
                    <m:r>
                      <a:rPr lang="en-US" b="0" i="1" smtClean="0">
                        <a:latin typeface="Cambria Math"/>
                      </a:rPr>
                      <m:t>, </m:t>
                    </m:r>
                    <m:acc>
                      <m:accPr>
                        <m:chr m:val="̅"/>
                        <m:ctrlPr>
                          <a:rPr lang="en-US" b="0" i="1" smtClean="0">
                            <a:latin typeface="Cambria Math"/>
                          </a:rPr>
                        </m:ctrlPr>
                      </m:accPr>
                      <m:e>
                        <m:r>
                          <a:rPr lang="en-US" b="0" i="1" smtClean="0">
                            <a:latin typeface="Cambria Math"/>
                          </a:rPr>
                          <m:t>𝐷</m:t>
                        </m:r>
                        <m:r>
                          <a:rPr lang="en-US" b="0" i="1" smtClean="0">
                            <a:latin typeface="Cambria Math"/>
                          </a:rPr>
                          <m:t>(</m:t>
                        </m:r>
                        <m:r>
                          <a:rPr lang="en-US" b="0" i="1" smtClean="0">
                            <a:latin typeface="Cambria Math"/>
                          </a:rPr>
                          <m:t>𝑇</m:t>
                        </m:r>
                        <m:r>
                          <a:rPr lang="en-US" b="0" i="1" smtClean="0">
                            <a:latin typeface="Cambria Math"/>
                          </a:rPr>
                          <m:t>)</m:t>
                        </m:r>
                      </m:e>
                    </m:acc>
                    <m:r>
                      <a:rPr lang="en-US" b="0" i="1" smtClean="0">
                        <a:latin typeface="Cambria Math"/>
                      </a:rPr>
                      <m:t>=</m:t>
                    </m:r>
                    <m:f>
                      <m:fPr>
                        <m:ctrlPr>
                          <a:rPr lang="en-US" b="0" i="1" smtClean="0">
                            <a:latin typeface="Cambria Math"/>
                          </a:rPr>
                        </m:ctrlPr>
                      </m:fPr>
                      <m:num>
                        <m:r>
                          <a:rPr lang="en-US" b="0" i="1" smtClean="0">
                            <a:latin typeface="Cambria Math"/>
                            <a:ea typeface="Cambria Math"/>
                          </a:rPr>
                          <m:t>∆(</m:t>
                        </m:r>
                        <m:r>
                          <a:rPr lang="en-US" b="0" i="1" smtClean="0">
                            <a:latin typeface="Cambria Math"/>
                            <a:ea typeface="Cambria Math"/>
                          </a:rPr>
                          <m:t>𝑇</m:t>
                        </m:r>
                        <m:r>
                          <a:rPr lang="en-US" b="0" i="1" smtClean="0">
                            <a:latin typeface="Cambria Math"/>
                            <a:ea typeface="Cambria Math"/>
                          </a:rPr>
                          <m:t>)</m:t>
                        </m:r>
                      </m:num>
                      <m:den>
                        <m:r>
                          <a:rPr lang="en-US" b="0" i="1" smtClean="0">
                            <a:latin typeface="Cambria Math"/>
                          </a:rPr>
                          <m:t>𝐴</m:t>
                        </m:r>
                        <m:r>
                          <a:rPr lang="en-US" b="0" i="1" smtClean="0">
                            <a:latin typeface="Cambria Math"/>
                          </a:rPr>
                          <m:t>(</m:t>
                        </m:r>
                        <m:r>
                          <a:rPr lang="en-US" b="0" i="1" smtClean="0">
                            <a:latin typeface="Cambria Math"/>
                          </a:rPr>
                          <m:t>𝑇</m:t>
                        </m:r>
                        <m:r>
                          <a:rPr lang="en-US" b="0" i="1" smtClean="0">
                            <a:latin typeface="Cambria Math"/>
                          </a:rPr>
                          <m:t>)</m:t>
                        </m:r>
                      </m:den>
                    </m:f>
                  </m:oMath>
                </a14:m>
                <a:endParaRPr lang="en-US" b="0" dirty="0" smtClean="0"/>
              </a:p>
              <a:p>
                <a:endParaRPr lang="en-US" b="0" i="1" dirty="0" smtClean="0">
                  <a:latin typeface="Cambria Math"/>
                </a:endParaRPr>
              </a:p>
              <a:p>
                <a14:m>
                  <m:oMath xmlns:m="http://schemas.openxmlformats.org/officeDocument/2006/math">
                    <m:r>
                      <a:rPr lang="en-US" b="0" i="1" smtClean="0">
                        <a:latin typeface="Cambria Math"/>
                      </a:rPr>
                      <m:t>⇒</m:t>
                    </m:r>
                    <m:r>
                      <a:rPr lang="en-US" b="0" i="1" smtClean="0">
                        <a:latin typeface="Cambria Math"/>
                      </a:rPr>
                      <m:t>𝜆</m:t>
                    </m:r>
                    <m:d>
                      <m:dPr>
                        <m:ctrlPr>
                          <a:rPr lang="en-US" b="0" i="1" smtClean="0">
                            <a:latin typeface="Cambria Math"/>
                          </a:rPr>
                        </m:ctrlPr>
                      </m:dPr>
                      <m:e>
                        <m:r>
                          <a:rPr lang="en-US" b="0" i="1" smtClean="0">
                            <a:latin typeface="Cambria Math"/>
                          </a:rPr>
                          <m:t>𝑇</m:t>
                        </m:r>
                      </m:e>
                    </m:d>
                    <m:r>
                      <a:rPr lang="en-US" b="0" i="1" smtClean="0">
                        <a:latin typeface="Cambria Math"/>
                        <a:ea typeface="Cambria Math"/>
                      </a:rPr>
                      <m:t>×</m:t>
                    </m:r>
                    <m:acc>
                      <m:accPr>
                        <m:chr m:val="̅"/>
                        <m:ctrlPr>
                          <a:rPr lang="en-US" b="0" i="1" smtClean="0">
                            <a:latin typeface="Cambria Math"/>
                            <a:ea typeface="Cambria Math"/>
                          </a:rPr>
                        </m:ctrlPr>
                      </m:accPr>
                      <m:e>
                        <m:r>
                          <a:rPr lang="en-US" b="0" i="1" smtClean="0">
                            <a:latin typeface="Cambria Math"/>
                            <a:ea typeface="Cambria Math"/>
                          </a:rPr>
                          <m:t>𝐷</m:t>
                        </m:r>
                        <m:d>
                          <m:dPr>
                            <m:ctrlPr>
                              <a:rPr lang="en-US" b="0" i="1" smtClean="0">
                                <a:latin typeface="Cambria Math"/>
                                <a:ea typeface="Cambria Math"/>
                              </a:rPr>
                            </m:ctrlPr>
                          </m:dPr>
                          <m:e>
                            <m:r>
                              <a:rPr lang="en-US" b="0" i="1" smtClean="0">
                                <a:latin typeface="Cambria Math"/>
                                <a:ea typeface="Cambria Math"/>
                              </a:rPr>
                              <m:t>𝑇</m:t>
                            </m:r>
                          </m:e>
                        </m:d>
                      </m:e>
                    </m:acc>
                    <m:r>
                      <a:rPr lang="en-US" b="0" i="1" smtClean="0">
                        <a:latin typeface="Cambria Math"/>
                      </a:rPr>
                      <m:t>=</m:t>
                    </m:r>
                    <m:f>
                      <m:fPr>
                        <m:ctrlPr>
                          <a:rPr lang="en-US" b="0" i="1" smtClean="0">
                            <a:latin typeface="Cambria Math"/>
                          </a:rPr>
                        </m:ctrlPr>
                      </m:fPr>
                      <m:num>
                        <m:r>
                          <a:rPr lang="en-US" b="0" i="1" smtClean="0">
                            <a:latin typeface="Cambria Math"/>
                            <a:ea typeface="Cambria Math"/>
                          </a:rPr>
                          <m:t>∆(</m:t>
                        </m:r>
                        <m:r>
                          <a:rPr lang="en-US" b="0" i="1" smtClean="0">
                            <a:latin typeface="Cambria Math"/>
                            <a:ea typeface="Cambria Math"/>
                          </a:rPr>
                          <m:t>𝑇</m:t>
                        </m:r>
                        <m:r>
                          <a:rPr lang="en-US" b="0" i="1" smtClean="0">
                            <a:latin typeface="Cambria Math"/>
                            <a:ea typeface="Cambria Math"/>
                          </a:rPr>
                          <m:t>)</m:t>
                        </m:r>
                      </m:num>
                      <m:den>
                        <m:r>
                          <a:rPr lang="en-US" b="0" i="1" smtClean="0">
                            <a:latin typeface="Cambria Math"/>
                          </a:rPr>
                          <m:t>𝑇</m:t>
                        </m:r>
                      </m:den>
                    </m:f>
                    <m:r>
                      <a:rPr lang="en-US" b="0" i="1" smtClean="0">
                        <a:latin typeface="Cambria Math"/>
                      </a:rPr>
                      <m:t>=</m:t>
                    </m:r>
                    <m:acc>
                      <m:accPr>
                        <m:chr m:val="̅"/>
                        <m:ctrlPr>
                          <a:rPr lang="en-US" b="0" i="1" smtClean="0">
                            <a:latin typeface="Cambria Math"/>
                          </a:rPr>
                        </m:ctrlPr>
                      </m:accPr>
                      <m:e>
                        <m:r>
                          <a:rPr lang="en-US" b="0" i="1" smtClean="0">
                            <a:latin typeface="Cambria Math"/>
                          </a:rPr>
                          <m:t>𝑁</m:t>
                        </m:r>
                        <m:r>
                          <a:rPr lang="en-US" b="0" i="1" smtClean="0">
                            <a:latin typeface="Cambria Math"/>
                          </a:rPr>
                          <m:t>(</m:t>
                        </m:r>
                        <m:r>
                          <a:rPr lang="en-US" b="0" i="1" smtClean="0">
                            <a:latin typeface="Cambria Math"/>
                          </a:rPr>
                          <m:t>𝑇</m:t>
                        </m:r>
                        <m:r>
                          <a:rPr lang="en-US" b="0" i="1" smtClean="0">
                            <a:latin typeface="Cambria Math"/>
                          </a:rPr>
                          <m:t>)</m:t>
                        </m:r>
                      </m:e>
                    </m:acc>
                  </m:oMath>
                </a14:m>
                <a:endParaRPr lang="en-US" b="0" dirty="0" smtClean="0"/>
              </a:p>
              <a:p>
                <a:endParaRPr lang="en-US" dirty="0" smtClean="0"/>
              </a:p>
              <a:p>
                <a:r>
                  <a:rPr lang="en-US" dirty="0" smtClean="0"/>
                  <a:t>Now, let</a:t>
                </a:r>
                <a14:m>
                  <m:oMath xmlns:m="http://schemas.openxmlformats.org/officeDocument/2006/math">
                    <m:r>
                      <a:rPr lang="en-US" b="0" i="0" smtClean="0">
                        <a:latin typeface="Cambria Math"/>
                        <a:ea typeface="Cambria Math"/>
                      </a:rPr>
                      <m:t> </m:t>
                    </m:r>
                    <m:r>
                      <a:rPr lang="en-US" b="0" i="1" smtClean="0">
                        <a:latin typeface="Cambria Math"/>
                        <a:ea typeface="Cambria Math"/>
                      </a:rPr>
                      <m:t>𝑇</m:t>
                    </m:r>
                    <m:r>
                      <a:rPr lang="en-US" i="1" smtClean="0">
                        <a:latin typeface="Cambria Math"/>
                        <a:ea typeface="Cambria Math"/>
                      </a:rPr>
                      <m:t>→</m:t>
                    </m:r>
                    <m:r>
                      <a:rPr lang="en-US" b="0" i="1" smtClean="0">
                        <a:latin typeface="Cambria Math"/>
                        <a:ea typeface="Cambria Math"/>
                      </a:rPr>
                      <m:t>∞</m:t>
                    </m:r>
                  </m:oMath>
                </a14:m>
                <a:endParaRPr lang="en-US" b="0" dirty="0" smtClean="0">
                  <a:ea typeface="Cambria Math"/>
                </a:endParaRPr>
              </a:p>
              <a:p>
                <a:pPr lvl="1"/>
                <a14:m>
                  <m:oMath xmlns:m="http://schemas.openxmlformats.org/officeDocument/2006/math">
                    <m:func>
                      <m:funcPr>
                        <m:ctrlPr>
                          <a:rPr lang="en-US" i="1">
                            <a:latin typeface="Cambria Math"/>
                          </a:rPr>
                        </m:ctrlPr>
                      </m:funcPr>
                      <m:fName>
                        <m:limLow>
                          <m:limLowPr>
                            <m:ctrlPr>
                              <a:rPr lang="en-US" i="1">
                                <a:latin typeface="Cambria Math"/>
                              </a:rPr>
                            </m:ctrlPr>
                          </m:limLowPr>
                          <m:e>
                            <m:r>
                              <m:rPr>
                                <m:sty m:val="p"/>
                              </m:rPr>
                              <a:rPr lang="en-US">
                                <a:latin typeface="Cambria Math"/>
                              </a:rPr>
                              <m:t>lim</m:t>
                            </m:r>
                          </m:e>
                          <m:lim>
                            <m:r>
                              <a:rPr lang="en-US" i="1">
                                <a:latin typeface="Cambria Math"/>
                              </a:rPr>
                              <m:t>𝑇</m:t>
                            </m:r>
                            <m:r>
                              <a:rPr lang="en-US" i="1">
                                <a:latin typeface="Cambria Math"/>
                                <a:ea typeface="Cambria Math"/>
                              </a:rPr>
                              <m:t>→∞</m:t>
                            </m:r>
                          </m:lim>
                        </m:limLow>
                      </m:fName>
                      <m:e>
                        <m:r>
                          <a:rPr lang="en-US" b="0" i="1" smtClean="0">
                            <a:latin typeface="Cambria Math"/>
                            <a:ea typeface="Cambria Math"/>
                          </a:rPr>
                          <m:t>𝜆</m:t>
                        </m:r>
                        <m:d>
                          <m:dPr>
                            <m:ctrlPr>
                              <a:rPr lang="en-US" i="1">
                                <a:latin typeface="Cambria Math"/>
                              </a:rPr>
                            </m:ctrlPr>
                          </m:dPr>
                          <m:e>
                            <m:r>
                              <a:rPr lang="en-US" i="1">
                                <a:latin typeface="Cambria Math"/>
                              </a:rPr>
                              <m:t>𝑇</m:t>
                            </m:r>
                          </m:e>
                        </m:d>
                        <m:r>
                          <a:rPr lang="en-US" b="0" i="1" smtClean="0">
                            <a:latin typeface="Cambria Math"/>
                          </a:rPr>
                          <m:t>=</m:t>
                        </m:r>
                        <m:r>
                          <a:rPr lang="en-US" b="0" i="1" smtClean="0">
                            <a:latin typeface="Cambria Math"/>
                          </a:rPr>
                          <m:t>𝜆</m:t>
                        </m:r>
                        <m:r>
                          <a:rPr lang="en-US" b="0" i="1" smtClean="0">
                            <a:latin typeface="Cambria Math"/>
                          </a:rPr>
                          <m:t>,    </m:t>
                        </m:r>
                      </m:e>
                    </m:func>
                    <m:func>
                      <m:funcPr>
                        <m:ctrlPr>
                          <a:rPr lang="en-US" i="1">
                            <a:latin typeface="Cambria Math"/>
                          </a:rPr>
                        </m:ctrlPr>
                      </m:funcPr>
                      <m:fName>
                        <m:limLow>
                          <m:limLowPr>
                            <m:ctrlPr>
                              <a:rPr lang="en-US" i="1">
                                <a:latin typeface="Cambria Math"/>
                              </a:rPr>
                            </m:ctrlPr>
                          </m:limLowPr>
                          <m:e>
                            <m:r>
                              <m:rPr>
                                <m:sty m:val="p"/>
                              </m:rPr>
                              <a:rPr lang="en-US">
                                <a:latin typeface="Cambria Math"/>
                              </a:rPr>
                              <m:t>lim</m:t>
                            </m:r>
                          </m:e>
                          <m:lim>
                            <m:r>
                              <a:rPr lang="en-US" i="1">
                                <a:latin typeface="Cambria Math"/>
                              </a:rPr>
                              <m:t>𝑇</m:t>
                            </m:r>
                            <m:r>
                              <a:rPr lang="en-US" i="1">
                                <a:latin typeface="Cambria Math"/>
                                <a:ea typeface="Cambria Math"/>
                              </a:rPr>
                              <m:t>→∞</m:t>
                            </m:r>
                          </m:lim>
                        </m:limLow>
                      </m:fName>
                      <m:e>
                        <m:acc>
                          <m:accPr>
                            <m:chr m:val="̅"/>
                            <m:ctrlPr>
                              <a:rPr lang="en-US" i="1" smtClean="0">
                                <a:latin typeface="Cambria Math"/>
                                <a:ea typeface="Cambria Math"/>
                              </a:rPr>
                            </m:ctrlPr>
                          </m:accPr>
                          <m:e>
                            <m:r>
                              <a:rPr lang="en-US" i="1">
                                <a:latin typeface="Cambria Math"/>
                                <a:ea typeface="Cambria Math"/>
                              </a:rPr>
                              <m:t>𝐷</m:t>
                            </m:r>
                            <m:d>
                              <m:dPr>
                                <m:ctrlPr>
                                  <a:rPr lang="en-US" i="1">
                                    <a:latin typeface="Cambria Math"/>
                                  </a:rPr>
                                </m:ctrlPr>
                              </m:dPr>
                              <m:e>
                                <m:r>
                                  <a:rPr lang="en-US" i="1">
                                    <a:latin typeface="Cambria Math"/>
                                  </a:rPr>
                                  <m:t>𝑇</m:t>
                                </m:r>
                              </m:e>
                            </m:d>
                          </m:e>
                        </m:acc>
                        <m:r>
                          <a:rPr lang="en-US" i="1">
                            <a:latin typeface="Cambria Math"/>
                          </a:rPr>
                          <m:t>= </m:t>
                        </m:r>
                        <m:acc>
                          <m:accPr>
                            <m:chr m:val="̅"/>
                            <m:ctrlPr>
                              <a:rPr lang="en-US" i="1" smtClean="0">
                                <a:latin typeface="Cambria Math"/>
                              </a:rPr>
                            </m:ctrlPr>
                          </m:accPr>
                          <m:e>
                            <m:r>
                              <a:rPr lang="en-US" b="0" i="1" smtClean="0">
                                <a:latin typeface="Cambria Math"/>
                              </a:rPr>
                              <m:t>𝐷</m:t>
                            </m:r>
                          </m:e>
                        </m:acc>
                        <m:r>
                          <a:rPr lang="en-US" i="1">
                            <a:latin typeface="Cambria Math"/>
                          </a:rPr>
                          <m:t>  </m:t>
                        </m:r>
                      </m:e>
                    </m:func>
                  </m:oMath>
                </a14:m>
                <a:endParaRPr lang="en-US" b="0" dirty="0" smtClean="0">
                  <a:ea typeface="Cambria Math"/>
                </a:endParaRPr>
              </a:p>
              <a:p>
                <a:pPr marL="457200" lvl="1" indent="0">
                  <a:buNone/>
                </a:pPr>
                <a14:m>
                  <m:oMath xmlns:m="http://schemas.openxmlformats.org/officeDocument/2006/math">
                    <m:r>
                      <a:rPr lang="en-US" b="0" i="1" smtClean="0">
                        <a:latin typeface="Cambria Math"/>
                      </a:rPr>
                      <m:t>⇒ </m:t>
                    </m:r>
                    <m:func>
                      <m:funcPr>
                        <m:ctrlPr>
                          <a:rPr lang="en-US" i="1" smtClean="0">
                            <a:latin typeface="Cambria Math"/>
                          </a:rPr>
                        </m:ctrlPr>
                      </m:funcPr>
                      <m:fName>
                        <m:limLow>
                          <m:limLowPr>
                            <m:ctrlPr>
                              <a:rPr lang="en-US" i="1" smtClean="0">
                                <a:latin typeface="Cambria Math"/>
                              </a:rPr>
                            </m:ctrlPr>
                          </m:limLowPr>
                          <m:e>
                            <m:r>
                              <m:rPr>
                                <m:sty m:val="p"/>
                              </m:rPr>
                              <a:rPr lang="en-US" i="0" smtClean="0">
                                <a:latin typeface="Cambria Math"/>
                              </a:rPr>
                              <m:t>lim</m:t>
                            </m:r>
                          </m:e>
                          <m:lim>
                            <m:r>
                              <a:rPr lang="en-US" b="0" i="1" smtClean="0">
                                <a:latin typeface="Cambria Math"/>
                              </a:rPr>
                              <m:t>𝑇</m:t>
                            </m:r>
                            <m:r>
                              <a:rPr lang="en-US" b="0" i="1" smtClean="0">
                                <a:latin typeface="Cambria Math"/>
                                <a:ea typeface="Cambria Math"/>
                              </a:rPr>
                              <m:t>→∞</m:t>
                            </m:r>
                          </m:lim>
                        </m:limLow>
                      </m:fName>
                      <m:e>
                        <m:r>
                          <a:rPr lang="en-US" b="0" i="1" smtClean="0">
                            <a:latin typeface="Cambria Math"/>
                          </a:rPr>
                          <m:t>𝑁</m:t>
                        </m:r>
                        <m:d>
                          <m:dPr>
                            <m:ctrlPr>
                              <a:rPr lang="en-US" b="0" i="1" smtClean="0">
                                <a:latin typeface="Cambria Math"/>
                              </a:rPr>
                            </m:ctrlPr>
                          </m:dPr>
                          <m:e>
                            <m:r>
                              <a:rPr lang="en-US" b="0" i="1" smtClean="0">
                                <a:latin typeface="Cambria Math"/>
                              </a:rPr>
                              <m:t>𝑇</m:t>
                            </m:r>
                          </m:e>
                        </m:d>
                        <m:r>
                          <a:rPr lang="en-US" b="0" i="1" smtClean="0">
                            <a:latin typeface="Cambria Math"/>
                          </a:rPr>
                          <m:t>=</m:t>
                        </m:r>
                        <m:acc>
                          <m:accPr>
                            <m:chr m:val="̅"/>
                            <m:ctrlPr>
                              <a:rPr lang="en-US" b="0" i="1" smtClean="0">
                                <a:latin typeface="Cambria Math"/>
                              </a:rPr>
                            </m:ctrlPr>
                          </m:accPr>
                          <m:e>
                            <m:r>
                              <a:rPr lang="en-US" b="0" i="1" smtClean="0">
                                <a:latin typeface="Cambria Math"/>
                              </a:rPr>
                              <m:t>𝑁</m:t>
                            </m:r>
                          </m:e>
                        </m:acc>
                        <m:r>
                          <a:rPr lang="en-US" b="0" i="1" smtClean="0">
                            <a:latin typeface="Cambria Math"/>
                          </a:rPr>
                          <m:t>=</m:t>
                        </m:r>
                        <m:r>
                          <a:rPr lang="en-US" b="0" i="1" smtClean="0">
                            <a:latin typeface="Cambria Math"/>
                          </a:rPr>
                          <m:t>𝜆</m:t>
                        </m:r>
                        <m:acc>
                          <m:accPr>
                            <m:chr m:val="̅"/>
                            <m:ctrlPr>
                              <a:rPr lang="en-US" b="0" i="1" smtClean="0">
                                <a:latin typeface="Cambria Math"/>
                              </a:rPr>
                            </m:ctrlPr>
                          </m:accPr>
                          <m:e>
                            <m:r>
                              <a:rPr lang="en-US" b="0" i="1" smtClean="0">
                                <a:latin typeface="Cambria Math"/>
                              </a:rPr>
                              <m:t>𝐷</m:t>
                            </m:r>
                          </m:e>
                        </m:acc>
                        <m:r>
                          <a:rPr lang="en-US" b="0" i="1" smtClean="0">
                            <a:latin typeface="Cambria Math"/>
                          </a:rPr>
                          <m:t> </m:t>
                        </m:r>
                      </m:e>
                    </m:func>
                  </m:oMath>
                </a14:m>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724400"/>
              </a:xfrm>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2210858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E9DAE2D-A5C6-4044-BA8A-EFDB89D60331}" type="slidenum">
              <a:rPr lang="en-US" altLang="en-US"/>
              <a:pPr/>
              <a:t>13</a:t>
            </a:fld>
            <a:endParaRPr lang="en-US" altLang="en-US"/>
          </a:p>
        </p:txBody>
      </p:sp>
      <p:sp>
        <p:nvSpPr>
          <p:cNvPr id="661506" name="Rectangle 2"/>
          <p:cNvSpPr>
            <a:spLocks noGrp="1" noChangeArrowheads="1"/>
          </p:cNvSpPr>
          <p:nvPr>
            <p:ph type="title"/>
          </p:nvPr>
        </p:nvSpPr>
        <p:spPr/>
        <p:txBody>
          <a:bodyPr/>
          <a:lstStyle/>
          <a:p>
            <a:r>
              <a:rPr lang="en-US"/>
              <a:t>Mean waiting time (M/M/1)</a:t>
            </a:r>
          </a:p>
        </p:txBody>
      </p:sp>
      <p:sp>
        <p:nvSpPr>
          <p:cNvPr id="661507" name="Rectangle 3"/>
          <p:cNvSpPr>
            <a:spLocks noGrp="1" noChangeArrowheads="1"/>
          </p:cNvSpPr>
          <p:nvPr>
            <p:ph type="body" idx="1"/>
          </p:nvPr>
        </p:nvSpPr>
        <p:spPr/>
        <p:txBody>
          <a:bodyPr/>
          <a:lstStyle/>
          <a:p>
            <a:r>
              <a:rPr lang="en-US"/>
              <a:t>Applying Little’s theorem</a:t>
            </a:r>
          </a:p>
        </p:txBody>
      </p:sp>
      <p:graphicFrame>
        <p:nvGraphicFramePr>
          <p:cNvPr id="661508" name="Object 4"/>
          <p:cNvGraphicFramePr>
            <a:graphicFrameLocks noChangeAspect="1"/>
          </p:cNvGraphicFramePr>
          <p:nvPr/>
        </p:nvGraphicFramePr>
        <p:xfrm>
          <a:off x="966788" y="2617788"/>
          <a:ext cx="3757612" cy="1344612"/>
        </p:xfrm>
        <a:graphic>
          <a:graphicData uri="http://schemas.openxmlformats.org/presentationml/2006/ole">
            <mc:AlternateContent xmlns:mc="http://schemas.openxmlformats.org/markup-compatibility/2006">
              <mc:Choice xmlns:v="urn:schemas-microsoft-com:vml" Requires="v">
                <p:oleObj spid="_x0000_s661529" name="Equation" r:id="rId3" imgW="1777680" imgH="634680" progId="Equation.3">
                  <p:embed/>
                </p:oleObj>
              </mc:Choice>
              <mc:Fallback>
                <p:oleObj name="Equation" r:id="rId3" imgW="1777680" imgH="6346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6788" y="2617788"/>
                        <a:ext cx="3757612" cy="1344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61508"/>
                                        </p:tgtEl>
                                        <p:attrNameLst>
                                          <p:attrName>style.visibility</p:attrName>
                                        </p:attrNameLst>
                                      </p:cBhvr>
                                      <p:to>
                                        <p:strVal val="visible"/>
                                      </p:to>
                                    </p:set>
                                    <p:animEffect transition="in" filter="blinds(horizontal)">
                                      <p:cBhvr>
                                        <p:cTn id="7" dur="500"/>
                                        <p:tgtEl>
                                          <p:spTgt spid="66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2F24412E-A3FD-4055-8CE3-37D23E47DDCF}" type="slidenum">
              <a:rPr lang="en-US" altLang="en-US"/>
              <a:pPr/>
              <a:t>14</a:t>
            </a:fld>
            <a:endParaRPr lang="en-US" altLang="en-US"/>
          </a:p>
        </p:txBody>
      </p:sp>
      <p:sp>
        <p:nvSpPr>
          <p:cNvPr id="640002" name="Rectangle 2"/>
          <p:cNvSpPr>
            <a:spLocks noGrp="1" noChangeArrowheads="1"/>
          </p:cNvSpPr>
          <p:nvPr>
            <p:ph type="title"/>
          </p:nvPr>
        </p:nvSpPr>
        <p:spPr/>
        <p:txBody>
          <a:bodyPr/>
          <a:lstStyle/>
          <a:p>
            <a:r>
              <a:rPr lang="en-US"/>
              <a:t>Z-transform: application in queuing systems</a:t>
            </a:r>
          </a:p>
        </p:txBody>
      </p:sp>
      <mc:AlternateContent xmlns:mc="http://schemas.openxmlformats.org/markup-compatibility/2006" xmlns:a14="http://schemas.microsoft.com/office/drawing/2010/main">
        <mc:Choice Requires="a14">
          <p:sp>
            <p:nvSpPr>
              <p:cNvPr id="640003" name="Rectangle 3"/>
              <p:cNvSpPr>
                <a:spLocks noGrp="1" noChangeArrowheads="1"/>
              </p:cNvSpPr>
              <p:nvPr>
                <p:ph type="body" idx="1"/>
              </p:nvPr>
            </p:nvSpPr>
            <p:spPr>
              <a:xfrm>
                <a:off x="457200" y="1719262"/>
                <a:ext cx="8229600" cy="5138737"/>
              </a:xfrm>
            </p:spPr>
            <p:txBody>
              <a:bodyPr/>
              <a:lstStyle/>
              <a:p>
                <a:r>
                  <a:rPr lang="en-US" dirty="0" smtClean="0"/>
                  <a:t>X is a discrete r.v.</a:t>
                </a:r>
              </a:p>
              <a:p>
                <a:pPr lvl="1"/>
                <a:r>
                  <a:rPr lang="en-US" dirty="0"/>
                  <a:t>P(X=</a:t>
                </a:r>
                <a:r>
                  <a:rPr lang="en-US" dirty="0" err="1"/>
                  <a:t>i</a:t>
                </a:r>
                <a:r>
                  <a:rPr lang="en-US" dirty="0"/>
                  <a:t>) = P</a:t>
                </a:r>
                <a:r>
                  <a:rPr lang="en-US" baseline="-25000" dirty="0"/>
                  <a:t>i</a:t>
                </a:r>
                <a:r>
                  <a:rPr lang="en-US" dirty="0"/>
                  <a:t>, </a:t>
                </a:r>
                <a:r>
                  <a:rPr lang="en-US" dirty="0" err="1"/>
                  <a:t>i</a:t>
                </a:r>
                <a:r>
                  <a:rPr lang="en-US" dirty="0"/>
                  <a:t>=0, 1, …</a:t>
                </a:r>
              </a:p>
              <a:p>
                <a:pPr lvl="2"/>
                <a:r>
                  <a:rPr lang="en-US" dirty="0"/>
                  <a:t>P</a:t>
                </a:r>
                <a:r>
                  <a:rPr lang="en-US" baseline="-25000" dirty="0"/>
                  <a:t>0 </a:t>
                </a:r>
                <a:r>
                  <a:rPr lang="en-US" dirty="0"/>
                  <a:t>, P</a:t>
                </a:r>
                <a:r>
                  <a:rPr lang="en-US" baseline="-25000" dirty="0"/>
                  <a:t>1 </a:t>
                </a:r>
                <a:r>
                  <a:rPr lang="en-US" dirty="0"/>
                  <a:t>, P</a:t>
                </a:r>
                <a:r>
                  <a:rPr lang="en-US" baseline="-25000" dirty="0"/>
                  <a:t>2 </a:t>
                </a:r>
                <a:r>
                  <a:rPr lang="en-US" dirty="0"/>
                  <a:t>,…</a:t>
                </a:r>
              </a:p>
              <a:p>
                <a:pPr lvl="2"/>
                <a:endParaRPr lang="en-US" dirty="0"/>
              </a:p>
              <a:p>
                <a:pPr lvl="2"/>
                <a:endParaRPr lang="en-US" dirty="0"/>
              </a:p>
              <a:p>
                <a:pPr lvl="1"/>
                <a:r>
                  <a:rPr lang="en-US" dirty="0"/>
                  <a:t>Properties of the z-transform</a:t>
                </a:r>
              </a:p>
              <a:p>
                <a:pPr lvl="2"/>
                <a:r>
                  <a:rPr lang="en-US" dirty="0"/>
                  <a:t>g(1) = </a:t>
                </a:r>
                <a:r>
                  <a:rPr lang="en-US" dirty="0" smtClean="0"/>
                  <a:t>1, P</a:t>
                </a:r>
                <a:r>
                  <a:rPr lang="en-US" baseline="-25000" dirty="0" smtClean="0"/>
                  <a:t>0 </a:t>
                </a:r>
                <a:r>
                  <a:rPr lang="en-US" dirty="0"/>
                  <a:t>= g(0); P</a:t>
                </a:r>
                <a:r>
                  <a:rPr lang="en-US" baseline="-25000" dirty="0"/>
                  <a:t>1 </a:t>
                </a:r>
                <a:r>
                  <a:rPr lang="en-US" dirty="0"/>
                  <a:t>= g’(0); P</a:t>
                </a:r>
                <a:r>
                  <a:rPr lang="en-US" baseline="-25000" dirty="0"/>
                  <a:t>2 </a:t>
                </a:r>
                <a:r>
                  <a:rPr lang="en-US" dirty="0"/>
                  <a:t>= ½ . g’’(0</a:t>
                </a:r>
                <a:r>
                  <a:rPr lang="en-US" dirty="0" smtClean="0"/>
                  <a:t>)</a:t>
                </a:r>
              </a:p>
              <a:p>
                <a:pPr lvl="2"/>
                <a:endParaRPr lang="en-US" dirty="0"/>
              </a:p>
              <a:p>
                <a:pPr lvl="2"/>
                <a14:m>
                  <m:oMath xmlns:m="http://schemas.openxmlformats.org/officeDocument/2006/math">
                    <m:r>
                      <a:rPr lang="en-US" b="0" i="1" smtClean="0">
                        <a:latin typeface="Cambria Math"/>
                      </a:rPr>
                      <m:t>𝐸</m:t>
                    </m:r>
                    <m:d>
                      <m:dPr>
                        <m:begChr m:val="["/>
                        <m:endChr m:val="]"/>
                        <m:ctrlPr>
                          <a:rPr lang="en-US" b="0" i="1" smtClean="0">
                            <a:latin typeface="Cambria Math"/>
                          </a:rPr>
                        </m:ctrlPr>
                      </m:dPr>
                      <m:e>
                        <m:r>
                          <a:rPr lang="en-US" b="0" i="1" smtClean="0">
                            <a:latin typeface="Cambria Math"/>
                          </a:rPr>
                          <m:t>𝑋</m:t>
                        </m:r>
                      </m:e>
                    </m:d>
                    <m:r>
                      <a:rPr lang="en-US" b="0" i="1" smtClean="0">
                        <a:latin typeface="Cambria Math"/>
                      </a:rPr>
                      <m:t>=</m:t>
                    </m:r>
                    <m:sSub>
                      <m:sSubPr>
                        <m:ctrlPr>
                          <a:rPr lang="en-US" b="0" i="1" smtClean="0">
                            <a:latin typeface="Cambria Math"/>
                          </a:rPr>
                        </m:ctrlPr>
                      </m:sSubPr>
                      <m:e>
                        <m:d>
                          <m:dPr>
                            <m:begChr m:val=""/>
                            <m:endChr m:val="|"/>
                            <m:ctrlPr>
                              <a:rPr lang="en-US" b="0" i="1" smtClean="0">
                                <a:latin typeface="Cambria Math"/>
                              </a:rPr>
                            </m:ctrlPr>
                          </m:dPr>
                          <m:e>
                            <m:f>
                              <m:fPr>
                                <m:ctrlPr>
                                  <a:rPr lang="en-US" b="0" i="1" smtClean="0">
                                    <a:latin typeface="Cambria Math"/>
                                  </a:rPr>
                                </m:ctrlPr>
                              </m:fPr>
                              <m:num>
                                <m:r>
                                  <a:rPr lang="en-US" b="0" i="1" smtClean="0">
                                    <a:latin typeface="Cambria Math"/>
                                  </a:rPr>
                                  <m:t>𝑑</m:t>
                                </m:r>
                              </m:num>
                              <m:den>
                                <m:r>
                                  <a:rPr lang="en-US" b="0" i="1" smtClean="0">
                                    <a:latin typeface="Cambria Math"/>
                                  </a:rPr>
                                  <m:t>𝑑𝑧</m:t>
                                </m:r>
                              </m:den>
                            </m:f>
                            <m:d>
                              <m:dPr>
                                <m:ctrlPr>
                                  <a:rPr lang="en-US" b="0" i="1" smtClean="0">
                                    <a:latin typeface="Cambria Math"/>
                                  </a:rPr>
                                </m:ctrlPr>
                              </m:dPr>
                              <m:e>
                                <m:r>
                                  <a:rPr lang="en-US" b="0" i="1" smtClean="0">
                                    <a:latin typeface="Cambria Math"/>
                                  </a:rPr>
                                  <m:t>𝑔</m:t>
                                </m:r>
                                <m:d>
                                  <m:dPr>
                                    <m:ctrlPr>
                                      <a:rPr lang="en-US" b="0" i="1" smtClean="0">
                                        <a:latin typeface="Cambria Math"/>
                                      </a:rPr>
                                    </m:ctrlPr>
                                  </m:dPr>
                                  <m:e>
                                    <m:r>
                                      <a:rPr lang="en-US" b="0" i="1" smtClean="0">
                                        <a:latin typeface="Cambria Math"/>
                                      </a:rPr>
                                      <m:t>𝑧</m:t>
                                    </m:r>
                                  </m:e>
                                </m:d>
                              </m:e>
                            </m:d>
                          </m:e>
                        </m:d>
                      </m:e>
                      <m:sub>
                        <m:r>
                          <a:rPr lang="en-US" b="0" i="1" smtClean="0">
                            <a:latin typeface="Cambria Math"/>
                          </a:rPr>
                          <m:t>𝑧</m:t>
                        </m:r>
                        <m:r>
                          <a:rPr lang="en-US" b="0" i="1" smtClean="0">
                            <a:latin typeface="Cambria Math"/>
                          </a:rPr>
                          <m:t>=1</m:t>
                        </m:r>
                      </m:sub>
                    </m:sSub>
                  </m:oMath>
                </a14:m>
                <a:r>
                  <a:rPr lang="en-US" dirty="0" smtClean="0"/>
                  <a:t>, </a:t>
                </a:r>
                <a14:m>
                  <m:oMath xmlns:m="http://schemas.openxmlformats.org/officeDocument/2006/math">
                    <m:r>
                      <a:rPr lang="en-US" b="0" i="1" smtClean="0">
                        <a:latin typeface="Cambria Math"/>
                      </a:rPr>
                      <m:t>𝐸</m:t>
                    </m:r>
                    <m:d>
                      <m:dPr>
                        <m:begChr m:val="["/>
                        <m:endChr m:val="]"/>
                        <m:ctrlPr>
                          <a:rPr lang="en-US" b="0" i="1" smtClean="0">
                            <a:latin typeface="Cambria Math"/>
                          </a:rPr>
                        </m:ctrlPr>
                      </m:dPr>
                      <m:e>
                        <m:sSup>
                          <m:sSupPr>
                            <m:ctrlPr>
                              <a:rPr lang="en-US" b="0" i="1" smtClean="0">
                                <a:latin typeface="Cambria Math"/>
                              </a:rPr>
                            </m:ctrlPr>
                          </m:sSupPr>
                          <m:e>
                            <m:r>
                              <a:rPr lang="en-US" b="0" i="1" smtClean="0">
                                <a:latin typeface="Cambria Math"/>
                              </a:rPr>
                              <m:t>𝑋</m:t>
                            </m:r>
                          </m:e>
                          <m:sup>
                            <m:r>
                              <a:rPr lang="en-US" b="0" i="1" smtClean="0">
                                <a:latin typeface="Cambria Math"/>
                              </a:rPr>
                              <m:t>2</m:t>
                            </m:r>
                          </m:sup>
                        </m:sSup>
                      </m:e>
                    </m:d>
                    <m:r>
                      <a:rPr lang="en-US" b="0" i="1" smtClean="0">
                        <a:latin typeface="Cambria Math"/>
                      </a:rPr>
                      <m:t>=</m:t>
                    </m:r>
                    <m:sSub>
                      <m:sSubPr>
                        <m:ctrlPr>
                          <a:rPr lang="en-US" b="0" i="1" smtClean="0">
                            <a:latin typeface="Cambria Math"/>
                          </a:rPr>
                        </m:ctrlPr>
                      </m:sSubPr>
                      <m:e>
                        <m:d>
                          <m:dPr>
                            <m:begChr m:val=""/>
                            <m:endChr m:val="|"/>
                            <m:ctrlPr>
                              <a:rPr lang="en-US" b="0" i="1" smtClean="0">
                                <a:latin typeface="Cambria Math"/>
                              </a:rPr>
                            </m:ctrlPr>
                          </m:dPr>
                          <m:e>
                            <m:f>
                              <m:fPr>
                                <m:ctrlPr>
                                  <a:rPr lang="en-US" b="0" i="1" smtClean="0">
                                    <a:latin typeface="Cambria Math"/>
                                  </a:rPr>
                                </m:ctrlPr>
                              </m:fPr>
                              <m:num>
                                <m:sSup>
                                  <m:sSupPr>
                                    <m:ctrlPr>
                                      <a:rPr lang="en-US" b="0" i="1" smtClean="0">
                                        <a:latin typeface="Cambria Math"/>
                                      </a:rPr>
                                    </m:ctrlPr>
                                  </m:sSupPr>
                                  <m:e>
                                    <m:r>
                                      <a:rPr lang="en-US" b="0" i="1" smtClean="0">
                                        <a:latin typeface="Cambria Math"/>
                                      </a:rPr>
                                      <m:t>𝑑</m:t>
                                    </m:r>
                                  </m:e>
                                  <m:sup>
                                    <m:r>
                                      <a:rPr lang="en-US" b="0" i="1" smtClean="0">
                                        <a:latin typeface="Cambria Math"/>
                                      </a:rPr>
                                      <m:t>2</m:t>
                                    </m:r>
                                  </m:sup>
                                </m:sSup>
                              </m:num>
                              <m:den>
                                <m:r>
                                  <a:rPr lang="en-US" b="0" i="1" smtClean="0">
                                    <a:latin typeface="Cambria Math"/>
                                  </a:rPr>
                                  <m:t>𝑑</m:t>
                                </m:r>
                                <m:sSup>
                                  <m:sSupPr>
                                    <m:ctrlPr>
                                      <a:rPr lang="en-US" b="0" i="1" smtClean="0">
                                        <a:latin typeface="Cambria Math"/>
                                      </a:rPr>
                                    </m:ctrlPr>
                                  </m:sSupPr>
                                  <m:e>
                                    <m:r>
                                      <a:rPr lang="en-US" b="0" i="1" smtClean="0">
                                        <a:latin typeface="Cambria Math"/>
                                      </a:rPr>
                                      <m:t>𝑧</m:t>
                                    </m:r>
                                  </m:e>
                                  <m:sup>
                                    <m:r>
                                      <a:rPr lang="en-US" b="0" i="1" smtClean="0">
                                        <a:latin typeface="Cambria Math"/>
                                      </a:rPr>
                                      <m:t>2</m:t>
                                    </m:r>
                                  </m:sup>
                                </m:sSup>
                              </m:den>
                            </m:f>
                            <m:d>
                              <m:dPr>
                                <m:ctrlPr>
                                  <a:rPr lang="en-US" b="0" i="1" smtClean="0">
                                    <a:latin typeface="Cambria Math"/>
                                  </a:rPr>
                                </m:ctrlPr>
                              </m:dPr>
                              <m:e>
                                <m:r>
                                  <a:rPr lang="en-US" b="0" i="1" smtClean="0">
                                    <a:latin typeface="Cambria Math"/>
                                  </a:rPr>
                                  <m:t>𝑔</m:t>
                                </m:r>
                                <m:d>
                                  <m:dPr>
                                    <m:ctrlPr>
                                      <a:rPr lang="en-US" b="0" i="1" smtClean="0">
                                        <a:latin typeface="Cambria Math"/>
                                      </a:rPr>
                                    </m:ctrlPr>
                                  </m:dPr>
                                  <m:e>
                                    <m:r>
                                      <a:rPr lang="en-US" b="0" i="1" smtClean="0">
                                        <a:latin typeface="Cambria Math"/>
                                      </a:rPr>
                                      <m:t>𝑧</m:t>
                                    </m:r>
                                  </m:e>
                                </m:d>
                              </m:e>
                            </m:d>
                          </m:e>
                        </m:d>
                      </m:e>
                      <m:sub>
                        <m:r>
                          <a:rPr lang="en-US" b="0" i="1" smtClean="0">
                            <a:latin typeface="Cambria Math"/>
                          </a:rPr>
                          <m:t>𝑧</m:t>
                        </m:r>
                        <m:r>
                          <a:rPr lang="en-US" b="0" i="1" smtClean="0">
                            <a:latin typeface="Cambria Math"/>
                          </a:rPr>
                          <m:t>=1</m:t>
                        </m:r>
                      </m:sub>
                    </m:sSub>
                  </m:oMath>
                </a14:m>
                <a:r>
                  <a:rPr lang="en-US" dirty="0" smtClean="0"/>
                  <a:t>+ </a:t>
                </a:r>
                <a14:m>
                  <m:oMath xmlns:m="http://schemas.openxmlformats.org/officeDocument/2006/math">
                    <m:sSub>
                      <m:sSubPr>
                        <m:ctrlPr>
                          <a:rPr lang="en-US" b="0" i="1" smtClean="0">
                            <a:latin typeface="Cambria Math"/>
                          </a:rPr>
                        </m:ctrlPr>
                      </m:sSubPr>
                      <m:e>
                        <m:d>
                          <m:dPr>
                            <m:begChr m:val=""/>
                            <m:endChr m:val="|"/>
                            <m:ctrlPr>
                              <a:rPr lang="en-US" b="0" i="1" smtClean="0">
                                <a:latin typeface="Cambria Math"/>
                              </a:rPr>
                            </m:ctrlPr>
                          </m:dPr>
                          <m:e>
                            <m:f>
                              <m:fPr>
                                <m:ctrlPr>
                                  <a:rPr lang="en-US" b="0" i="1" smtClean="0">
                                    <a:latin typeface="Cambria Math"/>
                                  </a:rPr>
                                </m:ctrlPr>
                              </m:fPr>
                              <m:num>
                                <m:r>
                                  <a:rPr lang="en-US" b="0" i="1" smtClean="0">
                                    <a:latin typeface="Cambria Math"/>
                                  </a:rPr>
                                  <m:t>𝑑</m:t>
                                </m:r>
                              </m:num>
                              <m:den>
                                <m:r>
                                  <a:rPr lang="en-US" b="0" i="1" smtClean="0">
                                    <a:latin typeface="Cambria Math"/>
                                  </a:rPr>
                                  <m:t>𝑑𝑧</m:t>
                                </m:r>
                              </m:den>
                            </m:f>
                            <m:d>
                              <m:dPr>
                                <m:ctrlPr>
                                  <a:rPr lang="en-US" b="0" i="1" smtClean="0">
                                    <a:latin typeface="Cambria Math"/>
                                  </a:rPr>
                                </m:ctrlPr>
                              </m:dPr>
                              <m:e>
                                <m:r>
                                  <a:rPr lang="en-US" b="0" i="1" smtClean="0">
                                    <a:latin typeface="Cambria Math"/>
                                  </a:rPr>
                                  <m:t>𝑔</m:t>
                                </m:r>
                                <m:d>
                                  <m:dPr>
                                    <m:ctrlPr>
                                      <a:rPr lang="en-US" b="0" i="1" smtClean="0">
                                        <a:latin typeface="Cambria Math"/>
                                      </a:rPr>
                                    </m:ctrlPr>
                                  </m:dPr>
                                  <m:e>
                                    <m:r>
                                      <a:rPr lang="en-US" b="0" i="1" smtClean="0">
                                        <a:latin typeface="Cambria Math"/>
                                      </a:rPr>
                                      <m:t>𝑧</m:t>
                                    </m:r>
                                  </m:e>
                                </m:d>
                              </m:e>
                            </m:d>
                          </m:e>
                        </m:d>
                      </m:e>
                      <m:sub>
                        <m:r>
                          <a:rPr lang="en-US" b="0" i="1" smtClean="0">
                            <a:latin typeface="Cambria Math"/>
                          </a:rPr>
                          <m:t>𝑧</m:t>
                        </m:r>
                        <m:r>
                          <a:rPr lang="en-US" b="0" i="1" smtClean="0">
                            <a:latin typeface="Cambria Math"/>
                          </a:rPr>
                          <m:t>=1</m:t>
                        </m:r>
                      </m:sub>
                    </m:sSub>
                  </m:oMath>
                </a14:m>
                <a:endParaRPr lang="en-US" dirty="0"/>
              </a:p>
              <a:p>
                <a:pPr lvl="1"/>
                <a:endParaRPr lang="en-US" dirty="0"/>
              </a:p>
              <a:p>
                <a:pPr lvl="1">
                  <a:buFont typeface="Wingdings" pitchFamily="2" charset="2"/>
                  <a:buNone/>
                </a:pPr>
                <a:endParaRPr lang="en-US" dirty="0"/>
              </a:p>
            </p:txBody>
          </p:sp>
        </mc:Choice>
        <mc:Fallback xmlns="">
          <p:sp>
            <p:nvSpPr>
              <p:cNvPr id="640003" name="Rectangle 3"/>
              <p:cNvSpPr>
                <a:spLocks noGrp="1" noRot="1" noChangeAspect="1" noMove="1" noResize="1" noEditPoints="1" noAdjustHandles="1" noChangeArrowheads="1" noChangeShapeType="1" noTextEdit="1"/>
              </p:cNvSpPr>
              <p:nvPr>
                <p:ph type="body" idx="1"/>
              </p:nvPr>
            </p:nvSpPr>
            <p:spPr>
              <a:xfrm>
                <a:off x="457200" y="1719262"/>
                <a:ext cx="8229600" cy="5138737"/>
              </a:xfrm>
              <a:blipFill rotWithShape="1">
                <a:blip r:embed="rId3"/>
                <a:stretch>
                  <a:fillRect l="-444" t="-1068"/>
                </a:stretch>
              </a:blipFill>
            </p:spPr>
            <p:txBody>
              <a:bodyPr/>
              <a:lstStyle/>
              <a:p>
                <a:r>
                  <a:rPr lang="en-US">
                    <a:noFill/>
                  </a:rPr>
                  <a:t> </a:t>
                </a:r>
              </a:p>
            </p:txBody>
          </p:sp>
        </mc:Fallback>
      </mc:AlternateContent>
      <p:graphicFrame>
        <p:nvGraphicFramePr>
          <p:cNvPr id="640005" name="Object 5"/>
          <p:cNvGraphicFramePr>
            <a:graphicFrameLocks noChangeAspect="1"/>
          </p:cNvGraphicFramePr>
          <p:nvPr/>
        </p:nvGraphicFramePr>
        <p:xfrm>
          <a:off x="2770188" y="2819400"/>
          <a:ext cx="1878012" cy="914400"/>
        </p:xfrm>
        <a:graphic>
          <a:graphicData uri="http://schemas.openxmlformats.org/presentationml/2006/ole">
            <mc:AlternateContent xmlns:mc="http://schemas.openxmlformats.org/markup-compatibility/2006">
              <mc:Choice xmlns:v="urn:schemas-microsoft-com:vml" Requires="v">
                <p:oleObj spid="_x0000_s680978" name="Equation" r:id="rId4" imgW="888840" imgH="431640" progId="Equation.3">
                  <p:embed/>
                </p:oleObj>
              </mc:Choice>
              <mc:Fallback>
                <p:oleObj name="Equation" r:id="rId4" imgW="88884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0188" y="2819400"/>
                        <a:ext cx="1878012"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87264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55"/>
            <a:ext cx="8686800" cy="1143000"/>
          </a:xfrm>
        </p:spPr>
        <p:txBody>
          <a:bodyPr>
            <a:normAutofit fontScale="90000"/>
          </a:bodyPr>
          <a:lstStyle/>
          <a:p>
            <a:pPr algn="l"/>
            <a:r>
              <a:rPr lang="en-US" dirty="0" smtClean="0"/>
              <a:t>M/M/1 Queue – Infinite Waiting Room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295400"/>
                <a:ext cx="9144000" cy="5257800"/>
              </a:xfrm>
            </p:spPr>
            <p:txBody>
              <a:bodyPr/>
              <a:lstStyle/>
              <a:p>
                <a:r>
                  <a:rPr lang="en-US" dirty="0" smtClean="0"/>
                  <a:t>Probability generating function</a:t>
                </a:r>
              </a:p>
              <a:p>
                <a:pPr lvl="1"/>
                <a14:m>
                  <m:oMath xmlns:m="http://schemas.openxmlformats.org/officeDocument/2006/math">
                    <m:r>
                      <a:rPr lang="en-US" b="0" i="1" smtClean="0">
                        <a:latin typeface="Cambria Math"/>
                      </a:rPr>
                      <m:t>𝑃</m:t>
                    </m:r>
                    <m:d>
                      <m:dPr>
                        <m:ctrlPr>
                          <a:rPr lang="en-US" b="0" i="1" smtClean="0">
                            <a:latin typeface="Cambria Math"/>
                          </a:rPr>
                        </m:ctrlPr>
                      </m:dPr>
                      <m:e>
                        <m:r>
                          <a:rPr lang="en-US" b="0" i="1" smtClean="0">
                            <a:latin typeface="Cambria Math"/>
                          </a:rPr>
                          <m:t>𝑧</m:t>
                        </m:r>
                      </m:e>
                    </m:d>
                    <m:r>
                      <a:rPr lang="en-US" b="0" i="1" smtClean="0">
                        <a:latin typeface="Cambria Math"/>
                      </a:rPr>
                      <m:t>=</m:t>
                    </m:r>
                    <m:nary>
                      <m:naryPr>
                        <m:chr m:val="∑"/>
                        <m:ctrlPr>
                          <a:rPr lang="en-US" b="0" i="1" smtClean="0">
                            <a:latin typeface="Cambria Math"/>
                          </a:rPr>
                        </m:ctrlPr>
                      </m:naryPr>
                      <m:sub>
                        <m:r>
                          <m:rPr>
                            <m:brk m:alnAt="23"/>
                          </m:rPr>
                          <a:rPr lang="en-US" b="0" i="1" smtClean="0">
                            <a:latin typeface="Cambria Math"/>
                          </a:rPr>
                          <m:t>𝑛</m:t>
                        </m:r>
                        <m:r>
                          <a:rPr lang="en-US" b="0" i="1" smtClean="0">
                            <a:latin typeface="Cambria Math"/>
                          </a:rPr>
                          <m:t>=0</m:t>
                        </m:r>
                      </m:sub>
                      <m:sup>
                        <m:r>
                          <a:rPr lang="en-US" b="0" i="1" smtClean="0">
                            <a:latin typeface="Cambria Math"/>
                          </a:rPr>
                          <m:t>∞</m:t>
                        </m:r>
                      </m:sup>
                      <m:e>
                        <m:sSup>
                          <m:sSupPr>
                            <m:ctrlPr>
                              <a:rPr lang="en-US" b="0" i="1" smtClean="0">
                                <a:latin typeface="Cambria Math"/>
                              </a:rPr>
                            </m:ctrlPr>
                          </m:sSupPr>
                          <m:e>
                            <m:r>
                              <a:rPr lang="en-US" b="0" i="1" smtClean="0">
                                <a:latin typeface="Cambria Math"/>
                              </a:rPr>
                              <m:t>𝜌</m:t>
                            </m:r>
                          </m:e>
                          <m:sup>
                            <m:r>
                              <a:rPr lang="en-US" b="0" i="1" smtClean="0">
                                <a:latin typeface="Cambria Math"/>
                              </a:rPr>
                              <m:t>𝑛</m:t>
                            </m:r>
                          </m:sup>
                        </m:sSup>
                        <m:d>
                          <m:dPr>
                            <m:ctrlPr>
                              <a:rPr lang="en-US" b="0" i="1" smtClean="0">
                                <a:latin typeface="Cambria Math"/>
                              </a:rPr>
                            </m:ctrlPr>
                          </m:dPr>
                          <m:e>
                            <m:r>
                              <a:rPr lang="en-US" b="0" i="1" smtClean="0">
                                <a:latin typeface="Cambria Math"/>
                              </a:rPr>
                              <m:t>1−</m:t>
                            </m:r>
                            <m:r>
                              <a:rPr lang="en-US" b="0" i="1" smtClean="0">
                                <a:latin typeface="Cambria Math"/>
                              </a:rPr>
                              <m:t>𝜌</m:t>
                            </m:r>
                          </m:e>
                        </m:d>
                        <m:sSup>
                          <m:sSupPr>
                            <m:ctrlPr>
                              <a:rPr lang="en-US" b="0" i="1" smtClean="0">
                                <a:latin typeface="Cambria Math"/>
                              </a:rPr>
                            </m:ctrlPr>
                          </m:sSupPr>
                          <m:e>
                            <m:r>
                              <a:rPr lang="en-US" b="0" i="1" smtClean="0">
                                <a:latin typeface="Cambria Math"/>
                              </a:rPr>
                              <m:t>𝑧</m:t>
                            </m:r>
                          </m:e>
                          <m:sup>
                            <m:r>
                              <a:rPr lang="en-US" b="0" i="1" smtClean="0">
                                <a:latin typeface="Cambria Math"/>
                              </a:rPr>
                              <m:t>𝑛</m:t>
                            </m:r>
                          </m:sup>
                        </m:sSup>
                        <m:r>
                          <a:rPr lang="en-US" b="0" i="1" smtClean="0">
                            <a:latin typeface="Cambria Math"/>
                          </a:rPr>
                          <m:t>=</m:t>
                        </m:r>
                        <m:f>
                          <m:fPr>
                            <m:ctrlPr>
                              <a:rPr lang="en-US" b="0" i="1" smtClean="0">
                                <a:latin typeface="Cambria Math"/>
                              </a:rPr>
                            </m:ctrlPr>
                          </m:fPr>
                          <m:num>
                            <m:r>
                              <a:rPr lang="en-US" b="0" i="1" smtClean="0">
                                <a:latin typeface="Cambria Math"/>
                              </a:rPr>
                              <m:t>1−</m:t>
                            </m:r>
                            <m:r>
                              <a:rPr lang="en-US" b="0" i="1" smtClean="0">
                                <a:latin typeface="Cambria Math"/>
                              </a:rPr>
                              <m:t>𝜌</m:t>
                            </m:r>
                          </m:num>
                          <m:den>
                            <m:r>
                              <a:rPr lang="en-US" b="0" i="1" smtClean="0">
                                <a:latin typeface="Cambria Math"/>
                              </a:rPr>
                              <m:t>1−</m:t>
                            </m:r>
                            <m:r>
                              <a:rPr lang="en-US" b="0" i="1" smtClean="0">
                                <a:latin typeface="Cambria Math"/>
                              </a:rPr>
                              <m:t>𝑧</m:t>
                            </m:r>
                            <m:r>
                              <a:rPr lang="en-US" b="0" i="1" smtClean="0">
                                <a:latin typeface="Cambria Math"/>
                              </a:rPr>
                              <m:t>𝜌</m:t>
                            </m:r>
                          </m:den>
                        </m:f>
                      </m:e>
                    </m:nary>
                  </m:oMath>
                </a14:m>
                <a:endParaRPr lang="en-US" b="0" dirty="0" smtClean="0"/>
              </a:p>
              <a:p>
                <a:pPr lvl="1"/>
                <a:endParaRPr lang="en-US" dirty="0" smtClean="0"/>
              </a:p>
              <a:p>
                <a:r>
                  <a:rPr lang="en-US" dirty="0" smtClean="0"/>
                  <a:t>Mean</a:t>
                </a:r>
              </a:p>
              <a:p>
                <a:pPr lvl="1"/>
                <a14:m>
                  <m:oMath xmlns:m="http://schemas.openxmlformats.org/officeDocument/2006/math">
                    <m:acc>
                      <m:accPr>
                        <m:chr m:val="̅"/>
                        <m:ctrlPr>
                          <a:rPr lang="en-US" i="1" smtClean="0">
                            <a:latin typeface="Cambria Math"/>
                          </a:rPr>
                        </m:ctrlPr>
                      </m:accPr>
                      <m:e>
                        <m:r>
                          <a:rPr lang="en-US" b="0" i="1" smtClean="0">
                            <a:latin typeface="Cambria Math"/>
                          </a:rPr>
                          <m:t>𝑁</m:t>
                        </m:r>
                      </m:e>
                    </m:acc>
                    <m:r>
                      <a:rPr lang="en-US" b="0" i="1" smtClean="0">
                        <a:latin typeface="Cambria Math"/>
                      </a:rPr>
                      <m:t>=</m:t>
                    </m:r>
                    <m:f>
                      <m:fPr>
                        <m:ctrlPr>
                          <a:rPr lang="en-US" b="0" i="1" smtClean="0">
                            <a:latin typeface="Cambria Math"/>
                          </a:rPr>
                        </m:ctrlPr>
                      </m:fPr>
                      <m:num>
                        <m:r>
                          <a:rPr lang="en-US" b="0" i="1" smtClean="0">
                            <a:latin typeface="Cambria Math"/>
                          </a:rPr>
                          <m:t>𝜌</m:t>
                        </m:r>
                      </m:num>
                      <m:den>
                        <m:r>
                          <a:rPr lang="en-US" b="0" i="1" smtClean="0">
                            <a:latin typeface="Cambria Math"/>
                          </a:rPr>
                          <m:t>(1−</m:t>
                        </m:r>
                        <m:r>
                          <a:rPr lang="en-US" b="0" i="1" smtClean="0">
                            <a:latin typeface="Cambria Math"/>
                          </a:rPr>
                          <m:t>𝜌</m:t>
                        </m:r>
                        <m:r>
                          <a:rPr lang="en-US" b="0" i="1" smtClean="0">
                            <a:latin typeface="Cambria Math"/>
                          </a:rPr>
                          <m:t>)</m:t>
                        </m:r>
                      </m:den>
                    </m:f>
                  </m:oMath>
                </a14:m>
                <a:endParaRPr lang="en-US" dirty="0" smtClean="0"/>
              </a:p>
              <a:p>
                <a:pPr lvl="1"/>
                <a:endParaRPr lang="en-US" dirty="0"/>
              </a:p>
              <a:p>
                <a:r>
                  <a:rPr lang="en-US" dirty="0" smtClean="0"/>
                  <a:t>Variance</a:t>
                </a:r>
              </a:p>
              <a:p>
                <a:pPr lvl="1"/>
                <a14:m>
                  <m:oMath xmlns:m="http://schemas.openxmlformats.org/officeDocument/2006/math">
                    <m:r>
                      <a:rPr lang="en-US" b="0" i="1" smtClean="0">
                        <a:latin typeface="Cambria Math"/>
                      </a:rPr>
                      <m:t>𝑉𝑎𝑟</m:t>
                    </m:r>
                    <m:d>
                      <m:dPr>
                        <m:ctrlPr>
                          <a:rPr lang="en-US" b="0" i="1" smtClean="0">
                            <a:latin typeface="Cambria Math"/>
                          </a:rPr>
                        </m:ctrlPr>
                      </m:dPr>
                      <m:e>
                        <m:r>
                          <a:rPr lang="en-US" b="0" i="1" smtClean="0">
                            <a:latin typeface="Cambria Math"/>
                          </a:rPr>
                          <m:t>𝑁</m:t>
                        </m:r>
                      </m:e>
                    </m:d>
                    <m:r>
                      <a:rPr lang="en-US" b="0" i="1" smtClean="0">
                        <a:latin typeface="Cambria Math"/>
                      </a:rPr>
                      <m:t>=</m:t>
                    </m:r>
                    <m:f>
                      <m:fPr>
                        <m:ctrlPr>
                          <a:rPr lang="en-US" b="0" i="1" smtClean="0">
                            <a:latin typeface="Cambria Math"/>
                          </a:rPr>
                        </m:ctrlPr>
                      </m:fPr>
                      <m:num>
                        <m:r>
                          <a:rPr lang="en-US" b="0" i="1" smtClean="0">
                            <a:latin typeface="Cambria Math"/>
                          </a:rPr>
                          <m:t>𝜌</m:t>
                        </m:r>
                      </m:num>
                      <m:den>
                        <m:sSup>
                          <m:sSupPr>
                            <m:ctrlPr>
                              <a:rPr lang="en-US" b="0" i="1" smtClean="0">
                                <a:latin typeface="Cambria Math"/>
                              </a:rPr>
                            </m:ctrlPr>
                          </m:sSupPr>
                          <m:e>
                            <m:d>
                              <m:dPr>
                                <m:ctrlPr>
                                  <a:rPr lang="en-US" b="0" i="1" smtClean="0">
                                    <a:latin typeface="Cambria Math"/>
                                  </a:rPr>
                                </m:ctrlPr>
                              </m:dPr>
                              <m:e>
                                <m:r>
                                  <a:rPr lang="en-US" b="0" i="1" smtClean="0">
                                    <a:latin typeface="Cambria Math"/>
                                  </a:rPr>
                                  <m:t>1−</m:t>
                                </m:r>
                                <m:r>
                                  <a:rPr lang="en-US" b="0" i="1" smtClean="0">
                                    <a:latin typeface="Cambria Math"/>
                                  </a:rPr>
                                  <m:t>𝜌</m:t>
                                </m:r>
                              </m:e>
                            </m:d>
                          </m:e>
                          <m:sup>
                            <m:r>
                              <a:rPr lang="en-US" b="0" i="1" smtClean="0">
                                <a:latin typeface="Cambria Math"/>
                              </a:rPr>
                              <m:t>2</m:t>
                            </m:r>
                          </m:sup>
                        </m:sSup>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295400"/>
                <a:ext cx="9144000" cy="5257800"/>
              </a:xfrm>
              <a:blipFill rotWithShape="1">
                <a:blip r:embed="rId2"/>
                <a:stretch>
                  <a:fillRect l="-1467" t="-1508"/>
                </a:stretch>
              </a:blipFill>
            </p:spPr>
            <p:txBody>
              <a:bodyPr/>
              <a:lstStyle/>
              <a:p>
                <a:r>
                  <a:rPr lang="en-US">
                    <a:noFill/>
                  </a:rPr>
                  <a:t> </a:t>
                </a:r>
              </a:p>
            </p:txBody>
          </p:sp>
        </mc:Fallback>
      </mc:AlternateContent>
    </p:spTree>
    <p:extLst>
      <p:ext uri="{BB962C8B-B14F-4D97-AF65-F5344CB8AC3E}">
        <p14:creationId xmlns:p14="http://schemas.microsoft.com/office/powerpoint/2010/main" val="3785894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BE3341-81AB-4423-88A6-EE36CF0DDE80}" type="slidenum">
              <a:rPr lang="en-US" altLang="en-US"/>
              <a:pPr/>
              <a:t>16</a:t>
            </a:fld>
            <a:endParaRPr lang="en-US" altLang="en-US"/>
          </a:p>
        </p:txBody>
      </p:sp>
      <p:sp>
        <p:nvSpPr>
          <p:cNvPr id="662530" name="Rectangle 2"/>
          <p:cNvSpPr>
            <a:spLocks noGrp="1" noChangeArrowheads="1"/>
          </p:cNvSpPr>
          <p:nvPr>
            <p:ph type="title"/>
          </p:nvPr>
        </p:nvSpPr>
        <p:spPr/>
        <p:txBody>
          <a:bodyPr/>
          <a:lstStyle/>
          <a:p>
            <a:r>
              <a:rPr lang="en-US"/>
              <a:t>M/M/S</a:t>
            </a:r>
          </a:p>
        </p:txBody>
      </p:sp>
      <p:graphicFrame>
        <p:nvGraphicFramePr>
          <p:cNvPr id="662532" name="Object 4"/>
          <p:cNvGraphicFramePr>
            <a:graphicFrameLocks noChangeAspect="1"/>
          </p:cNvGraphicFramePr>
          <p:nvPr/>
        </p:nvGraphicFramePr>
        <p:xfrm>
          <a:off x="1009650" y="1681163"/>
          <a:ext cx="4400550" cy="4033837"/>
        </p:xfrm>
        <a:graphic>
          <a:graphicData uri="http://schemas.openxmlformats.org/presentationml/2006/ole">
            <mc:AlternateContent xmlns:mc="http://schemas.openxmlformats.org/markup-compatibility/2006">
              <mc:Choice xmlns:v="urn:schemas-microsoft-com:vml" Requires="v">
                <p:oleObj spid="_x0000_s662553" name="Equation" r:id="rId3" imgW="2082600" imgH="1904760" progId="Equation.3">
                  <p:embed/>
                </p:oleObj>
              </mc:Choice>
              <mc:Fallback>
                <p:oleObj name="Equation" r:id="rId3" imgW="2082600" imgH="19047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9650" y="1681163"/>
                        <a:ext cx="4400550" cy="403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62532"/>
                                        </p:tgtEl>
                                        <p:attrNameLst>
                                          <p:attrName>style.visibility</p:attrName>
                                        </p:attrNameLst>
                                      </p:cBhvr>
                                      <p:to>
                                        <p:strVal val="visible"/>
                                      </p:to>
                                    </p:set>
                                    <p:animEffect transition="in" filter="blinds(horizontal)">
                                      <p:cBhvr>
                                        <p:cTn id="7" dur="500"/>
                                        <p:tgtEl>
                                          <p:spTgt spid="66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C0E0ED8-F765-4C15-A914-7273BDEE2020}" type="slidenum">
              <a:rPr lang="en-US" altLang="en-US"/>
              <a:pPr/>
              <a:t>17</a:t>
            </a:fld>
            <a:endParaRPr lang="en-US" altLang="en-US"/>
          </a:p>
        </p:txBody>
      </p:sp>
      <p:sp>
        <p:nvSpPr>
          <p:cNvPr id="663554" name="Rectangle 2"/>
          <p:cNvSpPr>
            <a:spLocks noGrp="1" noChangeArrowheads="1"/>
          </p:cNvSpPr>
          <p:nvPr>
            <p:ph type="title"/>
          </p:nvPr>
        </p:nvSpPr>
        <p:spPr/>
        <p:txBody>
          <a:bodyPr/>
          <a:lstStyle/>
          <a:p>
            <a:r>
              <a:rPr lang="en-US"/>
              <a:t>M/M/S (cont’d)</a:t>
            </a:r>
          </a:p>
        </p:txBody>
      </p:sp>
      <p:graphicFrame>
        <p:nvGraphicFramePr>
          <p:cNvPr id="663556" name="Object 4"/>
          <p:cNvGraphicFramePr>
            <a:graphicFrameLocks noChangeAspect="1"/>
          </p:cNvGraphicFramePr>
          <p:nvPr/>
        </p:nvGraphicFramePr>
        <p:xfrm>
          <a:off x="1808163" y="1295400"/>
          <a:ext cx="3983037" cy="5543550"/>
        </p:xfrm>
        <a:graphic>
          <a:graphicData uri="http://schemas.openxmlformats.org/presentationml/2006/ole">
            <mc:AlternateContent xmlns:mc="http://schemas.openxmlformats.org/markup-compatibility/2006">
              <mc:Choice xmlns:v="urn:schemas-microsoft-com:vml" Requires="v">
                <p:oleObj spid="_x0000_s663577" name="Equation" r:id="rId3" imgW="2222280" imgH="3085920" progId="Equation.3">
                  <p:embed/>
                </p:oleObj>
              </mc:Choice>
              <mc:Fallback>
                <p:oleObj name="Equation" r:id="rId3" imgW="2222280" imgH="30859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8163" y="1295400"/>
                        <a:ext cx="3983037"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63556"/>
                                        </p:tgtEl>
                                        <p:attrNameLst>
                                          <p:attrName>style.visibility</p:attrName>
                                        </p:attrNameLst>
                                      </p:cBhvr>
                                      <p:to>
                                        <p:strVal val="visible"/>
                                      </p:to>
                                    </p:set>
                                    <p:animEffect transition="in" filter="blinds(horizontal)">
                                      <p:cBhvr>
                                        <p:cTn id="7" dur="500"/>
                                        <p:tgtEl>
                                          <p:spTgt spid="66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696B0111-E332-44E8-A7BD-D27D48409A7C}" type="slidenum">
              <a:rPr lang="en-US" altLang="en-US"/>
              <a:pPr/>
              <a:t>18</a:t>
            </a:fld>
            <a:endParaRPr lang="en-US" altLang="en-US"/>
          </a:p>
        </p:txBody>
      </p:sp>
      <p:sp>
        <p:nvSpPr>
          <p:cNvPr id="664578" name="Rectangle 2"/>
          <p:cNvSpPr>
            <a:spLocks noGrp="1" noChangeArrowheads="1"/>
          </p:cNvSpPr>
          <p:nvPr>
            <p:ph type="title"/>
          </p:nvPr>
        </p:nvSpPr>
        <p:spPr/>
        <p:txBody>
          <a:bodyPr/>
          <a:lstStyle/>
          <a:p>
            <a:r>
              <a:rPr lang="en-US"/>
              <a:t>M/M/S</a:t>
            </a:r>
          </a:p>
        </p:txBody>
      </p:sp>
      <p:graphicFrame>
        <p:nvGraphicFramePr>
          <p:cNvPr id="664579" name="Object 3"/>
          <p:cNvGraphicFramePr>
            <a:graphicFrameLocks noChangeAspect="1"/>
          </p:cNvGraphicFramePr>
          <p:nvPr/>
        </p:nvGraphicFramePr>
        <p:xfrm>
          <a:off x="73025" y="1371600"/>
          <a:ext cx="6589713" cy="5229225"/>
        </p:xfrm>
        <a:graphic>
          <a:graphicData uri="http://schemas.openxmlformats.org/presentationml/2006/ole">
            <mc:AlternateContent xmlns:mc="http://schemas.openxmlformats.org/markup-compatibility/2006">
              <mc:Choice xmlns:v="urn:schemas-microsoft-com:vml" Requires="v">
                <p:oleObj spid="_x0000_s664617" name="Equation" r:id="rId3" imgW="3479760" imgH="2755800" progId="Equation.3">
                  <p:embed/>
                </p:oleObj>
              </mc:Choice>
              <mc:Fallback>
                <p:oleObj name="Equation" r:id="rId3" imgW="3479760" imgH="2755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25" y="1371600"/>
                        <a:ext cx="6589713" cy="522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4580" name="Line 4"/>
          <p:cNvSpPr>
            <a:spLocks noChangeShapeType="1"/>
          </p:cNvSpPr>
          <p:nvPr/>
        </p:nvSpPr>
        <p:spPr bwMode="auto">
          <a:xfrm>
            <a:off x="4648200" y="13716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81" name="Line 5"/>
          <p:cNvSpPr>
            <a:spLocks noChangeShapeType="1"/>
          </p:cNvSpPr>
          <p:nvPr/>
        </p:nvSpPr>
        <p:spPr bwMode="auto">
          <a:xfrm>
            <a:off x="6172200" y="13716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82" name="Line 6"/>
          <p:cNvSpPr>
            <a:spLocks noChangeShapeType="1"/>
          </p:cNvSpPr>
          <p:nvPr/>
        </p:nvSpPr>
        <p:spPr bwMode="auto">
          <a:xfrm flipH="1">
            <a:off x="4648200" y="17526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83" name="Line 7"/>
          <p:cNvSpPr>
            <a:spLocks noChangeShapeType="1"/>
          </p:cNvSpPr>
          <p:nvPr/>
        </p:nvSpPr>
        <p:spPr bwMode="auto">
          <a:xfrm>
            <a:off x="6019800" y="13716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84" name="Line 8"/>
          <p:cNvSpPr>
            <a:spLocks noChangeShapeType="1"/>
          </p:cNvSpPr>
          <p:nvPr/>
        </p:nvSpPr>
        <p:spPr bwMode="auto">
          <a:xfrm>
            <a:off x="5867400" y="13716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85" name="Line 9"/>
          <p:cNvSpPr>
            <a:spLocks noChangeShapeType="1"/>
          </p:cNvSpPr>
          <p:nvPr/>
        </p:nvSpPr>
        <p:spPr bwMode="auto">
          <a:xfrm>
            <a:off x="5715000" y="13716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86" name="Line 10"/>
          <p:cNvSpPr>
            <a:spLocks noChangeShapeType="1"/>
          </p:cNvSpPr>
          <p:nvPr/>
        </p:nvSpPr>
        <p:spPr bwMode="auto">
          <a:xfrm>
            <a:off x="6172200" y="1600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87" name="Line 11"/>
          <p:cNvSpPr>
            <a:spLocks noChangeShapeType="1"/>
          </p:cNvSpPr>
          <p:nvPr/>
        </p:nvSpPr>
        <p:spPr bwMode="auto">
          <a:xfrm>
            <a:off x="4267200" y="1524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88" name="Rectangle 12"/>
          <p:cNvSpPr>
            <a:spLocks noChangeArrowheads="1"/>
          </p:cNvSpPr>
          <p:nvPr/>
        </p:nvSpPr>
        <p:spPr bwMode="auto">
          <a:xfrm>
            <a:off x="6400800" y="685800"/>
            <a:ext cx="533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589" name="Oval 13"/>
          <p:cNvSpPr>
            <a:spLocks noChangeArrowheads="1"/>
          </p:cNvSpPr>
          <p:nvPr/>
        </p:nvSpPr>
        <p:spPr bwMode="auto">
          <a:xfrm>
            <a:off x="6477000" y="7620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590" name="Oval 14"/>
          <p:cNvSpPr>
            <a:spLocks noChangeArrowheads="1"/>
          </p:cNvSpPr>
          <p:nvPr/>
        </p:nvSpPr>
        <p:spPr bwMode="auto">
          <a:xfrm>
            <a:off x="6477000" y="12192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591" name="Oval 15"/>
          <p:cNvSpPr>
            <a:spLocks noChangeArrowheads="1"/>
          </p:cNvSpPr>
          <p:nvPr/>
        </p:nvSpPr>
        <p:spPr bwMode="auto">
          <a:xfrm>
            <a:off x="6477000" y="16764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592" name="Oval 16"/>
          <p:cNvSpPr>
            <a:spLocks noChangeArrowheads="1"/>
          </p:cNvSpPr>
          <p:nvPr/>
        </p:nvSpPr>
        <p:spPr bwMode="auto">
          <a:xfrm>
            <a:off x="6477000" y="21336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593" name="Line 17"/>
          <p:cNvSpPr>
            <a:spLocks noChangeShapeType="1"/>
          </p:cNvSpPr>
          <p:nvPr/>
        </p:nvSpPr>
        <p:spPr bwMode="auto">
          <a:xfrm>
            <a:off x="6858000" y="9906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594" name="Text Box 18"/>
          <p:cNvSpPr txBox="1">
            <a:spLocks noChangeArrowheads="1"/>
          </p:cNvSpPr>
          <p:nvPr/>
        </p:nvSpPr>
        <p:spPr bwMode="auto">
          <a:xfrm>
            <a:off x="4233863" y="1157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64595" name="Text Box 19"/>
          <p:cNvSpPr txBox="1">
            <a:spLocks noChangeArrowheads="1"/>
          </p:cNvSpPr>
          <p:nvPr/>
        </p:nvSpPr>
        <p:spPr bwMode="auto">
          <a:xfrm>
            <a:off x="7010400" y="609600"/>
            <a:ext cx="315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64596" name="Text Box 20"/>
          <p:cNvSpPr txBox="1">
            <a:spLocks noChangeArrowheads="1"/>
          </p:cNvSpPr>
          <p:nvPr/>
        </p:nvSpPr>
        <p:spPr bwMode="auto">
          <a:xfrm>
            <a:off x="6172200" y="304800"/>
            <a:ext cx="1149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S servers</a:t>
            </a:r>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74E700A2-BBE5-4109-949C-95F4B6D114A8}" type="slidenum">
              <a:rPr lang="en-US" altLang="en-US"/>
              <a:pPr/>
              <a:t>19</a:t>
            </a:fld>
            <a:endParaRPr lang="en-US" altLang="en-US"/>
          </a:p>
        </p:txBody>
      </p:sp>
      <p:sp>
        <p:nvSpPr>
          <p:cNvPr id="665602" name="Rectangle 2"/>
          <p:cNvSpPr>
            <a:spLocks noGrp="1" noChangeArrowheads="1"/>
          </p:cNvSpPr>
          <p:nvPr>
            <p:ph type="title"/>
          </p:nvPr>
        </p:nvSpPr>
        <p:spPr/>
        <p:txBody>
          <a:bodyPr/>
          <a:lstStyle/>
          <a:p>
            <a:r>
              <a:rPr lang="en-US"/>
              <a:t>M/M/S: normalizing equations</a:t>
            </a:r>
          </a:p>
        </p:txBody>
      </p:sp>
      <p:graphicFrame>
        <p:nvGraphicFramePr>
          <p:cNvPr id="665603" name="Object 3"/>
          <p:cNvGraphicFramePr>
            <a:graphicFrameLocks noChangeAspect="1"/>
          </p:cNvGraphicFramePr>
          <p:nvPr/>
        </p:nvGraphicFramePr>
        <p:xfrm>
          <a:off x="381000" y="1371600"/>
          <a:ext cx="4473575" cy="2457450"/>
        </p:xfrm>
        <a:graphic>
          <a:graphicData uri="http://schemas.openxmlformats.org/presentationml/2006/ole">
            <mc:AlternateContent xmlns:mc="http://schemas.openxmlformats.org/markup-compatibility/2006">
              <mc:Choice xmlns:v="urn:schemas-microsoft-com:vml" Requires="v">
                <p:oleObj spid="_x0000_s665647" name="Equation" r:id="rId3" imgW="2361960" imgH="1295280" progId="Equation.3">
                  <p:embed/>
                </p:oleObj>
              </mc:Choice>
              <mc:Fallback>
                <p:oleObj name="Equation" r:id="rId3" imgW="2361960" imgH="12952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371600"/>
                        <a:ext cx="4473575" cy="245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5604" name="AutoShape 4"/>
          <p:cNvSpPr>
            <a:spLocks noChangeArrowheads="1"/>
          </p:cNvSpPr>
          <p:nvPr/>
        </p:nvSpPr>
        <p:spPr bwMode="auto">
          <a:xfrm>
            <a:off x="76200" y="4114800"/>
            <a:ext cx="914400" cy="3048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05" name="Oval 5"/>
          <p:cNvSpPr>
            <a:spLocks noChangeArrowheads="1"/>
          </p:cNvSpPr>
          <p:nvPr/>
        </p:nvSpPr>
        <p:spPr bwMode="auto">
          <a:xfrm>
            <a:off x="2057400" y="2743200"/>
            <a:ext cx="2286000" cy="1219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665606" name="Object 6"/>
          <p:cNvGraphicFramePr>
            <a:graphicFrameLocks noChangeAspect="1"/>
          </p:cNvGraphicFramePr>
          <p:nvPr/>
        </p:nvGraphicFramePr>
        <p:xfrm>
          <a:off x="1341438" y="3810000"/>
          <a:ext cx="4906962" cy="3082925"/>
        </p:xfrm>
        <a:graphic>
          <a:graphicData uri="http://schemas.openxmlformats.org/presentationml/2006/ole">
            <mc:AlternateContent xmlns:mc="http://schemas.openxmlformats.org/markup-compatibility/2006">
              <mc:Choice xmlns:v="urn:schemas-microsoft-com:vml" Requires="v">
                <p:oleObj spid="_x0000_s665648" name="Equation" r:id="rId5" imgW="2590560" imgH="1625400" progId="Equation.3">
                  <p:embed/>
                </p:oleObj>
              </mc:Choice>
              <mc:Fallback>
                <p:oleObj name="Equation" r:id="rId5" imgW="2590560" imgH="1625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1438" y="3810000"/>
                        <a:ext cx="4906962" cy="308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05"/>
                                        </p:tgtEl>
                                        <p:attrNameLst>
                                          <p:attrName>style.visibility</p:attrName>
                                        </p:attrNameLst>
                                      </p:cBhvr>
                                      <p:to>
                                        <p:strVal val="visible"/>
                                      </p:to>
                                    </p:set>
                                    <p:animEffect transition="in" filter="blinds(horizontal)">
                                      <p:cBhvr>
                                        <p:cTn id="7" dur="500"/>
                                        <p:tgtEl>
                                          <p:spTgt spid="6656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5604"/>
                                        </p:tgtEl>
                                        <p:attrNameLst>
                                          <p:attrName>style.visibility</p:attrName>
                                        </p:attrNameLst>
                                      </p:cBhvr>
                                      <p:to>
                                        <p:strVal val="visible"/>
                                      </p:to>
                                    </p:set>
                                    <p:animEffect transition="in" filter="blinds(horizontal)">
                                      <p:cBhvr>
                                        <p:cTn id="12" dur="500"/>
                                        <p:tgtEl>
                                          <p:spTgt spid="66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04" grpId="0" animBg="1"/>
      <p:bldP spid="6656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3BF33C-F84B-460F-B9A7-7880A03C1DC4}" type="slidenum">
              <a:rPr lang="en-US" altLang="en-US"/>
              <a:pPr/>
              <a:t>2</a:t>
            </a:fld>
            <a:endParaRPr lang="en-US" altLang="en-US"/>
          </a:p>
        </p:txBody>
      </p:sp>
      <p:sp>
        <p:nvSpPr>
          <p:cNvPr id="652290" name="Rectangle 2"/>
          <p:cNvSpPr>
            <a:spLocks noGrp="1" noChangeArrowheads="1"/>
          </p:cNvSpPr>
          <p:nvPr>
            <p:ph type="title"/>
          </p:nvPr>
        </p:nvSpPr>
        <p:spPr/>
        <p:txBody>
          <a:bodyPr/>
          <a:lstStyle/>
          <a:p>
            <a:r>
              <a:rPr lang="en-US"/>
              <a:t>Traffic intensity</a:t>
            </a:r>
          </a:p>
        </p:txBody>
      </p:sp>
      <p:sp>
        <p:nvSpPr>
          <p:cNvPr id="652291" name="Rectangle 3"/>
          <p:cNvSpPr>
            <a:spLocks noGrp="1" noChangeArrowheads="1"/>
          </p:cNvSpPr>
          <p:nvPr>
            <p:ph type="body" idx="1"/>
          </p:nvPr>
        </p:nvSpPr>
        <p:spPr/>
        <p:txBody>
          <a:bodyPr/>
          <a:lstStyle/>
          <a:p>
            <a:r>
              <a:rPr lang="en-US"/>
              <a:t>rho = </a:t>
            </a:r>
            <a:r>
              <a:rPr lang="el-GR"/>
              <a:t>λ</a:t>
            </a:r>
            <a:r>
              <a:rPr lang="en-US"/>
              <a:t>/</a:t>
            </a:r>
            <a:r>
              <a:rPr lang="el-GR"/>
              <a:t>μ</a:t>
            </a:r>
            <a:r>
              <a:rPr lang="en-US"/>
              <a:t> </a:t>
            </a:r>
          </a:p>
          <a:p>
            <a:pPr lvl="1"/>
            <a:r>
              <a:rPr lang="en-US"/>
              <a:t>It is a measure of the total arrival traffic to the system</a:t>
            </a:r>
          </a:p>
          <a:p>
            <a:pPr lvl="2"/>
            <a:r>
              <a:rPr lang="en-US"/>
              <a:t>Also known as offered load </a:t>
            </a:r>
          </a:p>
          <a:p>
            <a:pPr lvl="2"/>
            <a:endParaRPr lang="en-US"/>
          </a:p>
          <a:p>
            <a:pPr lvl="2"/>
            <a:r>
              <a:rPr lang="en-US"/>
              <a:t>Example: </a:t>
            </a:r>
            <a:r>
              <a:rPr lang="el-GR"/>
              <a:t>λ</a:t>
            </a:r>
            <a:r>
              <a:rPr lang="en-US"/>
              <a:t> = 3/hour; 1/</a:t>
            </a:r>
            <a:r>
              <a:rPr lang="el-GR"/>
              <a:t>μ</a:t>
            </a:r>
            <a:r>
              <a:rPr lang="en-US"/>
              <a:t>=15 min = 0.25 h</a:t>
            </a:r>
          </a:p>
          <a:p>
            <a:pPr lvl="2"/>
            <a:endParaRPr lang="en-US"/>
          </a:p>
          <a:p>
            <a:pPr lvl="1"/>
            <a:r>
              <a:rPr lang="en-US"/>
              <a:t>Represents the fraction of time a server is busy</a:t>
            </a:r>
          </a:p>
          <a:p>
            <a:pPr lvl="2"/>
            <a:r>
              <a:rPr lang="en-US"/>
              <a:t>In which case it is called the utilization factor</a:t>
            </a:r>
          </a:p>
          <a:p>
            <a:pPr lvl="2"/>
            <a:endParaRPr lang="en-US"/>
          </a:p>
          <a:p>
            <a:pPr lvl="2"/>
            <a:r>
              <a:rPr lang="en-US"/>
              <a:t>Example: rho = 0.75 = % busy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1BFAD03-E042-4BA1-9570-67E85A813CE2}" type="slidenum">
              <a:rPr lang="en-US" altLang="en-US"/>
              <a:pPr/>
              <a:t>20</a:t>
            </a:fld>
            <a:endParaRPr lang="en-US" altLang="en-US"/>
          </a:p>
        </p:txBody>
      </p:sp>
      <p:sp>
        <p:nvSpPr>
          <p:cNvPr id="666626" name="Rectangle 2"/>
          <p:cNvSpPr>
            <a:spLocks noGrp="1" noChangeArrowheads="1"/>
          </p:cNvSpPr>
          <p:nvPr>
            <p:ph type="title"/>
          </p:nvPr>
        </p:nvSpPr>
        <p:spPr/>
        <p:txBody>
          <a:bodyPr/>
          <a:lstStyle/>
          <a:p>
            <a:r>
              <a:rPr lang="en-US"/>
              <a:t>M/M/S: stable queue</a:t>
            </a:r>
          </a:p>
        </p:txBody>
      </p:sp>
      <p:sp>
        <p:nvSpPr>
          <p:cNvPr id="666627" name="Rectangle 3"/>
          <p:cNvSpPr>
            <a:spLocks noGrp="1" noChangeArrowheads="1"/>
          </p:cNvSpPr>
          <p:nvPr>
            <p:ph type="body" idx="1"/>
          </p:nvPr>
        </p:nvSpPr>
        <p:spPr/>
        <p:txBody>
          <a:bodyPr/>
          <a:lstStyle/>
          <a:p>
            <a:r>
              <a:rPr lang="en-US"/>
              <a:t>is </a:t>
            </a:r>
            <a:r>
              <a:rPr lang="el-GR"/>
              <a:t>λ</a:t>
            </a:r>
            <a:r>
              <a:rPr lang="en-US"/>
              <a:t>/S</a:t>
            </a:r>
            <a:r>
              <a:rPr lang="el-GR"/>
              <a:t>μ</a:t>
            </a:r>
            <a:r>
              <a:rPr lang="en-US"/>
              <a:t> &lt; 1 ?</a:t>
            </a:r>
          </a:p>
          <a:p>
            <a:pPr lvl="1"/>
            <a:r>
              <a:rPr lang="en-US"/>
              <a:t>Otherwise you will not get a stable queue, as such</a:t>
            </a:r>
            <a:endParaRPr lang="el-GR"/>
          </a:p>
        </p:txBody>
      </p:sp>
      <p:graphicFrame>
        <p:nvGraphicFramePr>
          <p:cNvPr id="666628" name="Object 4"/>
          <p:cNvGraphicFramePr>
            <a:graphicFrameLocks noChangeAspect="1"/>
          </p:cNvGraphicFramePr>
          <p:nvPr/>
        </p:nvGraphicFramePr>
        <p:xfrm>
          <a:off x="1274763" y="2860675"/>
          <a:ext cx="4643437" cy="3997325"/>
        </p:xfrm>
        <a:graphic>
          <a:graphicData uri="http://schemas.openxmlformats.org/presentationml/2006/ole">
            <mc:AlternateContent xmlns:mc="http://schemas.openxmlformats.org/markup-compatibility/2006">
              <mc:Choice xmlns:v="urn:schemas-microsoft-com:vml" Requires="v">
                <p:oleObj spid="_x0000_s666649" name="Equation" r:id="rId3" imgW="2450880" imgH="2108160" progId="Equation.3">
                  <p:embed/>
                </p:oleObj>
              </mc:Choice>
              <mc:Fallback>
                <p:oleObj name="Equation" r:id="rId3" imgW="2450880" imgH="21081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4763" y="2860675"/>
                        <a:ext cx="4643437" cy="399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DA001FF2-272E-4B08-ACC5-6957D09A6ACA}" type="slidenum">
              <a:rPr lang="en-US" altLang="en-US"/>
              <a:pPr/>
              <a:t>21</a:t>
            </a:fld>
            <a:endParaRPr lang="en-US" altLang="en-US"/>
          </a:p>
        </p:txBody>
      </p:sp>
      <p:sp>
        <p:nvSpPr>
          <p:cNvPr id="667650" name="Rectangle 2"/>
          <p:cNvSpPr>
            <a:spLocks noGrp="1" noChangeArrowheads="1"/>
          </p:cNvSpPr>
          <p:nvPr>
            <p:ph type="title"/>
          </p:nvPr>
        </p:nvSpPr>
        <p:spPr>
          <a:xfrm>
            <a:off x="457200" y="-76200"/>
            <a:ext cx="7543800" cy="1295400"/>
          </a:xfrm>
        </p:spPr>
        <p:txBody>
          <a:bodyPr/>
          <a:lstStyle/>
          <a:p>
            <a:r>
              <a:rPr lang="en-US"/>
              <a:t>M/M/S: performance measures</a:t>
            </a:r>
          </a:p>
        </p:txBody>
      </p:sp>
      <p:sp>
        <p:nvSpPr>
          <p:cNvPr id="667651" name="Rectangle 3"/>
          <p:cNvSpPr>
            <a:spLocks noGrp="1" noChangeArrowheads="1"/>
          </p:cNvSpPr>
          <p:nvPr>
            <p:ph type="body" idx="1"/>
          </p:nvPr>
        </p:nvSpPr>
        <p:spPr>
          <a:xfrm>
            <a:off x="457200" y="1295400"/>
            <a:ext cx="8229600" cy="5181600"/>
          </a:xfrm>
        </p:spPr>
        <p:txBody>
          <a:bodyPr/>
          <a:lstStyle/>
          <a:p>
            <a:pPr>
              <a:lnSpc>
                <a:spcPct val="90000"/>
              </a:lnSpc>
            </a:pPr>
            <a:r>
              <a:rPr lang="en-US"/>
              <a:t>Mean queue length</a:t>
            </a:r>
          </a:p>
          <a:p>
            <a:pPr>
              <a:lnSpc>
                <a:spcPct val="90000"/>
              </a:lnSpc>
            </a:pPr>
            <a:endParaRPr lang="en-US"/>
          </a:p>
          <a:p>
            <a:pPr>
              <a:lnSpc>
                <a:spcPct val="90000"/>
              </a:lnSpc>
            </a:pPr>
            <a:endParaRPr lang="en-US"/>
          </a:p>
          <a:p>
            <a:pPr>
              <a:lnSpc>
                <a:spcPct val="90000"/>
              </a:lnSpc>
            </a:pPr>
            <a:endParaRPr lang="en-US"/>
          </a:p>
          <a:p>
            <a:pPr>
              <a:lnSpc>
                <a:spcPct val="90000"/>
              </a:lnSpc>
            </a:pPr>
            <a:r>
              <a:rPr lang="en-US"/>
              <a:t>Mean waiting time in the queue (Little’s theorem)</a:t>
            </a:r>
          </a:p>
          <a:p>
            <a:pPr>
              <a:lnSpc>
                <a:spcPct val="90000"/>
              </a:lnSpc>
            </a:pPr>
            <a:endParaRPr lang="en-US"/>
          </a:p>
          <a:p>
            <a:pPr>
              <a:lnSpc>
                <a:spcPct val="90000"/>
              </a:lnSpc>
            </a:pPr>
            <a:endParaRPr lang="en-US"/>
          </a:p>
          <a:p>
            <a:pPr>
              <a:lnSpc>
                <a:spcPct val="90000"/>
              </a:lnSpc>
            </a:pPr>
            <a:r>
              <a:rPr lang="en-US"/>
              <a:t>Mean waiting time in the system</a:t>
            </a:r>
          </a:p>
          <a:p>
            <a:pPr>
              <a:lnSpc>
                <a:spcPct val="90000"/>
              </a:lnSpc>
            </a:pPr>
            <a:endParaRPr lang="en-US"/>
          </a:p>
          <a:p>
            <a:pPr>
              <a:lnSpc>
                <a:spcPct val="90000"/>
              </a:lnSpc>
            </a:pPr>
            <a:endParaRPr lang="en-US"/>
          </a:p>
          <a:p>
            <a:pPr>
              <a:lnSpc>
                <a:spcPct val="90000"/>
              </a:lnSpc>
            </a:pPr>
            <a:r>
              <a:rPr lang="en-US"/>
              <a:t>Mean # of customers in the whole system</a:t>
            </a:r>
          </a:p>
        </p:txBody>
      </p:sp>
      <p:graphicFrame>
        <p:nvGraphicFramePr>
          <p:cNvPr id="667652" name="Object 4"/>
          <p:cNvGraphicFramePr>
            <a:graphicFrameLocks noChangeAspect="1"/>
          </p:cNvGraphicFramePr>
          <p:nvPr/>
        </p:nvGraphicFramePr>
        <p:xfrm>
          <a:off x="603250" y="1752600"/>
          <a:ext cx="4883150" cy="1420813"/>
        </p:xfrm>
        <a:graphic>
          <a:graphicData uri="http://schemas.openxmlformats.org/presentationml/2006/ole">
            <mc:AlternateContent xmlns:mc="http://schemas.openxmlformats.org/markup-compatibility/2006">
              <mc:Choice xmlns:v="urn:schemas-microsoft-com:vml" Requires="v">
                <p:oleObj spid="_x0000_s667736" name="Equation" r:id="rId3" imgW="2577960" imgH="749160" progId="Equation.3">
                  <p:embed/>
                </p:oleObj>
              </mc:Choice>
              <mc:Fallback>
                <p:oleObj name="Equation" r:id="rId3" imgW="2577960" imgH="7491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250" y="1752600"/>
                        <a:ext cx="4883150" cy="1420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7653" name="Object 5"/>
          <p:cNvGraphicFramePr>
            <a:graphicFrameLocks noChangeAspect="1"/>
          </p:cNvGraphicFramePr>
          <p:nvPr/>
        </p:nvGraphicFramePr>
        <p:xfrm>
          <a:off x="2895600" y="3505200"/>
          <a:ext cx="2573338" cy="793750"/>
        </p:xfrm>
        <a:graphic>
          <a:graphicData uri="http://schemas.openxmlformats.org/presentationml/2006/ole">
            <mc:AlternateContent xmlns:mc="http://schemas.openxmlformats.org/markup-compatibility/2006">
              <mc:Choice xmlns:v="urn:schemas-microsoft-com:vml" Requires="v">
                <p:oleObj spid="_x0000_s667737" name="Equation" r:id="rId5" imgW="1358640" imgH="419040" progId="Equation.3">
                  <p:embed/>
                </p:oleObj>
              </mc:Choice>
              <mc:Fallback>
                <p:oleObj name="Equation" r:id="rId5" imgW="135864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3505200"/>
                        <a:ext cx="2573338"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7654" name="Object 6"/>
          <p:cNvGraphicFramePr>
            <a:graphicFrameLocks noChangeAspect="1"/>
          </p:cNvGraphicFramePr>
          <p:nvPr/>
        </p:nvGraphicFramePr>
        <p:xfrm>
          <a:off x="3448050" y="4953000"/>
          <a:ext cx="1466850" cy="793750"/>
        </p:xfrm>
        <a:graphic>
          <a:graphicData uri="http://schemas.openxmlformats.org/presentationml/2006/ole">
            <mc:AlternateContent xmlns:mc="http://schemas.openxmlformats.org/markup-compatibility/2006">
              <mc:Choice xmlns:v="urn:schemas-microsoft-com:vml" Requires="v">
                <p:oleObj spid="_x0000_s667738" name="Equation" r:id="rId7" imgW="774360" imgH="419040" progId="Equation.3">
                  <p:embed/>
                </p:oleObj>
              </mc:Choice>
              <mc:Fallback>
                <p:oleObj name="Equation" r:id="rId7" imgW="774360" imgH="419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48050" y="4953000"/>
                        <a:ext cx="1466850"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7655" name="Object 7"/>
          <p:cNvGraphicFramePr>
            <a:graphicFrameLocks noChangeAspect="1"/>
          </p:cNvGraphicFramePr>
          <p:nvPr/>
        </p:nvGraphicFramePr>
        <p:xfrm>
          <a:off x="2703513" y="5988050"/>
          <a:ext cx="2957512" cy="793750"/>
        </p:xfrm>
        <a:graphic>
          <a:graphicData uri="http://schemas.openxmlformats.org/presentationml/2006/ole">
            <mc:AlternateContent xmlns:mc="http://schemas.openxmlformats.org/markup-compatibility/2006">
              <mc:Choice xmlns:v="urn:schemas-microsoft-com:vml" Requires="v">
                <p:oleObj spid="_x0000_s667739" name="Equation" r:id="rId9" imgW="1562040" imgH="419040" progId="Equation.3">
                  <p:embed/>
                </p:oleObj>
              </mc:Choice>
              <mc:Fallback>
                <p:oleObj name="Equation" r:id="rId9" imgW="1562040" imgH="41904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03513" y="5988050"/>
                        <a:ext cx="2957512"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7772400" cy="1295400"/>
          </a:xfrm>
        </p:spPr>
        <p:txBody>
          <a:bodyPr/>
          <a:lstStyle/>
          <a:p>
            <a:r>
              <a:rPr lang="en-US" dirty="0" smtClean="0"/>
              <a:t>Erlang C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719262"/>
                <a:ext cx="8915400" cy="4986337"/>
              </a:xfrm>
            </p:spPr>
            <p:txBody>
              <a:bodyPr/>
              <a:lstStyle/>
              <a:p>
                <a:r>
                  <a:rPr lang="en-US" dirty="0" smtClean="0"/>
                  <a:t>A quantity of interest</a:t>
                </a:r>
              </a:p>
              <a:p>
                <a:pPr lvl="1"/>
                <a:r>
                  <a:rPr lang="en-US" dirty="0" smtClean="0"/>
                  <a:t>Probability to find all s servers busy	</a:t>
                </a:r>
              </a:p>
              <a:p>
                <a:pPr marL="344487" lvl="1"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𝑃</m:t>
                          </m:r>
                        </m:e>
                        <m:sub>
                          <m:r>
                            <a:rPr lang="en-US" b="0" i="1" smtClean="0">
                              <a:latin typeface="Cambria Math"/>
                            </a:rPr>
                            <m:t>𝑐</m:t>
                          </m:r>
                        </m:sub>
                      </m:sSub>
                      <m:d>
                        <m:dPr>
                          <m:ctrlPr>
                            <a:rPr lang="en-US" b="0" i="1" smtClean="0">
                              <a:latin typeface="Cambria Math"/>
                            </a:rPr>
                          </m:ctrlPr>
                        </m:dPr>
                        <m:e>
                          <m:r>
                            <a:rPr lang="en-US" b="0" i="1" smtClean="0">
                              <a:latin typeface="Cambria Math"/>
                            </a:rPr>
                            <m:t>𝑠</m:t>
                          </m:r>
                          <m:r>
                            <a:rPr lang="en-US" b="0" i="1" smtClean="0">
                              <a:latin typeface="Cambria Math"/>
                            </a:rPr>
                            <m:t>, </m:t>
                          </m:r>
                          <m:r>
                            <a:rPr lang="en-US" b="0" i="1" smtClean="0">
                              <a:latin typeface="Cambria Math"/>
                            </a:rPr>
                            <m:t>𝜌</m:t>
                          </m:r>
                        </m:e>
                      </m:d>
                      <m:r>
                        <a:rPr lang="en-US" b="0" i="1" smtClean="0">
                          <a:latin typeface="Cambria Math"/>
                        </a:rPr>
                        <m:t>=</m:t>
                      </m:r>
                      <m:nary>
                        <m:naryPr>
                          <m:chr m:val="∑"/>
                          <m:ctrlPr>
                            <a:rPr lang="en-US" b="0" i="1" smtClean="0">
                              <a:latin typeface="Cambria Math"/>
                            </a:rPr>
                          </m:ctrlPr>
                        </m:naryPr>
                        <m:sub>
                          <m:r>
                            <m:rPr>
                              <m:brk m:alnAt="23"/>
                            </m:rPr>
                            <a:rPr lang="en-US" b="0" i="1" smtClean="0">
                              <a:latin typeface="Cambria Math"/>
                            </a:rPr>
                            <m:t>𝑛</m:t>
                          </m:r>
                          <m:r>
                            <a:rPr lang="en-US" b="0" i="1" smtClean="0">
                              <a:latin typeface="Cambria Math"/>
                            </a:rPr>
                            <m:t>=</m:t>
                          </m:r>
                          <m:r>
                            <a:rPr lang="en-US" b="0" i="1" smtClean="0">
                              <a:latin typeface="Cambria Math"/>
                            </a:rPr>
                            <m:t>𝑠</m:t>
                          </m:r>
                        </m:sub>
                        <m:sup>
                          <m:r>
                            <a:rPr lang="en-US" b="0" i="1" smtClean="0">
                              <a:latin typeface="Cambria Math"/>
                            </a:rPr>
                            <m:t>∞</m:t>
                          </m:r>
                        </m:sup>
                        <m:e>
                          <m:sSub>
                            <m:sSubPr>
                              <m:ctrlPr>
                                <a:rPr lang="en-US" b="0" i="1" smtClean="0">
                                  <a:latin typeface="Cambria Math"/>
                                </a:rPr>
                              </m:ctrlPr>
                            </m:sSubPr>
                            <m:e>
                              <m:r>
                                <a:rPr lang="en-US" b="0" i="1" smtClean="0">
                                  <a:latin typeface="Cambria Math"/>
                                </a:rPr>
                                <m:t>𝑃</m:t>
                              </m:r>
                            </m:e>
                            <m:sub>
                              <m:r>
                                <a:rPr lang="en-US" b="0" i="1" smtClean="0">
                                  <a:latin typeface="Cambria Math"/>
                                </a:rPr>
                                <m:t>𝑛</m:t>
                              </m:r>
                            </m:sub>
                          </m:sSub>
                          <m:r>
                            <a:rPr lang="en-US" b="0" i="1" smtClean="0">
                              <a:latin typeface="Cambria Math"/>
                            </a:rPr>
                            <m:t>=</m:t>
                          </m:r>
                          <m:f>
                            <m:fPr>
                              <m:ctrlPr>
                                <a:rPr lang="en-US" b="0" i="1" smtClean="0">
                                  <a:latin typeface="Cambria Math"/>
                                </a:rPr>
                              </m:ctrlPr>
                            </m:fPr>
                            <m:num>
                              <m:f>
                                <m:fPr>
                                  <m:type m:val="skw"/>
                                  <m:ctrlPr>
                                    <a:rPr lang="en-US" b="0" i="1" smtClean="0">
                                      <a:latin typeface="Cambria Math"/>
                                    </a:rPr>
                                  </m:ctrlPr>
                                </m:fPr>
                                <m:num>
                                  <m:r>
                                    <a:rPr lang="en-US" b="0" i="1" smtClean="0">
                                      <a:latin typeface="Cambria Math"/>
                                    </a:rPr>
                                    <m:t>𝑠</m:t>
                                  </m:r>
                                  <m:sSup>
                                    <m:sSupPr>
                                      <m:ctrlPr>
                                        <a:rPr lang="en-US" b="0" i="1" smtClean="0">
                                          <a:latin typeface="Cambria Math"/>
                                        </a:rPr>
                                      </m:ctrlPr>
                                    </m:sSupPr>
                                    <m:e>
                                      <m:r>
                                        <a:rPr lang="en-US" b="0" i="1" smtClean="0">
                                          <a:latin typeface="Cambria Math"/>
                                        </a:rPr>
                                        <m:t>𝜌</m:t>
                                      </m:r>
                                    </m:e>
                                    <m:sup>
                                      <m:r>
                                        <a:rPr lang="en-US" b="0" i="1" smtClean="0">
                                          <a:latin typeface="Cambria Math"/>
                                        </a:rPr>
                                        <m:t>𝑠</m:t>
                                      </m:r>
                                    </m:sup>
                                  </m:sSup>
                                </m:num>
                                <m:den>
                                  <m:d>
                                    <m:dPr>
                                      <m:ctrlPr>
                                        <a:rPr lang="en-US" b="0" i="1" smtClean="0">
                                          <a:latin typeface="Cambria Math"/>
                                        </a:rPr>
                                      </m:ctrlPr>
                                    </m:dPr>
                                    <m:e>
                                      <m:r>
                                        <a:rPr lang="en-US" b="0" i="1" smtClean="0">
                                          <a:latin typeface="Cambria Math"/>
                                        </a:rPr>
                                        <m:t>𝑠</m:t>
                                      </m:r>
                                      <m:r>
                                        <a:rPr lang="en-US" b="0" i="1" smtClean="0">
                                          <a:latin typeface="Cambria Math"/>
                                        </a:rPr>
                                        <m:t>!(</m:t>
                                      </m:r>
                                      <m:r>
                                        <a:rPr lang="en-US" b="0" i="1" smtClean="0">
                                          <a:latin typeface="Cambria Math"/>
                                        </a:rPr>
                                        <m:t>𝑠</m:t>
                                      </m:r>
                                      <m:r>
                                        <a:rPr lang="en-US" b="0" i="1" smtClean="0">
                                          <a:latin typeface="Cambria Math"/>
                                        </a:rPr>
                                        <m:t>−</m:t>
                                      </m:r>
                                      <m:r>
                                        <a:rPr lang="en-US" b="0" i="1" smtClean="0">
                                          <a:latin typeface="Cambria Math"/>
                                        </a:rPr>
                                        <m:t>𝜌</m:t>
                                      </m:r>
                                    </m:e>
                                  </m:d>
                                  <m:r>
                                    <a:rPr lang="en-US" b="0" i="1" smtClean="0">
                                      <a:latin typeface="Cambria Math"/>
                                    </a:rPr>
                                    <m:t>)</m:t>
                                  </m:r>
                                </m:den>
                              </m:f>
                            </m:num>
                            <m:den>
                              <m:nary>
                                <m:naryPr>
                                  <m:chr m:val="∑"/>
                                  <m:ctrlPr>
                                    <a:rPr lang="en-US" b="0" i="1" smtClean="0">
                                      <a:latin typeface="Cambria Math"/>
                                    </a:rPr>
                                  </m:ctrlPr>
                                </m:naryPr>
                                <m:sub>
                                  <m:r>
                                    <m:rPr>
                                      <m:brk m:alnAt="23"/>
                                    </m:rPr>
                                    <a:rPr lang="en-US" b="0" i="1" smtClean="0">
                                      <a:latin typeface="Cambria Math"/>
                                    </a:rPr>
                                    <m:t>𝑛</m:t>
                                  </m:r>
                                  <m:r>
                                    <a:rPr lang="en-US" b="0" i="1" smtClean="0">
                                      <a:latin typeface="Cambria Math"/>
                                    </a:rPr>
                                    <m:t>=0</m:t>
                                  </m:r>
                                </m:sub>
                                <m:sup>
                                  <m:r>
                                    <a:rPr lang="en-US" b="0" i="1" smtClean="0">
                                      <a:latin typeface="Cambria Math"/>
                                    </a:rPr>
                                    <m:t>𝑠</m:t>
                                  </m:r>
                                  <m:r>
                                    <a:rPr lang="en-US" b="0" i="1" smtClean="0">
                                      <a:latin typeface="Cambria Math"/>
                                    </a:rPr>
                                    <m:t>−1</m:t>
                                  </m:r>
                                </m:sup>
                                <m:e>
                                  <m:f>
                                    <m:fPr>
                                      <m:type m:val="skw"/>
                                      <m:ctrlPr>
                                        <a:rPr lang="en-US" b="0" i="1" smtClean="0">
                                          <a:latin typeface="Cambria Math"/>
                                        </a:rPr>
                                      </m:ctrlPr>
                                    </m:fPr>
                                    <m:num>
                                      <m:sSup>
                                        <m:sSupPr>
                                          <m:ctrlPr>
                                            <a:rPr lang="en-US" b="0" i="1" smtClean="0">
                                              <a:latin typeface="Cambria Math"/>
                                            </a:rPr>
                                          </m:ctrlPr>
                                        </m:sSupPr>
                                        <m:e>
                                          <m:r>
                                            <a:rPr lang="en-US" b="0" i="1" smtClean="0">
                                              <a:latin typeface="Cambria Math"/>
                                            </a:rPr>
                                            <m:t>𝜌</m:t>
                                          </m:r>
                                        </m:e>
                                        <m:sup>
                                          <m:r>
                                            <a:rPr lang="en-US" b="0" i="1" smtClean="0">
                                              <a:latin typeface="Cambria Math"/>
                                            </a:rPr>
                                            <m:t>𝑛</m:t>
                                          </m:r>
                                        </m:sup>
                                      </m:sSup>
                                    </m:num>
                                    <m:den>
                                      <m:r>
                                        <a:rPr lang="en-US" b="0" i="1" smtClean="0">
                                          <a:latin typeface="Cambria Math"/>
                                        </a:rPr>
                                        <m:t>𝑛</m:t>
                                      </m:r>
                                      <m:r>
                                        <a:rPr lang="en-US" b="0" i="1" smtClean="0">
                                          <a:latin typeface="Cambria Math"/>
                                        </a:rPr>
                                        <m:t>!</m:t>
                                      </m:r>
                                    </m:den>
                                  </m:f>
                                  <m:r>
                                    <a:rPr lang="en-US" b="0" i="1" smtClean="0">
                                      <a:latin typeface="Cambria Math"/>
                                    </a:rPr>
                                    <m:t>+</m:t>
                                  </m:r>
                                  <m:f>
                                    <m:fPr>
                                      <m:type m:val="skw"/>
                                      <m:ctrlPr>
                                        <a:rPr lang="en-US" b="0" i="1" smtClean="0">
                                          <a:latin typeface="Cambria Math"/>
                                        </a:rPr>
                                      </m:ctrlPr>
                                    </m:fPr>
                                    <m:num>
                                      <m:r>
                                        <a:rPr lang="en-US" b="0" i="1" smtClean="0">
                                          <a:latin typeface="Cambria Math"/>
                                        </a:rPr>
                                        <m:t>𝑠</m:t>
                                      </m:r>
                                      <m:sSup>
                                        <m:sSupPr>
                                          <m:ctrlPr>
                                            <a:rPr lang="en-US" b="0" i="1" smtClean="0">
                                              <a:latin typeface="Cambria Math"/>
                                            </a:rPr>
                                          </m:ctrlPr>
                                        </m:sSupPr>
                                        <m:e>
                                          <m:r>
                                            <a:rPr lang="en-US" b="0" i="1" smtClean="0">
                                              <a:latin typeface="Cambria Math"/>
                                            </a:rPr>
                                            <m:t>𝜌</m:t>
                                          </m:r>
                                        </m:e>
                                        <m:sup>
                                          <m:r>
                                            <a:rPr lang="en-US" b="0" i="1" smtClean="0">
                                              <a:latin typeface="Cambria Math"/>
                                            </a:rPr>
                                            <m:t>𝑠</m:t>
                                          </m:r>
                                        </m:sup>
                                      </m:sSup>
                                    </m:num>
                                    <m:den>
                                      <m:r>
                                        <a:rPr lang="en-US" b="0" i="1" smtClean="0">
                                          <a:latin typeface="Cambria Math"/>
                                        </a:rPr>
                                        <m:t>(</m:t>
                                      </m:r>
                                      <m:r>
                                        <a:rPr lang="en-US" b="0" i="1" smtClean="0">
                                          <a:latin typeface="Cambria Math"/>
                                        </a:rPr>
                                        <m:t>𝑠</m:t>
                                      </m:r>
                                      <m:r>
                                        <a:rPr lang="en-US" b="0" i="1" smtClean="0">
                                          <a:latin typeface="Cambria Math"/>
                                        </a:rPr>
                                        <m:t>!(</m:t>
                                      </m:r>
                                      <m:r>
                                        <a:rPr lang="en-US" b="0" i="1" smtClean="0">
                                          <a:latin typeface="Cambria Math"/>
                                        </a:rPr>
                                        <m:t>𝑠</m:t>
                                      </m:r>
                                      <m:r>
                                        <a:rPr lang="en-US" b="0" i="1" smtClean="0">
                                          <a:latin typeface="Cambria Math"/>
                                        </a:rPr>
                                        <m:t>−</m:t>
                                      </m:r>
                                      <m:r>
                                        <a:rPr lang="en-US" b="0" i="1" smtClean="0">
                                          <a:latin typeface="Cambria Math"/>
                                        </a:rPr>
                                        <m:t>𝜌</m:t>
                                      </m:r>
                                      <m:r>
                                        <a:rPr lang="en-US" b="0" i="1" smtClean="0">
                                          <a:latin typeface="Cambria Math"/>
                                        </a:rPr>
                                        <m:t>))</m:t>
                                      </m:r>
                                    </m:den>
                                  </m:f>
                                </m:e>
                              </m:nary>
                            </m:den>
                          </m:f>
                        </m:e>
                      </m:nary>
                    </m:oMath>
                  </m:oMathPara>
                </a14:m>
                <a:endParaRPr lang="en-US" dirty="0"/>
              </a:p>
              <a:p>
                <a:pPr lvl="1"/>
                <a:r>
                  <a:rPr lang="en-US" dirty="0" smtClean="0"/>
                  <a:t>Ratio between L</a:t>
                </a:r>
                <a:r>
                  <a:rPr lang="en-US" baseline="-25000" dirty="0" smtClean="0"/>
                  <a:t>q</a:t>
                </a:r>
                <a:r>
                  <a:rPr lang="en-US" dirty="0" smtClean="0"/>
                  <a:t> and P</a:t>
                </a:r>
                <a:r>
                  <a:rPr lang="en-US" baseline="-25000" dirty="0" smtClean="0"/>
                  <a:t>c</a:t>
                </a:r>
              </a:p>
              <a:p>
                <a:pPr marL="344487" lvl="1" indent="0">
                  <a:buNone/>
                </a:pPr>
                <a:endParaRPr lang="en-US" baseline="-25000" dirty="0" smtClean="0"/>
              </a:p>
              <a:p>
                <a:pPr marL="344487" lvl="1"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sSub>
                            <m:sSubPr>
                              <m:ctrlPr>
                                <a:rPr lang="en-US" b="0" i="1" smtClean="0">
                                  <a:latin typeface="Cambria Math"/>
                                </a:rPr>
                              </m:ctrlPr>
                            </m:sSubPr>
                            <m:e>
                              <m:r>
                                <a:rPr lang="en-US" b="0" i="1" smtClean="0">
                                  <a:latin typeface="Cambria Math"/>
                                </a:rPr>
                                <m:t>𝐿</m:t>
                              </m:r>
                            </m:e>
                            <m:sub>
                              <m:r>
                                <a:rPr lang="en-US" b="0" i="1" smtClean="0">
                                  <a:latin typeface="Cambria Math"/>
                                </a:rPr>
                                <m:t>𝑞</m:t>
                              </m:r>
                            </m:sub>
                          </m:sSub>
                        </m:num>
                        <m:den>
                          <m:sSub>
                            <m:sSubPr>
                              <m:ctrlPr>
                                <a:rPr lang="en-US" b="0" i="1" smtClean="0">
                                  <a:latin typeface="Cambria Math"/>
                                </a:rPr>
                              </m:ctrlPr>
                            </m:sSubPr>
                            <m:e>
                              <m:r>
                                <a:rPr lang="en-US" b="0" i="1" smtClean="0">
                                  <a:latin typeface="Cambria Math"/>
                                </a:rPr>
                                <m:t>𝑃</m:t>
                              </m:r>
                            </m:e>
                            <m:sub>
                              <m:r>
                                <a:rPr lang="en-US" b="0" i="1" smtClean="0">
                                  <a:latin typeface="Cambria Math"/>
                                </a:rPr>
                                <m:t>𝑐</m:t>
                              </m:r>
                            </m:sub>
                          </m:sSub>
                        </m:den>
                      </m:f>
                      <m:r>
                        <a:rPr lang="en-US" b="0" i="1" smtClean="0">
                          <a:latin typeface="Cambria Math"/>
                        </a:rPr>
                        <m:t>=</m:t>
                      </m:r>
                      <m:f>
                        <m:fPr>
                          <m:ctrlPr>
                            <a:rPr lang="en-US" b="0" i="1" smtClean="0">
                              <a:latin typeface="Cambria Math"/>
                            </a:rPr>
                          </m:ctrlPr>
                        </m:fPr>
                        <m:num>
                          <m:r>
                            <a:rPr lang="en-US" b="0" i="1" smtClean="0">
                              <a:latin typeface="Cambria Math"/>
                            </a:rPr>
                            <m:t>𝜌</m:t>
                          </m:r>
                        </m:num>
                        <m:den>
                          <m:r>
                            <a:rPr lang="en-US" b="0" i="1" smtClean="0">
                              <a:latin typeface="Cambria Math"/>
                            </a:rPr>
                            <m:t>(</m:t>
                          </m:r>
                          <m:r>
                            <a:rPr lang="en-US" b="0" i="1" smtClean="0">
                              <a:latin typeface="Cambria Math"/>
                            </a:rPr>
                            <m:t>𝑠</m:t>
                          </m:r>
                          <m:r>
                            <a:rPr lang="en-US" b="0" i="1" smtClean="0">
                              <a:latin typeface="Cambria Math"/>
                            </a:rPr>
                            <m:t>−</m:t>
                          </m:r>
                          <m:r>
                            <a:rPr lang="en-US" b="0" i="1" smtClean="0">
                              <a:latin typeface="Cambria Math"/>
                            </a:rPr>
                            <m:t>𝜌</m:t>
                          </m:r>
                          <m:r>
                            <a:rPr lang="en-US" b="0" i="1" smtClean="0">
                              <a:latin typeface="Cambria Math"/>
                            </a:rPr>
                            <m:t>)</m:t>
                          </m:r>
                        </m:den>
                      </m:f>
                      <m:r>
                        <a:rPr lang="en-US" b="0" i="1" smtClean="0">
                          <a:latin typeface="Cambria Math"/>
                        </a:rPr>
                        <m:t>⇒</m:t>
                      </m:r>
                      <m:sSub>
                        <m:sSubPr>
                          <m:ctrlPr>
                            <a:rPr lang="en-US" b="0" i="1" smtClean="0">
                              <a:latin typeface="Cambria Math"/>
                            </a:rPr>
                          </m:ctrlPr>
                        </m:sSubPr>
                        <m:e>
                          <m:r>
                            <a:rPr lang="en-US" b="0" i="1" smtClean="0">
                              <a:latin typeface="Cambria Math"/>
                            </a:rPr>
                            <m:t>𝑊</m:t>
                          </m:r>
                        </m:e>
                        <m:sub>
                          <m:r>
                            <a:rPr lang="en-US" b="0" i="1" smtClean="0">
                              <a:latin typeface="Cambria Math"/>
                            </a:rPr>
                            <m:t>𝑞</m:t>
                          </m:r>
                        </m:sub>
                      </m:sSub>
                      <m:r>
                        <a:rPr lang="en-US" b="0" i="1" smtClean="0">
                          <a:latin typeface="Cambria Math"/>
                        </a:rPr>
                        <m:t>=</m:t>
                      </m:r>
                      <m:f>
                        <m:fPr>
                          <m:ctrlPr>
                            <a:rPr lang="en-US" b="0" i="1" smtClean="0">
                              <a:latin typeface="Cambria Math"/>
                            </a:rPr>
                          </m:ctrlPr>
                        </m:fPr>
                        <m:num>
                          <m:sSub>
                            <m:sSubPr>
                              <m:ctrlPr>
                                <a:rPr lang="en-US" b="0" i="1" smtClean="0">
                                  <a:latin typeface="Cambria Math"/>
                                </a:rPr>
                              </m:ctrlPr>
                            </m:sSubPr>
                            <m:e>
                              <m:r>
                                <a:rPr lang="en-US" b="0" i="1" smtClean="0">
                                  <a:latin typeface="Cambria Math"/>
                                </a:rPr>
                                <m:t>𝑃</m:t>
                              </m:r>
                            </m:e>
                            <m:sub>
                              <m:r>
                                <a:rPr lang="en-US" b="0" i="1" smtClean="0">
                                  <a:latin typeface="Cambria Math"/>
                                </a:rPr>
                                <m:t>𝑐</m:t>
                              </m:r>
                            </m:sub>
                          </m:sSub>
                          <m:r>
                            <a:rPr lang="en-US" b="0" i="1" smtClean="0">
                              <a:latin typeface="Cambria Math"/>
                            </a:rPr>
                            <m:t>𝜌</m:t>
                          </m:r>
                        </m:num>
                        <m:den>
                          <m:r>
                            <a:rPr lang="en-US" b="0" i="1" smtClean="0">
                              <a:latin typeface="Cambria Math"/>
                            </a:rPr>
                            <m:t>𝜆</m:t>
                          </m:r>
                          <m:d>
                            <m:dPr>
                              <m:ctrlPr>
                                <a:rPr lang="en-US" b="0" i="1" smtClean="0">
                                  <a:latin typeface="Cambria Math"/>
                                </a:rPr>
                              </m:ctrlPr>
                            </m:dPr>
                            <m:e>
                              <m:r>
                                <a:rPr lang="en-US" b="0" i="1" smtClean="0">
                                  <a:latin typeface="Cambria Math"/>
                                </a:rPr>
                                <m:t>𝑠</m:t>
                              </m:r>
                              <m:r>
                                <a:rPr lang="en-US" b="0" i="1" smtClean="0">
                                  <a:latin typeface="Cambria Math"/>
                                </a:rPr>
                                <m:t>−</m:t>
                              </m:r>
                              <m:r>
                                <a:rPr lang="en-US" b="0" i="1" smtClean="0">
                                  <a:latin typeface="Cambria Math"/>
                                </a:rPr>
                                <m:t>𝜌</m:t>
                              </m:r>
                            </m:e>
                          </m:d>
                        </m:den>
                      </m:f>
                    </m:oMath>
                  </m:oMathPara>
                </a14:m>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719262"/>
                <a:ext cx="8915400" cy="4986337"/>
              </a:xfrm>
              <a:blipFill rotWithShape="1">
                <a:blip r:embed="rId2"/>
                <a:stretch>
                  <a:fillRect l="-410" t="-110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1EF7D62-AA48-4EE3-BCBA-B8E178424124}" type="slidenum">
              <a:rPr lang="en-US" altLang="en-US" smtClean="0"/>
              <a:pPr/>
              <a:t>22</a:t>
            </a:fld>
            <a:endParaRPr lang="en-US" altLang="en-US"/>
          </a:p>
        </p:txBody>
      </p:sp>
    </p:spTree>
    <p:extLst>
      <p:ext uri="{BB962C8B-B14F-4D97-AF65-F5344CB8AC3E}">
        <p14:creationId xmlns:p14="http://schemas.microsoft.com/office/powerpoint/2010/main" val="4040363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B977E7B-8259-4567-83C6-B38E3EBEBB42}" type="slidenum">
              <a:rPr lang="en-US" altLang="en-US"/>
              <a:pPr/>
              <a:t>23</a:t>
            </a:fld>
            <a:endParaRPr lang="en-US" altLang="en-US"/>
          </a:p>
        </p:txBody>
      </p:sp>
      <p:sp>
        <p:nvSpPr>
          <p:cNvPr id="668674" name="Rectangle 2"/>
          <p:cNvSpPr>
            <a:spLocks noGrp="1" noChangeArrowheads="1"/>
          </p:cNvSpPr>
          <p:nvPr>
            <p:ph type="title"/>
          </p:nvPr>
        </p:nvSpPr>
        <p:spPr/>
        <p:txBody>
          <a:bodyPr/>
          <a:lstStyle/>
          <a:p>
            <a:r>
              <a:rPr lang="en-US"/>
              <a:t>M/M/S: stability revisited</a:t>
            </a:r>
          </a:p>
        </p:txBody>
      </p:sp>
      <p:sp>
        <p:nvSpPr>
          <p:cNvPr id="668675" name="Rectangle 3"/>
          <p:cNvSpPr>
            <a:spLocks noGrp="1" noChangeArrowheads="1"/>
          </p:cNvSpPr>
          <p:nvPr>
            <p:ph type="body" idx="1"/>
          </p:nvPr>
        </p:nvSpPr>
        <p:spPr/>
        <p:txBody>
          <a:bodyPr/>
          <a:lstStyle/>
          <a:p>
            <a:pPr>
              <a:lnSpc>
                <a:spcPct val="90000"/>
              </a:lnSpc>
            </a:pPr>
            <a:r>
              <a:rPr lang="en-US"/>
              <a:t>Stable</a:t>
            </a:r>
          </a:p>
          <a:p>
            <a:pPr lvl="1">
              <a:lnSpc>
                <a:spcPct val="90000"/>
              </a:lnSpc>
            </a:pPr>
            <a:r>
              <a:rPr lang="en-US"/>
              <a:t>If </a:t>
            </a:r>
            <a:r>
              <a:rPr lang="el-GR"/>
              <a:t>λ</a:t>
            </a:r>
            <a:r>
              <a:rPr lang="en-US"/>
              <a:t>/S</a:t>
            </a:r>
            <a:r>
              <a:rPr lang="el-GR"/>
              <a:t>μ</a:t>
            </a:r>
            <a:r>
              <a:rPr lang="en-US"/>
              <a:t> &lt; 1 </a:t>
            </a:r>
          </a:p>
          <a:p>
            <a:pPr lvl="1">
              <a:lnSpc>
                <a:spcPct val="90000"/>
              </a:lnSpc>
            </a:pPr>
            <a:endParaRPr lang="en-US"/>
          </a:p>
          <a:p>
            <a:pPr>
              <a:lnSpc>
                <a:spcPct val="90000"/>
              </a:lnSpc>
            </a:pPr>
            <a:r>
              <a:rPr lang="en-US"/>
              <a:t>Arrival rate to an individual server</a:t>
            </a:r>
          </a:p>
          <a:p>
            <a:pPr>
              <a:lnSpc>
                <a:spcPct val="90000"/>
              </a:lnSpc>
            </a:pPr>
            <a:endParaRPr lang="en-US"/>
          </a:p>
          <a:p>
            <a:pPr>
              <a:lnSpc>
                <a:spcPct val="90000"/>
              </a:lnSpc>
            </a:pPr>
            <a:endParaRPr lang="en-US"/>
          </a:p>
          <a:p>
            <a:pPr>
              <a:lnSpc>
                <a:spcPct val="90000"/>
              </a:lnSpc>
            </a:pPr>
            <a:r>
              <a:rPr lang="en-US"/>
              <a:t>Utilization of a server</a:t>
            </a:r>
          </a:p>
          <a:p>
            <a:pPr>
              <a:lnSpc>
                <a:spcPct val="90000"/>
              </a:lnSpc>
            </a:pPr>
            <a:endParaRPr lang="en-US"/>
          </a:p>
          <a:p>
            <a:pPr>
              <a:lnSpc>
                <a:spcPct val="90000"/>
              </a:lnSpc>
            </a:pPr>
            <a:endParaRPr lang="en-US"/>
          </a:p>
          <a:p>
            <a:pPr>
              <a:lnSpc>
                <a:spcPct val="90000"/>
              </a:lnSpc>
            </a:pPr>
            <a:r>
              <a:rPr lang="en-US"/>
              <a:t>Utilization of all servers</a:t>
            </a:r>
          </a:p>
        </p:txBody>
      </p:sp>
      <p:graphicFrame>
        <p:nvGraphicFramePr>
          <p:cNvPr id="668676" name="Object 4"/>
          <p:cNvGraphicFramePr>
            <a:graphicFrameLocks noChangeAspect="1"/>
          </p:cNvGraphicFramePr>
          <p:nvPr/>
        </p:nvGraphicFramePr>
        <p:xfrm>
          <a:off x="1069975" y="3352800"/>
          <a:ext cx="530225" cy="746125"/>
        </p:xfrm>
        <a:graphic>
          <a:graphicData uri="http://schemas.openxmlformats.org/presentationml/2006/ole">
            <mc:AlternateContent xmlns:mc="http://schemas.openxmlformats.org/markup-compatibility/2006">
              <mc:Choice xmlns:v="urn:schemas-microsoft-com:vml" Requires="v">
                <p:oleObj spid="_x0000_s684070" name="Equation" r:id="rId3" imgW="279360" imgH="393480" progId="Equation.3">
                  <p:embed/>
                </p:oleObj>
              </mc:Choice>
              <mc:Fallback>
                <p:oleObj name="Equation" r:id="rId3" imgW="2793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975" y="3352800"/>
                        <a:ext cx="530225"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8677" name="Object 5"/>
          <p:cNvGraphicFramePr>
            <a:graphicFrameLocks noChangeAspect="1"/>
          </p:cNvGraphicFramePr>
          <p:nvPr/>
        </p:nvGraphicFramePr>
        <p:xfrm>
          <a:off x="890588" y="4716463"/>
          <a:ext cx="890587" cy="793750"/>
        </p:xfrm>
        <a:graphic>
          <a:graphicData uri="http://schemas.openxmlformats.org/presentationml/2006/ole">
            <mc:AlternateContent xmlns:mc="http://schemas.openxmlformats.org/markup-compatibility/2006">
              <mc:Choice xmlns:v="urn:schemas-microsoft-com:vml" Requires="v">
                <p:oleObj spid="_x0000_s684071" name="Equation" r:id="rId5" imgW="469800" imgH="419040" progId="Equation.3">
                  <p:embed/>
                </p:oleObj>
              </mc:Choice>
              <mc:Fallback>
                <p:oleObj name="Equation" r:id="rId5" imgW="4698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0588" y="4716463"/>
                        <a:ext cx="890587"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8678" name="Object 6"/>
          <p:cNvGraphicFramePr>
            <a:graphicFrameLocks noChangeAspect="1"/>
          </p:cNvGraphicFramePr>
          <p:nvPr/>
        </p:nvGraphicFramePr>
        <p:xfrm>
          <a:off x="990600" y="5911850"/>
          <a:ext cx="554038" cy="793750"/>
        </p:xfrm>
        <a:graphic>
          <a:graphicData uri="http://schemas.openxmlformats.org/presentationml/2006/ole">
            <mc:AlternateContent xmlns:mc="http://schemas.openxmlformats.org/markup-compatibility/2006">
              <mc:Choice xmlns:v="urn:schemas-microsoft-com:vml" Requires="v">
                <p:oleObj spid="_x0000_s684072" name="Equation" r:id="rId7" imgW="291960" imgH="419040" progId="Equation.3">
                  <p:embed/>
                </p:oleObj>
              </mc:Choice>
              <mc:Fallback>
                <p:oleObj name="Equation" r:id="rId7" imgW="29196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5911850"/>
                        <a:ext cx="554038"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69933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1FF4169E-80A0-47B6-9ACA-29B2AEBE7DA1}" type="slidenum">
              <a:rPr lang="en-US" altLang="en-US"/>
              <a:pPr/>
              <a:t>24</a:t>
            </a:fld>
            <a:endParaRPr lang="en-US" altLang="en-US"/>
          </a:p>
        </p:txBody>
      </p:sp>
      <p:sp>
        <p:nvSpPr>
          <p:cNvPr id="669698" name="Rectangle 2"/>
          <p:cNvSpPr>
            <a:spLocks noGrp="1" noChangeArrowheads="1"/>
          </p:cNvSpPr>
          <p:nvPr>
            <p:ph type="title"/>
          </p:nvPr>
        </p:nvSpPr>
        <p:spPr/>
        <p:txBody>
          <a:bodyPr/>
          <a:lstStyle/>
          <a:p>
            <a:r>
              <a:rPr lang="en-US"/>
              <a:t>M/M/1/N</a:t>
            </a:r>
          </a:p>
        </p:txBody>
      </p:sp>
      <p:sp>
        <p:nvSpPr>
          <p:cNvPr id="669699" name="Rectangle 3"/>
          <p:cNvSpPr>
            <a:spLocks noGrp="1" noChangeArrowheads="1"/>
          </p:cNvSpPr>
          <p:nvPr>
            <p:ph type="body" idx="1"/>
          </p:nvPr>
        </p:nvSpPr>
        <p:spPr>
          <a:xfrm>
            <a:off x="457200" y="3429000"/>
            <a:ext cx="8229600" cy="2701925"/>
          </a:xfrm>
        </p:spPr>
        <p:txBody>
          <a:bodyPr/>
          <a:lstStyle/>
          <a:p>
            <a:r>
              <a:rPr lang="en-US"/>
              <a:t>Birth and death equations</a:t>
            </a:r>
          </a:p>
        </p:txBody>
      </p:sp>
      <p:sp>
        <p:nvSpPr>
          <p:cNvPr id="669700" name="Line 4"/>
          <p:cNvSpPr>
            <a:spLocks noChangeShapeType="1"/>
          </p:cNvSpPr>
          <p:nvPr/>
        </p:nvSpPr>
        <p:spPr bwMode="auto">
          <a:xfrm>
            <a:off x="3614738" y="2105025"/>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1" name="Line 5"/>
          <p:cNvSpPr>
            <a:spLocks noChangeShapeType="1"/>
          </p:cNvSpPr>
          <p:nvPr/>
        </p:nvSpPr>
        <p:spPr bwMode="auto">
          <a:xfrm>
            <a:off x="3462338" y="2105025"/>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2" name="Line 6"/>
          <p:cNvSpPr>
            <a:spLocks noChangeShapeType="1"/>
          </p:cNvSpPr>
          <p:nvPr/>
        </p:nvSpPr>
        <p:spPr bwMode="auto">
          <a:xfrm>
            <a:off x="3309938" y="2105025"/>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3" name="Line 7"/>
          <p:cNvSpPr>
            <a:spLocks noChangeShapeType="1"/>
          </p:cNvSpPr>
          <p:nvPr/>
        </p:nvSpPr>
        <p:spPr bwMode="auto">
          <a:xfrm>
            <a:off x="3157538" y="2105025"/>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4" name="Freeform 8"/>
          <p:cNvSpPr>
            <a:spLocks/>
          </p:cNvSpPr>
          <p:nvPr/>
        </p:nvSpPr>
        <p:spPr bwMode="auto">
          <a:xfrm>
            <a:off x="3605213" y="2298700"/>
            <a:ext cx="277812" cy="1588"/>
          </a:xfrm>
          <a:custGeom>
            <a:avLst/>
            <a:gdLst>
              <a:gd name="T0" fmla="*/ 0 w 175"/>
              <a:gd name="T1" fmla="*/ 0 h 1"/>
              <a:gd name="T2" fmla="*/ 175 w 175"/>
              <a:gd name="T3" fmla="*/ 0 h 1"/>
            </a:gdLst>
            <a:ahLst/>
            <a:cxnLst>
              <a:cxn ang="0">
                <a:pos x="T0" y="T1"/>
              </a:cxn>
              <a:cxn ang="0">
                <a:pos x="T2" y="T3"/>
              </a:cxn>
            </a:cxnLst>
            <a:rect l="0" t="0" r="r" b="b"/>
            <a:pathLst>
              <a:path w="175" h="1">
                <a:moveTo>
                  <a:pt x="0" y="0"/>
                </a:moveTo>
                <a:lnTo>
                  <a:pt x="175" y="0"/>
                </a:lnTo>
              </a:path>
            </a:pathLst>
          </a:cu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5" name="Line 9"/>
          <p:cNvSpPr>
            <a:spLocks noChangeShapeType="1"/>
          </p:cNvSpPr>
          <p:nvPr/>
        </p:nvSpPr>
        <p:spPr bwMode="auto">
          <a:xfrm>
            <a:off x="1447800" y="2257425"/>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6" name="Oval 10"/>
          <p:cNvSpPr>
            <a:spLocks noChangeArrowheads="1"/>
          </p:cNvSpPr>
          <p:nvPr/>
        </p:nvSpPr>
        <p:spPr bwMode="auto">
          <a:xfrm>
            <a:off x="3886200" y="2119313"/>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9707" name="Line 11"/>
          <p:cNvSpPr>
            <a:spLocks noChangeShapeType="1"/>
          </p:cNvSpPr>
          <p:nvPr/>
        </p:nvSpPr>
        <p:spPr bwMode="auto">
          <a:xfrm>
            <a:off x="4267200" y="2271713"/>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8" name="Text Box 12"/>
          <p:cNvSpPr txBox="1">
            <a:spLocks noChangeArrowheads="1"/>
          </p:cNvSpPr>
          <p:nvPr/>
        </p:nvSpPr>
        <p:spPr bwMode="auto">
          <a:xfrm>
            <a:off x="1524000" y="19050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69709" name="Text Box 13"/>
          <p:cNvSpPr txBox="1">
            <a:spLocks noChangeArrowheads="1"/>
          </p:cNvSpPr>
          <p:nvPr/>
        </p:nvSpPr>
        <p:spPr bwMode="auto">
          <a:xfrm>
            <a:off x="4343400" y="1905000"/>
            <a:ext cx="315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69710" name="Line 14"/>
          <p:cNvSpPr>
            <a:spLocks noChangeShapeType="1"/>
          </p:cNvSpPr>
          <p:nvPr/>
        </p:nvSpPr>
        <p:spPr bwMode="auto">
          <a:xfrm>
            <a:off x="2057400" y="21193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11" name="Freeform 15"/>
          <p:cNvSpPr>
            <a:spLocks/>
          </p:cNvSpPr>
          <p:nvPr/>
        </p:nvSpPr>
        <p:spPr bwMode="auto">
          <a:xfrm>
            <a:off x="2057400" y="2497138"/>
            <a:ext cx="1547813" cy="3175"/>
          </a:xfrm>
          <a:custGeom>
            <a:avLst/>
            <a:gdLst>
              <a:gd name="T0" fmla="*/ 0 w 975"/>
              <a:gd name="T1" fmla="*/ 2 h 2"/>
              <a:gd name="T2" fmla="*/ 975 w 975"/>
              <a:gd name="T3" fmla="*/ 0 h 2"/>
            </a:gdLst>
            <a:ahLst/>
            <a:cxnLst>
              <a:cxn ang="0">
                <a:pos x="T0" y="T1"/>
              </a:cxn>
              <a:cxn ang="0">
                <a:pos x="T2" y="T3"/>
              </a:cxn>
            </a:cxnLst>
            <a:rect l="0" t="0" r="r" b="b"/>
            <a:pathLst>
              <a:path w="975" h="2">
                <a:moveTo>
                  <a:pt x="0" y="2"/>
                </a:moveTo>
                <a:lnTo>
                  <a:pt x="975"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12" name="Freeform 16"/>
          <p:cNvSpPr>
            <a:spLocks/>
          </p:cNvSpPr>
          <p:nvPr/>
        </p:nvSpPr>
        <p:spPr bwMode="auto">
          <a:xfrm>
            <a:off x="2057400" y="2116138"/>
            <a:ext cx="1547813" cy="3175"/>
          </a:xfrm>
          <a:custGeom>
            <a:avLst/>
            <a:gdLst>
              <a:gd name="T0" fmla="*/ 0 w 975"/>
              <a:gd name="T1" fmla="*/ 2 h 2"/>
              <a:gd name="T2" fmla="*/ 975 w 975"/>
              <a:gd name="T3" fmla="*/ 0 h 2"/>
            </a:gdLst>
            <a:ahLst/>
            <a:cxnLst>
              <a:cxn ang="0">
                <a:pos x="T0" y="T1"/>
              </a:cxn>
              <a:cxn ang="0">
                <a:pos x="T2" y="T3"/>
              </a:cxn>
            </a:cxnLst>
            <a:rect l="0" t="0" r="r" b="b"/>
            <a:pathLst>
              <a:path w="975" h="2">
                <a:moveTo>
                  <a:pt x="0" y="2"/>
                </a:moveTo>
                <a:lnTo>
                  <a:pt x="975"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13" name="Line 17"/>
          <p:cNvSpPr>
            <a:spLocks noChangeShapeType="1"/>
          </p:cNvSpPr>
          <p:nvPr/>
        </p:nvSpPr>
        <p:spPr bwMode="auto">
          <a:xfrm>
            <a:off x="1752600" y="2271713"/>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14" name="Text Box 18"/>
          <p:cNvSpPr txBox="1">
            <a:spLocks noChangeArrowheads="1"/>
          </p:cNvSpPr>
          <p:nvPr/>
        </p:nvSpPr>
        <p:spPr bwMode="auto">
          <a:xfrm>
            <a:off x="914400" y="2232025"/>
            <a:ext cx="85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 loss</a:t>
            </a:r>
          </a:p>
        </p:txBody>
      </p:sp>
      <p:sp>
        <p:nvSpPr>
          <p:cNvPr id="669715" name="AutoShape 19"/>
          <p:cNvSpPr>
            <a:spLocks/>
          </p:cNvSpPr>
          <p:nvPr/>
        </p:nvSpPr>
        <p:spPr bwMode="auto">
          <a:xfrm rot="5400000">
            <a:off x="3086100" y="1624013"/>
            <a:ext cx="152400" cy="2209800"/>
          </a:xfrm>
          <a:prstGeom prst="rightBrace">
            <a:avLst>
              <a:gd name="adj1" fmla="val 1208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9716" name="Text Box 20"/>
          <p:cNvSpPr txBox="1">
            <a:spLocks noChangeArrowheads="1"/>
          </p:cNvSpPr>
          <p:nvPr/>
        </p:nvSpPr>
        <p:spPr bwMode="auto">
          <a:xfrm>
            <a:off x="2803525" y="28194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N</a:t>
            </a:r>
          </a:p>
        </p:txBody>
      </p:sp>
      <p:graphicFrame>
        <p:nvGraphicFramePr>
          <p:cNvPr id="669717" name="Object 21"/>
          <p:cNvGraphicFramePr>
            <a:graphicFrameLocks noChangeAspect="1"/>
          </p:cNvGraphicFramePr>
          <p:nvPr/>
        </p:nvGraphicFramePr>
        <p:xfrm>
          <a:off x="481013" y="4038600"/>
          <a:ext cx="5770562" cy="2312988"/>
        </p:xfrm>
        <a:graphic>
          <a:graphicData uri="http://schemas.openxmlformats.org/presentationml/2006/ole">
            <mc:AlternateContent xmlns:mc="http://schemas.openxmlformats.org/markup-compatibility/2006">
              <mc:Choice xmlns:v="urn:schemas-microsoft-com:vml" Requires="v">
                <p:oleObj spid="_x0000_s685070" name="Equation" r:id="rId3" imgW="3047760" imgH="1218960" progId="Equation.3">
                  <p:embed/>
                </p:oleObj>
              </mc:Choice>
              <mc:Fallback>
                <p:oleObj name="Equation" r:id="rId3" imgW="3047760" imgH="1218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013" y="4038600"/>
                        <a:ext cx="5770562" cy="231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19614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C242361-1ED1-42B5-90AF-37D04BBAE87D}" type="slidenum">
              <a:rPr lang="en-US" altLang="en-US"/>
              <a:pPr/>
              <a:t>25</a:t>
            </a:fld>
            <a:endParaRPr lang="en-US" altLang="en-US"/>
          </a:p>
        </p:txBody>
      </p:sp>
      <p:sp>
        <p:nvSpPr>
          <p:cNvPr id="670722" name="Rectangle 2"/>
          <p:cNvSpPr>
            <a:spLocks noGrp="1" noChangeArrowheads="1"/>
          </p:cNvSpPr>
          <p:nvPr>
            <p:ph type="title"/>
          </p:nvPr>
        </p:nvSpPr>
        <p:spPr/>
        <p:txBody>
          <a:bodyPr/>
          <a:lstStyle/>
          <a:p>
            <a:r>
              <a:rPr lang="en-US"/>
              <a:t>M/M/1/N: normalizing constant</a:t>
            </a:r>
          </a:p>
        </p:txBody>
      </p:sp>
      <p:sp>
        <p:nvSpPr>
          <p:cNvPr id="670723" name="Rectangle 3"/>
          <p:cNvSpPr>
            <a:spLocks noGrp="1" noChangeArrowheads="1"/>
          </p:cNvSpPr>
          <p:nvPr>
            <p:ph type="body" idx="1"/>
          </p:nvPr>
        </p:nvSpPr>
        <p:spPr/>
        <p:txBody>
          <a:bodyPr/>
          <a:lstStyle/>
          <a:p>
            <a:r>
              <a:rPr lang="en-US" dirty="0"/>
              <a:t>Let </a:t>
            </a:r>
            <a:r>
              <a:rPr lang="el-GR" dirty="0"/>
              <a:t>ρ</a:t>
            </a:r>
            <a:r>
              <a:rPr lang="en-US" dirty="0"/>
              <a:t>=</a:t>
            </a:r>
            <a:r>
              <a:rPr lang="el-GR" dirty="0"/>
              <a:t>λ</a:t>
            </a:r>
            <a:r>
              <a:rPr lang="en-US" dirty="0"/>
              <a:t>/</a:t>
            </a:r>
            <a:r>
              <a:rPr lang="el-GR" dirty="0"/>
              <a:t>μ</a:t>
            </a:r>
            <a:endParaRPr lang="en-US" dirty="0"/>
          </a:p>
          <a:p>
            <a:endParaRPr lang="en-US" dirty="0"/>
          </a:p>
          <a:p>
            <a:endParaRPr lang="en-US" dirty="0"/>
          </a:p>
          <a:p>
            <a:endParaRPr lang="en-US" dirty="0"/>
          </a:p>
          <a:p>
            <a:endParaRPr lang="en-US" dirty="0"/>
          </a:p>
          <a:p>
            <a:endParaRPr lang="en-US" dirty="0"/>
          </a:p>
          <a:p>
            <a:r>
              <a:rPr lang="en-US" dirty="0"/>
              <a:t>As such</a:t>
            </a:r>
          </a:p>
          <a:p>
            <a:endParaRPr lang="el-GR" dirty="0"/>
          </a:p>
        </p:txBody>
      </p:sp>
      <p:graphicFrame>
        <p:nvGraphicFramePr>
          <p:cNvPr id="670724" name="Object 4"/>
          <p:cNvGraphicFramePr>
            <a:graphicFrameLocks noChangeAspect="1"/>
          </p:cNvGraphicFramePr>
          <p:nvPr/>
        </p:nvGraphicFramePr>
        <p:xfrm>
          <a:off x="1458913" y="2333625"/>
          <a:ext cx="4111625" cy="2216150"/>
        </p:xfrm>
        <a:graphic>
          <a:graphicData uri="http://schemas.openxmlformats.org/presentationml/2006/ole">
            <mc:AlternateContent xmlns:mc="http://schemas.openxmlformats.org/markup-compatibility/2006">
              <mc:Choice xmlns:v="urn:schemas-microsoft-com:vml" Requires="v">
                <p:oleObj spid="_x0000_s686106" name="Equation" r:id="rId3" imgW="2171520" imgH="1168200" progId="Equation.3">
                  <p:embed/>
                </p:oleObj>
              </mc:Choice>
              <mc:Fallback>
                <p:oleObj name="Equation" r:id="rId3" imgW="2171520" imgH="1168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8913" y="2333625"/>
                        <a:ext cx="4111625" cy="221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0725" name="Object 5"/>
          <p:cNvGraphicFramePr>
            <a:graphicFrameLocks noChangeAspect="1"/>
          </p:cNvGraphicFramePr>
          <p:nvPr>
            <p:extLst>
              <p:ext uri="{D42A27DB-BD31-4B8C-83A1-F6EECF244321}">
                <p14:modId xmlns:p14="http://schemas.microsoft.com/office/powerpoint/2010/main" val="634788470"/>
              </p:ext>
            </p:extLst>
          </p:nvPr>
        </p:nvGraphicFramePr>
        <p:xfrm>
          <a:off x="1074738" y="5251450"/>
          <a:ext cx="4856162" cy="842963"/>
        </p:xfrm>
        <a:graphic>
          <a:graphicData uri="http://schemas.openxmlformats.org/presentationml/2006/ole">
            <mc:AlternateContent xmlns:mc="http://schemas.openxmlformats.org/markup-compatibility/2006">
              <mc:Choice xmlns:v="urn:schemas-microsoft-com:vml" Requires="v">
                <p:oleObj spid="_x0000_s686107" name="Equation" r:id="rId5" imgW="2565360" imgH="444240" progId="Equation.3">
                  <p:embed/>
                </p:oleObj>
              </mc:Choice>
              <mc:Fallback>
                <p:oleObj name="Equation" r:id="rId5" imgW="2565360" imgH="444240" progId="Equation.3">
                  <p:embed/>
                  <p:pic>
                    <p:nvPicPr>
                      <p:cNvPr id="0" name=""/>
                      <p:cNvPicPr>
                        <a:picLocks noChangeAspect="1" noChangeArrowheads="1"/>
                      </p:cNvPicPr>
                      <p:nvPr/>
                    </p:nvPicPr>
                    <p:blipFill>
                      <a:blip r:embed="rId6"/>
                      <a:srcRect/>
                      <a:stretch>
                        <a:fillRect/>
                      </a:stretch>
                    </p:blipFill>
                    <p:spPr bwMode="auto">
                      <a:xfrm>
                        <a:off x="1074738" y="5251450"/>
                        <a:ext cx="4856162" cy="842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6172200" y="5357198"/>
            <a:ext cx="2569934" cy="646331"/>
          </a:xfrm>
          <a:prstGeom prst="rect">
            <a:avLst/>
          </a:prstGeom>
          <a:noFill/>
        </p:spPr>
        <p:txBody>
          <a:bodyPr wrap="none" rtlCol="0">
            <a:spAutoFit/>
          </a:bodyPr>
          <a:lstStyle/>
          <a:p>
            <a:r>
              <a:rPr lang="en-US" b="1" dirty="0" smtClean="0"/>
              <a:t>Probability of arriving</a:t>
            </a:r>
          </a:p>
          <a:p>
            <a:r>
              <a:rPr lang="en-US" b="1" dirty="0" smtClean="0"/>
              <a:t>to a full waiting room</a:t>
            </a:r>
            <a:endParaRPr lang="en-US" b="1" dirty="0"/>
          </a:p>
        </p:txBody>
      </p:sp>
    </p:spTree>
    <p:extLst>
      <p:ext uri="{BB962C8B-B14F-4D97-AF65-F5344CB8AC3E}">
        <p14:creationId xmlns:p14="http://schemas.microsoft.com/office/powerpoint/2010/main" val="3825955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85F38056-2ECE-4660-B1A3-CAE96814AD93}" type="slidenum">
              <a:rPr lang="en-US" altLang="en-US"/>
              <a:pPr/>
              <a:t>26</a:t>
            </a:fld>
            <a:endParaRPr lang="en-US" altLang="en-US"/>
          </a:p>
        </p:txBody>
      </p:sp>
      <p:sp>
        <p:nvSpPr>
          <p:cNvPr id="671746" name="Rectangle 2"/>
          <p:cNvSpPr>
            <a:spLocks noGrp="1" noChangeArrowheads="1"/>
          </p:cNvSpPr>
          <p:nvPr>
            <p:ph type="title"/>
          </p:nvPr>
        </p:nvSpPr>
        <p:spPr/>
        <p:txBody>
          <a:bodyPr/>
          <a:lstStyle/>
          <a:p>
            <a:r>
              <a:rPr lang="en-US"/>
              <a:t>M/M/1/N: what percent of </a:t>
            </a:r>
            <a:r>
              <a:rPr lang="el-GR"/>
              <a:t>λ</a:t>
            </a:r>
            <a:r>
              <a:rPr lang="en-US"/>
              <a:t> gets into the queue?</a:t>
            </a:r>
            <a:endParaRPr lang="el-GR"/>
          </a:p>
        </p:txBody>
      </p:sp>
      <p:sp>
        <p:nvSpPr>
          <p:cNvPr id="671747" name="Rectangle 3"/>
          <p:cNvSpPr>
            <a:spLocks noGrp="1" noChangeArrowheads="1"/>
          </p:cNvSpPr>
          <p:nvPr>
            <p:ph type="body" idx="1"/>
          </p:nvPr>
        </p:nvSpPr>
        <p:spPr/>
        <p:txBody>
          <a:bodyPr/>
          <a:lstStyle/>
          <a:p>
            <a:r>
              <a:rPr lang="en-US" sz="2200"/>
              <a:t>Percentage of time the queue is full</a:t>
            </a:r>
          </a:p>
          <a:p>
            <a:pPr lvl="1"/>
            <a:r>
              <a:rPr lang="en-US" sz="2100"/>
              <a:t>is equal to </a:t>
            </a:r>
            <a:r>
              <a:rPr lang="en-US" sz="2100" i="1"/>
              <a:t>P</a:t>
            </a:r>
            <a:r>
              <a:rPr lang="en-US" sz="2100" i="1" baseline="-25000"/>
              <a:t>N</a:t>
            </a:r>
          </a:p>
          <a:p>
            <a:pPr lvl="1"/>
            <a:endParaRPr lang="en-US" sz="2100" i="1" baseline="-25000"/>
          </a:p>
          <a:p>
            <a:pPr lvl="1"/>
            <a:endParaRPr lang="en-US" sz="2100" i="1" baseline="-25000"/>
          </a:p>
          <a:p>
            <a:pPr lvl="1"/>
            <a:endParaRPr lang="en-US" sz="2100" i="1"/>
          </a:p>
          <a:p>
            <a:r>
              <a:rPr lang="en-US" sz="2200"/>
              <a:t>Rate of lost customers = </a:t>
            </a:r>
            <a:r>
              <a:rPr lang="el-GR" sz="2200"/>
              <a:t>λ</a:t>
            </a:r>
            <a:r>
              <a:rPr lang="en-US" sz="2200"/>
              <a:t>.P</a:t>
            </a:r>
            <a:r>
              <a:rPr lang="en-US" sz="2200" baseline="-25000"/>
              <a:t>N </a:t>
            </a:r>
            <a:endParaRPr lang="en-US" sz="2200"/>
          </a:p>
          <a:p>
            <a:pPr lvl="1"/>
            <a:endParaRPr lang="en-US" sz="2100"/>
          </a:p>
          <a:p>
            <a:r>
              <a:rPr lang="en-US" sz="2200"/>
              <a:t>Rate of customers getting in : </a:t>
            </a:r>
            <a:r>
              <a:rPr lang="el-GR" sz="2200"/>
              <a:t>λ</a:t>
            </a:r>
            <a:r>
              <a:rPr lang="en-US" sz="2200"/>
              <a:t>.(1-P</a:t>
            </a:r>
            <a:r>
              <a:rPr lang="en-US" sz="2200" baseline="-25000"/>
              <a:t>N</a:t>
            </a:r>
            <a:r>
              <a:rPr lang="en-US" sz="2200"/>
              <a:t>)</a:t>
            </a:r>
          </a:p>
          <a:p>
            <a:pPr lvl="1"/>
            <a:r>
              <a:rPr lang="en-US" sz="2100"/>
              <a:t>Often referred to as </a:t>
            </a:r>
            <a:r>
              <a:rPr lang="en-US" sz="2100" i="1"/>
              <a:t>effective</a:t>
            </a:r>
            <a:r>
              <a:rPr lang="en-US" sz="2100"/>
              <a:t> </a:t>
            </a:r>
            <a:r>
              <a:rPr lang="en-US" sz="2100" i="1"/>
              <a:t>customer arrival rate</a:t>
            </a:r>
          </a:p>
          <a:p>
            <a:pPr lvl="2"/>
            <a:endParaRPr lang="en-US" sz="1800" i="1"/>
          </a:p>
          <a:p>
            <a:pPr lvl="2"/>
            <a:endParaRPr lang="en-US" sz="1800" i="1"/>
          </a:p>
          <a:p>
            <a:r>
              <a:rPr lang="en-US" sz="2200"/>
              <a:t>Utilization of server </a:t>
            </a:r>
          </a:p>
          <a:p>
            <a:pPr lvl="1"/>
            <a:endParaRPr lang="el-GR" sz="2100" baseline="-25000"/>
          </a:p>
        </p:txBody>
      </p:sp>
      <p:sp>
        <p:nvSpPr>
          <p:cNvPr id="671748" name="Line 4"/>
          <p:cNvSpPr>
            <a:spLocks noChangeShapeType="1"/>
          </p:cNvSpPr>
          <p:nvPr/>
        </p:nvSpPr>
        <p:spPr bwMode="auto">
          <a:xfrm>
            <a:off x="1828800" y="2881313"/>
            <a:ext cx="3733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1749" name="Line 5"/>
          <p:cNvSpPr>
            <a:spLocks noChangeShapeType="1"/>
          </p:cNvSpPr>
          <p:nvPr/>
        </p:nvSpPr>
        <p:spPr bwMode="auto">
          <a:xfrm>
            <a:off x="2362200" y="280511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1750" name="Line 6"/>
          <p:cNvSpPr>
            <a:spLocks noChangeShapeType="1"/>
          </p:cNvSpPr>
          <p:nvPr/>
        </p:nvSpPr>
        <p:spPr bwMode="auto">
          <a:xfrm>
            <a:off x="3276600" y="280511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1751" name="Line 7"/>
          <p:cNvSpPr>
            <a:spLocks noChangeShapeType="1"/>
          </p:cNvSpPr>
          <p:nvPr/>
        </p:nvSpPr>
        <p:spPr bwMode="auto">
          <a:xfrm>
            <a:off x="3810000" y="280511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1752" name="Text Box 8"/>
          <p:cNvSpPr txBox="1">
            <a:spLocks noChangeArrowheads="1"/>
          </p:cNvSpPr>
          <p:nvPr/>
        </p:nvSpPr>
        <p:spPr bwMode="auto">
          <a:xfrm>
            <a:off x="2498725" y="246062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.75</a:t>
            </a:r>
          </a:p>
        </p:txBody>
      </p:sp>
      <p:sp>
        <p:nvSpPr>
          <p:cNvPr id="671753" name="Text Box 9"/>
          <p:cNvSpPr txBox="1">
            <a:spLocks noChangeArrowheads="1"/>
          </p:cNvSpPr>
          <p:nvPr/>
        </p:nvSpPr>
        <p:spPr bwMode="auto">
          <a:xfrm>
            <a:off x="3276600" y="24384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.25</a:t>
            </a:r>
          </a:p>
        </p:txBody>
      </p:sp>
      <p:sp>
        <p:nvSpPr>
          <p:cNvPr id="671754" name="Line 10"/>
          <p:cNvSpPr>
            <a:spLocks noChangeShapeType="1"/>
          </p:cNvSpPr>
          <p:nvPr/>
        </p:nvSpPr>
        <p:spPr bwMode="auto">
          <a:xfrm>
            <a:off x="3276600" y="3033713"/>
            <a:ext cx="5334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1755" name="Text Box 11"/>
          <p:cNvSpPr txBox="1">
            <a:spLocks noChangeArrowheads="1"/>
          </p:cNvSpPr>
          <p:nvPr/>
        </p:nvSpPr>
        <p:spPr bwMode="auto">
          <a:xfrm>
            <a:off x="3333750" y="31099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full</a:t>
            </a:r>
          </a:p>
        </p:txBody>
      </p:sp>
      <p:sp>
        <p:nvSpPr>
          <p:cNvPr id="671756" name="Text Box 12"/>
          <p:cNvSpPr txBox="1">
            <a:spLocks noChangeArrowheads="1"/>
          </p:cNvSpPr>
          <p:nvPr/>
        </p:nvSpPr>
        <p:spPr bwMode="auto">
          <a:xfrm>
            <a:off x="2362200" y="3109913"/>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Not full</a:t>
            </a:r>
          </a:p>
        </p:txBody>
      </p:sp>
      <p:sp>
        <p:nvSpPr>
          <p:cNvPr id="671757" name="Line 13"/>
          <p:cNvSpPr>
            <a:spLocks noChangeShapeType="1"/>
          </p:cNvSpPr>
          <p:nvPr/>
        </p:nvSpPr>
        <p:spPr bwMode="auto">
          <a:xfrm>
            <a:off x="2362200" y="3033713"/>
            <a:ext cx="8382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671758" name="Object 14"/>
          <p:cNvGraphicFramePr>
            <a:graphicFrameLocks noChangeAspect="1"/>
          </p:cNvGraphicFramePr>
          <p:nvPr/>
        </p:nvGraphicFramePr>
        <p:xfrm>
          <a:off x="2684463" y="4953000"/>
          <a:ext cx="1658937" cy="482600"/>
        </p:xfrm>
        <a:graphic>
          <a:graphicData uri="http://schemas.openxmlformats.org/presentationml/2006/ole">
            <mc:AlternateContent xmlns:mc="http://schemas.openxmlformats.org/markup-compatibility/2006">
              <mc:Choice xmlns:v="urn:schemas-microsoft-com:vml" Requires="v">
                <p:oleObj spid="_x0000_s687130" name="Equation" r:id="rId3" imgW="876240" imgH="253800" progId="Equation.3">
                  <p:embed/>
                </p:oleObj>
              </mc:Choice>
              <mc:Fallback>
                <p:oleObj name="Equation" r:id="rId3" imgW="87624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4463" y="4953000"/>
                        <a:ext cx="165893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1759" name="Object 15"/>
          <p:cNvGraphicFramePr>
            <a:graphicFrameLocks noChangeAspect="1"/>
          </p:cNvGraphicFramePr>
          <p:nvPr/>
        </p:nvGraphicFramePr>
        <p:xfrm>
          <a:off x="2668588" y="5965825"/>
          <a:ext cx="1995487" cy="844550"/>
        </p:xfrm>
        <a:graphic>
          <a:graphicData uri="http://schemas.openxmlformats.org/presentationml/2006/ole">
            <mc:AlternateContent xmlns:mc="http://schemas.openxmlformats.org/markup-compatibility/2006">
              <mc:Choice xmlns:v="urn:schemas-microsoft-com:vml" Requires="v">
                <p:oleObj spid="_x0000_s687131" name="Equation" r:id="rId5" imgW="1054080" imgH="444240" progId="Equation.3">
                  <p:embed/>
                </p:oleObj>
              </mc:Choice>
              <mc:Fallback>
                <p:oleObj name="Equation" r:id="rId5" imgW="105408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8588" y="5965825"/>
                        <a:ext cx="1995487" cy="844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83265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C54312CD-925C-4871-9698-2B06F2178978}" type="slidenum">
              <a:rPr lang="en-US" altLang="en-US"/>
              <a:pPr/>
              <a:t>27</a:t>
            </a:fld>
            <a:endParaRPr lang="en-US" altLang="en-US"/>
          </a:p>
        </p:txBody>
      </p:sp>
      <p:sp>
        <p:nvSpPr>
          <p:cNvPr id="672770" name="Rectangle 2"/>
          <p:cNvSpPr>
            <a:spLocks noGrp="1" noChangeArrowheads="1"/>
          </p:cNvSpPr>
          <p:nvPr>
            <p:ph type="title"/>
          </p:nvPr>
        </p:nvSpPr>
        <p:spPr/>
        <p:txBody>
          <a:bodyPr/>
          <a:lstStyle/>
          <a:p>
            <a:r>
              <a:rPr lang="en-US"/>
              <a:t>M/M/1/N: performance measures</a:t>
            </a:r>
          </a:p>
        </p:txBody>
      </p:sp>
      <p:sp>
        <p:nvSpPr>
          <p:cNvPr id="672771" name="Rectangle 3"/>
          <p:cNvSpPr>
            <a:spLocks noGrp="1" noChangeArrowheads="1"/>
          </p:cNvSpPr>
          <p:nvPr>
            <p:ph type="body" idx="1"/>
          </p:nvPr>
        </p:nvSpPr>
        <p:spPr/>
        <p:txBody>
          <a:bodyPr/>
          <a:lstStyle/>
          <a:p>
            <a:pPr>
              <a:lnSpc>
                <a:spcPct val="90000"/>
              </a:lnSpc>
            </a:pPr>
            <a:r>
              <a:rPr lang="en-US"/>
              <a:t>Mean # of customers in the system</a:t>
            </a:r>
          </a:p>
          <a:p>
            <a:pPr>
              <a:lnSpc>
                <a:spcPct val="90000"/>
              </a:lnSpc>
            </a:pPr>
            <a:endParaRPr lang="en-US"/>
          </a:p>
          <a:p>
            <a:pPr>
              <a:lnSpc>
                <a:spcPct val="90000"/>
              </a:lnSpc>
            </a:pPr>
            <a:endParaRPr lang="en-US"/>
          </a:p>
          <a:p>
            <a:pPr>
              <a:lnSpc>
                <a:spcPct val="90000"/>
              </a:lnSpc>
            </a:pPr>
            <a:endParaRPr lang="en-US"/>
          </a:p>
          <a:p>
            <a:pPr>
              <a:lnSpc>
                <a:spcPct val="90000"/>
              </a:lnSpc>
            </a:pPr>
            <a:r>
              <a:rPr lang="en-US"/>
              <a:t>Mean queue length</a:t>
            </a:r>
          </a:p>
          <a:p>
            <a:pPr>
              <a:lnSpc>
                <a:spcPct val="90000"/>
              </a:lnSpc>
            </a:pPr>
            <a:endParaRPr lang="en-US"/>
          </a:p>
          <a:p>
            <a:pPr>
              <a:lnSpc>
                <a:spcPct val="90000"/>
              </a:lnSpc>
            </a:pPr>
            <a:endParaRPr lang="en-US"/>
          </a:p>
          <a:p>
            <a:pPr>
              <a:lnSpc>
                <a:spcPct val="90000"/>
              </a:lnSpc>
            </a:pPr>
            <a:r>
              <a:rPr lang="en-US"/>
              <a:t>Waiting time in system: W = L/</a:t>
            </a:r>
            <a:r>
              <a:rPr lang="el-GR"/>
              <a:t>λ</a:t>
            </a:r>
            <a:endParaRPr lang="en-US"/>
          </a:p>
          <a:p>
            <a:pPr>
              <a:lnSpc>
                <a:spcPct val="90000"/>
              </a:lnSpc>
            </a:pPr>
            <a:endParaRPr lang="en-US"/>
          </a:p>
          <a:p>
            <a:pPr>
              <a:lnSpc>
                <a:spcPct val="90000"/>
              </a:lnSpc>
            </a:pPr>
            <a:r>
              <a:rPr lang="en-US"/>
              <a:t>Waiting time in queue: W</a:t>
            </a:r>
            <a:r>
              <a:rPr lang="en-US" baseline="-25000"/>
              <a:t>q </a:t>
            </a:r>
            <a:r>
              <a:rPr lang="en-US"/>
              <a:t>= L</a:t>
            </a:r>
            <a:r>
              <a:rPr lang="en-US" baseline="-25000"/>
              <a:t>q</a:t>
            </a:r>
            <a:r>
              <a:rPr lang="en-US"/>
              <a:t>/</a:t>
            </a:r>
            <a:r>
              <a:rPr lang="el-GR"/>
              <a:t>λ</a:t>
            </a:r>
            <a:r>
              <a:rPr lang="en-US"/>
              <a:t> </a:t>
            </a:r>
            <a:endParaRPr lang="el-GR"/>
          </a:p>
        </p:txBody>
      </p:sp>
      <p:graphicFrame>
        <p:nvGraphicFramePr>
          <p:cNvPr id="672772" name="Object 4"/>
          <p:cNvGraphicFramePr>
            <a:graphicFrameLocks noChangeAspect="1"/>
          </p:cNvGraphicFramePr>
          <p:nvPr/>
        </p:nvGraphicFramePr>
        <p:xfrm>
          <a:off x="935038" y="2185988"/>
          <a:ext cx="2763837" cy="842962"/>
        </p:xfrm>
        <a:graphic>
          <a:graphicData uri="http://schemas.openxmlformats.org/presentationml/2006/ole">
            <mc:AlternateContent xmlns:mc="http://schemas.openxmlformats.org/markup-compatibility/2006">
              <mc:Choice xmlns:v="urn:schemas-microsoft-com:vml" Requires="v">
                <p:oleObj spid="_x0000_s688154" name="Equation" r:id="rId3" imgW="1460160" imgH="444240" progId="Equation.3">
                  <p:embed/>
                </p:oleObj>
              </mc:Choice>
              <mc:Fallback>
                <p:oleObj name="Equation" r:id="rId3" imgW="146016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038" y="2185988"/>
                        <a:ext cx="2763837" cy="84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72773" name="AutoShape 5"/>
          <p:cNvSpPr>
            <a:spLocks/>
          </p:cNvSpPr>
          <p:nvPr/>
        </p:nvSpPr>
        <p:spPr bwMode="auto">
          <a:xfrm rot="5400000">
            <a:off x="1600200" y="2895600"/>
            <a:ext cx="228600" cy="533400"/>
          </a:xfrm>
          <a:prstGeom prst="rightBrace">
            <a:avLst>
              <a:gd name="adj1" fmla="val 1944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2774" name="Text Box 6"/>
          <p:cNvSpPr txBox="1">
            <a:spLocks noChangeArrowheads="1"/>
          </p:cNvSpPr>
          <p:nvPr/>
        </p:nvSpPr>
        <p:spPr bwMode="auto">
          <a:xfrm>
            <a:off x="1371600" y="3138488"/>
            <a:ext cx="777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a:t>
            </a:r>
            <a:r>
              <a:rPr lang="en-US" baseline="-25000"/>
              <a:t>M/M./1</a:t>
            </a:r>
            <a:endParaRPr lang="en-US"/>
          </a:p>
        </p:txBody>
      </p:sp>
      <p:graphicFrame>
        <p:nvGraphicFramePr>
          <p:cNvPr id="672775" name="Object 7"/>
          <p:cNvGraphicFramePr>
            <a:graphicFrameLocks noChangeAspect="1"/>
          </p:cNvGraphicFramePr>
          <p:nvPr/>
        </p:nvGraphicFramePr>
        <p:xfrm>
          <a:off x="1346200" y="4225925"/>
          <a:ext cx="1898650" cy="458788"/>
        </p:xfrm>
        <a:graphic>
          <a:graphicData uri="http://schemas.openxmlformats.org/presentationml/2006/ole">
            <mc:AlternateContent xmlns:mc="http://schemas.openxmlformats.org/markup-compatibility/2006">
              <mc:Choice xmlns:v="urn:schemas-microsoft-com:vml" Requires="v">
                <p:oleObj spid="_x0000_s688155" name="Equation" r:id="rId5" imgW="1002960" imgH="241200" progId="Equation.3">
                  <p:embed/>
                </p:oleObj>
              </mc:Choice>
              <mc:Fallback>
                <p:oleObj name="Equation" r:id="rId5" imgW="100296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6200" y="4225925"/>
                        <a:ext cx="18986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93855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3E30727-BA25-4FCE-8BBA-0E7EADC73DCA}" type="slidenum">
              <a:rPr lang="en-US" altLang="en-US"/>
              <a:pPr/>
              <a:t>28</a:t>
            </a:fld>
            <a:endParaRPr lang="en-US" altLang="en-US"/>
          </a:p>
        </p:txBody>
      </p:sp>
      <p:sp>
        <p:nvSpPr>
          <p:cNvPr id="673794" name="Rectangle 2"/>
          <p:cNvSpPr>
            <a:spLocks noGrp="1" noChangeArrowheads="1"/>
          </p:cNvSpPr>
          <p:nvPr>
            <p:ph type="title"/>
          </p:nvPr>
        </p:nvSpPr>
        <p:spPr/>
        <p:txBody>
          <a:bodyPr/>
          <a:lstStyle/>
          <a:p>
            <a:r>
              <a:rPr lang="en-US"/>
              <a:t>M/M/1/N: equivalent systems</a:t>
            </a:r>
          </a:p>
        </p:txBody>
      </p:sp>
      <p:sp>
        <p:nvSpPr>
          <p:cNvPr id="673795" name="Rectangle 3"/>
          <p:cNvSpPr>
            <a:spLocks noGrp="1" noChangeArrowheads="1"/>
          </p:cNvSpPr>
          <p:nvPr>
            <p:ph type="body" idx="1"/>
          </p:nvPr>
        </p:nvSpPr>
        <p:spPr>
          <a:xfrm>
            <a:off x="457200" y="1719263"/>
            <a:ext cx="8229600" cy="4833937"/>
          </a:xfrm>
        </p:spPr>
        <p:txBody>
          <a:bodyPr/>
          <a:lstStyle/>
          <a:p>
            <a:pPr>
              <a:lnSpc>
                <a:spcPct val="90000"/>
              </a:lnSpc>
            </a:pPr>
            <a:r>
              <a:rPr lang="en-US"/>
              <a:t>When an M/M/1/N queue is full</a:t>
            </a:r>
          </a:p>
          <a:p>
            <a:pPr lvl="1">
              <a:lnSpc>
                <a:spcPct val="90000"/>
              </a:lnSpc>
            </a:pPr>
            <a:r>
              <a:rPr lang="en-US"/>
              <a:t>Continuous arrival </a:t>
            </a:r>
          </a:p>
          <a:p>
            <a:pPr lvl="2">
              <a:lnSpc>
                <a:spcPct val="90000"/>
              </a:lnSpc>
            </a:pPr>
            <a:r>
              <a:rPr lang="en-US"/>
              <a:t>A </a:t>
            </a:r>
            <a:r>
              <a:rPr lang="en-US" i="1"/>
              <a:t>system with loss</a:t>
            </a:r>
            <a:r>
              <a:rPr lang="en-US"/>
              <a:t> </a:t>
            </a:r>
          </a:p>
          <a:p>
            <a:pPr lvl="1">
              <a:lnSpc>
                <a:spcPct val="90000"/>
              </a:lnSpc>
            </a:pPr>
            <a:endParaRPr lang="en-US"/>
          </a:p>
          <a:p>
            <a:pPr lvl="1">
              <a:lnSpc>
                <a:spcPct val="90000"/>
              </a:lnSpc>
            </a:pPr>
            <a:r>
              <a:rPr lang="en-US"/>
              <a:t>is equivalent to shutting up the service </a:t>
            </a:r>
          </a:p>
          <a:p>
            <a:pPr lvl="2">
              <a:lnSpc>
                <a:spcPct val="90000"/>
              </a:lnSpc>
            </a:pPr>
            <a:r>
              <a:rPr lang="en-US"/>
              <a:t>For the duration during which the queue is full</a:t>
            </a:r>
          </a:p>
          <a:p>
            <a:pPr lvl="2">
              <a:lnSpc>
                <a:spcPct val="90000"/>
              </a:lnSpc>
            </a:pPr>
            <a:endParaRPr lang="en-US"/>
          </a:p>
          <a:p>
            <a:pPr lvl="2">
              <a:lnSpc>
                <a:spcPct val="90000"/>
              </a:lnSpc>
            </a:pPr>
            <a:r>
              <a:rPr lang="en-US"/>
              <a:t>And starting it up again when system no longer ful</a:t>
            </a:r>
          </a:p>
          <a:p>
            <a:pPr lvl="2">
              <a:lnSpc>
                <a:spcPct val="90000"/>
              </a:lnSpc>
            </a:pPr>
            <a:endParaRPr lang="en-US"/>
          </a:p>
          <a:p>
            <a:pPr lvl="2">
              <a:lnSpc>
                <a:spcPct val="90000"/>
              </a:lnSpc>
            </a:pPr>
            <a:r>
              <a:rPr lang="en-US"/>
              <a:t>This system is called a </a:t>
            </a:r>
            <a:r>
              <a:rPr lang="en-US" i="1"/>
              <a:t>shut down system</a:t>
            </a:r>
            <a:r>
              <a:rPr lang="en-US"/>
              <a:t> </a:t>
            </a:r>
          </a:p>
          <a:p>
            <a:pPr lvl="2">
              <a:lnSpc>
                <a:spcPct val="90000"/>
              </a:lnSpc>
            </a:pPr>
            <a:endParaRPr lang="en-US"/>
          </a:p>
          <a:p>
            <a:pPr>
              <a:lnSpc>
                <a:spcPct val="90000"/>
              </a:lnSpc>
            </a:pPr>
            <a:r>
              <a:rPr lang="en-US"/>
              <a:t>This equivalence holds only when </a:t>
            </a:r>
          </a:p>
          <a:p>
            <a:pPr lvl="1">
              <a:lnSpc>
                <a:spcPct val="90000"/>
              </a:lnSpc>
            </a:pPr>
            <a:r>
              <a:rPr lang="en-US"/>
              <a:t>the inter-arrival is exponential </a:t>
            </a:r>
          </a:p>
          <a:p>
            <a:pPr>
              <a:lnSpc>
                <a:spcPct val="90000"/>
              </a:lnSpc>
            </a:pPr>
            <a:endParaRPr lang="en-US"/>
          </a:p>
        </p:txBody>
      </p:sp>
    </p:spTree>
    <p:extLst>
      <p:ext uri="{BB962C8B-B14F-4D97-AF65-F5344CB8AC3E}">
        <p14:creationId xmlns:p14="http://schemas.microsoft.com/office/powerpoint/2010/main" val="722380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fld id="{5C6B7C7A-D0B7-4647-B5DD-32424BEF982F}" type="slidenum">
              <a:rPr lang="en-US" altLang="en-US"/>
              <a:pPr/>
              <a:t>29</a:t>
            </a:fld>
            <a:endParaRPr lang="en-US" altLang="en-US"/>
          </a:p>
        </p:txBody>
      </p:sp>
      <p:sp>
        <p:nvSpPr>
          <p:cNvPr id="674818" name="Rectangle 2"/>
          <p:cNvSpPr>
            <a:spLocks noGrp="1" noChangeArrowheads="1"/>
          </p:cNvSpPr>
          <p:nvPr>
            <p:ph type="title"/>
          </p:nvPr>
        </p:nvSpPr>
        <p:spPr/>
        <p:txBody>
          <a:bodyPr/>
          <a:lstStyle/>
          <a:p>
            <a:r>
              <a:rPr lang="en-US"/>
              <a:t>Proof: rate diagrams</a:t>
            </a:r>
          </a:p>
        </p:txBody>
      </p:sp>
      <p:sp>
        <p:nvSpPr>
          <p:cNvPr id="674819" name="Rectangle 3"/>
          <p:cNvSpPr>
            <a:spLocks noGrp="1" noChangeArrowheads="1"/>
          </p:cNvSpPr>
          <p:nvPr>
            <p:ph type="body" idx="1"/>
          </p:nvPr>
        </p:nvSpPr>
        <p:spPr/>
        <p:txBody>
          <a:bodyPr/>
          <a:lstStyle/>
          <a:p>
            <a:r>
              <a:rPr lang="en-US"/>
              <a:t>M/M/1/N system with loss </a:t>
            </a:r>
          </a:p>
          <a:p>
            <a:pPr lvl="1"/>
            <a:r>
              <a:rPr lang="en-US"/>
              <a:t>Consider the special case where N = 5</a:t>
            </a:r>
          </a:p>
        </p:txBody>
      </p:sp>
      <p:sp>
        <p:nvSpPr>
          <p:cNvPr id="674820" name="Oval 4"/>
          <p:cNvSpPr>
            <a:spLocks noChangeArrowheads="1"/>
          </p:cNvSpPr>
          <p:nvPr/>
        </p:nvSpPr>
        <p:spPr bwMode="auto">
          <a:xfrm>
            <a:off x="1066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0</a:t>
            </a:r>
          </a:p>
        </p:txBody>
      </p:sp>
      <p:sp>
        <p:nvSpPr>
          <p:cNvPr id="674821" name="Oval 5"/>
          <p:cNvSpPr>
            <a:spLocks noChangeArrowheads="1"/>
          </p:cNvSpPr>
          <p:nvPr/>
        </p:nvSpPr>
        <p:spPr bwMode="auto">
          <a:xfrm>
            <a:off x="2209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674822" name="Oval 6"/>
          <p:cNvSpPr>
            <a:spLocks noChangeArrowheads="1"/>
          </p:cNvSpPr>
          <p:nvPr/>
        </p:nvSpPr>
        <p:spPr bwMode="auto">
          <a:xfrm>
            <a:off x="3352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p>
        </p:txBody>
      </p:sp>
      <p:sp>
        <p:nvSpPr>
          <p:cNvPr id="674823" name="Oval 7"/>
          <p:cNvSpPr>
            <a:spLocks noChangeArrowheads="1"/>
          </p:cNvSpPr>
          <p:nvPr/>
        </p:nvSpPr>
        <p:spPr bwMode="auto">
          <a:xfrm>
            <a:off x="4495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674824" name="Oval 8"/>
          <p:cNvSpPr>
            <a:spLocks noChangeArrowheads="1"/>
          </p:cNvSpPr>
          <p:nvPr/>
        </p:nvSpPr>
        <p:spPr bwMode="auto">
          <a:xfrm>
            <a:off x="5638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674825" name="Oval 9"/>
          <p:cNvSpPr>
            <a:spLocks noChangeArrowheads="1"/>
          </p:cNvSpPr>
          <p:nvPr/>
        </p:nvSpPr>
        <p:spPr bwMode="auto">
          <a:xfrm>
            <a:off x="6781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5</a:t>
            </a:r>
          </a:p>
        </p:txBody>
      </p:sp>
      <p:sp>
        <p:nvSpPr>
          <p:cNvPr id="674826" name="Freeform 10"/>
          <p:cNvSpPr>
            <a:spLocks/>
          </p:cNvSpPr>
          <p:nvPr/>
        </p:nvSpPr>
        <p:spPr bwMode="auto">
          <a:xfrm>
            <a:off x="1520825" y="2667000"/>
            <a:ext cx="835025" cy="153988"/>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27" name="Freeform 11"/>
          <p:cNvSpPr>
            <a:spLocks/>
          </p:cNvSpPr>
          <p:nvPr/>
        </p:nvSpPr>
        <p:spPr bwMode="auto">
          <a:xfrm>
            <a:off x="2667000" y="26685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28" name="Freeform 12"/>
          <p:cNvSpPr>
            <a:spLocks/>
          </p:cNvSpPr>
          <p:nvPr/>
        </p:nvSpPr>
        <p:spPr bwMode="auto">
          <a:xfrm>
            <a:off x="3813175" y="26685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29" name="Freeform 13"/>
          <p:cNvSpPr>
            <a:spLocks/>
          </p:cNvSpPr>
          <p:nvPr/>
        </p:nvSpPr>
        <p:spPr bwMode="auto">
          <a:xfrm>
            <a:off x="4956175" y="26685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0" name="Freeform 14"/>
          <p:cNvSpPr>
            <a:spLocks/>
          </p:cNvSpPr>
          <p:nvPr/>
        </p:nvSpPr>
        <p:spPr bwMode="auto">
          <a:xfrm>
            <a:off x="6099175" y="26685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1" name="Freeform 15"/>
          <p:cNvSpPr>
            <a:spLocks/>
          </p:cNvSpPr>
          <p:nvPr/>
        </p:nvSpPr>
        <p:spPr bwMode="auto">
          <a:xfrm rot="11227501">
            <a:off x="1527175"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2" name="Freeform 16"/>
          <p:cNvSpPr>
            <a:spLocks/>
          </p:cNvSpPr>
          <p:nvPr/>
        </p:nvSpPr>
        <p:spPr bwMode="auto">
          <a:xfrm rot="11227501">
            <a:off x="2670175"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3" name="Freeform 17"/>
          <p:cNvSpPr>
            <a:spLocks/>
          </p:cNvSpPr>
          <p:nvPr/>
        </p:nvSpPr>
        <p:spPr bwMode="auto">
          <a:xfrm rot="11227501">
            <a:off x="3810000"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4" name="Freeform 18"/>
          <p:cNvSpPr>
            <a:spLocks/>
          </p:cNvSpPr>
          <p:nvPr/>
        </p:nvSpPr>
        <p:spPr bwMode="auto">
          <a:xfrm rot="11227501">
            <a:off x="4956175"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5" name="Freeform 19"/>
          <p:cNvSpPr>
            <a:spLocks/>
          </p:cNvSpPr>
          <p:nvPr/>
        </p:nvSpPr>
        <p:spPr bwMode="auto">
          <a:xfrm rot="11227501">
            <a:off x="6099175"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6" name="Freeform 20"/>
          <p:cNvSpPr>
            <a:spLocks/>
          </p:cNvSpPr>
          <p:nvPr/>
        </p:nvSpPr>
        <p:spPr bwMode="auto">
          <a:xfrm>
            <a:off x="7162800" y="2744788"/>
            <a:ext cx="546100" cy="457200"/>
          </a:xfrm>
          <a:custGeom>
            <a:avLst/>
            <a:gdLst>
              <a:gd name="T0" fmla="*/ 0 w 344"/>
              <a:gd name="T1" fmla="*/ 0 h 288"/>
              <a:gd name="T2" fmla="*/ 336 w 344"/>
              <a:gd name="T3" fmla="*/ 48 h 288"/>
              <a:gd name="T4" fmla="*/ 48 w 344"/>
              <a:gd name="T5" fmla="*/ 288 h 288"/>
            </a:gdLst>
            <a:ahLst/>
            <a:cxnLst>
              <a:cxn ang="0">
                <a:pos x="T0" y="T1"/>
              </a:cxn>
              <a:cxn ang="0">
                <a:pos x="T2" y="T3"/>
              </a:cxn>
              <a:cxn ang="0">
                <a:pos x="T4" y="T5"/>
              </a:cxn>
            </a:cxnLst>
            <a:rect l="0" t="0" r="r" b="b"/>
            <a:pathLst>
              <a:path w="344" h="288">
                <a:moveTo>
                  <a:pt x="0" y="0"/>
                </a:moveTo>
                <a:cubicBezTo>
                  <a:pt x="164" y="0"/>
                  <a:pt x="328" y="0"/>
                  <a:pt x="336" y="48"/>
                </a:cubicBezTo>
                <a:cubicBezTo>
                  <a:pt x="344" y="96"/>
                  <a:pt x="196" y="192"/>
                  <a:pt x="48" y="288"/>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7" name="Text Box 21"/>
          <p:cNvSpPr txBox="1">
            <a:spLocks noChangeArrowheads="1"/>
          </p:cNvSpPr>
          <p:nvPr/>
        </p:nvSpPr>
        <p:spPr bwMode="auto">
          <a:xfrm>
            <a:off x="175895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4838" name="Text Box 22"/>
          <p:cNvSpPr txBox="1">
            <a:spLocks noChangeArrowheads="1"/>
          </p:cNvSpPr>
          <p:nvPr/>
        </p:nvSpPr>
        <p:spPr bwMode="auto">
          <a:xfrm>
            <a:off x="290195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4839" name="Text Box 23"/>
          <p:cNvSpPr txBox="1">
            <a:spLocks noChangeArrowheads="1"/>
          </p:cNvSpPr>
          <p:nvPr/>
        </p:nvSpPr>
        <p:spPr bwMode="auto">
          <a:xfrm>
            <a:off x="411480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4840" name="Text Box 24"/>
          <p:cNvSpPr txBox="1">
            <a:spLocks noChangeArrowheads="1"/>
          </p:cNvSpPr>
          <p:nvPr/>
        </p:nvSpPr>
        <p:spPr bwMode="auto">
          <a:xfrm>
            <a:off x="518795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4841" name="Text Box 25"/>
          <p:cNvSpPr txBox="1">
            <a:spLocks noChangeArrowheads="1"/>
          </p:cNvSpPr>
          <p:nvPr/>
        </p:nvSpPr>
        <p:spPr bwMode="auto">
          <a:xfrm>
            <a:off x="640715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4842" name="Text Box 26"/>
          <p:cNvSpPr txBox="1">
            <a:spLocks noChangeArrowheads="1"/>
          </p:cNvSpPr>
          <p:nvPr/>
        </p:nvSpPr>
        <p:spPr bwMode="auto">
          <a:xfrm>
            <a:off x="1828800" y="3290888"/>
            <a:ext cx="315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4843" name="Text Box 27"/>
          <p:cNvSpPr txBox="1">
            <a:spLocks noChangeArrowheads="1"/>
          </p:cNvSpPr>
          <p:nvPr/>
        </p:nvSpPr>
        <p:spPr bwMode="auto">
          <a:xfrm>
            <a:off x="2960688" y="3290888"/>
            <a:ext cx="315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4844" name="Text Box 28"/>
          <p:cNvSpPr txBox="1">
            <a:spLocks noChangeArrowheads="1"/>
          </p:cNvSpPr>
          <p:nvPr/>
        </p:nvSpPr>
        <p:spPr bwMode="auto">
          <a:xfrm>
            <a:off x="4103688" y="3290888"/>
            <a:ext cx="315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4845" name="Text Box 29"/>
          <p:cNvSpPr txBox="1">
            <a:spLocks noChangeArrowheads="1"/>
          </p:cNvSpPr>
          <p:nvPr/>
        </p:nvSpPr>
        <p:spPr bwMode="auto">
          <a:xfrm>
            <a:off x="5246688" y="3290888"/>
            <a:ext cx="315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4846" name="Text Box 30"/>
          <p:cNvSpPr txBox="1">
            <a:spLocks noChangeArrowheads="1"/>
          </p:cNvSpPr>
          <p:nvPr/>
        </p:nvSpPr>
        <p:spPr bwMode="auto">
          <a:xfrm>
            <a:off x="6389688" y="3290888"/>
            <a:ext cx="315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4847" name="Text Box 31"/>
          <p:cNvSpPr txBox="1">
            <a:spLocks noChangeArrowheads="1"/>
          </p:cNvSpPr>
          <p:nvPr/>
        </p:nvSpPr>
        <p:spPr bwMode="auto">
          <a:xfrm>
            <a:off x="7696200" y="26670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graphicFrame>
        <p:nvGraphicFramePr>
          <p:cNvPr id="674848" name="Object 32"/>
          <p:cNvGraphicFramePr>
            <a:graphicFrameLocks noChangeAspect="1"/>
          </p:cNvGraphicFramePr>
          <p:nvPr/>
        </p:nvGraphicFramePr>
        <p:xfrm>
          <a:off x="1341438" y="3922713"/>
          <a:ext cx="4373562" cy="2173287"/>
        </p:xfrm>
        <a:graphic>
          <a:graphicData uri="http://schemas.openxmlformats.org/presentationml/2006/ole">
            <mc:AlternateContent xmlns:mc="http://schemas.openxmlformats.org/markup-compatibility/2006">
              <mc:Choice xmlns:v="urn:schemas-microsoft-com:vml" Requires="v">
                <p:oleObj spid="_x0000_s689166" name="Equation" r:id="rId3" imgW="2311200" imgH="1143000" progId="Equation.3">
                  <p:embed/>
                </p:oleObj>
              </mc:Choice>
              <mc:Fallback>
                <p:oleObj name="Equation" r:id="rId3" imgW="2311200" imgH="1143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1438" y="3922713"/>
                        <a:ext cx="4373562" cy="2173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6906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5"/>
          <p:cNvSpPr>
            <a:spLocks noGrp="1"/>
          </p:cNvSpPr>
          <p:nvPr>
            <p:ph type="sldNum" sz="quarter" idx="12"/>
          </p:nvPr>
        </p:nvSpPr>
        <p:spPr/>
        <p:txBody>
          <a:bodyPr/>
          <a:lstStyle/>
          <a:p>
            <a:fld id="{F8309899-15CA-47A0-996E-4F90E02B80D7}" type="slidenum">
              <a:rPr lang="en-US" altLang="en-US"/>
              <a:pPr/>
              <a:t>3</a:t>
            </a:fld>
            <a:endParaRPr lang="en-US" altLang="en-US"/>
          </a:p>
        </p:txBody>
      </p:sp>
      <p:sp>
        <p:nvSpPr>
          <p:cNvPr id="653314" name="Rectangle 2"/>
          <p:cNvSpPr>
            <a:spLocks noGrp="1" noChangeArrowheads="1"/>
          </p:cNvSpPr>
          <p:nvPr>
            <p:ph type="title"/>
          </p:nvPr>
        </p:nvSpPr>
        <p:spPr/>
        <p:txBody>
          <a:bodyPr/>
          <a:lstStyle/>
          <a:p>
            <a:r>
              <a:rPr lang="en-US"/>
              <a:t>Queuing systems: stability</a:t>
            </a:r>
          </a:p>
        </p:txBody>
      </p:sp>
      <p:sp>
        <p:nvSpPr>
          <p:cNvPr id="653315" name="Rectangle 3"/>
          <p:cNvSpPr>
            <a:spLocks noGrp="1" noChangeArrowheads="1"/>
          </p:cNvSpPr>
          <p:nvPr>
            <p:ph type="body" idx="1"/>
          </p:nvPr>
        </p:nvSpPr>
        <p:spPr/>
        <p:txBody>
          <a:bodyPr/>
          <a:lstStyle/>
          <a:p>
            <a:r>
              <a:rPr lang="el-GR"/>
              <a:t>λ</a:t>
            </a:r>
            <a:r>
              <a:rPr lang="en-US"/>
              <a:t>&lt;</a:t>
            </a:r>
            <a:r>
              <a:rPr lang="el-GR"/>
              <a:t>μ</a:t>
            </a:r>
            <a:endParaRPr lang="en-US"/>
          </a:p>
          <a:p>
            <a:pPr lvl="1"/>
            <a:r>
              <a:rPr lang="en-US"/>
              <a:t>=&gt; stable system</a:t>
            </a:r>
          </a:p>
          <a:p>
            <a:endParaRPr lang="en-US"/>
          </a:p>
          <a:p>
            <a:endParaRPr lang="en-US"/>
          </a:p>
          <a:p>
            <a:r>
              <a:rPr lang="el-GR"/>
              <a:t>λ</a:t>
            </a:r>
            <a:r>
              <a:rPr lang="en-US"/>
              <a:t>&gt;</a:t>
            </a:r>
            <a:r>
              <a:rPr lang="el-GR"/>
              <a:t>μ</a:t>
            </a:r>
            <a:endParaRPr lang="en-US"/>
          </a:p>
          <a:p>
            <a:pPr lvl="1"/>
            <a:r>
              <a:rPr lang="en-US"/>
              <a:t>Steady build up of customers =&gt; unstable</a:t>
            </a:r>
            <a:endParaRPr lang="el-GR"/>
          </a:p>
        </p:txBody>
      </p:sp>
      <p:sp>
        <p:nvSpPr>
          <p:cNvPr id="653316" name="Text Box 4"/>
          <p:cNvSpPr txBox="1">
            <a:spLocks noChangeArrowheads="1"/>
          </p:cNvSpPr>
          <p:nvPr/>
        </p:nvSpPr>
        <p:spPr bwMode="auto">
          <a:xfrm>
            <a:off x="6143625" y="3711575"/>
            <a:ext cx="866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Time </a:t>
            </a:r>
          </a:p>
        </p:txBody>
      </p:sp>
      <p:sp>
        <p:nvSpPr>
          <p:cNvPr id="653317" name="Line 5"/>
          <p:cNvSpPr>
            <a:spLocks noChangeShapeType="1"/>
          </p:cNvSpPr>
          <p:nvPr/>
        </p:nvSpPr>
        <p:spPr bwMode="auto">
          <a:xfrm flipV="1">
            <a:off x="4419600" y="3468688"/>
            <a:ext cx="4419600" cy="1428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18" name="Line 6"/>
          <p:cNvSpPr>
            <a:spLocks noChangeShapeType="1"/>
          </p:cNvSpPr>
          <p:nvPr/>
        </p:nvSpPr>
        <p:spPr bwMode="auto">
          <a:xfrm>
            <a:off x="4343400" y="31781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19" name="Line 7"/>
          <p:cNvSpPr>
            <a:spLocks noChangeShapeType="1"/>
          </p:cNvSpPr>
          <p:nvPr/>
        </p:nvSpPr>
        <p:spPr bwMode="auto">
          <a:xfrm>
            <a:off x="4343400" y="25685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0" name="Line 8"/>
          <p:cNvSpPr>
            <a:spLocks noChangeShapeType="1"/>
          </p:cNvSpPr>
          <p:nvPr/>
        </p:nvSpPr>
        <p:spPr bwMode="auto">
          <a:xfrm>
            <a:off x="4343400" y="28733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1" name="Line 9"/>
          <p:cNvSpPr>
            <a:spLocks noChangeShapeType="1"/>
          </p:cNvSpPr>
          <p:nvPr/>
        </p:nvSpPr>
        <p:spPr bwMode="auto">
          <a:xfrm>
            <a:off x="4343400" y="22637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2" name="Text Box 10"/>
          <p:cNvSpPr txBox="1">
            <a:spLocks noChangeArrowheads="1"/>
          </p:cNvSpPr>
          <p:nvPr/>
        </p:nvSpPr>
        <p:spPr bwMode="auto">
          <a:xfrm>
            <a:off x="4495800" y="3468688"/>
            <a:ext cx="3597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1  2 3 4 5 6 7 8 9 10 11 </a:t>
            </a:r>
          </a:p>
        </p:txBody>
      </p:sp>
      <p:sp>
        <p:nvSpPr>
          <p:cNvPr id="653323" name="Line 11"/>
          <p:cNvSpPr>
            <a:spLocks noChangeShapeType="1"/>
          </p:cNvSpPr>
          <p:nvPr/>
        </p:nvSpPr>
        <p:spPr bwMode="auto">
          <a:xfrm>
            <a:off x="4953000" y="31638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4" name="Line 12"/>
          <p:cNvSpPr>
            <a:spLocks noChangeShapeType="1"/>
          </p:cNvSpPr>
          <p:nvPr/>
        </p:nvSpPr>
        <p:spPr bwMode="auto">
          <a:xfrm flipV="1">
            <a:off x="52578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5" name="Line 13"/>
          <p:cNvSpPr>
            <a:spLocks noChangeShapeType="1"/>
          </p:cNvSpPr>
          <p:nvPr/>
        </p:nvSpPr>
        <p:spPr bwMode="auto">
          <a:xfrm flipV="1">
            <a:off x="55626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6" name="Line 14"/>
          <p:cNvSpPr>
            <a:spLocks noChangeShapeType="1"/>
          </p:cNvSpPr>
          <p:nvPr/>
        </p:nvSpPr>
        <p:spPr bwMode="auto">
          <a:xfrm flipV="1">
            <a:off x="57912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7" name="Line 15"/>
          <p:cNvSpPr>
            <a:spLocks noChangeShapeType="1"/>
          </p:cNvSpPr>
          <p:nvPr/>
        </p:nvSpPr>
        <p:spPr bwMode="auto">
          <a:xfrm>
            <a:off x="5257800" y="28590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8" name="Line 16"/>
          <p:cNvSpPr>
            <a:spLocks noChangeShapeType="1"/>
          </p:cNvSpPr>
          <p:nvPr/>
        </p:nvSpPr>
        <p:spPr bwMode="auto">
          <a:xfrm>
            <a:off x="5791200" y="28590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9" name="Line 17"/>
          <p:cNvSpPr>
            <a:spLocks noChangeShapeType="1"/>
          </p:cNvSpPr>
          <p:nvPr/>
        </p:nvSpPr>
        <p:spPr bwMode="auto">
          <a:xfrm>
            <a:off x="6096000" y="25542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0" name="Line 18"/>
          <p:cNvSpPr>
            <a:spLocks noChangeShapeType="1"/>
          </p:cNvSpPr>
          <p:nvPr/>
        </p:nvSpPr>
        <p:spPr bwMode="auto">
          <a:xfrm>
            <a:off x="5562600" y="3178175"/>
            <a:ext cx="2286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1" name="Line 19"/>
          <p:cNvSpPr>
            <a:spLocks noChangeShapeType="1"/>
          </p:cNvSpPr>
          <p:nvPr/>
        </p:nvSpPr>
        <p:spPr bwMode="auto">
          <a:xfrm flipV="1">
            <a:off x="6400800" y="25542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653332" name="Group 20"/>
          <p:cNvGrpSpPr>
            <a:grpSpLocks/>
          </p:cNvGrpSpPr>
          <p:nvPr/>
        </p:nvGrpSpPr>
        <p:grpSpPr bwMode="auto">
          <a:xfrm>
            <a:off x="4038600" y="2263775"/>
            <a:ext cx="381000" cy="1128713"/>
            <a:chOff x="864" y="1632"/>
            <a:chExt cx="240" cy="711"/>
          </a:xfrm>
        </p:grpSpPr>
        <p:sp>
          <p:nvSpPr>
            <p:cNvPr id="653333" name="Line 21"/>
            <p:cNvSpPr>
              <a:spLocks noChangeShapeType="1"/>
            </p:cNvSpPr>
            <p:nvPr/>
          </p:nvSpPr>
          <p:spPr bwMode="auto">
            <a:xfrm>
              <a:off x="1008" y="2208"/>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4" name="Line 22"/>
            <p:cNvSpPr>
              <a:spLocks noChangeShapeType="1"/>
            </p:cNvSpPr>
            <p:nvPr/>
          </p:nvSpPr>
          <p:spPr bwMode="auto">
            <a:xfrm>
              <a:off x="1008" y="1824"/>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5" name="Line 23"/>
            <p:cNvSpPr>
              <a:spLocks noChangeShapeType="1"/>
            </p:cNvSpPr>
            <p:nvPr/>
          </p:nvSpPr>
          <p:spPr bwMode="auto">
            <a:xfrm>
              <a:off x="1008" y="2016"/>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6" name="Line 24"/>
            <p:cNvSpPr>
              <a:spLocks noChangeShapeType="1"/>
            </p:cNvSpPr>
            <p:nvPr/>
          </p:nvSpPr>
          <p:spPr bwMode="auto">
            <a:xfrm>
              <a:off x="1008" y="1632"/>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7" name="Text Box 25"/>
            <p:cNvSpPr txBox="1">
              <a:spLocks noChangeArrowheads="1"/>
            </p:cNvSpPr>
            <p:nvPr/>
          </p:nvSpPr>
          <p:spPr bwMode="auto">
            <a:xfrm>
              <a:off x="864" y="2112"/>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1</a:t>
              </a:r>
            </a:p>
          </p:txBody>
        </p:sp>
        <p:sp>
          <p:nvSpPr>
            <p:cNvPr id="653338" name="Text Box 26"/>
            <p:cNvSpPr txBox="1">
              <a:spLocks noChangeArrowheads="1"/>
            </p:cNvSpPr>
            <p:nvPr/>
          </p:nvSpPr>
          <p:spPr bwMode="auto">
            <a:xfrm>
              <a:off x="864" y="1920"/>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2</a:t>
              </a:r>
            </a:p>
          </p:txBody>
        </p:sp>
        <p:sp>
          <p:nvSpPr>
            <p:cNvPr id="653339" name="Text Box 27"/>
            <p:cNvSpPr txBox="1">
              <a:spLocks noChangeArrowheads="1"/>
            </p:cNvSpPr>
            <p:nvPr/>
          </p:nvSpPr>
          <p:spPr bwMode="auto">
            <a:xfrm>
              <a:off x="864" y="1728"/>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3</a:t>
              </a:r>
            </a:p>
          </p:txBody>
        </p:sp>
      </p:grpSp>
      <p:sp>
        <p:nvSpPr>
          <p:cNvPr id="653340" name="Line 28"/>
          <p:cNvSpPr>
            <a:spLocks noChangeShapeType="1"/>
          </p:cNvSpPr>
          <p:nvPr/>
        </p:nvSpPr>
        <p:spPr bwMode="auto">
          <a:xfrm flipV="1">
            <a:off x="4419600" y="1730375"/>
            <a:ext cx="0" cy="1752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1" name="Line 29"/>
          <p:cNvSpPr>
            <a:spLocks noChangeShapeType="1"/>
          </p:cNvSpPr>
          <p:nvPr/>
        </p:nvSpPr>
        <p:spPr bwMode="auto">
          <a:xfrm flipV="1">
            <a:off x="4953000" y="31638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2" name="Line 30"/>
          <p:cNvSpPr>
            <a:spLocks noChangeShapeType="1"/>
          </p:cNvSpPr>
          <p:nvPr/>
        </p:nvSpPr>
        <p:spPr bwMode="auto">
          <a:xfrm flipV="1">
            <a:off x="6096000" y="25542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3" name="Line 31"/>
          <p:cNvSpPr>
            <a:spLocks noChangeShapeType="1"/>
          </p:cNvSpPr>
          <p:nvPr/>
        </p:nvSpPr>
        <p:spPr bwMode="auto">
          <a:xfrm>
            <a:off x="6400800" y="28590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4" name="Line 32"/>
          <p:cNvSpPr>
            <a:spLocks noChangeShapeType="1"/>
          </p:cNvSpPr>
          <p:nvPr/>
        </p:nvSpPr>
        <p:spPr bwMode="auto">
          <a:xfrm flipV="1">
            <a:off x="67056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5" name="Line 33"/>
          <p:cNvSpPr>
            <a:spLocks noChangeShapeType="1"/>
          </p:cNvSpPr>
          <p:nvPr/>
        </p:nvSpPr>
        <p:spPr bwMode="auto">
          <a:xfrm>
            <a:off x="6705600" y="31638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6" name="Line 34"/>
          <p:cNvSpPr>
            <a:spLocks noChangeShapeType="1"/>
          </p:cNvSpPr>
          <p:nvPr/>
        </p:nvSpPr>
        <p:spPr bwMode="auto">
          <a:xfrm flipV="1">
            <a:off x="7010400" y="31638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7" name="Line 35"/>
          <p:cNvSpPr>
            <a:spLocks noChangeShapeType="1"/>
          </p:cNvSpPr>
          <p:nvPr/>
        </p:nvSpPr>
        <p:spPr bwMode="auto">
          <a:xfrm>
            <a:off x="7620000" y="31638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8" name="Line 36"/>
          <p:cNvSpPr>
            <a:spLocks noChangeShapeType="1"/>
          </p:cNvSpPr>
          <p:nvPr/>
        </p:nvSpPr>
        <p:spPr bwMode="auto">
          <a:xfrm flipV="1">
            <a:off x="79248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9" name="Line 37"/>
          <p:cNvSpPr>
            <a:spLocks noChangeShapeType="1"/>
          </p:cNvSpPr>
          <p:nvPr/>
        </p:nvSpPr>
        <p:spPr bwMode="auto">
          <a:xfrm>
            <a:off x="7924800" y="28590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50" name="Line 38"/>
          <p:cNvSpPr>
            <a:spLocks noChangeShapeType="1"/>
          </p:cNvSpPr>
          <p:nvPr/>
        </p:nvSpPr>
        <p:spPr bwMode="auto">
          <a:xfrm flipV="1">
            <a:off x="7620000" y="31638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653351" name="Group 39"/>
          <p:cNvGrpSpPr>
            <a:grpSpLocks/>
          </p:cNvGrpSpPr>
          <p:nvPr/>
        </p:nvGrpSpPr>
        <p:grpSpPr bwMode="auto">
          <a:xfrm>
            <a:off x="4876800" y="1806575"/>
            <a:ext cx="2133600" cy="366713"/>
            <a:chOff x="2256" y="2745"/>
            <a:chExt cx="1344" cy="231"/>
          </a:xfrm>
        </p:grpSpPr>
        <p:sp>
          <p:nvSpPr>
            <p:cNvPr id="653352" name="Line 40"/>
            <p:cNvSpPr>
              <a:spLocks noChangeShapeType="1"/>
            </p:cNvSpPr>
            <p:nvPr/>
          </p:nvSpPr>
          <p:spPr bwMode="auto">
            <a:xfrm>
              <a:off x="2256" y="2976"/>
              <a:ext cx="1344"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3353" name="Text Box 41"/>
            <p:cNvSpPr txBox="1">
              <a:spLocks noChangeArrowheads="1"/>
            </p:cNvSpPr>
            <p:nvPr/>
          </p:nvSpPr>
          <p:spPr bwMode="auto">
            <a:xfrm>
              <a:off x="2736" y="2745"/>
              <a:ext cx="4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busy</a:t>
              </a:r>
            </a:p>
          </p:txBody>
        </p:sp>
      </p:grpSp>
      <p:grpSp>
        <p:nvGrpSpPr>
          <p:cNvPr id="653354" name="Group 42"/>
          <p:cNvGrpSpPr>
            <a:grpSpLocks/>
          </p:cNvGrpSpPr>
          <p:nvPr/>
        </p:nvGrpSpPr>
        <p:grpSpPr bwMode="auto">
          <a:xfrm>
            <a:off x="7010400" y="1806575"/>
            <a:ext cx="609600" cy="366713"/>
            <a:chOff x="3600" y="2745"/>
            <a:chExt cx="384" cy="231"/>
          </a:xfrm>
        </p:grpSpPr>
        <p:sp>
          <p:nvSpPr>
            <p:cNvPr id="653355" name="Text Box 43"/>
            <p:cNvSpPr txBox="1">
              <a:spLocks noChangeArrowheads="1"/>
            </p:cNvSpPr>
            <p:nvPr/>
          </p:nvSpPr>
          <p:spPr bwMode="auto">
            <a:xfrm>
              <a:off x="3620" y="2745"/>
              <a:ext cx="3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idle</a:t>
              </a:r>
            </a:p>
          </p:txBody>
        </p:sp>
        <p:sp>
          <p:nvSpPr>
            <p:cNvPr id="653356" name="Line 44"/>
            <p:cNvSpPr>
              <a:spLocks noChangeShapeType="1"/>
            </p:cNvSpPr>
            <p:nvPr/>
          </p:nvSpPr>
          <p:spPr bwMode="auto">
            <a:xfrm>
              <a:off x="3600" y="2976"/>
              <a:ext cx="384"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3357" name="Text Box 45"/>
          <p:cNvSpPr txBox="1">
            <a:spLocks noChangeArrowheads="1"/>
          </p:cNvSpPr>
          <p:nvPr/>
        </p:nvSpPr>
        <p:spPr bwMode="auto">
          <a:xfrm>
            <a:off x="3794125" y="15240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N(t)</a:t>
            </a:r>
          </a:p>
        </p:txBody>
      </p:sp>
      <p:sp>
        <p:nvSpPr>
          <p:cNvPr id="653358" name="Text Box 46"/>
          <p:cNvSpPr txBox="1">
            <a:spLocks noChangeArrowheads="1"/>
          </p:cNvSpPr>
          <p:nvPr/>
        </p:nvSpPr>
        <p:spPr bwMode="auto">
          <a:xfrm>
            <a:off x="4940300" y="6530975"/>
            <a:ext cx="866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Time </a:t>
            </a:r>
          </a:p>
        </p:txBody>
      </p:sp>
      <p:sp>
        <p:nvSpPr>
          <p:cNvPr id="653359" name="Line 47"/>
          <p:cNvSpPr>
            <a:spLocks noChangeShapeType="1"/>
          </p:cNvSpPr>
          <p:nvPr/>
        </p:nvSpPr>
        <p:spPr bwMode="auto">
          <a:xfrm flipV="1">
            <a:off x="3216275" y="6288088"/>
            <a:ext cx="4419600" cy="1428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0" name="Line 48"/>
          <p:cNvSpPr>
            <a:spLocks noChangeShapeType="1"/>
          </p:cNvSpPr>
          <p:nvPr/>
        </p:nvSpPr>
        <p:spPr bwMode="auto">
          <a:xfrm>
            <a:off x="3140075" y="59975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1" name="Line 49"/>
          <p:cNvSpPr>
            <a:spLocks noChangeShapeType="1"/>
          </p:cNvSpPr>
          <p:nvPr/>
        </p:nvSpPr>
        <p:spPr bwMode="auto">
          <a:xfrm>
            <a:off x="3140075" y="53879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2" name="Line 50"/>
          <p:cNvSpPr>
            <a:spLocks noChangeShapeType="1"/>
          </p:cNvSpPr>
          <p:nvPr/>
        </p:nvSpPr>
        <p:spPr bwMode="auto">
          <a:xfrm>
            <a:off x="3140075" y="56927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3" name="Line 51"/>
          <p:cNvSpPr>
            <a:spLocks noChangeShapeType="1"/>
          </p:cNvSpPr>
          <p:nvPr/>
        </p:nvSpPr>
        <p:spPr bwMode="auto">
          <a:xfrm>
            <a:off x="3140075" y="50831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4" name="Text Box 52"/>
          <p:cNvSpPr txBox="1">
            <a:spLocks noChangeArrowheads="1"/>
          </p:cNvSpPr>
          <p:nvPr/>
        </p:nvSpPr>
        <p:spPr bwMode="auto">
          <a:xfrm>
            <a:off x="3292475" y="6288088"/>
            <a:ext cx="3597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1  2 3 4 5 6 7 8 9 10 11 </a:t>
            </a:r>
          </a:p>
        </p:txBody>
      </p:sp>
      <p:sp>
        <p:nvSpPr>
          <p:cNvPr id="653365" name="Line 53"/>
          <p:cNvSpPr>
            <a:spLocks noChangeShapeType="1"/>
          </p:cNvSpPr>
          <p:nvPr/>
        </p:nvSpPr>
        <p:spPr bwMode="auto">
          <a:xfrm>
            <a:off x="3749675" y="59832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6" name="Line 54"/>
          <p:cNvSpPr>
            <a:spLocks noChangeShapeType="1"/>
          </p:cNvSpPr>
          <p:nvPr/>
        </p:nvSpPr>
        <p:spPr bwMode="auto">
          <a:xfrm flipV="1">
            <a:off x="4054475" y="56784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7" name="Line 55"/>
          <p:cNvSpPr>
            <a:spLocks noChangeShapeType="1"/>
          </p:cNvSpPr>
          <p:nvPr/>
        </p:nvSpPr>
        <p:spPr bwMode="auto">
          <a:xfrm flipH="1" flipV="1">
            <a:off x="4343400" y="5395913"/>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8" name="Line 56"/>
          <p:cNvSpPr>
            <a:spLocks noChangeShapeType="1"/>
          </p:cNvSpPr>
          <p:nvPr/>
        </p:nvSpPr>
        <p:spPr bwMode="auto">
          <a:xfrm flipV="1">
            <a:off x="4587875" y="5395913"/>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9" name="Line 57"/>
          <p:cNvSpPr>
            <a:spLocks noChangeShapeType="1"/>
          </p:cNvSpPr>
          <p:nvPr/>
        </p:nvSpPr>
        <p:spPr bwMode="auto">
          <a:xfrm>
            <a:off x="4054475" y="56784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0" name="Line 58"/>
          <p:cNvSpPr>
            <a:spLocks noChangeShapeType="1"/>
          </p:cNvSpPr>
          <p:nvPr/>
        </p:nvSpPr>
        <p:spPr bwMode="auto">
          <a:xfrm>
            <a:off x="4587875" y="56784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1" name="Line 59"/>
          <p:cNvSpPr>
            <a:spLocks noChangeShapeType="1"/>
          </p:cNvSpPr>
          <p:nvPr/>
        </p:nvSpPr>
        <p:spPr bwMode="auto">
          <a:xfrm>
            <a:off x="4892675" y="53736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2" name="Line 60"/>
          <p:cNvSpPr>
            <a:spLocks noChangeShapeType="1"/>
          </p:cNvSpPr>
          <p:nvPr/>
        </p:nvSpPr>
        <p:spPr bwMode="auto">
          <a:xfrm>
            <a:off x="4359275" y="5395913"/>
            <a:ext cx="2286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3" name="Line 61"/>
          <p:cNvSpPr>
            <a:spLocks noChangeShapeType="1"/>
          </p:cNvSpPr>
          <p:nvPr/>
        </p:nvSpPr>
        <p:spPr bwMode="auto">
          <a:xfrm flipV="1">
            <a:off x="5197475" y="53736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653374" name="Group 62"/>
          <p:cNvGrpSpPr>
            <a:grpSpLocks/>
          </p:cNvGrpSpPr>
          <p:nvPr/>
        </p:nvGrpSpPr>
        <p:grpSpPr bwMode="auto">
          <a:xfrm>
            <a:off x="2835275" y="5083175"/>
            <a:ext cx="381000" cy="1128713"/>
            <a:chOff x="864" y="1632"/>
            <a:chExt cx="240" cy="711"/>
          </a:xfrm>
        </p:grpSpPr>
        <p:sp>
          <p:nvSpPr>
            <p:cNvPr id="653375" name="Line 63"/>
            <p:cNvSpPr>
              <a:spLocks noChangeShapeType="1"/>
            </p:cNvSpPr>
            <p:nvPr/>
          </p:nvSpPr>
          <p:spPr bwMode="auto">
            <a:xfrm>
              <a:off x="1008" y="2208"/>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6" name="Line 64"/>
            <p:cNvSpPr>
              <a:spLocks noChangeShapeType="1"/>
            </p:cNvSpPr>
            <p:nvPr/>
          </p:nvSpPr>
          <p:spPr bwMode="auto">
            <a:xfrm>
              <a:off x="1008" y="1824"/>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7" name="Line 65"/>
            <p:cNvSpPr>
              <a:spLocks noChangeShapeType="1"/>
            </p:cNvSpPr>
            <p:nvPr/>
          </p:nvSpPr>
          <p:spPr bwMode="auto">
            <a:xfrm>
              <a:off x="1008" y="2016"/>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8" name="Line 66"/>
            <p:cNvSpPr>
              <a:spLocks noChangeShapeType="1"/>
            </p:cNvSpPr>
            <p:nvPr/>
          </p:nvSpPr>
          <p:spPr bwMode="auto">
            <a:xfrm>
              <a:off x="1008" y="1632"/>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9" name="Text Box 67"/>
            <p:cNvSpPr txBox="1">
              <a:spLocks noChangeArrowheads="1"/>
            </p:cNvSpPr>
            <p:nvPr/>
          </p:nvSpPr>
          <p:spPr bwMode="auto">
            <a:xfrm>
              <a:off x="864" y="2112"/>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1</a:t>
              </a:r>
            </a:p>
          </p:txBody>
        </p:sp>
        <p:sp>
          <p:nvSpPr>
            <p:cNvPr id="653380" name="Text Box 68"/>
            <p:cNvSpPr txBox="1">
              <a:spLocks noChangeArrowheads="1"/>
            </p:cNvSpPr>
            <p:nvPr/>
          </p:nvSpPr>
          <p:spPr bwMode="auto">
            <a:xfrm>
              <a:off x="864" y="1920"/>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2</a:t>
              </a:r>
            </a:p>
          </p:txBody>
        </p:sp>
        <p:sp>
          <p:nvSpPr>
            <p:cNvPr id="653381" name="Text Box 69"/>
            <p:cNvSpPr txBox="1">
              <a:spLocks noChangeArrowheads="1"/>
            </p:cNvSpPr>
            <p:nvPr/>
          </p:nvSpPr>
          <p:spPr bwMode="auto">
            <a:xfrm>
              <a:off x="864" y="1728"/>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3</a:t>
              </a:r>
            </a:p>
          </p:txBody>
        </p:sp>
      </p:grpSp>
      <p:sp>
        <p:nvSpPr>
          <p:cNvPr id="653382" name="Line 70"/>
          <p:cNvSpPr>
            <a:spLocks noChangeShapeType="1"/>
          </p:cNvSpPr>
          <p:nvPr/>
        </p:nvSpPr>
        <p:spPr bwMode="auto">
          <a:xfrm flipV="1">
            <a:off x="3216275" y="4549775"/>
            <a:ext cx="0" cy="1752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3" name="Line 71"/>
          <p:cNvSpPr>
            <a:spLocks noChangeShapeType="1"/>
          </p:cNvSpPr>
          <p:nvPr/>
        </p:nvSpPr>
        <p:spPr bwMode="auto">
          <a:xfrm flipV="1">
            <a:off x="3749675" y="59832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4" name="Line 72"/>
          <p:cNvSpPr>
            <a:spLocks noChangeShapeType="1"/>
          </p:cNvSpPr>
          <p:nvPr/>
        </p:nvSpPr>
        <p:spPr bwMode="auto">
          <a:xfrm flipV="1">
            <a:off x="4892675" y="53736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5" name="Line 73"/>
          <p:cNvSpPr>
            <a:spLocks noChangeShapeType="1"/>
          </p:cNvSpPr>
          <p:nvPr/>
        </p:nvSpPr>
        <p:spPr bwMode="auto">
          <a:xfrm>
            <a:off x="5197475" y="56784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6" name="Line 74"/>
          <p:cNvSpPr>
            <a:spLocks noChangeShapeType="1"/>
          </p:cNvSpPr>
          <p:nvPr/>
        </p:nvSpPr>
        <p:spPr bwMode="auto">
          <a:xfrm flipV="1">
            <a:off x="5502275" y="56784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7" name="Line 75"/>
          <p:cNvSpPr>
            <a:spLocks noChangeShapeType="1"/>
          </p:cNvSpPr>
          <p:nvPr/>
        </p:nvSpPr>
        <p:spPr bwMode="auto">
          <a:xfrm>
            <a:off x="5502275" y="59832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8" name="Line 76"/>
          <p:cNvSpPr>
            <a:spLocks noChangeShapeType="1"/>
          </p:cNvSpPr>
          <p:nvPr/>
        </p:nvSpPr>
        <p:spPr bwMode="auto">
          <a:xfrm flipV="1">
            <a:off x="5807075" y="5715000"/>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9" name="Line 77"/>
          <p:cNvSpPr>
            <a:spLocks noChangeShapeType="1"/>
          </p:cNvSpPr>
          <p:nvPr/>
        </p:nvSpPr>
        <p:spPr bwMode="auto">
          <a:xfrm>
            <a:off x="5791200" y="5715000"/>
            <a:ext cx="304800" cy="142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90" name="Line 78"/>
          <p:cNvSpPr>
            <a:spLocks noChangeShapeType="1"/>
          </p:cNvSpPr>
          <p:nvPr/>
        </p:nvSpPr>
        <p:spPr bwMode="auto">
          <a:xfrm flipV="1">
            <a:off x="6400800" y="5105400"/>
            <a:ext cx="0" cy="3190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91" name="Line 79"/>
          <p:cNvSpPr>
            <a:spLocks noChangeShapeType="1"/>
          </p:cNvSpPr>
          <p:nvPr/>
        </p:nvSpPr>
        <p:spPr bwMode="auto">
          <a:xfrm>
            <a:off x="6096000" y="5410200"/>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92" name="Line 80"/>
          <p:cNvSpPr>
            <a:spLocks noChangeShapeType="1"/>
          </p:cNvSpPr>
          <p:nvPr/>
        </p:nvSpPr>
        <p:spPr bwMode="auto">
          <a:xfrm flipV="1">
            <a:off x="6096000" y="5410200"/>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99" name="Text Box 87"/>
          <p:cNvSpPr txBox="1">
            <a:spLocks noChangeArrowheads="1"/>
          </p:cNvSpPr>
          <p:nvPr/>
        </p:nvSpPr>
        <p:spPr bwMode="auto">
          <a:xfrm>
            <a:off x="2590800" y="4343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3351"/>
                                        </p:tgtEl>
                                        <p:attrNameLst>
                                          <p:attrName>style.visibility</p:attrName>
                                        </p:attrNameLst>
                                      </p:cBhvr>
                                      <p:to>
                                        <p:strVal val="visible"/>
                                      </p:to>
                                    </p:set>
                                    <p:animEffect transition="in" filter="blinds(horizontal)">
                                      <p:cBhvr>
                                        <p:cTn id="7" dur="500"/>
                                        <p:tgtEl>
                                          <p:spTgt spid="6533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53354"/>
                                        </p:tgtEl>
                                        <p:attrNameLst>
                                          <p:attrName>style.visibility</p:attrName>
                                        </p:attrNameLst>
                                      </p:cBhvr>
                                      <p:to>
                                        <p:strVal val="visible"/>
                                      </p:to>
                                    </p:set>
                                    <p:animEffect transition="in" filter="wipe(down)">
                                      <p:cBhvr>
                                        <p:cTn id="12" dur="500"/>
                                        <p:tgtEl>
                                          <p:spTgt spid="653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fld id="{41BE476D-48BF-41C0-8B36-5185672497A6}" type="slidenum">
              <a:rPr lang="en-US" altLang="en-US"/>
              <a:pPr/>
              <a:t>30</a:t>
            </a:fld>
            <a:endParaRPr lang="en-US" altLang="en-US"/>
          </a:p>
        </p:txBody>
      </p:sp>
      <p:sp>
        <p:nvSpPr>
          <p:cNvPr id="675842" name="Rectangle 2"/>
          <p:cNvSpPr>
            <a:spLocks noGrp="1" noChangeArrowheads="1"/>
          </p:cNvSpPr>
          <p:nvPr>
            <p:ph type="title"/>
          </p:nvPr>
        </p:nvSpPr>
        <p:spPr/>
        <p:txBody>
          <a:bodyPr/>
          <a:lstStyle/>
          <a:p>
            <a:r>
              <a:rPr lang="en-US"/>
              <a:t>Proof: rate diagrams (cont’d)</a:t>
            </a:r>
          </a:p>
        </p:txBody>
      </p:sp>
      <p:sp>
        <p:nvSpPr>
          <p:cNvPr id="675843" name="Rectangle 3"/>
          <p:cNvSpPr>
            <a:spLocks noGrp="1" noChangeArrowheads="1"/>
          </p:cNvSpPr>
          <p:nvPr>
            <p:ph type="body" idx="1"/>
          </p:nvPr>
        </p:nvSpPr>
        <p:spPr/>
        <p:txBody>
          <a:bodyPr/>
          <a:lstStyle/>
          <a:p>
            <a:r>
              <a:rPr lang="en-US"/>
              <a:t>M/M/1/N shut down system </a:t>
            </a:r>
          </a:p>
          <a:p>
            <a:pPr lvl="1"/>
            <a:r>
              <a:rPr lang="en-US"/>
              <a:t>Consider the special case where N = 5</a:t>
            </a:r>
          </a:p>
        </p:txBody>
      </p:sp>
      <p:sp>
        <p:nvSpPr>
          <p:cNvPr id="675844" name="Oval 4"/>
          <p:cNvSpPr>
            <a:spLocks noChangeArrowheads="1"/>
          </p:cNvSpPr>
          <p:nvPr/>
        </p:nvSpPr>
        <p:spPr bwMode="auto">
          <a:xfrm>
            <a:off x="1066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0</a:t>
            </a:r>
          </a:p>
        </p:txBody>
      </p:sp>
      <p:sp>
        <p:nvSpPr>
          <p:cNvPr id="675845" name="Oval 5"/>
          <p:cNvSpPr>
            <a:spLocks noChangeArrowheads="1"/>
          </p:cNvSpPr>
          <p:nvPr/>
        </p:nvSpPr>
        <p:spPr bwMode="auto">
          <a:xfrm>
            <a:off x="2209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675846" name="Oval 6"/>
          <p:cNvSpPr>
            <a:spLocks noChangeArrowheads="1"/>
          </p:cNvSpPr>
          <p:nvPr/>
        </p:nvSpPr>
        <p:spPr bwMode="auto">
          <a:xfrm>
            <a:off x="3352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p>
        </p:txBody>
      </p:sp>
      <p:sp>
        <p:nvSpPr>
          <p:cNvPr id="675847" name="Oval 7"/>
          <p:cNvSpPr>
            <a:spLocks noChangeArrowheads="1"/>
          </p:cNvSpPr>
          <p:nvPr/>
        </p:nvSpPr>
        <p:spPr bwMode="auto">
          <a:xfrm>
            <a:off x="4495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675848" name="Oval 8"/>
          <p:cNvSpPr>
            <a:spLocks noChangeArrowheads="1"/>
          </p:cNvSpPr>
          <p:nvPr/>
        </p:nvSpPr>
        <p:spPr bwMode="auto">
          <a:xfrm>
            <a:off x="5638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675849" name="Oval 9"/>
          <p:cNvSpPr>
            <a:spLocks noChangeArrowheads="1"/>
          </p:cNvSpPr>
          <p:nvPr/>
        </p:nvSpPr>
        <p:spPr bwMode="auto">
          <a:xfrm>
            <a:off x="6781800" y="2744788"/>
            <a:ext cx="533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5</a:t>
            </a:r>
          </a:p>
        </p:txBody>
      </p:sp>
      <p:sp>
        <p:nvSpPr>
          <p:cNvPr id="675850" name="Freeform 10"/>
          <p:cNvSpPr>
            <a:spLocks/>
          </p:cNvSpPr>
          <p:nvPr/>
        </p:nvSpPr>
        <p:spPr bwMode="auto">
          <a:xfrm>
            <a:off x="1520825" y="2667000"/>
            <a:ext cx="835025" cy="153988"/>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1" name="Freeform 11"/>
          <p:cNvSpPr>
            <a:spLocks/>
          </p:cNvSpPr>
          <p:nvPr/>
        </p:nvSpPr>
        <p:spPr bwMode="auto">
          <a:xfrm>
            <a:off x="2667000" y="26685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2" name="Freeform 12"/>
          <p:cNvSpPr>
            <a:spLocks/>
          </p:cNvSpPr>
          <p:nvPr/>
        </p:nvSpPr>
        <p:spPr bwMode="auto">
          <a:xfrm>
            <a:off x="3813175" y="26685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3" name="Freeform 13"/>
          <p:cNvSpPr>
            <a:spLocks/>
          </p:cNvSpPr>
          <p:nvPr/>
        </p:nvSpPr>
        <p:spPr bwMode="auto">
          <a:xfrm>
            <a:off x="4956175" y="26685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4" name="Freeform 14"/>
          <p:cNvSpPr>
            <a:spLocks/>
          </p:cNvSpPr>
          <p:nvPr/>
        </p:nvSpPr>
        <p:spPr bwMode="auto">
          <a:xfrm>
            <a:off x="6099175" y="26685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5" name="Freeform 15"/>
          <p:cNvSpPr>
            <a:spLocks/>
          </p:cNvSpPr>
          <p:nvPr/>
        </p:nvSpPr>
        <p:spPr bwMode="auto">
          <a:xfrm rot="11227501">
            <a:off x="1527175"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6" name="Freeform 16"/>
          <p:cNvSpPr>
            <a:spLocks/>
          </p:cNvSpPr>
          <p:nvPr/>
        </p:nvSpPr>
        <p:spPr bwMode="auto">
          <a:xfrm rot="11227501">
            <a:off x="2670175"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7" name="Freeform 17"/>
          <p:cNvSpPr>
            <a:spLocks/>
          </p:cNvSpPr>
          <p:nvPr/>
        </p:nvSpPr>
        <p:spPr bwMode="auto">
          <a:xfrm rot="11227501">
            <a:off x="3810000"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8" name="Freeform 18"/>
          <p:cNvSpPr>
            <a:spLocks/>
          </p:cNvSpPr>
          <p:nvPr/>
        </p:nvSpPr>
        <p:spPr bwMode="auto">
          <a:xfrm rot="11227501">
            <a:off x="4956175"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59" name="Freeform 19"/>
          <p:cNvSpPr>
            <a:spLocks/>
          </p:cNvSpPr>
          <p:nvPr/>
        </p:nvSpPr>
        <p:spPr bwMode="auto">
          <a:xfrm rot="11227501">
            <a:off x="6099175" y="3201988"/>
            <a:ext cx="835025" cy="153987"/>
          </a:xfrm>
          <a:custGeom>
            <a:avLst/>
            <a:gdLst>
              <a:gd name="T0" fmla="*/ 0 w 526"/>
              <a:gd name="T1" fmla="*/ 97 h 97"/>
              <a:gd name="T2" fmla="*/ 194 w 526"/>
              <a:gd name="T3" fmla="*/ 5 h 97"/>
              <a:gd name="T4" fmla="*/ 526 w 526"/>
              <a:gd name="T5" fmla="*/ 64 h 97"/>
            </a:gdLst>
            <a:ahLst/>
            <a:cxnLst>
              <a:cxn ang="0">
                <a:pos x="T0" y="T1"/>
              </a:cxn>
              <a:cxn ang="0">
                <a:pos x="T2" y="T3"/>
              </a:cxn>
              <a:cxn ang="0">
                <a:pos x="T4" y="T5"/>
              </a:cxn>
            </a:cxnLst>
            <a:rect l="0" t="0" r="r" b="b"/>
            <a:pathLst>
              <a:path w="526" h="97">
                <a:moveTo>
                  <a:pt x="0" y="97"/>
                </a:moveTo>
                <a:cubicBezTo>
                  <a:pt x="34" y="82"/>
                  <a:pt x="106" y="10"/>
                  <a:pt x="194" y="5"/>
                </a:cubicBezTo>
                <a:cubicBezTo>
                  <a:pt x="282" y="0"/>
                  <a:pt x="457" y="52"/>
                  <a:pt x="526" y="64"/>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60" name="Text Box 20"/>
          <p:cNvSpPr txBox="1">
            <a:spLocks noChangeArrowheads="1"/>
          </p:cNvSpPr>
          <p:nvPr/>
        </p:nvSpPr>
        <p:spPr bwMode="auto">
          <a:xfrm>
            <a:off x="175895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5861" name="Text Box 21"/>
          <p:cNvSpPr txBox="1">
            <a:spLocks noChangeArrowheads="1"/>
          </p:cNvSpPr>
          <p:nvPr/>
        </p:nvSpPr>
        <p:spPr bwMode="auto">
          <a:xfrm>
            <a:off x="290195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5862" name="Text Box 22"/>
          <p:cNvSpPr txBox="1">
            <a:spLocks noChangeArrowheads="1"/>
          </p:cNvSpPr>
          <p:nvPr/>
        </p:nvSpPr>
        <p:spPr bwMode="auto">
          <a:xfrm>
            <a:off x="411480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5863" name="Text Box 23"/>
          <p:cNvSpPr txBox="1">
            <a:spLocks noChangeArrowheads="1"/>
          </p:cNvSpPr>
          <p:nvPr/>
        </p:nvSpPr>
        <p:spPr bwMode="auto">
          <a:xfrm>
            <a:off x="518795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5864" name="Text Box 24"/>
          <p:cNvSpPr txBox="1">
            <a:spLocks noChangeArrowheads="1"/>
          </p:cNvSpPr>
          <p:nvPr/>
        </p:nvSpPr>
        <p:spPr bwMode="auto">
          <a:xfrm>
            <a:off x="640715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5865" name="Text Box 25"/>
          <p:cNvSpPr txBox="1">
            <a:spLocks noChangeArrowheads="1"/>
          </p:cNvSpPr>
          <p:nvPr/>
        </p:nvSpPr>
        <p:spPr bwMode="auto">
          <a:xfrm>
            <a:off x="1828800" y="3290888"/>
            <a:ext cx="315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5866" name="Text Box 26"/>
          <p:cNvSpPr txBox="1">
            <a:spLocks noChangeArrowheads="1"/>
          </p:cNvSpPr>
          <p:nvPr/>
        </p:nvSpPr>
        <p:spPr bwMode="auto">
          <a:xfrm>
            <a:off x="2960688" y="3290888"/>
            <a:ext cx="315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5867" name="Text Box 27"/>
          <p:cNvSpPr txBox="1">
            <a:spLocks noChangeArrowheads="1"/>
          </p:cNvSpPr>
          <p:nvPr/>
        </p:nvSpPr>
        <p:spPr bwMode="auto">
          <a:xfrm>
            <a:off x="4103688" y="3290888"/>
            <a:ext cx="315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5868" name="Text Box 28"/>
          <p:cNvSpPr txBox="1">
            <a:spLocks noChangeArrowheads="1"/>
          </p:cNvSpPr>
          <p:nvPr/>
        </p:nvSpPr>
        <p:spPr bwMode="auto">
          <a:xfrm>
            <a:off x="5246688" y="3290888"/>
            <a:ext cx="315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5869" name="Text Box 29"/>
          <p:cNvSpPr txBox="1">
            <a:spLocks noChangeArrowheads="1"/>
          </p:cNvSpPr>
          <p:nvPr/>
        </p:nvSpPr>
        <p:spPr bwMode="auto">
          <a:xfrm>
            <a:off x="6389688" y="3290888"/>
            <a:ext cx="315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graphicFrame>
        <p:nvGraphicFramePr>
          <p:cNvPr id="675870" name="Object 30"/>
          <p:cNvGraphicFramePr>
            <a:graphicFrameLocks noChangeAspect="1"/>
          </p:cNvGraphicFramePr>
          <p:nvPr/>
        </p:nvGraphicFramePr>
        <p:xfrm>
          <a:off x="2157413" y="3922713"/>
          <a:ext cx="2740025" cy="2173287"/>
        </p:xfrm>
        <a:graphic>
          <a:graphicData uri="http://schemas.openxmlformats.org/presentationml/2006/ole">
            <mc:AlternateContent xmlns:mc="http://schemas.openxmlformats.org/markup-compatibility/2006">
              <mc:Choice xmlns:v="urn:schemas-microsoft-com:vml" Requires="v">
                <p:oleObj spid="_x0000_s690190" name="Equation" r:id="rId3" imgW="1447560" imgH="1143000" progId="Equation.3">
                  <p:embed/>
                </p:oleObj>
              </mc:Choice>
              <mc:Fallback>
                <p:oleObj name="Equation" r:id="rId3" imgW="1447560" imgH="1143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7413" y="3922713"/>
                        <a:ext cx="2740025" cy="2173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17651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F4CA2160-DA08-4E73-8047-BB56EEAD6CB0}" type="slidenum">
              <a:rPr lang="en-US" altLang="en-US"/>
              <a:pPr/>
              <a:t>31</a:t>
            </a:fld>
            <a:endParaRPr lang="en-US" altLang="en-US"/>
          </a:p>
        </p:txBody>
      </p:sp>
      <p:sp>
        <p:nvSpPr>
          <p:cNvPr id="676866" name="Rectangle 2"/>
          <p:cNvSpPr>
            <a:spLocks noGrp="1" noChangeArrowheads="1"/>
          </p:cNvSpPr>
          <p:nvPr>
            <p:ph type="title"/>
          </p:nvPr>
        </p:nvSpPr>
        <p:spPr/>
        <p:txBody>
          <a:bodyPr/>
          <a:lstStyle/>
          <a:p>
            <a:r>
              <a:rPr lang="en-US"/>
              <a:t>M/M/infinity: birth and death equations</a:t>
            </a:r>
          </a:p>
        </p:txBody>
      </p:sp>
      <p:sp>
        <p:nvSpPr>
          <p:cNvPr id="676867" name="Rectangle 3"/>
          <p:cNvSpPr>
            <a:spLocks noChangeArrowheads="1"/>
          </p:cNvSpPr>
          <p:nvPr/>
        </p:nvSpPr>
        <p:spPr bwMode="auto">
          <a:xfrm>
            <a:off x="3886200" y="1752600"/>
            <a:ext cx="533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68" name="Oval 4"/>
          <p:cNvSpPr>
            <a:spLocks noChangeArrowheads="1"/>
          </p:cNvSpPr>
          <p:nvPr/>
        </p:nvSpPr>
        <p:spPr bwMode="auto">
          <a:xfrm>
            <a:off x="3962400" y="18288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69" name="Oval 5"/>
          <p:cNvSpPr>
            <a:spLocks noChangeArrowheads="1"/>
          </p:cNvSpPr>
          <p:nvPr/>
        </p:nvSpPr>
        <p:spPr bwMode="auto">
          <a:xfrm>
            <a:off x="3962400" y="23622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676870" name="Oval 6"/>
          <p:cNvSpPr>
            <a:spLocks noChangeArrowheads="1"/>
          </p:cNvSpPr>
          <p:nvPr/>
        </p:nvSpPr>
        <p:spPr bwMode="auto">
          <a:xfrm>
            <a:off x="3962400" y="32004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71" name="Line 7"/>
          <p:cNvSpPr>
            <a:spLocks noChangeShapeType="1"/>
          </p:cNvSpPr>
          <p:nvPr/>
        </p:nvSpPr>
        <p:spPr bwMode="auto">
          <a:xfrm>
            <a:off x="3429000" y="27432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872" name="Line 8"/>
          <p:cNvSpPr>
            <a:spLocks noChangeShapeType="1"/>
          </p:cNvSpPr>
          <p:nvPr/>
        </p:nvSpPr>
        <p:spPr bwMode="auto">
          <a:xfrm>
            <a:off x="4419600" y="27432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873" name="Text Box 9"/>
          <p:cNvSpPr txBox="1">
            <a:spLocks noChangeArrowheads="1"/>
          </p:cNvSpPr>
          <p:nvPr/>
        </p:nvSpPr>
        <p:spPr bwMode="auto">
          <a:xfrm>
            <a:off x="4022725" y="2590800"/>
            <a:ext cx="247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a:p>
            <a:r>
              <a:rPr lang="en-US"/>
              <a:t>.</a:t>
            </a:r>
          </a:p>
        </p:txBody>
      </p:sp>
      <p:sp>
        <p:nvSpPr>
          <p:cNvPr id="676874" name="Text Box 10"/>
          <p:cNvSpPr txBox="1">
            <a:spLocks noChangeArrowheads="1"/>
          </p:cNvSpPr>
          <p:nvPr/>
        </p:nvSpPr>
        <p:spPr bwMode="auto">
          <a:xfrm>
            <a:off x="3435350" y="23764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6875" name="Text Box 11"/>
          <p:cNvSpPr txBox="1">
            <a:spLocks noChangeArrowheads="1"/>
          </p:cNvSpPr>
          <p:nvPr/>
        </p:nvSpPr>
        <p:spPr bwMode="auto">
          <a:xfrm>
            <a:off x="4484688" y="2362200"/>
            <a:ext cx="315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graphicFrame>
        <p:nvGraphicFramePr>
          <p:cNvPr id="676876" name="Object 12"/>
          <p:cNvGraphicFramePr>
            <a:graphicFrameLocks noChangeAspect="1"/>
          </p:cNvGraphicFramePr>
          <p:nvPr/>
        </p:nvGraphicFramePr>
        <p:xfrm>
          <a:off x="401638" y="3808413"/>
          <a:ext cx="6035675" cy="1830387"/>
        </p:xfrm>
        <a:graphic>
          <a:graphicData uri="http://schemas.openxmlformats.org/presentationml/2006/ole">
            <mc:AlternateContent xmlns:mc="http://schemas.openxmlformats.org/markup-compatibility/2006">
              <mc:Choice xmlns:v="urn:schemas-microsoft-com:vml" Requires="v">
                <p:oleObj spid="_x0000_s691214" name="Equation" r:id="rId3" imgW="3187440" imgH="965160" progId="Equation.3">
                  <p:embed/>
                </p:oleObj>
              </mc:Choice>
              <mc:Fallback>
                <p:oleObj name="Equation" r:id="rId3" imgW="3187440" imgH="965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638" y="3808413"/>
                        <a:ext cx="6035675" cy="1830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76877" name="Text Box 13"/>
          <p:cNvSpPr txBox="1">
            <a:spLocks noChangeArrowheads="1"/>
          </p:cNvSpPr>
          <p:nvPr/>
        </p:nvSpPr>
        <p:spPr bwMode="auto">
          <a:xfrm>
            <a:off x="3276600" y="1179513"/>
            <a:ext cx="194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Infinite number of</a:t>
            </a:r>
          </a:p>
          <a:p>
            <a:pPr algn="ctr"/>
            <a:r>
              <a:rPr lang="en-US"/>
              <a:t>servers</a:t>
            </a:r>
          </a:p>
        </p:txBody>
      </p:sp>
    </p:spTree>
    <p:extLst>
      <p:ext uri="{BB962C8B-B14F-4D97-AF65-F5344CB8AC3E}">
        <p14:creationId xmlns:p14="http://schemas.microsoft.com/office/powerpoint/2010/main" val="144201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8160B9-1D72-4AE1-A3F2-815C330502E3}" type="slidenum">
              <a:rPr lang="en-US" altLang="en-US"/>
              <a:pPr/>
              <a:t>32</a:t>
            </a:fld>
            <a:endParaRPr lang="en-US" altLang="en-US"/>
          </a:p>
        </p:txBody>
      </p:sp>
      <p:sp>
        <p:nvSpPr>
          <p:cNvPr id="677890" name="Rectangle 2"/>
          <p:cNvSpPr>
            <a:spLocks noGrp="1" noChangeArrowheads="1"/>
          </p:cNvSpPr>
          <p:nvPr>
            <p:ph type="title"/>
          </p:nvPr>
        </p:nvSpPr>
        <p:spPr/>
        <p:txBody>
          <a:bodyPr/>
          <a:lstStyle/>
          <a:p>
            <a:r>
              <a:rPr lang="en-US"/>
              <a:t>M/M/infinity: normalizing constant</a:t>
            </a:r>
          </a:p>
        </p:txBody>
      </p:sp>
      <p:graphicFrame>
        <p:nvGraphicFramePr>
          <p:cNvPr id="677891" name="Object 3"/>
          <p:cNvGraphicFramePr>
            <a:graphicFrameLocks noChangeAspect="1"/>
          </p:cNvGraphicFramePr>
          <p:nvPr/>
        </p:nvGraphicFramePr>
        <p:xfrm>
          <a:off x="452438" y="1752600"/>
          <a:ext cx="5338762" cy="3781425"/>
        </p:xfrm>
        <a:graphic>
          <a:graphicData uri="http://schemas.openxmlformats.org/presentationml/2006/ole">
            <mc:AlternateContent xmlns:mc="http://schemas.openxmlformats.org/markup-compatibility/2006">
              <mc:Choice xmlns:v="urn:schemas-microsoft-com:vml" Requires="v">
                <p:oleObj spid="_x0000_s692238" name="Equation" r:id="rId3" imgW="2819160" imgH="1993680" progId="Equation.3">
                  <p:embed/>
                </p:oleObj>
              </mc:Choice>
              <mc:Fallback>
                <p:oleObj name="Equation" r:id="rId3" imgW="2819160" imgH="1993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438" y="1752600"/>
                        <a:ext cx="5338762" cy="3781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89284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9159281D-5B2D-4D55-9A4A-D6AFE268DE13}" type="slidenum">
              <a:rPr lang="en-US" altLang="en-US"/>
              <a:pPr/>
              <a:t>33</a:t>
            </a:fld>
            <a:endParaRPr lang="en-US" altLang="en-US"/>
          </a:p>
        </p:txBody>
      </p:sp>
      <p:sp>
        <p:nvSpPr>
          <p:cNvPr id="678914" name="Rectangle 2"/>
          <p:cNvSpPr>
            <a:spLocks noGrp="1" noChangeArrowheads="1"/>
          </p:cNvSpPr>
          <p:nvPr>
            <p:ph type="title"/>
          </p:nvPr>
        </p:nvSpPr>
        <p:spPr/>
        <p:txBody>
          <a:bodyPr/>
          <a:lstStyle/>
          <a:p>
            <a:r>
              <a:rPr lang="en-US" dirty="0"/>
              <a:t>Erlang system: M/M/S/S</a:t>
            </a:r>
          </a:p>
        </p:txBody>
      </p:sp>
      <p:sp>
        <p:nvSpPr>
          <p:cNvPr id="678915" name="Rectangle 3"/>
          <p:cNvSpPr>
            <a:spLocks noChangeArrowheads="1"/>
          </p:cNvSpPr>
          <p:nvPr/>
        </p:nvSpPr>
        <p:spPr bwMode="auto">
          <a:xfrm>
            <a:off x="3886200" y="1905000"/>
            <a:ext cx="533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916" name="Oval 4"/>
          <p:cNvSpPr>
            <a:spLocks noChangeArrowheads="1"/>
          </p:cNvSpPr>
          <p:nvPr/>
        </p:nvSpPr>
        <p:spPr bwMode="auto">
          <a:xfrm>
            <a:off x="3962400" y="19812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917" name="Oval 5"/>
          <p:cNvSpPr>
            <a:spLocks noChangeArrowheads="1"/>
          </p:cNvSpPr>
          <p:nvPr/>
        </p:nvSpPr>
        <p:spPr bwMode="auto">
          <a:xfrm>
            <a:off x="3962400" y="25146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678918" name="Oval 6"/>
          <p:cNvSpPr>
            <a:spLocks noChangeArrowheads="1"/>
          </p:cNvSpPr>
          <p:nvPr/>
        </p:nvSpPr>
        <p:spPr bwMode="auto">
          <a:xfrm>
            <a:off x="3962400" y="33528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919" name="Line 7"/>
          <p:cNvSpPr>
            <a:spLocks noChangeShapeType="1"/>
          </p:cNvSpPr>
          <p:nvPr/>
        </p:nvSpPr>
        <p:spPr bwMode="auto">
          <a:xfrm>
            <a:off x="3429000" y="28956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20" name="Line 8"/>
          <p:cNvSpPr>
            <a:spLocks noChangeShapeType="1"/>
          </p:cNvSpPr>
          <p:nvPr/>
        </p:nvSpPr>
        <p:spPr bwMode="auto">
          <a:xfrm>
            <a:off x="4419600" y="28956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21" name="Text Box 9"/>
          <p:cNvSpPr txBox="1">
            <a:spLocks noChangeArrowheads="1"/>
          </p:cNvSpPr>
          <p:nvPr/>
        </p:nvSpPr>
        <p:spPr bwMode="auto">
          <a:xfrm>
            <a:off x="4022725" y="2743200"/>
            <a:ext cx="247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a:p>
            <a:r>
              <a:rPr lang="en-US"/>
              <a:t>.</a:t>
            </a:r>
          </a:p>
        </p:txBody>
      </p:sp>
      <p:sp>
        <p:nvSpPr>
          <p:cNvPr id="678922" name="Text Box 10"/>
          <p:cNvSpPr txBox="1">
            <a:spLocks noChangeArrowheads="1"/>
          </p:cNvSpPr>
          <p:nvPr/>
        </p:nvSpPr>
        <p:spPr bwMode="auto">
          <a:xfrm>
            <a:off x="3435350" y="25288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78923" name="Text Box 11"/>
          <p:cNvSpPr txBox="1">
            <a:spLocks noChangeArrowheads="1"/>
          </p:cNvSpPr>
          <p:nvPr/>
        </p:nvSpPr>
        <p:spPr bwMode="auto">
          <a:xfrm>
            <a:off x="4484688" y="2514600"/>
            <a:ext cx="315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78924" name="Text Box 12"/>
          <p:cNvSpPr txBox="1">
            <a:spLocks noChangeArrowheads="1"/>
          </p:cNvSpPr>
          <p:nvPr/>
        </p:nvSpPr>
        <p:spPr bwMode="auto">
          <a:xfrm>
            <a:off x="3333750" y="1295400"/>
            <a:ext cx="1835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Finite number of</a:t>
            </a:r>
          </a:p>
          <a:p>
            <a:pPr algn="ctr"/>
            <a:r>
              <a:rPr lang="en-US"/>
              <a:t>Servers = S</a:t>
            </a:r>
          </a:p>
        </p:txBody>
      </p:sp>
      <p:graphicFrame>
        <p:nvGraphicFramePr>
          <p:cNvPr id="678925" name="Object 13"/>
          <p:cNvGraphicFramePr>
            <a:graphicFrameLocks noChangeAspect="1"/>
          </p:cNvGraphicFramePr>
          <p:nvPr/>
        </p:nvGraphicFramePr>
        <p:xfrm>
          <a:off x="457200" y="3743325"/>
          <a:ext cx="3270250" cy="2962275"/>
        </p:xfrm>
        <a:graphic>
          <a:graphicData uri="http://schemas.openxmlformats.org/presentationml/2006/ole">
            <mc:AlternateContent xmlns:mc="http://schemas.openxmlformats.org/markup-compatibility/2006">
              <mc:Choice xmlns:v="urn:schemas-microsoft-com:vml" Requires="v">
                <p:oleObj spid="_x0000_s693262" name="Equation" r:id="rId3" imgW="1726920" imgH="1562040" progId="Equation.3">
                  <p:embed/>
                </p:oleObj>
              </mc:Choice>
              <mc:Fallback>
                <p:oleObj name="Equation" r:id="rId3" imgW="1726920" imgH="1562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743325"/>
                        <a:ext cx="3270250" cy="296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72493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72CAF3CC-85B0-424B-B699-097755A05C5F}" type="slidenum">
              <a:rPr lang="en-US" altLang="en-US"/>
              <a:pPr/>
              <a:t>34</a:t>
            </a:fld>
            <a:endParaRPr lang="en-US" altLang="en-US"/>
          </a:p>
        </p:txBody>
      </p:sp>
      <p:sp>
        <p:nvSpPr>
          <p:cNvPr id="679938" name="Rectangle 2"/>
          <p:cNvSpPr>
            <a:spLocks noGrp="1" noChangeArrowheads="1"/>
          </p:cNvSpPr>
          <p:nvPr>
            <p:ph type="title"/>
          </p:nvPr>
        </p:nvSpPr>
        <p:spPr/>
        <p:txBody>
          <a:bodyPr/>
          <a:lstStyle/>
          <a:p>
            <a:r>
              <a:rPr lang="en-US" dirty="0"/>
              <a:t>Erlang loss formula</a:t>
            </a:r>
          </a:p>
        </p:txBody>
      </p:sp>
      <p:sp>
        <p:nvSpPr>
          <p:cNvPr id="679939" name="Rectangle 3"/>
          <p:cNvSpPr>
            <a:spLocks noGrp="1" noChangeArrowheads="1"/>
          </p:cNvSpPr>
          <p:nvPr>
            <p:ph type="body" idx="1"/>
          </p:nvPr>
        </p:nvSpPr>
        <p:spPr>
          <a:xfrm>
            <a:off x="457200" y="1719263"/>
            <a:ext cx="8229600" cy="4910137"/>
          </a:xfrm>
        </p:spPr>
        <p:txBody>
          <a:bodyPr/>
          <a:lstStyle/>
          <a:p>
            <a:r>
              <a:rPr lang="en-US"/>
              <a:t>What percent gets in and </a:t>
            </a:r>
          </a:p>
          <a:p>
            <a:pPr lvl="1"/>
            <a:r>
              <a:rPr lang="en-US"/>
              <a:t>What percent gets lost</a:t>
            </a:r>
          </a:p>
          <a:p>
            <a:pPr lvl="1"/>
            <a:endParaRPr lang="en-US"/>
          </a:p>
          <a:p>
            <a:r>
              <a:rPr lang="en-US"/>
              <a:t>P</a:t>
            </a:r>
            <a:r>
              <a:rPr lang="en-US" baseline="-25000"/>
              <a:t>S </a:t>
            </a:r>
            <a:r>
              <a:rPr lang="en-US"/>
              <a:t>= prob S customers in system </a:t>
            </a:r>
          </a:p>
          <a:p>
            <a:pPr lvl="1"/>
            <a:endParaRPr lang="en-US"/>
          </a:p>
          <a:p>
            <a:endParaRPr lang="en-US"/>
          </a:p>
          <a:p>
            <a:endParaRPr lang="en-US"/>
          </a:p>
          <a:p>
            <a:r>
              <a:rPr lang="en-US"/>
              <a:t>Effective arrival rate</a:t>
            </a:r>
          </a:p>
          <a:p>
            <a:endParaRPr lang="en-US"/>
          </a:p>
          <a:p>
            <a:r>
              <a:rPr lang="en-US"/>
              <a:t>Rate of lost customers = </a:t>
            </a:r>
            <a:r>
              <a:rPr lang="el-GR"/>
              <a:t>λ</a:t>
            </a:r>
            <a:r>
              <a:rPr lang="en-US"/>
              <a:t>.P</a:t>
            </a:r>
            <a:r>
              <a:rPr lang="en-US" baseline="-25000"/>
              <a:t>S</a:t>
            </a:r>
            <a:endParaRPr lang="el-GR"/>
          </a:p>
          <a:p>
            <a:pPr lvl="1"/>
            <a:endParaRPr lang="en-US"/>
          </a:p>
        </p:txBody>
      </p:sp>
      <p:graphicFrame>
        <p:nvGraphicFramePr>
          <p:cNvPr id="679940" name="Object 4"/>
          <p:cNvGraphicFramePr>
            <a:graphicFrameLocks noChangeAspect="1"/>
          </p:cNvGraphicFramePr>
          <p:nvPr/>
        </p:nvGraphicFramePr>
        <p:xfrm>
          <a:off x="914400" y="5308600"/>
          <a:ext cx="1609725" cy="482600"/>
        </p:xfrm>
        <a:graphic>
          <a:graphicData uri="http://schemas.openxmlformats.org/presentationml/2006/ole">
            <mc:AlternateContent xmlns:mc="http://schemas.openxmlformats.org/markup-compatibility/2006">
              <mc:Choice xmlns:v="urn:schemas-microsoft-com:vml" Requires="v">
                <p:oleObj spid="_x0000_s694298" name="Equation" r:id="rId3" imgW="850680" imgH="253800" progId="Equation.3">
                  <p:embed/>
                </p:oleObj>
              </mc:Choice>
              <mc:Fallback>
                <p:oleObj name="Equation" r:id="rId3" imgW="8506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308600"/>
                        <a:ext cx="1609725"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41" name="Object 5"/>
          <p:cNvGraphicFramePr>
            <a:graphicFrameLocks noChangeAspect="1"/>
          </p:cNvGraphicFramePr>
          <p:nvPr/>
        </p:nvGraphicFramePr>
        <p:xfrm>
          <a:off x="1676400" y="3546475"/>
          <a:ext cx="1441450" cy="1254125"/>
        </p:xfrm>
        <a:graphic>
          <a:graphicData uri="http://schemas.openxmlformats.org/presentationml/2006/ole">
            <mc:AlternateContent xmlns:mc="http://schemas.openxmlformats.org/markup-compatibility/2006">
              <mc:Choice xmlns:v="urn:schemas-microsoft-com:vml" Requires="v">
                <p:oleObj spid="_x0000_s694299" name="Equation" r:id="rId5" imgW="761760" imgH="660240" progId="Equation.3">
                  <p:embed/>
                </p:oleObj>
              </mc:Choice>
              <mc:Fallback>
                <p:oleObj name="Equation" r:id="rId5" imgW="761760" imgH="660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3546475"/>
                        <a:ext cx="1441450"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79942" name="Group 6"/>
          <p:cNvGrpSpPr>
            <a:grpSpLocks/>
          </p:cNvGrpSpPr>
          <p:nvPr/>
        </p:nvGrpSpPr>
        <p:grpSpPr bwMode="auto">
          <a:xfrm>
            <a:off x="1524000" y="3429000"/>
            <a:ext cx="4959350" cy="1524000"/>
            <a:chOff x="960" y="2160"/>
            <a:chExt cx="3124" cy="960"/>
          </a:xfrm>
        </p:grpSpPr>
        <p:sp>
          <p:nvSpPr>
            <p:cNvPr id="679943" name="Oval 7"/>
            <p:cNvSpPr>
              <a:spLocks noChangeArrowheads="1"/>
            </p:cNvSpPr>
            <p:nvPr/>
          </p:nvSpPr>
          <p:spPr bwMode="auto">
            <a:xfrm>
              <a:off x="960" y="2160"/>
              <a:ext cx="1344" cy="96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944" name="Line 8"/>
            <p:cNvSpPr>
              <a:spLocks noChangeShapeType="1"/>
            </p:cNvSpPr>
            <p:nvPr/>
          </p:nvSpPr>
          <p:spPr bwMode="auto">
            <a:xfrm>
              <a:off x="2304" y="2640"/>
              <a:ext cx="3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945" name="Text Box 9"/>
            <p:cNvSpPr txBox="1">
              <a:spLocks noChangeArrowheads="1"/>
            </p:cNvSpPr>
            <p:nvPr/>
          </p:nvSpPr>
          <p:spPr bwMode="auto">
            <a:xfrm>
              <a:off x="2736" y="2544"/>
              <a:ext cx="13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Erlang loss formula</a:t>
              </a:r>
            </a:p>
          </p:txBody>
        </p:sp>
      </p:grpSp>
    </p:spTree>
    <p:extLst>
      <p:ext uri="{BB962C8B-B14F-4D97-AF65-F5344CB8AC3E}">
        <p14:creationId xmlns:p14="http://schemas.microsoft.com/office/powerpoint/2010/main" val="15528004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79942"/>
                                        </p:tgtEl>
                                        <p:attrNameLst>
                                          <p:attrName>style.visibility</p:attrName>
                                        </p:attrNameLst>
                                      </p:cBhvr>
                                      <p:to>
                                        <p:strVal val="visible"/>
                                      </p:to>
                                    </p:set>
                                    <p:animEffect transition="in" filter="blinds(horizontal)">
                                      <p:cBhvr>
                                        <p:cTn id="7" dur="500"/>
                                        <p:tgtEl>
                                          <p:spTgt spid="67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Erlang B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719262"/>
                <a:ext cx="8534400" cy="4910137"/>
              </a:xfrm>
            </p:spPr>
            <p:txBody>
              <a:bodyPr/>
              <a:lstStyle/>
              <a:p>
                <a:r>
                  <a:rPr lang="en-US" dirty="0" smtClean="0"/>
                  <a:t>Probability of finding all s servers busy</a:t>
                </a:r>
              </a:p>
              <a:p>
                <a:pPr marL="344487" lvl="1"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𝑃</m:t>
                          </m:r>
                        </m:e>
                        <m:sub>
                          <m:r>
                            <a:rPr lang="en-US" b="0" i="1" smtClean="0">
                              <a:latin typeface="Cambria Math"/>
                            </a:rPr>
                            <m:t>𝐵</m:t>
                          </m:r>
                        </m:sub>
                      </m:sSub>
                      <m:d>
                        <m:dPr>
                          <m:ctrlPr>
                            <a:rPr lang="en-US" b="0" i="1" smtClean="0">
                              <a:latin typeface="Cambria Math"/>
                            </a:rPr>
                          </m:ctrlPr>
                        </m:dPr>
                        <m:e>
                          <m:r>
                            <a:rPr lang="en-US" b="0" i="1" smtClean="0">
                              <a:latin typeface="Cambria Math"/>
                            </a:rPr>
                            <m:t>𝑠</m:t>
                          </m:r>
                          <m:r>
                            <a:rPr lang="en-US" b="0" i="1" smtClean="0">
                              <a:latin typeface="Cambria Math"/>
                            </a:rPr>
                            <m:t>, </m:t>
                          </m:r>
                          <m:r>
                            <a:rPr lang="en-US" b="0" i="1" smtClean="0">
                              <a:latin typeface="Cambria Math"/>
                            </a:rPr>
                            <m:t>𝜌</m:t>
                          </m:r>
                        </m:e>
                      </m:d>
                      <m:r>
                        <a:rPr lang="en-US" b="0" i="1" smtClean="0">
                          <a:latin typeface="Cambria Math"/>
                        </a:rPr>
                        <m:t>=</m:t>
                      </m:r>
                      <m:f>
                        <m:fPr>
                          <m:ctrlPr>
                            <a:rPr lang="en-US" b="0" i="1" smtClean="0">
                              <a:latin typeface="Cambria Math"/>
                            </a:rPr>
                          </m:ctrlPr>
                        </m:fPr>
                        <m:num>
                          <m:sSup>
                            <m:sSupPr>
                              <m:ctrlPr>
                                <a:rPr lang="en-US" b="0" i="1" smtClean="0">
                                  <a:latin typeface="Cambria Math"/>
                                </a:rPr>
                              </m:ctrlPr>
                            </m:sSupPr>
                            <m:e>
                              <m:r>
                                <a:rPr lang="en-US" b="0" i="1" smtClean="0">
                                  <a:latin typeface="Cambria Math"/>
                                </a:rPr>
                                <m:t>𝜌</m:t>
                              </m:r>
                            </m:e>
                            <m:sup>
                              <m:r>
                                <a:rPr lang="en-US" b="0" i="1" smtClean="0">
                                  <a:latin typeface="Cambria Math"/>
                                </a:rPr>
                                <m:t>𝑠</m:t>
                              </m:r>
                            </m:sup>
                          </m:sSup>
                        </m:num>
                        <m:den>
                          <m:d>
                            <m:dPr>
                              <m:ctrlPr>
                                <a:rPr lang="en-US" b="0" i="1" smtClean="0">
                                  <a:latin typeface="Cambria Math"/>
                                </a:rPr>
                              </m:ctrlPr>
                            </m:dPr>
                            <m:e>
                              <m:r>
                                <a:rPr lang="en-US" b="0" i="1" smtClean="0">
                                  <a:latin typeface="Cambria Math"/>
                                </a:rPr>
                                <m:t>𝑠</m:t>
                              </m:r>
                              <m:r>
                                <a:rPr lang="en-US" b="0" i="1" smtClean="0">
                                  <a:latin typeface="Cambria Math"/>
                                </a:rPr>
                                <m:t>!</m:t>
                              </m:r>
                              <m:nary>
                                <m:naryPr>
                                  <m:chr m:val="∑"/>
                                  <m:ctrlPr>
                                    <a:rPr lang="en-US" b="0" i="1" smtClean="0">
                                      <a:latin typeface="Cambria Math"/>
                                    </a:rPr>
                                  </m:ctrlPr>
                                </m:naryPr>
                                <m:sub>
                                  <m:r>
                                    <m:rPr>
                                      <m:brk m:alnAt="23"/>
                                    </m:rPr>
                                    <a:rPr lang="en-US" b="0" i="1" smtClean="0">
                                      <a:latin typeface="Cambria Math"/>
                                    </a:rPr>
                                    <m:t>𝑛</m:t>
                                  </m:r>
                                  <m:r>
                                    <a:rPr lang="en-US" b="0" i="1" smtClean="0">
                                      <a:latin typeface="Cambria Math"/>
                                    </a:rPr>
                                    <m:t>=0</m:t>
                                  </m:r>
                                </m:sub>
                                <m:sup>
                                  <m:r>
                                    <a:rPr lang="en-US" b="0" i="1" smtClean="0">
                                      <a:latin typeface="Cambria Math"/>
                                    </a:rPr>
                                    <m:t>𝑠</m:t>
                                  </m:r>
                                </m:sup>
                                <m:e>
                                  <m:d>
                                    <m:dPr>
                                      <m:ctrlPr>
                                        <a:rPr lang="en-US" b="0" i="1" smtClean="0">
                                          <a:latin typeface="Cambria Math"/>
                                        </a:rPr>
                                      </m:ctrlPr>
                                    </m:dPr>
                                    <m:e>
                                      <m:f>
                                        <m:fPr>
                                          <m:type m:val="skw"/>
                                          <m:ctrlPr>
                                            <a:rPr lang="en-US" b="0" i="1" smtClean="0">
                                              <a:latin typeface="Cambria Math"/>
                                            </a:rPr>
                                          </m:ctrlPr>
                                        </m:fPr>
                                        <m:num>
                                          <m:sSup>
                                            <m:sSupPr>
                                              <m:ctrlPr>
                                                <a:rPr lang="en-US" b="0" i="1" smtClean="0">
                                                  <a:latin typeface="Cambria Math"/>
                                                </a:rPr>
                                              </m:ctrlPr>
                                            </m:sSupPr>
                                            <m:e>
                                              <m:r>
                                                <a:rPr lang="en-US" b="0" i="1" smtClean="0">
                                                  <a:latin typeface="Cambria Math"/>
                                                </a:rPr>
                                                <m:t>𝜌</m:t>
                                              </m:r>
                                            </m:e>
                                            <m:sup>
                                              <m:r>
                                                <a:rPr lang="en-US" b="0" i="1" smtClean="0">
                                                  <a:latin typeface="Cambria Math"/>
                                                </a:rPr>
                                                <m:t>𝑛</m:t>
                                              </m:r>
                                            </m:sup>
                                          </m:sSup>
                                        </m:num>
                                        <m:den>
                                          <m:r>
                                            <a:rPr lang="en-US" b="0" i="1" smtClean="0">
                                              <a:latin typeface="Cambria Math"/>
                                            </a:rPr>
                                            <m:t>𝑛</m:t>
                                          </m:r>
                                          <m:r>
                                            <a:rPr lang="en-US" b="0" i="1" smtClean="0">
                                              <a:latin typeface="Cambria Math"/>
                                            </a:rPr>
                                            <m:t>!</m:t>
                                          </m:r>
                                        </m:den>
                                      </m:f>
                                    </m:e>
                                  </m:d>
                                </m:e>
                              </m:nary>
                            </m:e>
                          </m:d>
                        </m:den>
                      </m:f>
                    </m:oMath>
                  </m:oMathPara>
                </a14:m>
                <a:endParaRPr lang="en-US" dirty="0" smtClean="0"/>
              </a:p>
              <a:p>
                <a:pPr lvl="1"/>
                <a:endParaRPr lang="en-US" dirty="0" smtClean="0"/>
              </a:p>
              <a:p>
                <a:r>
                  <a:rPr lang="en-US" dirty="0" smtClean="0"/>
                  <a:t>In an iterative form:</a:t>
                </a:r>
              </a:p>
              <a:p>
                <a:pPr marL="0" lvl="1" indent="0">
                  <a:buClr>
                    <a:schemeClr val="tx2"/>
                  </a:buClr>
                  <a:buNone/>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𝑃</m:t>
                          </m:r>
                        </m:e>
                        <m:sub>
                          <m:r>
                            <a:rPr lang="en-US" i="1">
                              <a:latin typeface="Cambria Math"/>
                            </a:rPr>
                            <m:t>𝐵</m:t>
                          </m:r>
                        </m:sub>
                      </m:sSub>
                      <m:d>
                        <m:dPr>
                          <m:ctrlPr>
                            <a:rPr lang="en-US" i="1">
                              <a:latin typeface="Cambria Math"/>
                            </a:rPr>
                          </m:ctrlPr>
                        </m:dPr>
                        <m:e>
                          <m:r>
                            <a:rPr lang="en-US" i="1">
                              <a:latin typeface="Cambria Math"/>
                            </a:rPr>
                            <m:t>𝑠</m:t>
                          </m:r>
                          <m:r>
                            <a:rPr lang="en-US" i="1">
                              <a:latin typeface="Cambria Math"/>
                            </a:rPr>
                            <m:t>, </m:t>
                          </m:r>
                          <m:r>
                            <a:rPr lang="en-US" i="1">
                              <a:latin typeface="Cambria Math"/>
                            </a:rPr>
                            <m:t>𝜌</m:t>
                          </m:r>
                        </m:e>
                      </m:d>
                      <m:r>
                        <a:rPr lang="en-US" i="1">
                          <a:latin typeface="Cambria Math"/>
                        </a:rPr>
                        <m:t>=</m:t>
                      </m:r>
                      <m:f>
                        <m:fPr>
                          <m:ctrlPr>
                            <a:rPr lang="en-US" i="1">
                              <a:latin typeface="Cambria Math"/>
                            </a:rPr>
                          </m:ctrlPr>
                        </m:fPr>
                        <m:num>
                          <m:r>
                            <a:rPr lang="en-US" b="0" i="1" smtClean="0">
                              <a:latin typeface="Cambria Math"/>
                            </a:rPr>
                            <m:t>𝜌</m:t>
                          </m:r>
                          <m:sSub>
                            <m:sSubPr>
                              <m:ctrlPr>
                                <a:rPr lang="en-US" b="0" i="1" smtClean="0">
                                  <a:latin typeface="Cambria Math"/>
                                </a:rPr>
                              </m:ctrlPr>
                            </m:sSubPr>
                            <m:e>
                              <m:r>
                                <a:rPr lang="en-US" b="0" i="1" smtClean="0">
                                  <a:latin typeface="Cambria Math"/>
                                </a:rPr>
                                <m:t>𝑃</m:t>
                              </m:r>
                            </m:e>
                            <m:sub>
                              <m:r>
                                <a:rPr lang="en-US" b="0" i="1" smtClean="0">
                                  <a:latin typeface="Cambria Math"/>
                                </a:rPr>
                                <m:t>𝐵</m:t>
                              </m:r>
                            </m:sub>
                          </m:sSub>
                          <m:r>
                            <a:rPr lang="en-US" b="0" i="1" smtClean="0">
                              <a:latin typeface="Cambria Math"/>
                            </a:rPr>
                            <m:t>(</m:t>
                          </m:r>
                          <m:r>
                            <a:rPr lang="en-US" b="0" i="1" smtClean="0">
                              <a:latin typeface="Cambria Math"/>
                            </a:rPr>
                            <m:t>𝑠</m:t>
                          </m:r>
                          <m:r>
                            <a:rPr lang="en-US" b="0" i="1" smtClean="0">
                              <a:latin typeface="Cambria Math"/>
                            </a:rPr>
                            <m:t>−1,</m:t>
                          </m:r>
                          <m:r>
                            <a:rPr lang="en-US" b="0" i="1" smtClean="0">
                              <a:latin typeface="Cambria Math"/>
                            </a:rPr>
                            <m:t>𝜌</m:t>
                          </m:r>
                          <m:r>
                            <a:rPr lang="en-US" b="0" i="1" smtClean="0">
                              <a:latin typeface="Cambria Math"/>
                            </a:rPr>
                            <m:t>)</m:t>
                          </m:r>
                        </m:num>
                        <m:den>
                          <m:r>
                            <a:rPr lang="en-US" b="0" i="1" smtClean="0">
                              <a:latin typeface="Cambria Math"/>
                            </a:rPr>
                            <m:t>𝑠</m:t>
                          </m:r>
                          <m:r>
                            <a:rPr lang="en-US" b="0" i="1" smtClean="0">
                              <a:latin typeface="Cambria Math"/>
                            </a:rPr>
                            <m:t>+</m:t>
                          </m:r>
                          <m:r>
                            <a:rPr lang="en-US" b="0" i="1" smtClean="0">
                              <a:latin typeface="Cambria Math"/>
                            </a:rPr>
                            <m:t>𝜌</m:t>
                          </m:r>
                          <m:sSub>
                            <m:sSubPr>
                              <m:ctrlPr>
                                <a:rPr lang="en-US" b="0" i="1" smtClean="0">
                                  <a:latin typeface="Cambria Math"/>
                                </a:rPr>
                              </m:ctrlPr>
                            </m:sSubPr>
                            <m:e>
                              <m:r>
                                <a:rPr lang="en-US" b="0" i="1" smtClean="0">
                                  <a:latin typeface="Cambria Math"/>
                                </a:rPr>
                                <m:t>𝑃</m:t>
                              </m:r>
                            </m:e>
                            <m:sub>
                              <m:r>
                                <a:rPr lang="en-US" b="0" i="1" smtClean="0">
                                  <a:latin typeface="Cambria Math"/>
                                </a:rPr>
                                <m:t>𝐵</m:t>
                              </m:r>
                            </m:sub>
                          </m:sSub>
                          <m:r>
                            <a:rPr lang="en-US" b="0" i="1" smtClean="0">
                              <a:latin typeface="Cambria Math"/>
                            </a:rPr>
                            <m:t>(</m:t>
                          </m:r>
                          <m:r>
                            <a:rPr lang="en-US" b="0" i="1" smtClean="0">
                              <a:latin typeface="Cambria Math"/>
                            </a:rPr>
                            <m:t>𝑠</m:t>
                          </m:r>
                          <m:r>
                            <a:rPr lang="en-US" b="0" i="1" smtClean="0">
                              <a:latin typeface="Cambria Math"/>
                            </a:rPr>
                            <m:t>−1, </m:t>
                          </m:r>
                          <m:r>
                            <a:rPr lang="en-US" b="0" i="1" smtClean="0">
                              <a:latin typeface="Cambria Math"/>
                            </a:rPr>
                            <m:t>𝜌</m:t>
                          </m:r>
                          <m:r>
                            <a:rPr lang="en-US" b="0" i="1" smtClean="0">
                              <a:latin typeface="Cambria Math"/>
                            </a:rPr>
                            <m:t>)</m:t>
                          </m:r>
                        </m:den>
                      </m:f>
                    </m:oMath>
                  </m:oMathPara>
                </a14:m>
                <a:endParaRPr lang="en-US" dirty="0" smtClean="0"/>
              </a:p>
              <a:p>
                <a:pPr marL="0" lvl="1" indent="0">
                  <a:buClr>
                    <a:schemeClr val="tx2"/>
                  </a:buClr>
                  <a:buNone/>
                </a:pPr>
                <a:endParaRPr lang="en-US" dirty="0"/>
              </a:p>
              <a:p>
                <a:pPr marL="0" lvl="1" indent="0">
                  <a:buClr>
                    <a:schemeClr val="tx2"/>
                  </a:buClr>
                  <a:buNone/>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𝑃</m:t>
                          </m:r>
                        </m:e>
                        <m:sub>
                          <m:r>
                            <a:rPr lang="en-US" i="1">
                              <a:latin typeface="Cambria Math"/>
                            </a:rPr>
                            <m:t>𝐵</m:t>
                          </m:r>
                        </m:sub>
                      </m:sSub>
                      <m:d>
                        <m:dPr>
                          <m:ctrlPr>
                            <a:rPr lang="en-US" i="1">
                              <a:latin typeface="Cambria Math"/>
                            </a:rPr>
                          </m:ctrlPr>
                        </m:dPr>
                        <m:e>
                          <m:r>
                            <a:rPr lang="en-US" b="0" i="1" smtClean="0">
                              <a:latin typeface="Cambria Math"/>
                            </a:rPr>
                            <m:t>0</m:t>
                          </m:r>
                          <m:r>
                            <a:rPr lang="en-US" i="1">
                              <a:latin typeface="Cambria Math"/>
                            </a:rPr>
                            <m:t>, </m:t>
                          </m:r>
                          <m:r>
                            <a:rPr lang="en-US" i="1">
                              <a:latin typeface="Cambria Math"/>
                            </a:rPr>
                            <m:t>𝜌</m:t>
                          </m:r>
                        </m:e>
                      </m:d>
                      <m:r>
                        <a:rPr lang="en-US" i="1">
                          <a:latin typeface="Cambria Math"/>
                        </a:rPr>
                        <m:t>=</m:t>
                      </m:r>
                      <m:r>
                        <a:rPr lang="en-US" b="0" i="1" smtClean="0">
                          <a:latin typeface="Cambria Math"/>
                        </a:rPr>
                        <m:t>1</m:t>
                      </m:r>
                    </m:oMath>
                  </m:oMathPara>
                </a14:m>
                <a:endParaRPr lang="en-US" dirty="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719262"/>
                <a:ext cx="8534400" cy="4910137"/>
              </a:xfrm>
              <a:blipFill rotWithShape="1">
                <a:blip r:embed="rId2"/>
                <a:stretch>
                  <a:fillRect l="-429" t="-111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1EF7D62-AA48-4EE3-BCBA-B8E178424124}" type="slidenum">
              <a:rPr lang="en-US" altLang="en-US" smtClean="0"/>
              <a:pPr/>
              <a:t>35</a:t>
            </a:fld>
            <a:endParaRPr lang="en-US" altLang="en-US"/>
          </a:p>
        </p:txBody>
      </p:sp>
    </p:spTree>
    <p:extLst>
      <p:ext uri="{BB962C8B-B14F-4D97-AF65-F5344CB8AC3E}">
        <p14:creationId xmlns:p14="http://schemas.microsoft.com/office/powerpoint/2010/main" val="3947570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452C1B9-4883-4656-B9F2-10FB99D0682B}" type="slidenum">
              <a:rPr lang="en-US" altLang="en-US"/>
              <a:pPr/>
              <a:t>4</a:t>
            </a:fld>
            <a:endParaRPr lang="en-US" altLang="en-US"/>
          </a:p>
        </p:txBody>
      </p:sp>
      <p:sp>
        <p:nvSpPr>
          <p:cNvPr id="655362" name="Rectangle 2"/>
          <p:cNvSpPr>
            <a:spLocks noGrp="1" noChangeArrowheads="1"/>
          </p:cNvSpPr>
          <p:nvPr>
            <p:ph type="title"/>
          </p:nvPr>
        </p:nvSpPr>
        <p:spPr/>
        <p:txBody>
          <a:bodyPr/>
          <a:lstStyle/>
          <a:p>
            <a:r>
              <a:rPr lang="en-US"/>
              <a:t>Example#1</a:t>
            </a:r>
          </a:p>
        </p:txBody>
      </p:sp>
      <p:sp>
        <p:nvSpPr>
          <p:cNvPr id="655363" name="Rectangle 3"/>
          <p:cNvSpPr>
            <a:spLocks noGrp="1" noChangeArrowheads="1"/>
          </p:cNvSpPr>
          <p:nvPr>
            <p:ph type="body" idx="1"/>
          </p:nvPr>
        </p:nvSpPr>
        <p:spPr>
          <a:xfrm>
            <a:off x="457200" y="1719263"/>
            <a:ext cx="8229600" cy="4910137"/>
          </a:xfrm>
        </p:spPr>
        <p:txBody>
          <a:bodyPr/>
          <a:lstStyle/>
          <a:p>
            <a:r>
              <a:rPr lang="en-US"/>
              <a:t>A communication channel operating at 9600 bps</a:t>
            </a:r>
          </a:p>
          <a:p>
            <a:pPr lvl="1"/>
            <a:r>
              <a:rPr lang="en-US"/>
              <a:t>Receives two type of packet streams from a gateway</a:t>
            </a:r>
          </a:p>
          <a:p>
            <a:pPr lvl="2"/>
            <a:r>
              <a:rPr lang="en-US"/>
              <a:t>Type A packets have a fixed length format of 48 bits</a:t>
            </a:r>
          </a:p>
          <a:p>
            <a:pPr lvl="2"/>
            <a:endParaRPr lang="en-US"/>
          </a:p>
          <a:p>
            <a:pPr lvl="2"/>
            <a:r>
              <a:rPr lang="en-US"/>
              <a:t>Type B packets have an exponentially distribution length</a:t>
            </a:r>
          </a:p>
          <a:p>
            <a:pPr lvl="3"/>
            <a:r>
              <a:rPr lang="en-US"/>
              <a:t>With a mean of 480 bits </a:t>
            </a:r>
          </a:p>
          <a:p>
            <a:pPr lvl="3"/>
            <a:endParaRPr lang="en-US"/>
          </a:p>
          <a:p>
            <a:pPr lvl="1"/>
            <a:r>
              <a:rPr lang="en-US"/>
              <a:t>If on the average there are</a:t>
            </a:r>
          </a:p>
          <a:p>
            <a:pPr lvl="2"/>
            <a:r>
              <a:rPr lang="en-US"/>
              <a:t>20% type A packets and 80% type B packets</a:t>
            </a:r>
          </a:p>
          <a:p>
            <a:pPr lvl="2"/>
            <a:endParaRPr lang="en-US"/>
          </a:p>
          <a:p>
            <a:r>
              <a:rPr lang="en-US"/>
              <a:t>Calculate the utilization of this channel</a:t>
            </a:r>
          </a:p>
          <a:p>
            <a:pPr lvl="1"/>
            <a:r>
              <a:rPr lang="en-US"/>
              <a:t>Assuming the combined arrival rate is 15 packets/s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B9B351-1E22-4B5F-B228-F74287FAF31E}" type="slidenum">
              <a:rPr lang="en-US" altLang="en-US"/>
              <a:pPr/>
              <a:t>5</a:t>
            </a:fld>
            <a:endParaRPr lang="en-US" altLang="en-US"/>
          </a:p>
        </p:txBody>
      </p:sp>
      <p:sp>
        <p:nvSpPr>
          <p:cNvPr id="656386" name="Rectangle 2"/>
          <p:cNvSpPr>
            <a:spLocks noGrp="1" noChangeArrowheads="1"/>
          </p:cNvSpPr>
          <p:nvPr>
            <p:ph type="title"/>
          </p:nvPr>
        </p:nvSpPr>
        <p:spPr/>
        <p:txBody>
          <a:bodyPr/>
          <a:lstStyle/>
          <a:p>
            <a:r>
              <a:rPr lang="en-US"/>
              <a:t>Performance measures</a:t>
            </a:r>
          </a:p>
        </p:txBody>
      </p:sp>
      <p:sp>
        <p:nvSpPr>
          <p:cNvPr id="656387" name="Rectangle 3"/>
          <p:cNvSpPr>
            <a:spLocks noGrp="1" noChangeArrowheads="1"/>
          </p:cNvSpPr>
          <p:nvPr>
            <p:ph type="body" idx="1"/>
          </p:nvPr>
        </p:nvSpPr>
        <p:spPr/>
        <p:txBody>
          <a:bodyPr/>
          <a:lstStyle/>
          <a:p>
            <a:r>
              <a:rPr lang="en-US" sz="2200" dirty="0"/>
              <a:t>L</a:t>
            </a:r>
          </a:p>
          <a:p>
            <a:pPr lvl="1"/>
            <a:r>
              <a:rPr lang="en-US" sz="2100" dirty="0"/>
              <a:t>Mean # customers in the whole system</a:t>
            </a:r>
          </a:p>
          <a:p>
            <a:pPr lvl="1"/>
            <a:endParaRPr lang="en-US" sz="2100" dirty="0"/>
          </a:p>
          <a:p>
            <a:r>
              <a:rPr lang="en-US" sz="2200" dirty="0"/>
              <a:t>L</a:t>
            </a:r>
            <a:r>
              <a:rPr lang="en-US" sz="2200" baseline="-25000" dirty="0"/>
              <a:t>q</a:t>
            </a:r>
            <a:endParaRPr lang="en-US" sz="2200" dirty="0"/>
          </a:p>
          <a:p>
            <a:pPr lvl="1"/>
            <a:r>
              <a:rPr lang="en-US" sz="2100" dirty="0"/>
              <a:t>Mean queue length in the queue space</a:t>
            </a:r>
          </a:p>
          <a:p>
            <a:pPr lvl="1"/>
            <a:endParaRPr lang="en-US" sz="2100" dirty="0"/>
          </a:p>
          <a:p>
            <a:r>
              <a:rPr lang="en-US" sz="2200" dirty="0"/>
              <a:t>W</a:t>
            </a:r>
          </a:p>
          <a:p>
            <a:pPr lvl="1"/>
            <a:r>
              <a:rPr lang="en-US" sz="2100" dirty="0"/>
              <a:t>Mean waiting time in the system</a:t>
            </a:r>
          </a:p>
          <a:p>
            <a:pPr lvl="1"/>
            <a:endParaRPr lang="en-US" sz="2100" dirty="0"/>
          </a:p>
          <a:p>
            <a:r>
              <a:rPr lang="en-US" sz="2200" dirty="0" err="1"/>
              <a:t>W</a:t>
            </a:r>
            <a:r>
              <a:rPr lang="en-US" sz="2200" baseline="-25000" dirty="0" err="1"/>
              <a:t>q</a:t>
            </a:r>
            <a:endParaRPr lang="en-US" sz="2200" baseline="-25000" dirty="0"/>
          </a:p>
          <a:p>
            <a:pPr lvl="1"/>
            <a:r>
              <a:rPr lang="en-US" sz="2100" dirty="0"/>
              <a:t>Mean waiting time in the queue</a:t>
            </a:r>
            <a:endParaRPr lang="en-US" sz="2100" baseline="-25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BB4FA6-4C3A-489A-8A35-347570AB4EA5}" type="slidenum">
              <a:rPr lang="en-US" altLang="en-US"/>
              <a:pPr/>
              <a:t>6</a:t>
            </a:fld>
            <a:endParaRPr lang="en-US" altLang="en-US"/>
          </a:p>
        </p:txBody>
      </p:sp>
      <p:sp>
        <p:nvSpPr>
          <p:cNvPr id="657410" name="Rectangle 2"/>
          <p:cNvSpPr>
            <a:spLocks noGrp="1" noChangeArrowheads="1"/>
          </p:cNvSpPr>
          <p:nvPr>
            <p:ph type="title"/>
          </p:nvPr>
        </p:nvSpPr>
        <p:spPr/>
        <p:txBody>
          <a:bodyPr/>
          <a:lstStyle/>
          <a:p>
            <a:r>
              <a:rPr lang="en-US"/>
              <a:t>Mean queue length (M/M/1)</a:t>
            </a:r>
          </a:p>
        </p:txBody>
      </p:sp>
      <p:graphicFrame>
        <p:nvGraphicFramePr>
          <p:cNvPr id="657412" name="Object 4"/>
          <p:cNvGraphicFramePr>
            <a:graphicFrameLocks noChangeAspect="1"/>
          </p:cNvGraphicFramePr>
          <p:nvPr/>
        </p:nvGraphicFramePr>
        <p:xfrm>
          <a:off x="414338" y="1600200"/>
          <a:ext cx="5072062" cy="4656138"/>
        </p:xfrm>
        <a:graphic>
          <a:graphicData uri="http://schemas.openxmlformats.org/presentationml/2006/ole">
            <mc:AlternateContent xmlns:mc="http://schemas.openxmlformats.org/markup-compatibility/2006">
              <mc:Choice xmlns:v="urn:schemas-microsoft-com:vml" Requires="v">
                <p:oleObj spid="_x0000_s657433" name="Equation" r:id="rId3" imgW="2400120" imgH="2197080" progId="Equation.3">
                  <p:embed/>
                </p:oleObj>
              </mc:Choice>
              <mc:Fallback>
                <p:oleObj name="Equation" r:id="rId3" imgW="2400120" imgH="21970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1600200"/>
                        <a:ext cx="5072062" cy="4656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7412"/>
                                        </p:tgtEl>
                                        <p:attrNameLst>
                                          <p:attrName>style.visibility</p:attrName>
                                        </p:attrNameLst>
                                      </p:cBhvr>
                                      <p:to>
                                        <p:strVal val="visible"/>
                                      </p:to>
                                    </p:set>
                                    <p:animEffect transition="in" filter="blinds(horizontal)">
                                      <p:cBhvr>
                                        <p:cTn id="7" dur="500"/>
                                        <p:tgtEl>
                                          <p:spTgt spid="65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60F5295-F065-4343-881F-79FA1DC9CB88}" type="slidenum">
              <a:rPr lang="en-US" altLang="en-US"/>
              <a:pPr/>
              <a:t>7</a:t>
            </a:fld>
            <a:endParaRPr lang="en-US" altLang="en-US"/>
          </a:p>
        </p:txBody>
      </p:sp>
      <p:sp>
        <p:nvSpPr>
          <p:cNvPr id="658434" name="Rectangle 2"/>
          <p:cNvSpPr>
            <a:spLocks noGrp="1" noChangeArrowheads="1"/>
          </p:cNvSpPr>
          <p:nvPr>
            <p:ph type="title"/>
          </p:nvPr>
        </p:nvSpPr>
        <p:spPr/>
        <p:txBody>
          <a:bodyPr/>
          <a:lstStyle/>
          <a:p>
            <a:r>
              <a:rPr lang="en-US"/>
              <a:t>Mean queue length (M/M/1) (cont’d)</a:t>
            </a:r>
          </a:p>
        </p:txBody>
      </p:sp>
      <p:graphicFrame>
        <p:nvGraphicFramePr>
          <p:cNvPr id="658436" name="Object 4"/>
          <p:cNvGraphicFramePr>
            <a:graphicFrameLocks noChangeAspect="1"/>
          </p:cNvGraphicFramePr>
          <p:nvPr/>
        </p:nvGraphicFramePr>
        <p:xfrm>
          <a:off x="838200" y="1905000"/>
          <a:ext cx="2254250" cy="3875088"/>
        </p:xfrm>
        <a:graphic>
          <a:graphicData uri="http://schemas.openxmlformats.org/presentationml/2006/ole">
            <mc:AlternateContent xmlns:mc="http://schemas.openxmlformats.org/markup-compatibility/2006">
              <mc:Choice xmlns:v="urn:schemas-microsoft-com:vml" Requires="v">
                <p:oleObj spid="_x0000_s658458" name="Equation" r:id="rId3" imgW="1066680" imgH="1828800" progId="Equation.3">
                  <p:embed/>
                </p:oleObj>
              </mc:Choice>
              <mc:Fallback>
                <p:oleObj name="Equation" r:id="rId3" imgW="1066680" imgH="1828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905000"/>
                        <a:ext cx="2254250" cy="3875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8436"/>
                                        </p:tgtEl>
                                        <p:attrNameLst>
                                          <p:attrName>style.visibility</p:attrName>
                                        </p:attrNameLst>
                                      </p:cBhvr>
                                      <p:to>
                                        <p:strVal val="visible"/>
                                      </p:to>
                                    </p:set>
                                    <p:animEffect transition="in" filter="blinds(horizontal)">
                                      <p:cBhvr>
                                        <p:cTn id="7" dur="500"/>
                                        <p:tgtEl>
                                          <p:spTgt spid="65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2F9A6F4-767B-4048-B8E4-91B6D878A265}" type="slidenum">
              <a:rPr lang="en-US" altLang="en-US"/>
              <a:pPr/>
              <a:t>8</a:t>
            </a:fld>
            <a:endParaRPr lang="en-US" altLang="en-US"/>
          </a:p>
        </p:txBody>
      </p:sp>
      <p:sp>
        <p:nvSpPr>
          <p:cNvPr id="659458" name="Rectangle 2"/>
          <p:cNvSpPr>
            <a:spLocks noGrp="1" noChangeArrowheads="1"/>
          </p:cNvSpPr>
          <p:nvPr>
            <p:ph type="title"/>
          </p:nvPr>
        </p:nvSpPr>
        <p:spPr/>
        <p:txBody>
          <a:bodyPr/>
          <a:lstStyle/>
          <a:p>
            <a:r>
              <a:rPr lang="en-US"/>
              <a:t>Little’s theorem</a:t>
            </a:r>
          </a:p>
        </p:txBody>
      </p:sp>
      <p:sp>
        <p:nvSpPr>
          <p:cNvPr id="659459" name="Rectangle 3"/>
          <p:cNvSpPr>
            <a:spLocks noGrp="1" noChangeArrowheads="1"/>
          </p:cNvSpPr>
          <p:nvPr>
            <p:ph type="body" idx="1"/>
          </p:nvPr>
        </p:nvSpPr>
        <p:spPr/>
        <p:txBody>
          <a:bodyPr/>
          <a:lstStyle/>
          <a:p>
            <a:r>
              <a:rPr lang="en-US"/>
              <a:t>This result</a:t>
            </a:r>
          </a:p>
          <a:p>
            <a:pPr lvl="1"/>
            <a:r>
              <a:rPr lang="en-US"/>
              <a:t>Existed as an empirical rule for many years</a:t>
            </a:r>
          </a:p>
          <a:p>
            <a:pPr lvl="2"/>
            <a:r>
              <a:rPr lang="en-US"/>
              <a:t>And was first proved in a formal way by Little in 1961</a:t>
            </a:r>
          </a:p>
          <a:p>
            <a:pPr lvl="2"/>
            <a:endParaRPr lang="en-US"/>
          </a:p>
          <a:p>
            <a:r>
              <a:rPr lang="en-US"/>
              <a:t>The theorem</a:t>
            </a:r>
          </a:p>
          <a:p>
            <a:pPr lvl="1"/>
            <a:r>
              <a:rPr lang="en-US"/>
              <a:t>Relates the average number of customers L</a:t>
            </a:r>
          </a:p>
          <a:p>
            <a:pPr lvl="2"/>
            <a:r>
              <a:rPr lang="en-US"/>
              <a:t>In a steady state queuing system </a:t>
            </a:r>
          </a:p>
          <a:p>
            <a:pPr lvl="2"/>
            <a:endParaRPr lang="en-US"/>
          </a:p>
          <a:p>
            <a:pPr lvl="1"/>
            <a:r>
              <a:rPr lang="en-US"/>
              <a:t>To the product of the average arrival rate (</a:t>
            </a:r>
            <a:r>
              <a:rPr lang="el-GR"/>
              <a:t>λ</a:t>
            </a:r>
            <a:r>
              <a:rPr lang="en-US"/>
              <a:t>) </a:t>
            </a:r>
          </a:p>
          <a:p>
            <a:pPr lvl="2"/>
            <a:r>
              <a:rPr lang="en-US"/>
              <a:t>And average waiting time (W) a customer spend in a system</a:t>
            </a:r>
            <a:endParaRPr lang="el-GR"/>
          </a:p>
        </p:txBody>
      </p:sp>
      <p:graphicFrame>
        <p:nvGraphicFramePr>
          <p:cNvPr id="659460" name="Object 4"/>
          <p:cNvGraphicFramePr>
            <a:graphicFrameLocks noChangeAspect="1"/>
          </p:cNvGraphicFramePr>
          <p:nvPr/>
        </p:nvGraphicFramePr>
        <p:xfrm>
          <a:off x="3962400" y="6019800"/>
          <a:ext cx="1154113" cy="376238"/>
        </p:xfrm>
        <a:graphic>
          <a:graphicData uri="http://schemas.openxmlformats.org/presentationml/2006/ole">
            <mc:AlternateContent xmlns:mc="http://schemas.openxmlformats.org/markup-compatibility/2006">
              <mc:Choice xmlns:v="urn:schemas-microsoft-com:vml" Requires="v">
                <p:oleObj spid="_x0000_s659481" name="Equation" r:id="rId4" imgW="545760" imgH="177480" progId="Equation.3">
                  <p:embed/>
                </p:oleObj>
              </mc:Choice>
              <mc:Fallback>
                <p:oleObj name="Equation" r:id="rId4" imgW="545760" imgH="1774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6019800"/>
                        <a:ext cx="1154113"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9460"/>
                                        </p:tgtEl>
                                        <p:attrNameLst>
                                          <p:attrName>style.visibility</p:attrName>
                                        </p:attrNameLst>
                                      </p:cBhvr>
                                      <p:to>
                                        <p:strVal val="visible"/>
                                      </p:to>
                                    </p:set>
                                    <p:animEffect transition="in" filter="blinds(horizontal)">
                                      <p:cBhvr>
                                        <p:cTn id="7" dur="500"/>
                                        <p:tgtEl>
                                          <p:spTgt spid="65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LITTLE’s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724400"/>
              </a:xfrm>
            </p:spPr>
            <p:txBody>
              <a:bodyPr>
                <a:normAutofit/>
              </a:bodyPr>
              <a:lstStyle/>
              <a:p>
                <a14:m>
                  <m:oMath xmlns:m="http://schemas.openxmlformats.org/officeDocument/2006/math">
                    <m:acc>
                      <m:accPr>
                        <m:chr m:val="̅"/>
                        <m:ctrlPr>
                          <a:rPr lang="en-US" i="1" smtClean="0">
                            <a:latin typeface="Cambria Math"/>
                          </a:rPr>
                        </m:ctrlPr>
                      </m:accPr>
                      <m:e>
                        <m:r>
                          <a:rPr lang="en-US" b="0" i="1" smtClean="0">
                            <a:latin typeface="Cambria Math"/>
                          </a:rPr>
                          <m:t>𝑁</m:t>
                        </m:r>
                      </m:e>
                    </m:acc>
                    <m:r>
                      <a:rPr lang="en-US" b="0" i="1" smtClean="0">
                        <a:latin typeface="Cambria Math"/>
                      </a:rPr>
                      <m:t>=</m:t>
                    </m:r>
                    <m:r>
                      <a:rPr lang="en-US" b="0" i="1" smtClean="0">
                        <a:latin typeface="Cambria Math"/>
                      </a:rPr>
                      <m:t>𝜆</m:t>
                    </m:r>
                    <m:r>
                      <a:rPr lang="en-US" b="0" i="1" smtClean="0">
                        <a:latin typeface="Cambria Math"/>
                        <a:ea typeface="Cambria Math"/>
                      </a:rPr>
                      <m:t>×</m:t>
                    </m:r>
                    <m:acc>
                      <m:accPr>
                        <m:chr m:val="̅"/>
                        <m:ctrlPr>
                          <a:rPr lang="en-US" b="0" i="1" smtClean="0">
                            <a:latin typeface="Cambria Math"/>
                            <a:ea typeface="Cambria Math"/>
                          </a:rPr>
                        </m:ctrlPr>
                      </m:accPr>
                      <m:e>
                        <m:r>
                          <a:rPr lang="en-US" b="0" i="1" smtClean="0">
                            <a:latin typeface="Cambria Math"/>
                            <a:ea typeface="Cambria Math"/>
                          </a:rPr>
                          <m:t>𝐷</m:t>
                        </m:r>
                      </m:e>
                    </m:acc>
                  </m:oMath>
                </a14:m>
                <a:endParaRPr lang="en-US" i="1" dirty="0" smtClean="0">
                  <a:latin typeface="Cambria Math"/>
                </a:endParaRPr>
              </a:p>
              <a:p>
                <a:pPr lvl="1"/>
                <a14:m>
                  <m:oMath xmlns:m="http://schemas.openxmlformats.org/officeDocument/2006/math">
                    <m:acc>
                      <m:accPr>
                        <m:chr m:val="̅"/>
                        <m:ctrlPr>
                          <a:rPr lang="en-US" i="1" smtClean="0">
                            <a:latin typeface="Cambria Math"/>
                          </a:rPr>
                        </m:ctrlPr>
                      </m:accPr>
                      <m:e>
                        <m:r>
                          <a:rPr lang="en-US" b="0" i="1" smtClean="0">
                            <a:latin typeface="Cambria Math"/>
                          </a:rPr>
                          <m:t>𝑁</m:t>
                        </m:r>
                      </m:e>
                    </m:acc>
                  </m:oMath>
                </a14:m>
                <a:r>
                  <a:rPr lang="en-US" dirty="0" smtClean="0"/>
                  <a:t>: average number of messages in system</a:t>
                </a:r>
              </a:p>
              <a:p>
                <a:pPr lvl="1"/>
                <a14:m>
                  <m:oMath xmlns:m="http://schemas.openxmlformats.org/officeDocument/2006/math">
                    <m:acc>
                      <m:accPr>
                        <m:chr m:val="̅"/>
                        <m:ctrlPr>
                          <a:rPr lang="en-US" i="1" smtClean="0">
                            <a:latin typeface="Cambria Math"/>
                          </a:rPr>
                        </m:ctrlPr>
                      </m:accPr>
                      <m:e>
                        <m:r>
                          <a:rPr lang="en-US" b="0" i="1" smtClean="0">
                            <a:latin typeface="Cambria Math"/>
                          </a:rPr>
                          <m:t>𝐷</m:t>
                        </m:r>
                      </m:e>
                    </m:acc>
                  </m:oMath>
                </a14:m>
                <a:r>
                  <a:rPr lang="en-US" dirty="0" smtClean="0"/>
                  <a:t>: average delay</a:t>
                </a:r>
              </a:p>
              <a:p>
                <a:pPr lvl="1"/>
                <a:r>
                  <a:rPr lang="en-US" dirty="0" smtClean="0">
                    <a:latin typeface="Times New Roman"/>
                    <a:cs typeface="Times New Roman"/>
                  </a:rPr>
                  <a:t>λ: arrival rate</a:t>
                </a:r>
              </a:p>
              <a:p>
                <a:pPr lvl="1"/>
                <a:endParaRPr lang="en-US" dirty="0">
                  <a:latin typeface="Times New Roman"/>
                  <a:cs typeface="Times New Roman"/>
                </a:endParaRPr>
              </a:p>
              <a:p>
                <a:r>
                  <a:rPr lang="en-US" dirty="0" smtClean="0">
                    <a:latin typeface="Times New Roman"/>
                    <a:cs typeface="Times New Roman"/>
                  </a:rPr>
                  <a:t>Little’s relation holds for any</a:t>
                </a:r>
              </a:p>
              <a:p>
                <a:pPr lvl="1"/>
                <a:r>
                  <a:rPr lang="en-US" dirty="0" smtClean="0">
                    <a:latin typeface="Times New Roman"/>
                    <a:cs typeface="Times New Roman"/>
                  </a:rPr>
                  <a:t>Service discipline</a:t>
                </a:r>
              </a:p>
              <a:p>
                <a:pPr lvl="1"/>
                <a:r>
                  <a:rPr lang="en-US" dirty="0" smtClean="0">
                    <a:latin typeface="Times New Roman"/>
                    <a:cs typeface="Times New Roman"/>
                  </a:rPr>
                  <a:t>Arrival process</a:t>
                </a:r>
              </a:p>
              <a:p>
                <a:pPr lvl="1"/>
                <a:r>
                  <a:rPr lang="en-US" dirty="0" smtClean="0">
                    <a:latin typeface="Times New Roman"/>
                    <a:cs typeface="Times New Roman"/>
                  </a:rPr>
                  <a:t>Holding area</a:t>
                </a:r>
              </a:p>
              <a:p>
                <a:pPr lvl="1"/>
                <a:endParaRPr lang="en-US" dirty="0" smtClean="0">
                  <a:latin typeface="Times New Roman"/>
                  <a:cs typeface="Times New Roman"/>
                </a:endParaRPr>
              </a:p>
              <a:p>
                <a:pPr marL="457200" lvl="1"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724400"/>
              </a:xfrm>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2687528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3096</TotalTime>
  <Words>1405</Words>
  <Application>Microsoft Office PowerPoint</Application>
  <PresentationFormat>On-screen Show (4:3)</PresentationFormat>
  <Paragraphs>334</Paragraphs>
  <Slides>35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Network</vt:lpstr>
      <vt:lpstr>Equation</vt:lpstr>
      <vt:lpstr>M/M/1 queue</vt:lpstr>
      <vt:lpstr>Traffic intensity</vt:lpstr>
      <vt:lpstr>Queuing systems: stability</vt:lpstr>
      <vt:lpstr>Example#1</vt:lpstr>
      <vt:lpstr>Performance measures</vt:lpstr>
      <vt:lpstr>Mean queue length (M/M/1)</vt:lpstr>
      <vt:lpstr>Mean queue length (M/M/1) (cont’d)</vt:lpstr>
      <vt:lpstr>Little’s theorem</vt:lpstr>
      <vt:lpstr>LITTLE’s Formula</vt:lpstr>
      <vt:lpstr>Graphical Proof</vt:lpstr>
      <vt:lpstr>Graphical Proof (continued) </vt:lpstr>
      <vt:lpstr>Graphical Proof (continued)</vt:lpstr>
      <vt:lpstr>Mean waiting time (M/M/1)</vt:lpstr>
      <vt:lpstr>Z-transform: application in queuing systems</vt:lpstr>
      <vt:lpstr>M/M/1 Queue – Infinite Waiting Room</vt:lpstr>
      <vt:lpstr>M/M/S</vt:lpstr>
      <vt:lpstr>M/M/S (cont’d)</vt:lpstr>
      <vt:lpstr>M/M/S</vt:lpstr>
      <vt:lpstr>M/M/S: normalizing equations</vt:lpstr>
      <vt:lpstr>M/M/S: stable queue</vt:lpstr>
      <vt:lpstr>M/M/S: performance measures</vt:lpstr>
      <vt:lpstr>Erlang C formula</vt:lpstr>
      <vt:lpstr>M/M/S: stability revisited</vt:lpstr>
      <vt:lpstr>M/M/1/N</vt:lpstr>
      <vt:lpstr>M/M/1/N: normalizing constant</vt:lpstr>
      <vt:lpstr>M/M/1/N: what percent of λ gets into the queue?</vt:lpstr>
      <vt:lpstr>M/M/1/N: performance measures</vt:lpstr>
      <vt:lpstr>M/M/1/N: equivalent systems</vt:lpstr>
      <vt:lpstr>Proof: rate diagrams</vt:lpstr>
      <vt:lpstr>Proof: rate diagrams (cont’d)</vt:lpstr>
      <vt:lpstr>M/M/infinity: birth and death equations</vt:lpstr>
      <vt:lpstr>M/M/infinity: normalizing constant</vt:lpstr>
      <vt:lpstr>Erlang system: M/M/S/S</vt:lpstr>
      <vt:lpstr>Erlang loss formula</vt:lpstr>
      <vt:lpstr>Erlang B formula</vt:lpstr>
    </vt:vector>
  </TitlesOfParts>
  <Company>Lebanese American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COE321: Logic Design</dc:title>
  <dc:creator>wissam</dc:creator>
  <cp:lastModifiedBy>Fawaz, Wissam Fawzi</cp:lastModifiedBy>
  <cp:revision>580</cp:revision>
  <cp:lastPrinted>1601-01-01T00:00:00Z</cp:lastPrinted>
  <dcterms:created xsi:type="dcterms:W3CDTF">2006-10-15T06:08:27Z</dcterms:created>
  <dcterms:modified xsi:type="dcterms:W3CDTF">2013-04-02T11:15:08Z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