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28"/>
  </p:notesMasterIdLst>
  <p:handoutMasterIdLst>
    <p:handoutMasterId r:id="rId29"/>
  </p:handoutMasterIdLst>
  <p:sldIdLst>
    <p:sldId id="397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98" r:id="rId16"/>
    <p:sldId id="407" r:id="rId17"/>
    <p:sldId id="399" r:id="rId18"/>
    <p:sldId id="400" r:id="rId19"/>
    <p:sldId id="401" r:id="rId20"/>
    <p:sldId id="402" r:id="rId21"/>
    <p:sldId id="403" r:id="rId22"/>
    <p:sldId id="404" r:id="rId23"/>
    <p:sldId id="405" r:id="rId24"/>
    <p:sldId id="406" r:id="rId25"/>
    <p:sldId id="408" r:id="rId26"/>
    <p:sldId id="40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5848" autoAdjust="0"/>
  </p:normalViewPr>
  <p:slideViewPr>
    <p:cSldViewPr>
      <p:cViewPr varScale="1">
        <p:scale>
          <a:sx n="94" d="100"/>
          <a:sy n="94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64A014-188D-45C4-B9D0-2A8E82EBA8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44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4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5C1C0D-F088-4F13-9F2C-43DD3292CF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34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AE3301-14F8-439C-9A5C-1B8E43B771E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15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215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15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BFAE2-B68F-4ED2-BCCB-DD373E922A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55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0F621-994F-4702-A363-5F48960FE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52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F6902-5F8B-4F0A-9AE4-FCAF924F42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52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A10CA-FBA3-4FA2-ABE4-DD5A4FE67D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90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4C541-0AA7-4E20-AF50-8EB07D2A9B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67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85B55-AFEA-4969-9742-6D5ED173DB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84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A6115-4C84-4306-8625-33D0E34193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33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01ACE-03D2-4E58-BC6F-7992A5E267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38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52D38-77DE-4C73-9ABB-5283730269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89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A57D0-8A88-4853-96D6-A220A34CD6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6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9DA0304-5070-48ED-969B-ED42FBA2872A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05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4EFF-58EF-432E-B599-3C9FF28D61D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Machine interference problem: introduction</a:t>
            </a: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8229600" cy="2819400"/>
          </a:xfrm>
        </p:spPr>
        <p:txBody>
          <a:bodyPr/>
          <a:lstStyle/>
          <a:p>
            <a:r>
              <a:rPr lang="en-US"/>
              <a:t>N machines</a:t>
            </a:r>
          </a:p>
          <a:p>
            <a:pPr lvl="1"/>
            <a:r>
              <a:rPr lang="en-US"/>
              <a:t>Each may break down and join the repair’s man queue</a:t>
            </a:r>
          </a:p>
          <a:p>
            <a:pPr lvl="2"/>
            <a:r>
              <a:rPr lang="en-US"/>
              <a:t>Operation time </a:t>
            </a:r>
          </a:p>
          <a:p>
            <a:pPr lvl="3"/>
            <a:r>
              <a:rPr lang="en-US"/>
              <a:t>Exponentially distributed with rate </a:t>
            </a:r>
            <a:r>
              <a:rPr lang="el-GR"/>
              <a:t>λ</a:t>
            </a:r>
            <a:endParaRPr lang="en-US"/>
          </a:p>
          <a:p>
            <a:pPr lvl="3"/>
            <a:endParaRPr lang="en-US"/>
          </a:p>
          <a:p>
            <a:pPr lvl="2"/>
            <a:r>
              <a:rPr lang="en-US"/>
              <a:t>Repair time</a:t>
            </a:r>
          </a:p>
          <a:p>
            <a:pPr lvl="3"/>
            <a:r>
              <a:rPr lang="en-US"/>
              <a:t>Exponentially distributed with rate </a:t>
            </a:r>
            <a:r>
              <a:rPr lang="el-GR"/>
              <a:t>μ</a:t>
            </a:r>
          </a:p>
        </p:txBody>
      </p:sp>
      <p:sp>
        <p:nvSpPr>
          <p:cNvPr id="710660" name="Line 4"/>
          <p:cNvSpPr>
            <a:spLocks noChangeShapeType="1"/>
          </p:cNvSpPr>
          <p:nvPr/>
        </p:nvSpPr>
        <p:spPr bwMode="auto">
          <a:xfrm>
            <a:off x="3657600" y="1944688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1" name="Line 5"/>
          <p:cNvSpPr>
            <a:spLocks noChangeShapeType="1"/>
          </p:cNvSpPr>
          <p:nvPr/>
        </p:nvSpPr>
        <p:spPr bwMode="auto">
          <a:xfrm>
            <a:off x="5181600" y="19446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2" name="Line 6"/>
          <p:cNvSpPr>
            <a:spLocks noChangeShapeType="1"/>
          </p:cNvSpPr>
          <p:nvPr/>
        </p:nvSpPr>
        <p:spPr bwMode="auto">
          <a:xfrm flipH="1">
            <a:off x="3657600" y="2325688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3" name="Line 7"/>
          <p:cNvSpPr>
            <a:spLocks noChangeShapeType="1"/>
          </p:cNvSpPr>
          <p:nvPr/>
        </p:nvSpPr>
        <p:spPr bwMode="auto">
          <a:xfrm>
            <a:off x="5029200" y="19446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4" name="Line 8"/>
          <p:cNvSpPr>
            <a:spLocks noChangeShapeType="1"/>
          </p:cNvSpPr>
          <p:nvPr/>
        </p:nvSpPr>
        <p:spPr bwMode="auto">
          <a:xfrm>
            <a:off x="4876800" y="19446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5" name="Line 9"/>
          <p:cNvSpPr>
            <a:spLocks noChangeShapeType="1"/>
          </p:cNvSpPr>
          <p:nvPr/>
        </p:nvSpPr>
        <p:spPr bwMode="auto">
          <a:xfrm>
            <a:off x="4724400" y="19446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6" name="Line 10"/>
          <p:cNvSpPr>
            <a:spLocks noChangeShapeType="1"/>
          </p:cNvSpPr>
          <p:nvPr/>
        </p:nvSpPr>
        <p:spPr bwMode="auto">
          <a:xfrm>
            <a:off x="5181600" y="21732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7" name="Oval 11"/>
          <p:cNvSpPr>
            <a:spLocks noChangeArrowheads="1"/>
          </p:cNvSpPr>
          <p:nvPr/>
        </p:nvSpPr>
        <p:spPr bwMode="auto">
          <a:xfrm>
            <a:off x="5410200" y="1944688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668" name="Line 12"/>
          <p:cNvSpPr>
            <a:spLocks noChangeShapeType="1"/>
          </p:cNvSpPr>
          <p:nvPr/>
        </p:nvSpPr>
        <p:spPr bwMode="auto">
          <a:xfrm>
            <a:off x="5791200" y="2133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69" name="Line 13"/>
          <p:cNvSpPr>
            <a:spLocks noChangeShapeType="1"/>
          </p:cNvSpPr>
          <p:nvPr/>
        </p:nvSpPr>
        <p:spPr bwMode="auto">
          <a:xfrm>
            <a:off x="6629400" y="2133600"/>
            <a:ext cx="0" cy="110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70" name="Line 14"/>
          <p:cNvSpPr>
            <a:spLocks noChangeShapeType="1"/>
          </p:cNvSpPr>
          <p:nvPr/>
        </p:nvSpPr>
        <p:spPr bwMode="auto">
          <a:xfrm flipH="1">
            <a:off x="2057400" y="3240088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71" name="Line 15"/>
          <p:cNvSpPr>
            <a:spLocks noChangeShapeType="1"/>
          </p:cNvSpPr>
          <p:nvPr/>
        </p:nvSpPr>
        <p:spPr bwMode="auto">
          <a:xfrm flipV="1">
            <a:off x="2057400" y="25542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72" name="AutoShape 16"/>
          <p:cNvSpPr>
            <a:spLocks noChangeArrowheads="1"/>
          </p:cNvSpPr>
          <p:nvPr/>
        </p:nvSpPr>
        <p:spPr bwMode="auto">
          <a:xfrm>
            <a:off x="1371600" y="1563688"/>
            <a:ext cx="1905000" cy="1066800"/>
          </a:xfrm>
          <a:prstGeom prst="cloudCallout">
            <a:avLst>
              <a:gd name="adj1" fmla="val -11833"/>
              <a:gd name="adj2" fmla="val -233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b="1"/>
              <a:t>N</a:t>
            </a:r>
          </a:p>
          <a:p>
            <a:pPr algn="ctr"/>
            <a:r>
              <a:rPr lang="en-US" b="1"/>
              <a:t>machines</a:t>
            </a:r>
          </a:p>
        </p:txBody>
      </p:sp>
      <p:sp>
        <p:nvSpPr>
          <p:cNvPr id="710673" name="Line 17"/>
          <p:cNvSpPr>
            <a:spLocks noChangeShapeType="1"/>
          </p:cNvSpPr>
          <p:nvPr/>
        </p:nvSpPr>
        <p:spPr bwMode="auto">
          <a:xfrm>
            <a:off x="3276600" y="20970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674" name="AutoShape 18"/>
          <p:cNvSpPr>
            <a:spLocks/>
          </p:cNvSpPr>
          <p:nvPr/>
        </p:nvSpPr>
        <p:spPr bwMode="auto">
          <a:xfrm rot="5400000">
            <a:off x="4648200" y="1600200"/>
            <a:ext cx="76200" cy="2057400"/>
          </a:xfrm>
          <a:prstGeom prst="rightBrace">
            <a:avLst>
              <a:gd name="adj1" fmla="val 2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0675" name="Text Box 19"/>
          <p:cNvSpPr txBox="1">
            <a:spLocks noChangeArrowheads="1"/>
          </p:cNvSpPr>
          <p:nvPr/>
        </p:nvSpPr>
        <p:spPr bwMode="auto">
          <a:xfrm>
            <a:off x="3657600" y="26670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Repair’s man queue</a:t>
            </a:r>
          </a:p>
        </p:txBody>
      </p:sp>
      <p:sp>
        <p:nvSpPr>
          <p:cNvPr id="710676" name="Text Box 20"/>
          <p:cNvSpPr txBox="1">
            <a:spLocks noChangeArrowheads="1"/>
          </p:cNvSpPr>
          <p:nvPr/>
        </p:nvSpPr>
        <p:spPr bwMode="auto">
          <a:xfrm>
            <a:off x="5353050" y="16002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1/</a:t>
            </a:r>
            <a:r>
              <a:rPr lang="el-GR" b="1"/>
              <a:t>μ</a:t>
            </a:r>
          </a:p>
        </p:txBody>
      </p:sp>
      <p:sp>
        <p:nvSpPr>
          <p:cNvPr id="710677" name="Text Box 21"/>
          <p:cNvSpPr txBox="1">
            <a:spLocks noChangeArrowheads="1"/>
          </p:cNvSpPr>
          <p:nvPr/>
        </p:nvSpPr>
        <p:spPr bwMode="auto">
          <a:xfrm>
            <a:off x="1219200" y="1295400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1/</a:t>
            </a:r>
            <a:r>
              <a:rPr lang="el-GR" b="1"/>
              <a:t>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297C-95B0-44AE-8C4C-B80073F4B26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Production rate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# of repairs per unit time</a:t>
            </a:r>
          </a:p>
          <a:p>
            <a:pPr lvl="1"/>
            <a:r>
              <a:rPr lang="en-US"/>
              <a:t>Production rate</a:t>
            </a:r>
          </a:p>
          <a:p>
            <a:pPr lvl="1"/>
            <a:endParaRPr lang="en-US"/>
          </a:p>
          <a:p>
            <a:pPr lvl="1"/>
            <a:r>
              <a:rPr lang="en-US"/>
              <a:t>= rate at which you see machines </a:t>
            </a:r>
          </a:p>
          <a:p>
            <a:pPr lvl="2"/>
            <a:r>
              <a:rPr lang="en-US"/>
              <a:t>Going in front of you </a:t>
            </a:r>
          </a:p>
        </p:txBody>
      </p:sp>
      <p:graphicFrame>
        <p:nvGraphicFramePr>
          <p:cNvPr id="694276" name="Object 4"/>
          <p:cNvGraphicFramePr>
            <a:graphicFrameLocks noChangeAspect="1"/>
          </p:cNvGraphicFramePr>
          <p:nvPr/>
        </p:nvGraphicFramePr>
        <p:xfrm>
          <a:off x="3276600" y="2209800"/>
          <a:ext cx="115411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286" name="Equation" r:id="rId3" imgW="609480" imgH="228600" progId="Equation.3">
                  <p:embed/>
                </p:oleObj>
              </mc:Choice>
              <mc:Fallback>
                <p:oleObj name="Equation" r:id="rId3" imgW="6094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09800"/>
                        <a:ext cx="1154113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4277" name="Object 5"/>
          <p:cNvGraphicFramePr>
            <a:graphicFrameLocks noChangeAspect="1"/>
          </p:cNvGraphicFramePr>
          <p:nvPr/>
        </p:nvGraphicFramePr>
        <p:xfrm>
          <a:off x="722313" y="4144963"/>
          <a:ext cx="6059487" cy="240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287" name="Equation" r:id="rId5" imgW="3200400" imgH="1269720" progId="Equation.3">
                  <p:embed/>
                </p:oleObj>
              </mc:Choice>
              <mc:Fallback>
                <p:oleObj name="Equation" r:id="rId5" imgW="3200400" imgH="1269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4144963"/>
                        <a:ext cx="6059487" cy="240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71FEC-2C47-4F7F-9131-EED81BCC34A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Mean repair’s man queue length Lq</a:t>
            </a:r>
          </a:p>
        </p:txBody>
      </p:sp>
      <p:graphicFrame>
        <p:nvGraphicFramePr>
          <p:cNvPr id="695300" name="Object 4"/>
          <p:cNvGraphicFramePr>
            <a:graphicFrameLocks noChangeAspect="1"/>
          </p:cNvGraphicFramePr>
          <p:nvPr/>
        </p:nvGraphicFramePr>
        <p:xfrm>
          <a:off x="609600" y="1677988"/>
          <a:ext cx="7454900" cy="418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305" name="Equation" r:id="rId3" imgW="3936960" imgH="2209680" progId="Equation.3">
                  <p:embed/>
                </p:oleObj>
              </mc:Choice>
              <mc:Fallback>
                <p:oleObj name="Equation" r:id="rId3" imgW="3936960" imgH="220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7988"/>
                        <a:ext cx="7454900" cy="418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4A25-686F-46FD-B04E-3ACE2BA0249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Normalized mean waiting time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077200" cy="5138737"/>
          </a:xfrm>
        </p:spPr>
        <p:txBody>
          <a:bodyPr/>
          <a:lstStyle/>
          <a:p>
            <a:r>
              <a:rPr lang="en-US"/>
              <a:t>W (mean waiting time) is given by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r = average operation time/average repair time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Normalized mean waiting time</a:t>
            </a:r>
          </a:p>
          <a:p>
            <a:endParaRPr lang="en-US"/>
          </a:p>
          <a:p>
            <a:endParaRPr lang="en-US"/>
          </a:p>
          <a:p>
            <a:pPr lvl="1"/>
            <a:r>
              <a:rPr lang="en-US"/>
              <a:t>W = 30 min, 1/</a:t>
            </a:r>
            <a:r>
              <a:rPr lang="el-GR"/>
              <a:t>μ</a:t>
            </a:r>
            <a:r>
              <a:rPr lang="en-US"/>
              <a:t>=10 min =&gt; </a:t>
            </a:r>
          </a:p>
          <a:p>
            <a:pPr lvl="2"/>
            <a:r>
              <a:rPr lang="en-US"/>
              <a:t>normalized WT = 3 repair times</a:t>
            </a:r>
            <a:endParaRPr lang="el-GR"/>
          </a:p>
        </p:txBody>
      </p:sp>
      <p:graphicFrame>
        <p:nvGraphicFramePr>
          <p:cNvPr id="696324" name="Object 4"/>
          <p:cNvGraphicFramePr>
            <a:graphicFrameLocks noChangeAspect="1"/>
          </p:cNvGraphicFramePr>
          <p:nvPr/>
        </p:nvGraphicFramePr>
        <p:xfrm>
          <a:off x="1447800" y="2286000"/>
          <a:ext cx="478472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39" name="Equation" r:id="rId3" imgW="2527200" imgH="431640" progId="Equation.3">
                  <p:embed/>
                </p:oleObj>
              </mc:Choice>
              <mc:Fallback>
                <p:oleObj name="Equation" r:id="rId3" imgW="25272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86000"/>
                        <a:ext cx="4784725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25" name="Object 5"/>
          <p:cNvGraphicFramePr>
            <a:graphicFrameLocks noChangeAspect="1"/>
          </p:cNvGraphicFramePr>
          <p:nvPr/>
        </p:nvGraphicFramePr>
        <p:xfrm>
          <a:off x="1495425" y="3702050"/>
          <a:ext cx="49053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40" name="Equation" r:id="rId5" imgW="2590560" imgH="419040" progId="Equation.3">
                  <p:embed/>
                </p:oleObj>
              </mc:Choice>
              <mc:Fallback>
                <p:oleObj name="Equation" r:id="rId5" imgW="259056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3702050"/>
                        <a:ext cx="490537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26" name="Object 6"/>
          <p:cNvGraphicFramePr>
            <a:graphicFrameLocks noChangeAspect="1"/>
          </p:cNvGraphicFramePr>
          <p:nvPr/>
        </p:nvGraphicFramePr>
        <p:xfrm>
          <a:off x="1819275" y="5029200"/>
          <a:ext cx="416083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41" name="Equation" r:id="rId7" imgW="2197080" imgH="419040" progId="Equation.3">
                  <p:embed/>
                </p:oleObj>
              </mc:Choice>
              <mc:Fallback>
                <p:oleObj name="Equation" r:id="rId7" imgW="219708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5029200"/>
                        <a:ext cx="4160838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5C8C-703D-40E9-8AF8-1E108915C22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Normalized mean waiting time: analysis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719263"/>
            <a:ext cx="8229600" cy="4411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Plot the normalized waiting time </a:t>
            </a:r>
          </a:p>
          <a:p>
            <a:pPr lvl="1">
              <a:lnSpc>
                <a:spcPct val="90000"/>
              </a:lnSpc>
            </a:pPr>
            <a:r>
              <a:rPr lang="en-US"/>
              <a:t>As a function of N (# machines)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N=1 =&gt; W=1/</a:t>
            </a:r>
            <a:r>
              <a:rPr lang="el-GR"/>
              <a:t>μ</a:t>
            </a:r>
            <a:r>
              <a:rPr lang="en-US"/>
              <a:t> =&gt; P</a:t>
            </a:r>
            <a:r>
              <a:rPr lang="en-US" baseline="-25000"/>
              <a:t>0 </a:t>
            </a:r>
            <a:r>
              <a:rPr lang="en-US"/>
              <a:t>= r/(1+r)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N is very large =&gt;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Normalized mean waiting time</a:t>
            </a:r>
          </a:p>
          <a:p>
            <a:pPr lvl="1">
              <a:lnSpc>
                <a:spcPct val="90000"/>
              </a:lnSpc>
            </a:pPr>
            <a:r>
              <a:rPr lang="en-US"/>
              <a:t>Rises almost linearly with the # of machines</a:t>
            </a:r>
          </a:p>
        </p:txBody>
      </p:sp>
      <p:graphicFrame>
        <p:nvGraphicFramePr>
          <p:cNvPr id="697348" name="Object 4"/>
          <p:cNvGraphicFramePr>
            <a:graphicFrameLocks noChangeAspect="1"/>
          </p:cNvGraphicFramePr>
          <p:nvPr/>
        </p:nvGraphicFramePr>
        <p:xfrm>
          <a:off x="762000" y="2438400"/>
          <a:ext cx="372745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72" name="Equation" r:id="rId3" imgW="1968480" imgH="431640" progId="Equation.3">
                  <p:embed/>
                </p:oleObj>
              </mc:Choice>
              <mc:Fallback>
                <p:oleObj name="Equation" r:id="rId3" imgW="19684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3727450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7349" name="Object 5"/>
          <p:cNvGraphicFramePr>
            <a:graphicFrameLocks noChangeAspect="1"/>
          </p:cNvGraphicFramePr>
          <p:nvPr/>
        </p:nvGraphicFramePr>
        <p:xfrm>
          <a:off x="3048000" y="4291013"/>
          <a:ext cx="27400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73" name="Equation" r:id="rId5" imgW="1447560" imgH="228600" progId="Equation.3">
                  <p:embed/>
                </p:oleObj>
              </mc:Choice>
              <mc:Fallback>
                <p:oleObj name="Equation" r:id="rId5" imgW="14475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291013"/>
                        <a:ext cx="274002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7350" name="Line 6"/>
          <p:cNvSpPr>
            <a:spLocks noChangeShapeType="1"/>
          </p:cNvSpPr>
          <p:nvPr/>
        </p:nvSpPr>
        <p:spPr bwMode="auto">
          <a:xfrm>
            <a:off x="5638800" y="3124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351" name="Line 7"/>
          <p:cNvSpPr>
            <a:spLocks noChangeShapeType="1"/>
          </p:cNvSpPr>
          <p:nvPr/>
        </p:nvSpPr>
        <p:spPr bwMode="auto">
          <a:xfrm flipV="1">
            <a:off x="6019800" y="1447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352" name="Text Box 8"/>
          <p:cNvSpPr txBox="1">
            <a:spLocks noChangeArrowheads="1"/>
          </p:cNvSpPr>
          <p:nvPr/>
        </p:nvSpPr>
        <p:spPr bwMode="auto">
          <a:xfrm>
            <a:off x="5480050" y="1233488"/>
            <a:ext cx="53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b="1"/>
              <a:t>μ</a:t>
            </a:r>
            <a:r>
              <a:rPr lang="en-US" b="1"/>
              <a:t>W</a:t>
            </a:r>
            <a:endParaRPr lang="el-GR" b="1"/>
          </a:p>
        </p:txBody>
      </p:sp>
      <p:sp>
        <p:nvSpPr>
          <p:cNvPr id="697353" name="Text Box 9"/>
          <p:cNvSpPr txBox="1">
            <a:spLocks noChangeArrowheads="1"/>
          </p:cNvSpPr>
          <p:nvPr/>
        </p:nvSpPr>
        <p:spPr bwMode="auto">
          <a:xfrm>
            <a:off x="8489950" y="3124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N</a:t>
            </a:r>
            <a:endParaRPr lang="el-GR" b="1"/>
          </a:p>
        </p:txBody>
      </p:sp>
      <p:sp>
        <p:nvSpPr>
          <p:cNvPr id="697355" name="Line 11"/>
          <p:cNvSpPr>
            <a:spLocks noChangeShapeType="1"/>
          </p:cNvSpPr>
          <p:nvPr/>
        </p:nvSpPr>
        <p:spPr bwMode="auto">
          <a:xfrm>
            <a:off x="5943600" y="2667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356" name="Text Box 12"/>
          <p:cNvSpPr txBox="1">
            <a:spLocks noChangeArrowheads="1"/>
          </p:cNvSpPr>
          <p:nvPr/>
        </p:nvSpPr>
        <p:spPr bwMode="auto">
          <a:xfrm>
            <a:off x="5775325" y="2300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697357" name="Line 13"/>
          <p:cNvSpPr>
            <a:spLocks noChangeShapeType="1"/>
          </p:cNvSpPr>
          <p:nvPr/>
        </p:nvSpPr>
        <p:spPr bwMode="auto">
          <a:xfrm>
            <a:off x="6019800" y="26670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358" name="Line 14"/>
          <p:cNvSpPr>
            <a:spLocks noChangeShapeType="1"/>
          </p:cNvSpPr>
          <p:nvPr/>
        </p:nvSpPr>
        <p:spPr bwMode="auto">
          <a:xfrm flipV="1">
            <a:off x="7239000" y="1752600"/>
            <a:ext cx="7620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359" name="Text Box 15"/>
          <p:cNvSpPr txBox="1">
            <a:spLocks noChangeArrowheads="1"/>
          </p:cNvSpPr>
          <p:nvPr/>
        </p:nvSpPr>
        <p:spPr bwMode="auto">
          <a:xfrm>
            <a:off x="7848600" y="1981200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N-r</a:t>
            </a:r>
          </a:p>
        </p:txBody>
      </p:sp>
      <p:sp>
        <p:nvSpPr>
          <p:cNvPr id="697360" name="Oval 16"/>
          <p:cNvSpPr>
            <a:spLocks noChangeArrowheads="1"/>
          </p:cNvSpPr>
          <p:nvPr/>
        </p:nvSpPr>
        <p:spPr bwMode="auto">
          <a:xfrm>
            <a:off x="74676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7361" name="Line 17"/>
          <p:cNvSpPr>
            <a:spLocks noChangeShapeType="1"/>
          </p:cNvSpPr>
          <p:nvPr/>
        </p:nvSpPr>
        <p:spPr bwMode="auto">
          <a:xfrm>
            <a:off x="75438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362" name="Text Box 18"/>
          <p:cNvSpPr txBox="1">
            <a:spLocks noChangeArrowheads="1"/>
          </p:cNvSpPr>
          <p:nvPr/>
        </p:nvSpPr>
        <p:spPr bwMode="auto">
          <a:xfrm>
            <a:off x="7385050" y="3048000"/>
            <a:ext cx="520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1+r</a:t>
            </a:r>
          </a:p>
        </p:txBody>
      </p:sp>
      <p:sp>
        <p:nvSpPr>
          <p:cNvPr id="697363" name="Freeform 19"/>
          <p:cNvSpPr>
            <a:spLocks/>
          </p:cNvSpPr>
          <p:nvPr/>
        </p:nvSpPr>
        <p:spPr bwMode="auto">
          <a:xfrm>
            <a:off x="6019800" y="1752600"/>
            <a:ext cx="1828800" cy="914400"/>
          </a:xfrm>
          <a:custGeom>
            <a:avLst/>
            <a:gdLst>
              <a:gd name="T0" fmla="*/ 0 w 1152"/>
              <a:gd name="T1" fmla="*/ 576 h 576"/>
              <a:gd name="T2" fmla="*/ 768 w 1152"/>
              <a:gd name="T3" fmla="*/ 480 h 576"/>
              <a:gd name="T4" fmla="*/ 1152 w 1152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2" h="576">
                <a:moveTo>
                  <a:pt x="0" y="576"/>
                </a:moveTo>
                <a:cubicBezTo>
                  <a:pt x="288" y="576"/>
                  <a:pt x="576" y="576"/>
                  <a:pt x="768" y="480"/>
                </a:cubicBezTo>
                <a:cubicBezTo>
                  <a:pt x="960" y="384"/>
                  <a:pt x="1056" y="192"/>
                  <a:pt x="1152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9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8BD23-097D-4E10-A368-12F8F6B0830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Mean number of machines in the system L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Plot L as a function of N</a:t>
            </a:r>
          </a:p>
          <a:p>
            <a:endParaRPr lang="en-US"/>
          </a:p>
          <a:p>
            <a:r>
              <a:rPr lang="en-US"/>
              <a:t>N=1 =&gt; P</a:t>
            </a:r>
            <a:r>
              <a:rPr lang="en-US" baseline="-25000"/>
              <a:t>0 </a:t>
            </a:r>
            <a:r>
              <a:rPr lang="en-US"/>
              <a:t>= r/(1+r)</a:t>
            </a:r>
          </a:p>
          <a:p>
            <a:pPr lvl="1"/>
            <a:r>
              <a:rPr lang="en-US"/>
              <a:t>=&gt; L = 1/(1+r)</a:t>
            </a:r>
          </a:p>
          <a:p>
            <a:pPr lvl="1"/>
            <a:endParaRPr lang="en-US"/>
          </a:p>
          <a:p>
            <a:r>
              <a:rPr lang="en-US"/>
              <a:t>N is very large</a:t>
            </a:r>
          </a:p>
          <a:p>
            <a:pPr lvl="1"/>
            <a:r>
              <a:rPr lang="en-US"/>
              <a:t>L = N - r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graphicFrame>
        <p:nvGraphicFramePr>
          <p:cNvPr id="698372" name="Object 4"/>
          <p:cNvGraphicFramePr>
            <a:graphicFrameLocks noChangeAspect="1"/>
          </p:cNvGraphicFramePr>
          <p:nvPr/>
        </p:nvGraphicFramePr>
        <p:xfrm>
          <a:off x="1219200" y="2286000"/>
          <a:ext cx="20447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8390" name="Equation" r:id="rId3" imgW="1079280" imgH="228600" progId="Equation.3">
                  <p:embed/>
                </p:oleObj>
              </mc:Choice>
              <mc:Fallback>
                <p:oleObj name="Equation" r:id="rId3" imgW="10792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0"/>
                        <a:ext cx="20447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8373" name="Line 5"/>
          <p:cNvSpPr>
            <a:spLocks noChangeShapeType="1"/>
          </p:cNvSpPr>
          <p:nvPr/>
        </p:nvSpPr>
        <p:spPr bwMode="auto">
          <a:xfrm>
            <a:off x="4502150" y="5257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8374" name="Line 6"/>
          <p:cNvSpPr>
            <a:spLocks noChangeShapeType="1"/>
          </p:cNvSpPr>
          <p:nvPr/>
        </p:nvSpPr>
        <p:spPr bwMode="auto">
          <a:xfrm flipV="1">
            <a:off x="4883150" y="3581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8375" name="Text Box 7"/>
          <p:cNvSpPr txBox="1">
            <a:spLocks noChangeArrowheads="1"/>
          </p:cNvSpPr>
          <p:nvPr/>
        </p:nvSpPr>
        <p:spPr bwMode="auto">
          <a:xfrm>
            <a:off x="4343400" y="33670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L</a:t>
            </a:r>
            <a:endParaRPr lang="el-GR" b="1"/>
          </a:p>
        </p:txBody>
      </p:sp>
      <p:sp>
        <p:nvSpPr>
          <p:cNvPr id="698376" name="Text Box 8"/>
          <p:cNvSpPr txBox="1">
            <a:spLocks noChangeArrowheads="1"/>
          </p:cNvSpPr>
          <p:nvPr/>
        </p:nvSpPr>
        <p:spPr bwMode="auto">
          <a:xfrm>
            <a:off x="7353300" y="5257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N</a:t>
            </a:r>
            <a:endParaRPr lang="el-GR" b="1"/>
          </a:p>
        </p:txBody>
      </p:sp>
      <p:sp>
        <p:nvSpPr>
          <p:cNvPr id="698377" name="Line 9"/>
          <p:cNvSpPr>
            <a:spLocks noChangeShapeType="1"/>
          </p:cNvSpPr>
          <p:nvPr/>
        </p:nvSpPr>
        <p:spPr bwMode="auto">
          <a:xfrm>
            <a:off x="4806950" y="4800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8378" name="Text Box 10"/>
          <p:cNvSpPr txBox="1">
            <a:spLocks noChangeArrowheads="1"/>
          </p:cNvSpPr>
          <p:nvPr/>
        </p:nvSpPr>
        <p:spPr bwMode="auto">
          <a:xfrm>
            <a:off x="4038600" y="44958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1/(1+r)</a:t>
            </a:r>
          </a:p>
        </p:txBody>
      </p:sp>
      <p:sp>
        <p:nvSpPr>
          <p:cNvPr id="698379" name="Line 11"/>
          <p:cNvSpPr>
            <a:spLocks noChangeShapeType="1"/>
          </p:cNvSpPr>
          <p:nvPr/>
        </p:nvSpPr>
        <p:spPr bwMode="auto">
          <a:xfrm>
            <a:off x="4883150" y="4800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8380" name="Line 12"/>
          <p:cNvSpPr>
            <a:spLocks noChangeShapeType="1"/>
          </p:cNvSpPr>
          <p:nvPr/>
        </p:nvSpPr>
        <p:spPr bwMode="auto">
          <a:xfrm flipV="1">
            <a:off x="6102350" y="3886200"/>
            <a:ext cx="7620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8381" name="Text Box 13"/>
          <p:cNvSpPr txBox="1">
            <a:spLocks noChangeArrowheads="1"/>
          </p:cNvSpPr>
          <p:nvPr/>
        </p:nvSpPr>
        <p:spPr bwMode="auto">
          <a:xfrm>
            <a:off x="6711950" y="4114800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N-r</a:t>
            </a:r>
          </a:p>
        </p:txBody>
      </p:sp>
      <p:sp>
        <p:nvSpPr>
          <p:cNvPr id="698382" name="Oval 14"/>
          <p:cNvSpPr>
            <a:spLocks noChangeArrowheads="1"/>
          </p:cNvSpPr>
          <p:nvPr/>
        </p:nvSpPr>
        <p:spPr bwMode="auto">
          <a:xfrm>
            <a:off x="6330950" y="4724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8385" name="Freeform 17"/>
          <p:cNvSpPr>
            <a:spLocks/>
          </p:cNvSpPr>
          <p:nvPr/>
        </p:nvSpPr>
        <p:spPr bwMode="auto">
          <a:xfrm>
            <a:off x="4883150" y="3886200"/>
            <a:ext cx="1828800" cy="914400"/>
          </a:xfrm>
          <a:custGeom>
            <a:avLst/>
            <a:gdLst>
              <a:gd name="T0" fmla="*/ 0 w 1152"/>
              <a:gd name="T1" fmla="*/ 576 h 576"/>
              <a:gd name="T2" fmla="*/ 768 w 1152"/>
              <a:gd name="T3" fmla="*/ 480 h 576"/>
              <a:gd name="T4" fmla="*/ 1152 w 1152"/>
              <a:gd name="T5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2" h="576">
                <a:moveTo>
                  <a:pt x="0" y="576"/>
                </a:moveTo>
                <a:cubicBezTo>
                  <a:pt x="288" y="576"/>
                  <a:pt x="576" y="576"/>
                  <a:pt x="768" y="480"/>
                </a:cubicBezTo>
                <a:cubicBezTo>
                  <a:pt x="960" y="384"/>
                  <a:pt x="1056" y="192"/>
                  <a:pt x="1152" y="0"/>
                </a:cubicBezTo>
              </a:path>
            </a:pathLst>
          </a:cu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9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38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z-transform for </a:t>
            </a:r>
          </a:p>
          <a:p>
            <a:pPr lvl="1"/>
            <a:r>
              <a:rPr lang="en-US" dirty="0" smtClean="0"/>
              <a:t>Binomial, Geometric, and Poisson distributions </a:t>
            </a:r>
          </a:p>
          <a:p>
            <a:pPr lvl="1"/>
            <a:endParaRPr lang="en-US" dirty="0"/>
          </a:p>
          <a:p>
            <a:r>
              <a:rPr lang="en-US" dirty="0" smtClean="0"/>
              <a:t>And then calculate </a:t>
            </a:r>
          </a:p>
          <a:p>
            <a:pPr lvl="1"/>
            <a:r>
              <a:rPr lang="en-US" dirty="0" smtClean="0"/>
              <a:t>The expected values, second moments, and variances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For these distributions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9735-57C2-4F15-97D3-3A11B83A260D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45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412E-A3FD-4055-8CE3-37D23E47DDC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Z-transform: application in queuing systems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000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719262"/>
                <a:ext cx="8229600" cy="5138737"/>
              </a:xfrm>
            </p:spPr>
            <p:txBody>
              <a:bodyPr/>
              <a:lstStyle/>
              <a:p>
                <a:r>
                  <a:rPr lang="en-US" dirty="0" smtClean="0"/>
                  <a:t>X is a discrete r.v.</a:t>
                </a:r>
              </a:p>
              <a:p>
                <a:pPr lvl="1"/>
                <a:r>
                  <a:rPr lang="en-US" dirty="0"/>
                  <a:t>P(X=</a:t>
                </a:r>
                <a:r>
                  <a:rPr lang="en-US" dirty="0" err="1"/>
                  <a:t>i</a:t>
                </a:r>
                <a:r>
                  <a:rPr lang="en-US" dirty="0"/>
                  <a:t>) = P</a:t>
                </a:r>
                <a:r>
                  <a:rPr lang="en-US" baseline="-25000" dirty="0"/>
                  <a:t>i</a:t>
                </a:r>
                <a:r>
                  <a:rPr lang="en-US" dirty="0"/>
                  <a:t>, </a:t>
                </a:r>
                <a:r>
                  <a:rPr lang="en-US" dirty="0" err="1"/>
                  <a:t>i</a:t>
                </a:r>
                <a:r>
                  <a:rPr lang="en-US" dirty="0"/>
                  <a:t>=0, 1, …</a:t>
                </a:r>
              </a:p>
              <a:p>
                <a:pPr lvl="2"/>
                <a:r>
                  <a:rPr lang="en-US" dirty="0"/>
                  <a:t>P</a:t>
                </a:r>
                <a:r>
                  <a:rPr lang="en-US" baseline="-25000" dirty="0"/>
                  <a:t>0 </a:t>
                </a:r>
                <a:r>
                  <a:rPr lang="en-US" dirty="0"/>
                  <a:t>, P</a:t>
                </a:r>
                <a:r>
                  <a:rPr lang="en-US" baseline="-25000" dirty="0"/>
                  <a:t>1 </a:t>
                </a:r>
                <a:r>
                  <a:rPr lang="en-US" dirty="0"/>
                  <a:t>, P</a:t>
                </a:r>
                <a:r>
                  <a:rPr lang="en-US" baseline="-25000" dirty="0"/>
                  <a:t>2 </a:t>
                </a:r>
                <a:r>
                  <a:rPr lang="en-US" dirty="0"/>
                  <a:t>,…</a:t>
                </a:r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  <a:p>
                <a:pPr lvl="1"/>
                <a:r>
                  <a:rPr lang="en-US" dirty="0"/>
                  <a:t>Properties of the z-transform</a:t>
                </a:r>
              </a:p>
              <a:p>
                <a:pPr lvl="2"/>
                <a:r>
                  <a:rPr lang="en-US" dirty="0"/>
                  <a:t>g(1) = </a:t>
                </a:r>
                <a:r>
                  <a:rPr lang="en-US" dirty="0" smtClean="0"/>
                  <a:t>1, P</a:t>
                </a:r>
                <a:r>
                  <a:rPr lang="en-US" baseline="-25000" dirty="0" smtClean="0"/>
                  <a:t>0 </a:t>
                </a:r>
                <a:r>
                  <a:rPr lang="en-US" dirty="0"/>
                  <a:t>= g(0); P</a:t>
                </a:r>
                <a:r>
                  <a:rPr lang="en-US" baseline="-25000" dirty="0"/>
                  <a:t>1 </a:t>
                </a:r>
                <a:r>
                  <a:rPr lang="en-US" dirty="0"/>
                  <a:t>= g’(0); P</a:t>
                </a:r>
                <a:r>
                  <a:rPr lang="en-US" baseline="-25000" dirty="0"/>
                  <a:t>2 </a:t>
                </a:r>
                <a:r>
                  <a:rPr lang="en-US" dirty="0"/>
                  <a:t>= ½ . g’’(0</a:t>
                </a:r>
                <a:r>
                  <a:rPr lang="en-US" dirty="0" smtClean="0"/>
                  <a:t>)</a:t>
                </a:r>
              </a:p>
              <a:p>
                <a:pPr lvl="2"/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𝑑𝑧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</m:sSub>
                  </m:oMath>
                </a14:m>
                <a:r>
                  <a:rPr lang="en-US" dirty="0" smtClean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𝑑𝑧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𝑔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>
                  <a:buFont typeface="Wingdings" pitchFamily="2" charset="2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400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19262"/>
                <a:ext cx="8229600" cy="5138737"/>
              </a:xfrm>
              <a:blipFill rotWithShape="1">
                <a:blip r:embed="rId3"/>
                <a:stretch>
                  <a:fillRect l="-444" t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40005" name="Object 5"/>
          <p:cNvGraphicFramePr>
            <a:graphicFrameLocks noChangeAspect="1"/>
          </p:cNvGraphicFramePr>
          <p:nvPr/>
        </p:nvGraphicFramePr>
        <p:xfrm>
          <a:off x="2770188" y="2819400"/>
          <a:ext cx="187801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3731" name="Equation" r:id="rId4" imgW="888840" imgH="431640" progId="Equation.3">
                  <p:embed/>
                </p:oleObj>
              </mc:Choice>
              <mc:Fallback>
                <p:oleObj name="Equation" r:id="rId4" imgW="888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2819400"/>
                        <a:ext cx="187801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87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g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𝑝𝑧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𝑛𝑝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𝑛𝑝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endParaRPr lang="en-US" b="0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(1−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9735-57C2-4F15-97D3-3A11B83A260D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3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𝑝𝑧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den>
                        </m:f>
                      </m:e>
                    </m:nary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9735-57C2-4F15-97D3-3A11B83A260D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01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 distribution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𝜆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𝑘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!</m:t>
                            </m:r>
                          </m:den>
                        </m:f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𝜆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𝜆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d>
                          </m:sup>
                        </m:sSup>
                      </m:e>
                    </m:nary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𝜆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endParaRPr lang="en-US" b="0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𝜆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endParaRPr lang="en-US" b="0" dirty="0" smtClean="0"/>
              </a:p>
              <a:p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9735-57C2-4F15-97D3-3A11B83A260D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37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214F-80BB-4ED9-B06E-BAD2D388228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7543800" cy="1295400"/>
          </a:xfrm>
        </p:spPr>
        <p:txBody>
          <a:bodyPr/>
          <a:lstStyle/>
          <a:p>
            <a:r>
              <a:rPr lang="en-US"/>
              <a:t>Machine interference problem: Introduction (cont’d)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0"/>
            <a:ext cx="82296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Each of the N machines can be thought of</a:t>
            </a:r>
          </a:p>
          <a:p>
            <a:pPr lvl="1">
              <a:lnSpc>
                <a:spcPct val="90000"/>
              </a:lnSpc>
            </a:pPr>
            <a:r>
              <a:rPr lang="en-US"/>
              <a:t>As being a server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You get a 2 node closed queuing network </a:t>
            </a:r>
          </a:p>
          <a:p>
            <a:pPr lvl="1">
              <a:lnSpc>
                <a:spcPct val="90000"/>
              </a:lnSpc>
            </a:pPr>
            <a:r>
              <a:rPr lang="en-US"/>
              <a:t>As long as the machine holds a client called token</a:t>
            </a:r>
          </a:p>
          <a:p>
            <a:pPr lvl="2">
              <a:lnSpc>
                <a:spcPct val="90000"/>
              </a:lnSpc>
            </a:pPr>
            <a:r>
              <a:rPr lang="en-US"/>
              <a:t>The machine is operational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# tokens = # machines</a:t>
            </a:r>
          </a:p>
        </p:txBody>
      </p:sp>
      <p:sp>
        <p:nvSpPr>
          <p:cNvPr id="685060" name="Rectangle 4"/>
          <p:cNvSpPr>
            <a:spLocks noChangeArrowheads="1"/>
          </p:cNvSpPr>
          <p:nvPr/>
        </p:nvSpPr>
        <p:spPr bwMode="auto">
          <a:xfrm>
            <a:off x="2667000" y="1371600"/>
            <a:ext cx="533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5061" name="Oval 5"/>
          <p:cNvSpPr>
            <a:spLocks noChangeArrowheads="1"/>
          </p:cNvSpPr>
          <p:nvPr/>
        </p:nvSpPr>
        <p:spPr bwMode="auto">
          <a:xfrm>
            <a:off x="2743200" y="1447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5062" name="Oval 6"/>
          <p:cNvSpPr>
            <a:spLocks noChangeArrowheads="1"/>
          </p:cNvSpPr>
          <p:nvPr/>
        </p:nvSpPr>
        <p:spPr bwMode="auto">
          <a:xfrm>
            <a:off x="2743200" y="1981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5063" name="Oval 7"/>
          <p:cNvSpPr>
            <a:spLocks noChangeArrowheads="1"/>
          </p:cNvSpPr>
          <p:nvPr/>
        </p:nvSpPr>
        <p:spPr bwMode="auto">
          <a:xfrm>
            <a:off x="2743200" y="2514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5064" name="Oval 8"/>
          <p:cNvSpPr>
            <a:spLocks noChangeArrowheads="1"/>
          </p:cNvSpPr>
          <p:nvPr/>
        </p:nvSpPr>
        <p:spPr bwMode="auto">
          <a:xfrm>
            <a:off x="2743200" y="3048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5065" name="Line 9"/>
          <p:cNvSpPr>
            <a:spLocks noChangeShapeType="1"/>
          </p:cNvSpPr>
          <p:nvPr/>
        </p:nvSpPr>
        <p:spPr bwMode="auto">
          <a:xfrm>
            <a:off x="3581400" y="228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66" name="Line 10"/>
          <p:cNvSpPr>
            <a:spLocks noChangeShapeType="1"/>
          </p:cNvSpPr>
          <p:nvPr/>
        </p:nvSpPr>
        <p:spPr bwMode="auto">
          <a:xfrm>
            <a:off x="51054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67" name="Line 11"/>
          <p:cNvSpPr>
            <a:spLocks noChangeShapeType="1"/>
          </p:cNvSpPr>
          <p:nvPr/>
        </p:nvSpPr>
        <p:spPr bwMode="auto">
          <a:xfrm flipH="1">
            <a:off x="3581400" y="2667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68" name="Line 12"/>
          <p:cNvSpPr>
            <a:spLocks noChangeShapeType="1"/>
          </p:cNvSpPr>
          <p:nvPr/>
        </p:nvSpPr>
        <p:spPr bwMode="auto">
          <a:xfrm>
            <a:off x="49530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69" name="Line 13"/>
          <p:cNvSpPr>
            <a:spLocks noChangeShapeType="1"/>
          </p:cNvSpPr>
          <p:nvPr/>
        </p:nvSpPr>
        <p:spPr bwMode="auto">
          <a:xfrm>
            <a:off x="48006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70" name="Line 14"/>
          <p:cNvSpPr>
            <a:spLocks noChangeShapeType="1"/>
          </p:cNvSpPr>
          <p:nvPr/>
        </p:nvSpPr>
        <p:spPr bwMode="auto">
          <a:xfrm>
            <a:off x="4648200" y="2286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71" name="Line 15"/>
          <p:cNvSpPr>
            <a:spLocks noChangeShapeType="1"/>
          </p:cNvSpPr>
          <p:nvPr/>
        </p:nvSpPr>
        <p:spPr bwMode="auto">
          <a:xfrm>
            <a:off x="51054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72" name="Oval 16"/>
          <p:cNvSpPr>
            <a:spLocks noChangeArrowheads="1"/>
          </p:cNvSpPr>
          <p:nvPr/>
        </p:nvSpPr>
        <p:spPr bwMode="auto">
          <a:xfrm>
            <a:off x="5334000" y="2286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5073" name="Line 17"/>
          <p:cNvSpPr>
            <a:spLocks noChangeShapeType="1"/>
          </p:cNvSpPr>
          <p:nvPr/>
        </p:nvSpPr>
        <p:spPr bwMode="auto">
          <a:xfrm>
            <a:off x="5715000" y="2474913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74" name="Line 18"/>
          <p:cNvSpPr>
            <a:spLocks noChangeShapeType="1"/>
          </p:cNvSpPr>
          <p:nvPr/>
        </p:nvSpPr>
        <p:spPr bwMode="auto">
          <a:xfrm>
            <a:off x="3200400" y="243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76" name="Line 20"/>
          <p:cNvSpPr>
            <a:spLocks noChangeShapeType="1"/>
          </p:cNvSpPr>
          <p:nvPr/>
        </p:nvSpPr>
        <p:spPr bwMode="auto">
          <a:xfrm>
            <a:off x="6553200" y="2474913"/>
            <a:ext cx="0" cy="110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77" name="Line 21"/>
          <p:cNvSpPr>
            <a:spLocks noChangeShapeType="1"/>
          </p:cNvSpPr>
          <p:nvPr/>
        </p:nvSpPr>
        <p:spPr bwMode="auto">
          <a:xfrm flipH="1">
            <a:off x="1981200" y="35814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78" name="Line 22"/>
          <p:cNvSpPr>
            <a:spLocks noChangeShapeType="1"/>
          </p:cNvSpPr>
          <p:nvPr/>
        </p:nvSpPr>
        <p:spPr bwMode="auto">
          <a:xfrm flipV="1">
            <a:off x="19812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79" name="Line 23"/>
          <p:cNvSpPr>
            <a:spLocks noChangeShapeType="1"/>
          </p:cNvSpPr>
          <p:nvPr/>
        </p:nvSpPr>
        <p:spPr bwMode="auto">
          <a:xfrm>
            <a:off x="1981200" y="2438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080" name="Text Box 24"/>
          <p:cNvSpPr txBox="1">
            <a:spLocks noChangeArrowheads="1"/>
          </p:cNvSpPr>
          <p:nvPr/>
        </p:nvSpPr>
        <p:spPr bwMode="auto">
          <a:xfrm>
            <a:off x="3657600" y="2855913"/>
            <a:ext cx="248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4 customers (tokens)</a:t>
            </a:r>
          </a:p>
        </p:txBody>
      </p:sp>
      <p:sp>
        <p:nvSpPr>
          <p:cNvPr id="685081" name="Text Box 25"/>
          <p:cNvSpPr txBox="1">
            <a:spLocks noChangeArrowheads="1"/>
          </p:cNvSpPr>
          <p:nvPr/>
        </p:nvSpPr>
        <p:spPr bwMode="auto">
          <a:xfrm>
            <a:off x="2667000" y="10048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1/</a:t>
            </a:r>
            <a:r>
              <a:rPr lang="el-GR" b="1"/>
              <a:t>λ</a:t>
            </a:r>
          </a:p>
        </p:txBody>
      </p:sp>
      <p:sp>
        <p:nvSpPr>
          <p:cNvPr id="685082" name="Text Box 26"/>
          <p:cNvSpPr txBox="1">
            <a:spLocks noChangeArrowheads="1"/>
          </p:cNvSpPr>
          <p:nvPr/>
        </p:nvSpPr>
        <p:spPr bwMode="auto">
          <a:xfrm>
            <a:off x="5289550" y="184308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1/</a:t>
            </a:r>
            <a:r>
              <a:rPr lang="el-GR" b="1"/>
              <a:t>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543800" cy="1295400"/>
          </a:xfrm>
        </p:spPr>
        <p:txBody>
          <a:bodyPr/>
          <a:lstStyle/>
          <a:p>
            <a:r>
              <a:rPr lang="en-US" dirty="0" smtClean="0"/>
              <a:t>Problem 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4683125"/>
              </a:xfrm>
            </p:spPr>
            <p:txBody>
              <a:bodyPr/>
              <a:lstStyle/>
              <a:p>
                <a:r>
                  <a:rPr lang="en-US" dirty="0" smtClean="0"/>
                  <a:t>Consider a birth and death system, where: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𝜆</m:t>
                    </m:r>
                    <m:r>
                      <a:rPr lang="en-US" b="0" i="1" smtClean="0">
                        <a:latin typeface="Cambria Math"/>
                      </a:rPr>
                      <m:t>,  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=0, 1, 2,,…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𝜇</m:t>
                    </m:r>
                    <m:r>
                      <a:rPr lang="en-US" b="0" i="1" smtClean="0">
                        <a:latin typeface="Cambria Math"/>
                      </a:rPr>
                      <m:t>,  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=1, 2, 3, …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Find </a:t>
                </a:r>
                <a:r>
                  <a:rPr lang="en-US" dirty="0" err="1" smtClean="0"/>
                  <a:t>P</a:t>
                </a:r>
                <a:r>
                  <a:rPr lang="en-US" baseline="-25000" dirty="0" err="1" smtClean="0"/>
                  <a:t>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4683125"/>
              </a:xfrm>
              <a:blipFill rotWithShape="1">
                <a:blip r:embed="rId3"/>
                <a:stretch>
                  <a:fillRect l="-444" t="-1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9735-57C2-4F15-97D3-3A11B83A260D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101361"/>
              </p:ext>
            </p:extLst>
          </p:nvPr>
        </p:nvGraphicFramePr>
        <p:xfrm>
          <a:off x="1143000" y="3733800"/>
          <a:ext cx="71056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686" name="Equation" r:id="rId4" imgW="3556000" imgH="495300" progId="Equation.3">
                  <p:embed/>
                </p:oleObj>
              </mc:Choice>
              <mc:Fallback>
                <p:oleObj name="Equation" r:id="rId4" imgW="3556000" imgH="495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733800"/>
                        <a:ext cx="7105650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826318"/>
              </p:ext>
            </p:extLst>
          </p:nvPr>
        </p:nvGraphicFramePr>
        <p:xfrm>
          <a:off x="2620963" y="5105400"/>
          <a:ext cx="32924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687" name="Equation" r:id="rId6" imgW="1714320" imgH="495000" progId="Equation.3">
                  <p:embed/>
                </p:oleObj>
              </mc:Choice>
              <mc:Fallback>
                <p:oleObj name="Equation" r:id="rId6" imgW="17143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5105400"/>
                        <a:ext cx="3292475" cy="949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080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I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average number of customers in syste</a:t>
            </a:r>
            <a:r>
              <a:rPr lang="en-US" dirty="0"/>
              <a:t>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9735-57C2-4F15-97D3-3A11B83A260D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938698"/>
              </p:ext>
            </p:extLst>
          </p:nvPr>
        </p:nvGraphicFramePr>
        <p:xfrm>
          <a:off x="304800" y="2819400"/>
          <a:ext cx="817562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708" name="Equation" r:id="rId3" imgW="4902200" imgH="914400" progId="Equation.3">
                  <p:embed/>
                </p:oleObj>
              </mc:Choice>
              <mc:Fallback>
                <p:oleObj name="Equation" r:id="rId3" imgW="49022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8175625" cy="1524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70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029200"/>
          </a:xfrm>
        </p:spPr>
        <p:txBody>
          <a:bodyPr/>
          <a:lstStyle/>
          <a:p>
            <a:r>
              <a:rPr lang="en-US" dirty="0" smtClean="0"/>
              <a:t>In a networking conference </a:t>
            </a:r>
          </a:p>
          <a:p>
            <a:pPr lvl="1"/>
            <a:r>
              <a:rPr lang="en-US" dirty="0" smtClean="0"/>
              <a:t>Each speaker has 15 min to give his talk</a:t>
            </a:r>
          </a:p>
          <a:p>
            <a:pPr lvl="2"/>
            <a:r>
              <a:rPr lang="en-US" dirty="0" smtClean="0"/>
              <a:t>Otherwise, he is rudely removed from podium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Given that time to give a presentation is exponential</a:t>
            </a:r>
          </a:p>
          <a:p>
            <a:pPr lvl="2"/>
            <a:r>
              <a:rPr lang="en-US" dirty="0" smtClean="0"/>
              <a:t>With mean 10 min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What is the probability a speaker will not finish his talk?</a:t>
            </a:r>
          </a:p>
          <a:p>
            <a:pPr lvl="2"/>
            <a:r>
              <a:rPr lang="it-IT" sz="2200" b="1" dirty="0" smtClean="0"/>
              <a:t>E[X</a:t>
            </a:r>
            <a:r>
              <a:rPr lang="it-IT" sz="2200" b="1" dirty="0"/>
              <a:t>] = 1/</a:t>
            </a:r>
            <a:r>
              <a:rPr lang="en-US" sz="2200" b="1" dirty="0"/>
              <a:t>λ</a:t>
            </a:r>
            <a:r>
              <a:rPr lang="it-IT" sz="2200" b="1" dirty="0"/>
              <a:t> = 10 minutes =&gt; </a:t>
            </a:r>
            <a:r>
              <a:rPr lang="en-US" sz="2200" b="1" dirty="0"/>
              <a:t>λ</a:t>
            </a:r>
            <a:r>
              <a:rPr lang="it-IT" sz="2200" b="1" dirty="0"/>
              <a:t> = 1/10 </a:t>
            </a:r>
            <a:endParaRPr lang="en-US" sz="2200" dirty="0"/>
          </a:p>
          <a:p>
            <a:pPr lvl="2"/>
            <a:r>
              <a:rPr lang="en-US" sz="2200" b="1" dirty="0"/>
              <a:t>Let T be the time required to give a presentation: a speaker will not manage </a:t>
            </a:r>
            <a:endParaRPr lang="en-US" sz="2200" dirty="0"/>
          </a:p>
          <a:p>
            <a:pPr lvl="3"/>
            <a:r>
              <a:rPr lang="en-US" sz="2200" b="1" dirty="0"/>
              <a:t>to finish his presentation if T exceeds 15 minutes. </a:t>
            </a:r>
            <a:endParaRPr lang="en-US" sz="2200" dirty="0"/>
          </a:p>
          <a:p>
            <a:pPr lvl="2"/>
            <a:r>
              <a:rPr lang="it-IT" sz="2200" b="1" dirty="0"/>
              <a:t>P(T&gt;15) = e</a:t>
            </a:r>
            <a:r>
              <a:rPr lang="it-IT" sz="2200" b="1" baseline="30000" dirty="0"/>
              <a:t>-1.5</a:t>
            </a:r>
            <a:endParaRPr lang="en-US" sz="2200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9735-57C2-4F15-97D3-3A11B83A260D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17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543800" cy="1295400"/>
          </a:xfrm>
        </p:spPr>
        <p:txBody>
          <a:bodyPr/>
          <a:lstStyle/>
          <a:p>
            <a:r>
              <a:rPr lang="en-US" dirty="0" smtClean="0"/>
              <a:t>Problem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5410200"/>
          </a:xfrm>
        </p:spPr>
        <p:txBody>
          <a:bodyPr/>
          <a:lstStyle/>
          <a:p>
            <a:pPr lvl="0"/>
            <a:r>
              <a:rPr lang="en-US" dirty="0"/>
              <a:t>Jobs </a:t>
            </a:r>
            <a:r>
              <a:rPr lang="en-US" dirty="0" smtClean="0"/>
              <a:t>arriving </a:t>
            </a:r>
            <a:r>
              <a:rPr lang="en-US" dirty="0"/>
              <a:t>to a computer </a:t>
            </a:r>
            <a:endParaRPr lang="en-US" dirty="0" smtClean="0"/>
          </a:p>
          <a:p>
            <a:pPr lvl="1"/>
            <a:r>
              <a:rPr lang="en-US" dirty="0" smtClean="0"/>
              <a:t>require </a:t>
            </a:r>
            <a:r>
              <a:rPr lang="en-US" dirty="0"/>
              <a:t>a CPU time </a:t>
            </a:r>
            <a:endParaRPr lang="en-US" dirty="0" smtClean="0"/>
          </a:p>
          <a:p>
            <a:pPr lvl="2"/>
            <a:r>
              <a:rPr lang="en-US" dirty="0" smtClean="0"/>
              <a:t>exponentially distributed </a:t>
            </a:r>
            <a:r>
              <a:rPr lang="en-US" dirty="0"/>
              <a:t>with mean 140 msec.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CPU scheduling algorithm is </a:t>
            </a:r>
            <a:r>
              <a:rPr lang="en-US" dirty="0" smtClean="0"/>
              <a:t>quantum-oriented </a:t>
            </a:r>
          </a:p>
          <a:p>
            <a:pPr lvl="2"/>
            <a:r>
              <a:rPr lang="en-US" dirty="0" smtClean="0"/>
              <a:t>job </a:t>
            </a:r>
            <a:r>
              <a:rPr lang="en-US" dirty="0"/>
              <a:t>not completing </a:t>
            </a:r>
            <a:r>
              <a:rPr lang="en-US" dirty="0" smtClean="0"/>
              <a:t>within </a:t>
            </a:r>
            <a:r>
              <a:rPr lang="en-US" dirty="0"/>
              <a:t>100 </a:t>
            </a:r>
            <a:r>
              <a:rPr lang="en-US" dirty="0" err="1" smtClean="0"/>
              <a:t>msec</a:t>
            </a:r>
            <a:r>
              <a:rPr lang="en-US" dirty="0"/>
              <a:t> </a:t>
            </a:r>
            <a:r>
              <a:rPr lang="en-US" dirty="0" smtClean="0"/>
              <a:t>will go to back of queue</a:t>
            </a:r>
          </a:p>
          <a:p>
            <a:pPr marL="989013" lvl="3" indent="0"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is the probability that an arriving job will be forced to </a:t>
            </a:r>
            <a:r>
              <a:rPr lang="en-US" sz="2400" dirty="0" smtClean="0"/>
              <a:t>wait </a:t>
            </a:r>
            <a:r>
              <a:rPr lang="en-US" sz="2400" dirty="0"/>
              <a:t>for a second quantum</a:t>
            </a:r>
            <a:r>
              <a:rPr lang="en-US" sz="2400" dirty="0" smtClean="0"/>
              <a:t>?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Of the 800 jobs coming per day, how many</a:t>
            </a:r>
          </a:p>
          <a:p>
            <a:pPr lvl="2"/>
            <a:r>
              <a:rPr lang="en-US" sz="2100" dirty="0" smtClean="0"/>
              <a:t>Finish within the first quantum&gt;</a:t>
            </a:r>
            <a:endParaRPr lang="en-US" sz="21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9735-57C2-4F15-97D3-3A11B83A260D}" type="slidenum">
              <a:rPr lang="en-US" altLang="en-US" smtClean="0"/>
              <a:pPr/>
              <a:t>23</a:t>
            </a:fld>
            <a:endParaRPr lang="en-US" altLang="en-US"/>
          </a:p>
        </p:txBody>
      </p:sp>
      <p:pic>
        <p:nvPicPr>
          <p:cNvPr id="67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8" y="4572000"/>
            <a:ext cx="54959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183629"/>
            <a:ext cx="27717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693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57200"/>
            <a:ext cx="7543800" cy="1295400"/>
          </a:xfrm>
        </p:spPr>
        <p:txBody>
          <a:bodyPr/>
          <a:lstStyle/>
          <a:p>
            <a:r>
              <a:rPr lang="en-US" dirty="0" smtClean="0"/>
              <a:t>Problem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911725"/>
          </a:xfrm>
        </p:spPr>
        <p:txBody>
          <a:bodyPr/>
          <a:lstStyle/>
          <a:p>
            <a:r>
              <a:rPr lang="en-US" dirty="0"/>
              <a:t>A taxi driver provides service in two zones of a </a:t>
            </a:r>
            <a:r>
              <a:rPr lang="en-US" dirty="0" smtClean="0"/>
              <a:t>city.</a:t>
            </a:r>
          </a:p>
          <a:p>
            <a:pPr lvl="1"/>
            <a:r>
              <a:rPr lang="en-US" dirty="0" smtClean="0"/>
              <a:t>Customers </a:t>
            </a:r>
            <a:r>
              <a:rPr lang="en-US" dirty="0"/>
              <a:t>picked up in zone A will have destinations </a:t>
            </a:r>
            <a:endParaRPr lang="en-US" dirty="0" smtClean="0"/>
          </a:p>
          <a:p>
            <a:pPr lvl="2"/>
            <a:r>
              <a:rPr lang="en-US" dirty="0" smtClean="0"/>
              <a:t>in </a:t>
            </a:r>
            <a:r>
              <a:rPr lang="en-US" dirty="0"/>
              <a:t>zone A with probability 0.6 or in zone B with probability 0.4. 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Customers </a:t>
            </a:r>
            <a:r>
              <a:rPr lang="en-US" dirty="0"/>
              <a:t>picked up in zone B will have destinations in </a:t>
            </a:r>
            <a:endParaRPr lang="en-US" dirty="0" smtClean="0"/>
          </a:p>
          <a:p>
            <a:pPr lvl="2"/>
            <a:r>
              <a:rPr lang="en-US" dirty="0" smtClean="0"/>
              <a:t>zone </a:t>
            </a:r>
            <a:r>
              <a:rPr lang="en-US" dirty="0"/>
              <a:t>A with probability 0.3 or in zone B with probability 0.7. 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driver’s expected profit </a:t>
            </a:r>
            <a:endParaRPr lang="en-US" dirty="0" smtClean="0"/>
          </a:p>
          <a:p>
            <a:pPr lvl="2"/>
            <a:r>
              <a:rPr lang="en-US" dirty="0" smtClean="0"/>
              <a:t>for </a:t>
            </a:r>
            <a:r>
              <a:rPr lang="en-US" dirty="0"/>
              <a:t>a trip entirely in zone A </a:t>
            </a:r>
            <a:r>
              <a:rPr lang="en-US" dirty="0" smtClean="0"/>
              <a:t>is 6</a:t>
            </a:r>
            <a:r>
              <a:rPr lang="en-US" dirty="0"/>
              <a:t>$; </a:t>
            </a:r>
            <a:endParaRPr lang="en-US" dirty="0" smtClean="0"/>
          </a:p>
          <a:p>
            <a:pPr lvl="2"/>
            <a:r>
              <a:rPr lang="en-US" dirty="0" smtClean="0"/>
              <a:t>for </a:t>
            </a:r>
            <a:r>
              <a:rPr lang="en-US" dirty="0"/>
              <a:t>a trip in zone B is 8$; and </a:t>
            </a:r>
            <a:endParaRPr lang="en-US" dirty="0" smtClean="0"/>
          </a:p>
          <a:p>
            <a:pPr lvl="2"/>
            <a:r>
              <a:rPr lang="en-US" dirty="0" smtClean="0"/>
              <a:t>for </a:t>
            </a:r>
            <a:r>
              <a:rPr lang="en-US" dirty="0"/>
              <a:t>a trip </a:t>
            </a:r>
            <a:r>
              <a:rPr lang="en-US" dirty="0" smtClean="0"/>
              <a:t>involving </a:t>
            </a:r>
            <a:r>
              <a:rPr lang="en-US" dirty="0"/>
              <a:t>both zones is 12$. 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Find </a:t>
            </a:r>
            <a:r>
              <a:rPr lang="en-US" dirty="0"/>
              <a:t>the taxi driver’s average profit per trip. </a:t>
            </a:r>
          </a:p>
          <a:p>
            <a:pPr lvl="2"/>
            <a:r>
              <a:rPr lang="en-US" i="1" dirty="0"/>
              <a:t>Hint: condition on whether the trip is entirely in zone A, zone B, or in both zones.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9735-57C2-4F15-97D3-3A11B83A260D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97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V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 repairman has been assigned</a:t>
            </a:r>
          </a:p>
          <a:p>
            <a:pPr lvl="1"/>
            <a:r>
              <a:rPr lang="en-US" dirty="0" smtClean="0"/>
              <a:t>The responsibility of maintaining 3 machines. </a:t>
            </a:r>
          </a:p>
          <a:p>
            <a:r>
              <a:rPr lang="en-US" dirty="0" smtClean="0"/>
              <a:t>For each machine</a:t>
            </a:r>
          </a:p>
          <a:p>
            <a:pPr lvl="1"/>
            <a:r>
              <a:rPr lang="en-US" dirty="0" smtClean="0"/>
              <a:t>The probability distribution of running time</a:t>
            </a:r>
          </a:p>
          <a:p>
            <a:pPr lvl="2"/>
            <a:r>
              <a:rPr lang="en-US" dirty="0" smtClean="0"/>
              <a:t>Is exponential with a mean of 9 hours</a:t>
            </a:r>
          </a:p>
          <a:p>
            <a:pPr lvl="1"/>
            <a:r>
              <a:rPr lang="en-US" dirty="0" smtClean="0"/>
              <a:t>The repair time is also exponential</a:t>
            </a:r>
          </a:p>
          <a:p>
            <a:pPr lvl="2"/>
            <a:r>
              <a:rPr lang="en-US" dirty="0" smtClean="0"/>
              <a:t>With a mean of 12 </a:t>
            </a:r>
            <a:r>
              <a:rPr lang="en-US" dirty="0" err="1" smtClean="0"/>
              <a:t>hrs</a:t>
            </a:r>
            <a:endParaRPr lang="en-US" dirty="0" smtClean="0"/>
          </a:p>
          <a:p>
            <a:r>
              <a:rPr lang="en-US" dirty="0" smtClean="0"/>
              <a:t>Calculate the </a:t>
            </a:r>
            <a:r>
              <a:rPr lang="en-US" dirty="0" err="1" smtClean="0"/>
              <a:t>pdf</a:t>
            </a:r>
            <a:r>
              <a:rPr lang="en-US" dirty="0" smtClean="0"/>
              <a:t> and expected # of machines not running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6902-5F8B-4F0A-9AE4-FCAF924F422F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9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V (continued)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crude approximation </a:t>
            </a:r>
          </a:p>
          <a:p>
            <a:pPr lvl="1"/>
            <a:r>
              <a:rPr lang="en-US" dirty="0" smtClean="0"/>
              <a:t>It could be assumed that the calling population is infinite</a:t>
            </a:r>
          </a:p>
          <a:p>
            <a:pPr lvl="2"/>
            <a:r>
              <a:rPr lang="en-US" dirty="0" smtClean="0"/>
              <a:t>=&gt; input process is Poisson with mean arrival rate of 3 / 9 </a:t>
            </a:r>
            <a:r>
              <a:rPr lang="en-US" dirty="0" err="1" smtClean="0"/>
              <a:t>hrs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Compare the results of part 1 to those obtained from</a:t>
            </a:r>
          </a:p>
          <a:p>
            <a:pPr lvl="1"/>
            <a:r>
              <a:rPr lang="en-US" dirty="0" smtClean="0"/>
              <a:t>M/M/1 model and an M/M/1/3 model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Which one is a </a:t>
            </a:r>
            <a:r>
              <a:rPr lang="en-US" smtClean="0"/>
              <a:t>better approximation?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6902-5F8B-4F0A-9AE4-FCAF924F422F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1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61F9-8F0F-455F-AE2F-247CE9D20C0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Machine interference problem: history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Early computer systems</a:t>
            </a:r>
          </a:p>
          <a:p>
            <a:pPr lvl="1">
              <a:lnSpc>
                <a:spcPct val="90000"/>
              </a:lnSpc>
            </a:pPr>
            <a:r>
              <a:rPr lang="en-US"/>
              <a:t>Multiple terminals sharing a computer (CPU)</a:t>
            </a:r>
          </a:p>
          <a:p>
            <a:pPr lvl="2">
              <a:lnSpc>
                <a:spcPct val="90000"/>
              </a:lnSpc>
            </a:pPr>
            <a:r>
              <a:rPr lang="en-US"/>
              <a:t>Jobs are shifted to the computer 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Jobs run according to a Time Sharing idea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Main performance issue</a:t>
            </a:r>
          </a:p>
          <a:p>
            <a:pPr lvl="2">
              <a:lnSpc>
                <a:spcPct val="90000"/>
              </a:lnSpc>
            </a:pPr>
            <a:r>
              <a:rPr lang="en-US"/>
              <a:t>How many terminals can I support so that </a:t>
            </a:r>
          </a:p>
          <a:p>
            <a:pPr lvl="3">
              <a:lnSpc>
                <a:spcPct val="90000"/>
              </a:lnSpc>
            </a:pPr>
            <a:r>
              <a:rPr lang="en-US"/>
              <a:t>Response time is in the order of ms</a:t>
            </a:r>
          </a:p>
          <a:p>
            <a:pPr lvl="3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=&gt; machine interference problem</a:t>
            </a:r>
          </a:p>
          <a:p>
            <a:pPr lvl="2">
              <a:lnSpc>
                <a:spcPct val="90000"/>
              </a:lnSpc>
            </a:pPr>
            <a:r>
              <a:rPr lang="en-US"/>
              <a:t>Operational =&gt; either thinking or typing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Hitting the return key =&gt; machine breaks down </a:t>
            </a:r>
          </a:p>
          <a:p>
            <a:pPr lvl="2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CF15-2CA6-4501-8A73-15DAADA1F52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Machine interference problem: assumptions</a:t>
            </a:r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Problem (assumptions)</a:t>
            </a:r>
          </a:p>
          <a:p>
            <a:pPr lvl="1"/>
            <a:r>
              <a:rPr lang="en-US"/>
              <a:t>Operative </a:t>
            </a:r>
          </a:p>
          <a:p>
            <a:pPr lvl="2"/>
            <a:r>
              <a:rPr lang="en-US"/>
              <a:t>Mean = 1/</a:t>
            </a:r>
            <a:r>
              <a:rPr lang="el-GR"/>
              <a:t>λ</a:t>
            </a:r>
            <a:endParaRPr lang="en-US"/>
          </a:p>
          <a:p>
            <a:pPr lvl="2"/>
            <a:endParaRPr lang="en-US"/>
          </a:p>
          <a:p>
            <a:pPr lvl="1"/>
            <a:r>
              <a:rPr lang="en-US"/>
              <a:t>Repair time</a:t>
            </a:r>
          </a:p>
          <a:p>
            <a:pPr lvl="2"/>
            <a:r>
              <a:rPr lang="en-US"/>
              <a:t>Mean = 1/</a:t>
            </a:r>
            <a:r>
              <a:rPr lang="el-GR"/>
              <a:t>μ</a:t>
            </a:r>
            <a:endParaRPr lang="en-US"/>
          </a:p>
          <a:p>
            <a:pPr lvl="2"/>
            <a:endParaRPr lang="en-US"/>
          </a:p>
          <a:p>
            <a:pPr lvl="1"/>
            <a:r>
              <a:rPr lang="en-US"/>
              <a:t>Repair queue</a:t>
            </a:r>
          </a:p>
          <a:p>
            <a:pPr lvl="2"/>
            <a:r>
              <a:rPr lang="en-US"/>
              <a:t>FIFO</a:t>
            </a:r>
          </a:p>
          <a:p>
            <a:pPr lvl="2"/>
            <a:endParaRPr lang="en-US"/>
          </a:p>
          <a:p>
            <a:pPr lvl="1"/>
            <a:r>
              <a:rPr lang="en-US"/>
              <a:t>Finite population of customers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0B87D-CF6B-4696-A1D0-40BDDABF799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Machine interference problem: solution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815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Birth and death equations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What about P</a:t>
            </a:r>
            <a:r>
              <a:rPr lang="en-US" baseline="-25000"/>
              <a:t>0</a:t>
            </a:r>
            <a:r>
              <a:rPr lang="en-US"/>
              <a:t>?</a:t>
            </a:r>
          </a:p>
        </p:txBody>
      </p:sp>
      <p:graphicFrame>
        <p:nvGraphicFramePr>
          <p:cNvPr id="689156" name="Object 4"/>
          <p:cNvGraphicFramePr>
            <a:graphicFrameLocks noChangeAspect="1"/>
          </p:cNvGraphicFramePr>
          <p:nvPr/>
        </p:nvGraphicFramePr>
        <p:xfrm>
          <a:off x="681038" y="2286000"/>
          <a:ext cx="6710362" cy="313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161" name="Equation" r:id="rId3" imgW="3543120" imgH="1650960" progId="Equation.3">
                  <p:embed/>
                </p:oleObj>
              </mc:Choice>
              <mc:Fallback>
                <p:oleObj name="Equation" r:id="rId3" imgW="3543120" imgH="1650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2286000"/>
                        <a:ext cx="6710362" cy="313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DE5D-4486-4FB7-B21C-14886BBD7DE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Normalizing constant</a:t>
            </a:r>
          </a:p>
        </p:txBody>
      </p:sp>
      <p:graphicFrame>
        <p:nvGraphicFramePr>
          <p:cNvPr id="690180" name="Object 4"/>
          <p:cNvGraphicFramePr>
            <a:graphicFrameLocks noChangeAspect="1"/>
          </p:cNvGraphicFramePr>
          <p:nvPr/>
        </p:nvGraphicFramePr>
        <p:xfrm>
          <a:off x="1219200" y="1752600"/>
          <a:ext cx="3005138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0204" name="Equation" r:id="rId3" imgW="1587240" imgH="914400" progId="Equation.3">
                  <p:embed/>
                </p:oleObj>
              </mc:Choice>
              <mc:Fallback>
                <p:oleObj name="Equation" r:id="rId3" imgW="158724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3005138" cy="173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01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8229600" cy="2514600"/>
          </a:xfrm>
          <a:noFill/>
          <a:ln/>
        </p:spPr>
        <p:txBody>
          <a:bodyPr/>
          <a:lstStyle/>
          <a:p>
            <a:r>
              <a:rPr lang="en-US"/>
              <a:t>Rate diagram#1</a:t>
            </a:r>
          </a:p>
          <a:p>
            <a:pPr lvl="1"/>
            <a:r>
              <a:rPr lang="en-US"/>
              <a:t>State: # of broken down machines</a:t>
            </a:r>
          </a:p>
          <a:p>
            <a:pPr lvl="1"/>
            <a:endParaRPr lang="en-US"/>
          </a:p>
          <a:p>
            <a:r>
              <a:rPr lang="en-US"/>
              <a:t>Rate diagram#2 (including more redundancy)</a:t>
            </a:r>
          </a:p>
          <a:p>
            <a:pPr lvl="1"/>
            <a:r>
              <a:rPr lang="en-US"/>
              <a:t>State: # of both active and broken down machines</a:t>
            </a:r>
          </a:p>
        </p:txBody>
      </p:sp>
      <p:sp>
        <p:nvSpPr>
          <p:cNvPr id="690182" name="Oval 6"/>
          <p:cNvSpPr>
            <a:spLocks noChangeArrowheads="1"/>
          </p:cNvSpPr>
          <p:nvPr/>
        </p:nvSpPr>
        <p:spPr bwMode="auto">
          <a:xfrm>
            <a:off x="5943600" y="388778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690183" name="Oval 7"/>
          <p:cNvSpPr>
            <a:spLocks noChangeArrowheads="1"/>
          </p:cNvSpPr>
          <p:nvPr/>
        </p:nvSpPr>
        <p:spPr bwMode="auto">
          <a:xfrm>
            <a:off x="7086600" y="388778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90184" name="Freeform 8"/>
          <p:cNvSpPr>
            <a:spLocks/>
          </p:cNvSpPr>
          <p:nvPr/>
        </p:nvSpPr>
        <p:spPr bwMode="auto">
          <a:xfrm>
            <a:off x="6397625" y="3810000"/>
            <a:ext cx="835025" cy="153988"/>
          </a:xfrm>
          <a:custGeom>
            <a:avLst/>
            <a:gdLst>
              <a:gd name="T0" fmla="*/ 0 w 526"/>
              <a:gd name="T1" fmla="*/ 97 h 97"/>
              <a:gd name="T2" fmla="*/ 194 w 526"/>
              <a:gd name="T3" fmla="*/ 5 h 97"/>
              <a:gd name="T4" fmla="*/ 526 w 526"/>
              <a:gd name="T5" fmla="*/ 6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6" h="97">
                <a:moveTo>
                  <a:pt x="0" y="97"/>
                </a:moveTo>
                <a:cubicBezTo>
                  <a:pt x="34" y="82"/>
                  <a:pt x="106" y="10"/>
                  <a:pt x="194" y="5"/>
                </a:cubicBezTo>
                <a:cubicBezTo>
                  <a:pt x="282" y="0"/>
                  <a:pt x="457" y="52"/>
                  <a:pt x="526" y="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0185" name="Freeform 9"/>
          <p:cNvSpPr>
            <a:spLocks/>
          </p:cNvSpPr>
          <p:nvPr/>
        </p:nvSpPr>
        <p:spPr bwMode="auto">
          <a:xfrm rot="11227501">
            <a:off x="6403975" y="4344988"/>
            <a:ext cx="835025" cy="153987"/>
          </a:xfrm>
          <a:custGeom>
            <a:avLst/>
            <a:gdLst>
              <a:gd name="T0" fmla="*/ 0 w 526"/>
              <a:gd name="T1" fmla="*/ 97 h 97"/>
              <a:gd name="T2" fmla="*/ 194 w 526"/>
              <a:gd name="T3" fmla="*/ 5 h 97"/>
              <a:gd name="T4" fmla="*/ 526 w 526"/>
              <a:gd name="T5" fmla="*/ 6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6" h="97">
                <a:moveTo>
                  <a:pt x="0" y="97"/>
                </a:moveTo>
                <a:cubicBezTo>
                  <a:pt x="34" y="82"/>
                  <a:pt x="106" y="10"/>
                  <a:pt x="194" y="5"/>
                </a:cubicBezTo>
                <a:cubicBezTo>
                  <a:pt x="282" y="0"/>
                  <a:pt x="457" y="52"/>
                  <a:pt x="526" y="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0186" name="Text Box 10"/>
          <p:cNvSpPr txBox="1">
            <a:spLocks noChangeArrowheads="1"/>
          </p:cNvSpPr>
          <p:nvPr/>
        </p:nvSpPr>
        <p:spPr bwMode="auto">
          <a:xfrm>
            <a:off x="6705600" y="4433888"/>
            <a:ext cx="315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/>
              <a:t>μ</a:t>
            </a:r>
          </a:p>
        </p:txBody>
      </p:sp>
      <p:sp>
        <p:nvSpPr>
          <p:cNvPr id="690187" name="Text Box 11"/>
          <p:cNvSpPr txBox="1">
            <a:spLocks noChangeArrowheads="1"/>
          </p:cNvSpPr>
          <p:nvPr/>
        </p:nvSpPr>
        <p:spPr bwMode="auto">
          <a:xfrm>
            <a:off x="6635750" y="35052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</a:t>
            </a:r>
            <a:r>
              <a:rPr lang="el-GR"/>
              <a:t>λ</a:t>
            </a:r>
          </a:p>
        </p:txBody>
      </p:sp>
      <p:sp>
        <p:nvSpPr>
          <p:cNvPr id="690188" name="Freeform 12"/>
          <p:cNvSpPr>
            <a:spLocks/>
          </p:cNvSpPr>
          <p:nvPr/>
        </p:nvSpPr>
        <p:spPr bwMode="auto">
          <a:xfrm>
            <a:off x="7543800" y="3810000"/>
            <a:ext cx="835025" cy="153988"/>
          </a:xfrm>
          <a:custGeom>
            <a:avLst/>
            <a:gdLst>
              <a:gd name="T0" fmla="*/ 0 w 526"/>
              <a:gd name="T1" fmla="*/ 97 h 97"/>
              <a:gd name="T2" fmla="*/ 194 w 526"/>
              <a:gd name="T3" fmla="*/ 5 h 97"/>
              <a:gd name="T4" fmla="*/ 526 w 526"/>
              <a:gd name="T5" fmla="*/ 6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6" h="97">
                <a:moveTo>
                  <a:pt x="0" y="97"/>
                </a:moveTo>
                <a:cubicBezTo>
                  <a:pt x="34" y="82"/>
                  <a:pt x="106" y="10"/>
                  <a:pt x="194" y="5"/>
                </a:cubicBezTo>
                <a:cubicBezTo>
                  <a:pt x="282" y="0"/>
                  <a:pt x="457" y="52"/>
                  <a:pt x="526" y="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0189" name="Text Box 13"/>
          <p:cNvSpPr txBox="1">
            <a:spLocks noChangeArrowheads="1"/>
          </p:cNvSpPr>
          <p:nvPr/>
        </p:nvSpPr>
        <p:spPr bwMode="auto">
          <a:xfrm>
            <a:off x="7620000" y="3505200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(N-1)</a:t>
            </a:r>
            <a:r>
              <a:rPr lang="el-GR"/>
              <a:t>λ</a:t>
            </a:r>
          </a:p>
        </p:txBody>
      </p:sp>
      <p:sp>
        <p:nvSpPr>
          <p:cNvPr id="690190" name="Text Box 14"/>
          <p:cNvSpPr txBox="1">
            <a:spLocks noChangeArrowheads="1"/>
          </p:cNvSpPr>
          <p:nvPr/>
        </p:nvSpPr>
        <p:spPr bwMode="auto">
          <a:xfrm>
            <a:off x="7696200" y="3851275"/>
            <a:ext cx="5413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/>
              <a:t>….</a:t>
            </a:r>
          </a:p>
        </p:txBody>
      </p:sp>
      <p:sp>
        <p:nvSpPr>
          <p:cNvPr id="690191" name="Oval 15"/>
          <p:cNvSpPr>
            <a:spLocks noChangeArrowheads="1"/>
          </p:cNvSpPr>
          <p:nvPr/>
        </p:nvSpPr>
        <p:spPr bwMode="auto">
          <a:xfrm>
            <a:off x="3352800" y="5945188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N,0</a:t>
            </a:r>
          </a:p>
        </p:txBody>
      </p:sp>
      <p:sp>
        <p:nvSpPr>
          <p:cNvPr id="690192" name="Oval 16"/>
          <p:cNvSpPr>
            <a:spLocks noChangeArrowheads="1"/>
          </p:cNvSpPr>
          <p:nvPr/>
        </p:nvSpPr>
        <p:spPr bwMode="auto">
          <a:xfrm>
            <a:off x="4419600" y="5945188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N-1,1</a:t>
            </a:r>
          </a:p>
        </p:txBody>
      </p:sp>
      <p:sp>
        <p:nvSpPr>
          <p:cNvPr id="690193" name="Freeform 17"/>
          <p:cNvSpPr>
            <a:spLocks/>
          </p:cNvSpPr>
          <p:nvPr/>
        </p:nvSpPr>
        <p:spPr bwMode="auto">
          <a:xfrm>
            <a:off x="3806825" y="5867400"/>
            <a:ext cx="835025" cy="153988"/>
          </a:xfrm>
          <a:custGeom>
            <a:avLst/>
            <a:gdLst>
              <a:gd name="T0" fmla="*/ 0 w 526"/>
              <a:gd name="T1" fmla="*/ 97 h 97"/>
              <a:gd name="T2" fmla="*/ 194 w 526"/>
              <a:gd name="T3" fmla="*/ 5 h 97"/>
              <a:gd name="T4" fmla="*/ 526 w 526"/>
              <a:gd name="T5" fmla="*/ 6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6" h="97">
                <a:moveTo>
                  <a:pt x="0" y="97"/>
                </a:moveTo>
                <a:cubicBezTo>
                  <a:pt x="34" y="82"/>
                  <a:pt x="106" y="10"/>
                  <a:pt x="194" y="5"/>
                </a:cubicBezTo>
                <a:cubicBezTo>
                  <a:pt x="282" y="0"/>
                  <a:pt x="457" y="52"/>
                  <a:pt x="526" y="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0194" name="Freeform 18"/>
          <p:cNvSpPr>
            <a:spLocks/>
          </p:cNvSpPr>
          <p:nvPr/>
        </p:nvSpPr>
        <p:spPr bwMode="auto">
          <a:xfrm rot="11227501">
            <a:off x="3813175" y="6402388"/>
            <a:ext cx="835025" cy="153987"/>
          </a:xfrm>
          <a:custGeom>
            <a:avLst/>
            <a:gdLst>
              <a:gd name="T0" fmla="*/ 0 w 526"/>
              <a:gd name="T1" fmla="*/ 97 h 97"/>
              <a:gd name="T2" fmla="*/ 194 w 526"/>
              <a:gd name="T3" fmla="*/ 5 h 97"/>
              <a:gd name="T4" fmla="*/ 526 w 526"/>
              <a:gd name="T5" fmla="*/ 6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6" h="97">
                <a:moveTo>
                  <a:pt x="0" y="97"/>
                </a:moveTo>
                <a:cubicBezTo>
                  <a:pt x="34" y="82"/>
                  <a:pt x="106" y="10"/>
                  <a:pt x="194" y="5"/>
                </a:cubicBezTo>
                <a:cubicBezTo>
                  <a:pt x="282" y="0"/>
                  <a:pt x="457" y="52"/>
                  <a:pt x="526" y="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0195" name="Text Box 19"/>
          <p:cNvSpPr txBox="1">
            <a:spLocks noChangeArrowheads="1"/>
          </p:cNvSpPr>
          <p:nvPr/>
        </p:nvSpPr>
        <p:spPr bwMode="auto">
          <a:xfrm>
            <a:off x="4114800" y="6491288"/>
            <a:ext cx="315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/>
              <a:t>μ</a:t>
            </a:r>
          </a:p>
        </p:txBody>
      </p:sp>
      <p:sp>
        <p:nvSpPr>
          <p:cNvPr id="690196" name="Text Box 20"/>
          <p:cNvSpPr txBox="1">
            <a:spLocks noChangeArrowheads="1"/>
          </p:cNvSpPr>
          <p:nvPr/>
        </p:nvSpPr>
        <p:spPr bwMode="auto">
          <a:xfrm>
            <a:off x="4044950" y="55626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</a:t>
            </a:r>
            <a:r>
              <a:rPr lang="el-GR"/>
              <a:t>λ</a:t>
            </a:r>
          </a:p>
        </p:txBody>
      </p:sp>
      <p:sp>
        <p:nvSpPr>
          <p:cNvPr id="690197" name="Freeform 21"/>
          <p:cNvSpPr>
            <a:spLocks/>
          </p:cNvSpPr>
          <p:nvPr/>
        </p:nvSpPr>
        <p:spPr bwMode="auto">
          <a:xfrm>
            <a:off x="4953000" y="5867400"/>
            <a:ext cx="835025" cy="153988"/>
          </a:xfrm>
          <a:custGeom>
            <a:avLst/>
            <a:gdLst>
              <a:gd name="T0" fmla="*/ 0 w 526"/>
              <a:gd name="T1" fmla="*/ 97 h 97"/>
              <a:gd name="T2" fmla="*/ 194 w 526"/>
              <a:gd name="T3" fmla="*/ 5 h 97"/>
              <a:gd name="T4" fmla="*/ 526 w 526"/>
              <a:gd name="T5" fmla="*/ 64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6" h="97">
                <a:moveTo>
                  <a:pt x="0" y="97"/>
                </a:moveTo>
                <a:cubicBezTo>
                  <a:pt x="34" y="82"/>
                  <a:pt x="106" y="10"/>
                  <a:pt x="194" y="5"/>
                </a:cubicBezTo>
                <a:cubicBezTo>
                  <a:pt x="282" y="0"/>
                  <a:pt x="457" y="52"/>
                  <a:pt x="526" y="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0198" name="Text Box 22"/>
          <p:cNvSpPr txBox="1">
            <a:spLocks noChangeArrowheads="1"/>
          </p:cNvSpPr>
          <p:nvPr/>
        </p:nvSpPr>
        <p:spPr bwMode="auto">
          <a:xfrm>
            <a:off x="5029200" y="5562600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(N-1)</a:t>
            </a:r>
            <a:r>
              <a:rPr lang="el-GR"/>
              <a:t>λ</a:t>
            </a:r>
          </a:p>
        </p:txBody>
      </p:sp>
      <p:sp>
        <p:nvSpPr>
          <p:cNvPr id="690199" name="Text Box 23"/>
          <p:cNvSpPr txBox="1">
            <a:spLocks noChangeArrowheads="1"/>
          </p:cNvSpPr>
          <p:nvPr/>
        </p:nvSpPr>
        <p:spPr bwMode="auto">
          <a:xfrm>
            <a:off x="5105400" y="5908675"/>
            <a:ext cx="5413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/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1B3E-5222-4D2B-BDE3-090A5319E1F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Machine interference problem: performance measures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Mean repair’s man queue length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Mean  # customers in the entire system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Mean waiting time (Little’s theorem)</a:t>
            </a:r>
          </a:p>
          <a:p>
            <a:pPr lvl="1"/>
            <a:r>
              <a:rPr lang="en-US"/>
              <a:t>What is the arrival rate to the repair’s man queue?</a:t>
            </a:r>
          </a:p>
        </p:txBody>
      </p:sp>
      <p:graphicFrame>
        <p:nvGraphicFramePr>
          <p:cNvPr id="691204" name="Object 4"/>
          <p:cNvGraphicFramePr>
            <a:graphicFrameLocks noChangeAspect="1"/>
          </p:cNvGraphicFramePr>
          <p:nvPr/>
        </p:nvGraphicFramePr>
        <p:xfrm>
          <a:off x="796925" y="2286000"/>
          <a:ext cx="42322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31" name="Equation" r:id="rId3" imgW="2234880" imgH="431640" progId="Equation.3">
                  <p:embed/>
                </p:oleObj>
              </mc:Choice>
              <mc:Fallback>
                <p:oleObj name="Equation" r:id="rId3" imgW="22348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2286000"/>
                        <a:ext cx="4232275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1205" name="Object 5"/>
          <p:cNvGraphicFramePr>
            <a:graphicFrameLocks noChangeAspect="1"/>
          </p:cNvGraphicFramePr>
          <p:nvPr/>
        </p:nvGraphicFramePr>
        <p:xfrm>
          <a:off x="990600" y="3810000"/>
          <a:ext cx="19002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32" name="Equation" r:id="rId5" imgW="1002960" imgH="241200" progId="Equation.3">
                  <p:embed/>
                </p:oleObj>
              </mc:Choice>
              <mc:Fallback>
                <p:oleObj name="Equation" r:id="rId5" imgW="100296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0"/>
                        <a:ext cx="19002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1206" name="AutoShape 6"/>
          <p:cNvSpPr>
            <a:spLocks noChangeArrowheads="1"/>
          </p:cNvSpPr>
          <p:nvPr/>
        </p:nvSpPr>
        <p:spPr bwMode="auto">
          <a:xfrm>
            <a:off x="2133600" y="5791200"/>
            <a:ext cx="1905000" cy="1066800"/>
          </a:xfrm>
          <a:prstGeom prst="cloudCallout">
            <a:avLst>
              <a:gd name="adj1" fmla="val -42500"/>
              <a:gd name="adj2" fmla="val 833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b="1"/>
          </a:p>
        </p:txBody>
      </p:sp>
      <p:sp>
        <p:nvSpPr>
          <p:cNvPr id="691207" name="Line 7"/>
          <p:cNvSpPr>
            <a:spLocks noChangeShapeType="1"/>
          </p:cNvSpPr>
          <p:nvPr/>
        </p:nvSpPr>
        <p:spPr bwMode="auto">
          <a:xfrm>
            <a:off x="914400" y="6400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208" name="Line 8"/>
          <p:cNvSpPr>
            <a:spLocks noChangeShapeType="1"/>
          </p:cNvSpPr>
          <p:nvPr/>
        </p:nvSpPr>
        <p:spPr bwMode="auto">
          <a:xfrm>
            <a:off x="4038600" y="6400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91209" name="Object 9"/>
          <p:cNvGraphicFramePr>
            <a:graphicFrameLocks noChangeAspect="1"/>
          </p:cNvGraphicFramePr>
          <p:nvPr/>
        </p:nvGraphicFramePr>
        <p:xfrm>
          <a:off x="1336675" y="5891213"/>
          <a:ext cx="2635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33" name="Equation" r:id="rId7" imgW="139680" imgH="215640" progId="Equation.3">
                  <p:embed/>
                </p:oleObj>
              </mc:Choice>
              <mc:Fallback>
                <p:oleObj name="Equation" r:id="rId7" imgW="1396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5891213"/>
                        <a:ext cx="2635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1210" name="Line 10"/>
          <p:cNvSpPr>
            <a:spLocks noChangeShapeType="1"/>
          </p:cNvSpPr>
          <p:nvPr/>
        </p:nvSpPr>
        <p:spPr bwMode="auto">
          <a:xfrm>
            <a:off x="21336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211" name="Line 11"/>
          <p:cNvSpPr>
            <a:spLocks noChangeShapeType="1"/>
          </p:cNvSpPr>
          <p:nvPr/>
        </p:nvSpPr>
        <p:spPr bwMode="auto">
          <a:xfrm>
            <a:off x="2133600" y="5638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212" name="Line 12"/>
          <p:cNvSpPr>
            <a:spLocks noChangeShapeType="1"/>
          </p:cNvSpPr>
          <p:nvPr/>
        </p:nvSpPr>
        <p:spPr bwMode="auto">
          <a:xfrm>
            <a:off x="4038600" y="5562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213" name="Text Box 13"/>
          <p:cNvSpPr txBox="1">
            <a:spLocks noChangeArrowheads="1"/>
          </p:cNvSpPr>
          <p:nvPr/>
        </p:nvSpPr>
        <p:spPr bwMode="auto">
          <a:xfrm>
            <a:off x="2952750" y="53340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</a:t>
            </a:r>
          </a:p>
        </p:txBody>
      </p:sp>
      <p:graphicFrame>
        <p:nvGraphicFramePr>
          <p:cNvPr id="691214" name="Object 14"/>
          <p:cNvGraphicFramePr>
            <a:graphicFrameLocks noChangeAspect="1"/>
          </p:cNvGraphicFramePr>
          <p:nvPr/>
        </p:nvGraphicFramePr>
        <p:xfrm>
          <a:off x="5681663" y="5613400"/>
          <a:ext cx="117475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34" name="Equation" r:id="rId9" imgW="622080" imgH="533160" progId="Equation.3">
                  <p:embed/>
                </p:oleObj>
              </mc:Choice>
              <mc:Fallback>
                <p:oleObj name="Equation" r:id="rId9" imgW="622080" imgH="5331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663" y="5613400"/>
                        <a:ext cx="117475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F12C4-2056-49DE-99A9-554086BCEBB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Arrival rate to repair’s man queue and waiting time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10138"/>
          </a:xfrm>
        </p:spPr>
        <p:txBody>
          <a:bodyPr/>
          <a:lstStyle/>
          <a:p>
            <a:r>
              <a:rPr lang="en-US"/>
              <a:t>Arrival rate to repair’s man queue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Mean waiting time in repair’s man queue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Mean waiting in the entire repair’s man system</a:t>
            </a:r>
          </a:p>
        </p:txBody>
      </p:sp>
      <p:graphicFrame>
        <p:nvGraphicFramePr>
          <p:cNvPr id="692228" name="Object 4"/>
          <p:cNvGraphicFramePr>
            <a:graphicFrameLocks noChangeAspect="1"/>
          </p:cNvGraphicFramePr>
          <p:nvPr/>
        </p:nvGraphicFramePr>
        <p:xfrm>
          <a:off x="836613" y="1870075"/>
          <a:ext cx="5411787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243" name="Equation" r:id="rId3" imgW="2857320" imgH="1104840" progId="Equation.3">
                  <p:embed/>
                </p:oleObj>
              </mc:Choice>
              <mc:Fallback>
                <p:oleObj name="Equation" r:id="rId3" imgW="2857320" imgH="1104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1870075"/>
                        <a:ext cx="5411787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2229" name="Object 5"/>
          <p:cNvGraphicFramePr>
            <a:graphicFrameLocks noChangeAspect="1"/>
          </p:cNvGraphicFramePr>
          <p:nvPr/>
        </p:nvGraphicFramePr>
        <p:xfrm>
          <a:off x="2052638" y="4419600"/>
          <a:ext cx="2982912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244" name="Equation" r:id="rId5" imgW="1574640" imgH="419040" progId="Equation.3">
                  <p:embed/>
                </p:oleObj>
              </mc:Choice>
              <mc:Fallback>
                <p:oleObj name="Equation" r:id="rId5" imgW="157464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4419600"/>
                        <a:ext cx="2982912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2230" name="Object 6"/>
          <p:cNvGraphicFramePr>
            <a:graphicFrameLocks noChangeAspect="1"/>
          </p:cNvGraphicFramePr>
          <p:nvPr/>
        </p:nvGraphicFramePr>
        <p:xfrm>
          <a:off x="2165350" y="5759450"/>
          <a:ext cx="276701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245" name="Equation" r:id="rId7" imgW="1460160" imgH="419040" progId="Equation.3">
                  <p:embed/>
                </p:oleObj>
              </mc:Choice>
              <mc:Fallback>
                <p:oleObj name="Equation" r:id="rId7" imgW="146016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5759450"/>
                        <a:ext cx="276701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967F-2707-4DFD-9834-4F82FCCA6A5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machine: analysis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Cycle thru which goes a machine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Mean cycle time</a:t>
            </a:r>
          </a:p>
          <a:p>
            <a:endParaRPr lang="en-US"/>
          </a:p>
          <a:p>
            <a:r>
              <a:rPr lang="en-US"/>
              <a:t>Rate at which a machine completes a cycle</a:t>
            </a:r>
          </a:p>
          <a:p>
            <a:endParaRPr lang="en-US"/>
          </a:p>
          <a:p>
            <a:r>
              <a:rPr lang="en-US"/>
              <a:t>Rate at which all machines complete their cycle</a:t>
            </a:r>
          </a:p>
          <a:p>
            <a:pPr lvl="1"/>
            <a:endParaRPr lang="en-US"/>
          </a:p>
        </p:txBody>
      </p:sp>
      <p:sp>
        <p:nvSpPr>
          <p:cNvPr id="693252" name="Line 4"/>
          <p:cNvSpPr>
            <a:spLocks noChangeShapeType="1"/>
          </p:cNvSpPr>
          <p:nvPr/>
        </p:nvSpPr>
        <p:spPr bwMode="auto">
          <a:xfrm>
            <a:off x="23622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3253" name="Line 5"/>
          <p:cNvSpPr>
            <a:spLocks noChangeShapeType="1"/>
          </p:cNvSpPr>
          <p:nvPr/>
        </p:nvSpPr>
        <p:spPr bwMode="auto">
          <a:xfrm>
            <a:off x="2362200" y="2590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3254" name="Line 6"/>
          <p:cNvSpPr>
            <a:spLocks noChangeShapeType="1"/>
          </p:cNvSpPr>
          <p:nvPr/>
        </p:nvSpPr>
        <p:spPr bwMode="auto">
          <a:xfrm>
            <a:off x="35814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3255" name="Line 7"/>
          <p:cNvSpPr>
            <a:spLocks noChangeShapeType="1"/>
          </p:cNvSpPr>
          <p:nvPr/>
        </p:nvSpPr>
        <p:spPr bwMode="auto">
          <a:xfrm>
            <a:off x="3581400" y="2590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3256" name="Line 8"/>
          <p:cNvSpPr>
            <a:spLocks noChangeShapeType="1"/>
          </p:cNvSpPr>
          <p:nvPr/>
        </p:nvSpPr>
        <p:spPr bwMode="auto">
          <a:xfrm>
            <a:off x="42672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3258" name="Line 10"/>
          <p:cNvSpPr>
            <a:spLocks noChangeShapeType="1"/>
          </p:cNvSpPr>
          <p:nvPr/>
        </p:nvSpPr>
        <p:spPr bwMode="auto">
          <a:xfrm>
            <a:off x="4267200" y="259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3260" name="Line 12"/>
          <p:cNvSpPr>
            <a:spLocks noChangeShapeType="1"/>
          </p:cNvSpPr>
          <p:nvPr/>
        </p:nvSpPr>
        <p:spPr bwMode="auto">
          <a:xfrm>
            <a:off x="51816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3261" name="Text Box 13"/>
          <p:cNvSpPr txBox="1">
            <a:spLocks noChangeArrowheads="1"/>
          </p:cNvSpPr>
          <p:nvPr/>
        </p:nvSpPr>
        <p:spPr bwMode="auto">
          <a:xfrm>
            <a:off x="2362200" y="2209800"/>
            <a:ext cx="116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Operational</a:t>
            </a:r>
          </a:p>
        </p:txBody>
      </p:sp>
      <p:sp>
        <p:nvSpPr>
          <p:cNvPr id="693262" name="Text Box 14"/>
          <p:cNvSpPr txBox="1">
            <a:spLocks noChangeArrowheads="1"/>
          </p:cNvSpPr>
          <p:nvPr/>
        </p:nvSpPr>
        <p:spPr bwMode="auto">
          <a:xfrm>
            <a:off x="3657600" y="2590800"/>
            <a:ext cx="55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Wait</a:t>
            </a:r>
          </a:p>
        </p:txBody>
      </p:sp>
      <p:sp>
        <p:nvSpPr>
          <p:cNvPr id="693263" name="Text Box 15"/>
          <p:cNvSpPr txBox="1">
            <a:spLocks noChangeArrowheads="1"/>
          </p:cNvSpPr>
          <p:nvPr/>
        </p:nvSpPr>
        <p:spPr bwMode="auto">
          <a:xfrm>
            <a:off x="4343400" y="2209800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Repair </a:t>
            </a:r>
          </a:p>
        </p:txBody>
      </p:sp>
      <p:graphicFrame>
        <p:nvGraphicFramePr>
          <p:cNvPr id="693264" name="Object 16"/>
          <p:cNvGraphicFramePr>
            <a:graphicFrameLocks noChangeAspect="1"/>
          </p:cNvGraphicFramePr>
          <p:nvPr/>
        </p:nvGraphicFramePr>
        <p:xfrm>
          <a:off x="3581400" y="3200400"/>
          <a:ext cx="81756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280" name="Equation" r:id="rId3" imgW="431640" imgH="393480" progId="Equation.3">
                  <p:embed/>
                </p:oleObj>
              </mc:Choice>
              <mc:Fallback>
                <p:oleObj name="Equation" r:id="rId3" imgW="43164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200400"/>
                        <a:ext cx="817563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3265" name="AutoShape 17"/>
          <p:cNvSpPr>
            <a:spLocks/>
          </p:cNvSpPr>
          <p:nvPr/>
        </p:nvSpPr>
        <p:spPr bwMode="auto">
          <a:xfrm rot="5400000">
            <a:off x="3733800" y="1676400"/>
            <a:ext cx="152400" cy="27432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93266" name="Object 18"/>
          <p:cNvGraphicFramePr>
            <a:graphicFrameLocks noChangeAspect="1"/>
          </p:cNvGraphicFramePr>
          <p:nvPr/>
        </p:nvGraphicFramePr>
        <p:xfrm>
          <a:off x="7391400" y="3998913"/>
          <a:ext cx="865188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281" name="Equation" r:id="rId5" imgW="457200" imgH="583920" progId="Equation.3">
                  <p:embed/>
                </p:oleObj>
              </mc:Choice>
              <mc:Fallback>
                <p:oleObj name="Equation" r:id="rId5" imgW="457200" imgH="58392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998913"/>
                        <a:ext cx="865188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3267" name="Object 19"/>
          <p:cNvGraphicFramePr>
            <a:graphicFrameLocks noChangeAspect="1"/>
          </p:cNvGraphicFramePr>
          <p:nvPr/>
        </p:nvGraphicFramePr>
        <p:xfrm>
          <a:off x="3733800" y="5522913"/>
          <a:ext cx="865188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282" name="Equation" r:id="rId7" imgW="457200" imgH="583920" progId="Equation.3">
                  <p:embed/>
                </p:oleObj>
              </mc:Choice>
              <mc:Fallback>
                <p:oleObj name="Equation" r:id="rId7" imgW="457200" imgH="58392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522913"/>
                        <a:ext cx="865188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3399</TotalTime>
  <Words>1313</Words>
  <Application>Microsoft Office PowerPoint</Application>
  <PresentationFormat>On-screen Show (4:3)</PresentationFormat>
  <Paragraphs>291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Network</vt:lpstr>
      <vt:lpstr>Equation</vt:lpstr>
      <vt:lpstr>Machine interference problem: introduction</vt:lpstr>
      <vt:lpstr>Machine interference problem: Introduction (cont’d)</vt:lpstr>
      <vt:lpstr>Machine interference problem: history</vt:lpstr>
      <vt:lpstr>Machine interference problem: assumptions</vt:lpstr>
      <vt:lpstr>Machine interference problem: solution</vt:lpstr>
      <vt:lpstr>Normalizing constant</vt:lpstr>
      <vt:lpstr>Machine interference problem: performance measures</vt:lpstr>
      <vt:lpstr>Arrival rate to repair’s man queue and waiting time</vt:lpstr>
      <vt:lpstr>Single machine: analysis</vt:lpstr>
      <vt:lpstr>Production rate</vt:lpstr>
      <vt:lpstr>Mean repair’s man queue length Lq</vt:lpstr>
      <vt:lpstr>Normalized mean waiting time</vt:lpstr>
      <vt:lpstr>Normalized mean waiting time: analysis</vt:lpstr>
      <vt:lpstr>Mean number of machines in the system L</vt:lpstr>
      <vt:lpstr>Examples</vt:lpstr>
      <vt:lpstr>Z-transform: application in queuing systems</vt:lpstr>
      <vt:lpstr>Binomial distribution</vt:lpstr>
      <vt:lpstr>Geometric distribution</vt:lpstr>
      <vt:lpstr>Poisson distribution</vt:lpstr>
      <vt:lpstr>Problem I</vt:lpstr>
      <vt:lpstr>Problem I (cont’d)</vt:lpstr>
      <vt:lpstr>Problem II</vt:lpstr>
      <vt:lpstr>Problem III</vt:lpstr>
      <vt:lpstr>Problem IV</vt:lpstr>
      <vt:lpstr>Problem V </vt:lpstr>
      <vt:lpstr>Problem V (continued) </vt:lpstr>
    </vt:vector>
  </TitlesOfParts>
  <Company>Lebanese American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COE321: Logic Design</dc:title>
  <dc:creator>wissam</dc:creator>
  <cp:lastModifiedBy>Fawaz, Wissam Fawzi</cp:lastModifiedBy>
  <cp:revision>615</cp:revision>
  <cp:lastPrinted>1601-01-01T00:00:00Z</cp:lastPrinted>
  <dcterms:created xsi:type="dcterms:W3CDTF">2006-10-15T06:08:27Z</dcterms:created>
  <dcterms:modified xsi:type="dcterms:W3CDTF">2013-04-09T10:12:58Z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