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7"/>
  </p:notesMasterIdLst>
  <p:handoutMasterIdLst>
    <p:handoutMasterId r:id="rId28"/>
  </p:handoutMasterIdLst>
  <p:sldIdLst>
    <p:sldId id="399" r:id="rId2"/>
    <p:sldId id="401" r:id="rId3"/>
    <p:sldId id="402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9" r:id="rId17"/>
    <p:sldId id="420" r:id="rId18"/>
    <p:sldId id="421" r:id="rId19"/>
    <p:sldId id="416" r:id="rId20"/>
    <p:sldId id="417" r:id="rId21"/>
    <p:sldId id="418" r:id="rId22"/>
    <p:sldId id="422" r:id="rId23"/>
    <p:sldId id="423" r:id="rId24"/>
    <p:sldId id="425" r:id="rId25"/>
    <p:sldId id="42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5848" autoAdjust="0"/>
  </p:normalViewPr>
  <p:slideViewPr>
    <p:cSldViewPr>
      <p:cViewPr varScale="1">
        <p:scale>
          <a:sx n="94" d="100"/>
          <a:sy n="94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BFDD18-4F1E-4B3C-AC77-5607B5D0CA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44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4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92BD49-578F-4BC9-96F3-39B5A1B877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73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A5104-1165-44F4-AB50-6CD8A1EA751C}" type="slidenum">
              <a:rPr lang="en-US"/>
              <a:pPr/>
              <a:t>2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reason people was studying these distributions was to introduce more realistic representation of real life service times.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162B8-96DE-4B80-ADF8-46EDEE47928E}" type="slidenum">
              <a:rPr lang="en-US"/>
              <a:pPr/>
              <a:t>20</a:t>
            </a:fld>
            <a:endParaRPr lang="en-US"/>
          </a:p>
        </p:txBody>
      </p:sp>
      <p:sp>
        <p:nvSpPr>
          <p:cNvPr id="73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following condition has to hold: 3 &lt; 2</a:t>
            </a:r>
            <a:r>
              <a:rPr lang="en-US" i="1"/>
              <a:t>m</a:t>
            </a:r>
            <a:r>
              <a:rPr lang="en-US"/>
              <a:t>1</a:t>
            </a:r>
            <a:r>
              <a:rPr lang="en-US" i="1"/>
              <a:t>m</a:t>
            </a:r>
            <a:r>
              <a:rPr lang="en-US"/>
              <a:t>3 . Note that the above method of moment applies to the case where the c2 of the original distribution (which we approximate by a C2) is greater than 1.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5CFCE4-0D0B-42FD-8B14-A5A7CAFC60C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1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187A4-3572-4248-A800-A3E2B1C1A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70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B755B-98FE-46D9-AEDE-4A349285C1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53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2DECB-1B55-4A4C-8CC2-CD557191D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61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077D8-FB2D-4642-96E2-E619E1335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54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FD8DE-15E8-4354-AD65-C016F30E13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70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59D7B-235B-44C2-A03B-77C8E62B23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5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075F9-9451-4456-BDCD-3ACC7529F9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31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926C2-E410-4A87-9831-457BF1E5A8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46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B6964-AFB0-4BBC-80FF-3D58FA21E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70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16A03-0137-4A35-9CDF-8A2CB583CE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12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239FB95-1467-4174-9BD1-2B32BA7FCBE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0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BF3A-413F-4146-8D29-83D46D3457F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Squared coefficient of variation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squared coefficient of variation</a:t>
            </a:r>
          </a:p>
          <a:p>
            <a:pPr lvl="1"/>
            <a:r>
              <a:rPr lang="en-US"/>
              <a:t>Gives you an insight to the dynamics of a r.v. X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Tells you how bursty your source is</a:t>
            </a:r>
          </a:p>
          <a:p>
            <a:pPr lvl="2"/>
            <a:r>
              <a:rPr lang="en-US"/>
              <a:t>C</a:t>
            </a:r>
            <a:r>
              <a:rPr lang="en-US" baseline="30000"/>
              <a:t>2 </a:t>
            </a:r>
            <a:r>
              <a:rPr lang="en-US"/>
              <a:t>get larger as the traffic becomes more bursty</a:t>
            </a:r>
          </a:p>
          <a:p>
            <a:pPr lvl="3"/>
            <a:r>
              <a:rPr lang="en-US"/>
              <a:t>For voice traffic for example, C</a:t>
            </a:r>
            <a:r>
              <a:rPr lang="en-US" baseline="30000"/>
              <a:t>2 </a:t>
            </a:r>
            <a:r>
              <a:rPr lang="en-US"/>
              <a:t>=18</a:t>
            </a:r>
          </a:p>
          <a:p>
            <a:pPr lvl="3"/>
            <a:endParaRPr lang="en-US"/>
          </a:p>
          <a:p>
            <a:pPr lvl="3"/>
            <a:r>
              <a:rPr lang="en-US"/>
              <a:t>Poisson arrivals C</a:t>
            </a:r>
            <a:r>
              <a:rPr lang="en-US" baseline="30000"/>
              <a:t>2 </a:t>
            </a:r>
            <a:r>
              <a:rPr lang="en-US"/>
              <a:t>=1 (not bursty)</a:t>
            </a:r>
          </a:p>
          <a:p>
            <a:pPr lvl="3"/>
            <a:endParaRPr lang="en-US" baseline="30000"/>
          </a:p>
        </p:txBody>
      </p:sp>
      <p:graphicFrame>
        <p:nvGraphicFramePr>
          <p:cNvPr id="715781" name="Object 5"/>
          <p:cNvGraphicFramePr>
            <a:graphicFrameLocks noChangeAspect="1"/>
          </p:cNvGraphicFramePr>
          <p:nvPr/>
        </p:nvGraphicFramePr>
        <p:xfrm>
          <a:off x="3360738" y="2667000"/>
          <a:ext cx="1611312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5853" name="Equation" r:id="rId3" imgW="850680" imgH="419040" progId="Equation.3">
                  <p:embed/>
                </p:oleObj>
              </mc:Choice>
              <mc:Fallback>
                <p:oleObj name="Equation" r:id="rId3" imgW="85068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38" y="2667000"/>
                        <a:ext cx="1611312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5782" name="Object 6"/>
          <p:cNvGraphicFramePr>
            <a:graphicFrameLocks noChangeAspect="1"/>
          </p:cNvGraphicFramePr>
          <p:nvPr/>
        </p:nvGraphicFramePr>
        <p:xfrm>
          <a:off x="2740025" y="5581650"/>
          <a:ext cx="283686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5854" name="Equation" r:id="rId5" imgW="1498320" imgH="444240" progId="Equation.3">
                  <p:embed/>
                </p:oleObj>
              </mc:Choice>
              <mc:Fallback>
                <p:oleObj name="Equation" r:id="rId5" imgW="149832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0025" y="5581650"/>
                        <a:ext cx="283686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AF77-7C7E-4299-8DDB-2698C0ABFDF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Hyper-exponential: squared coefficient of variation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n-US" baseline="30000"/>
              <a:t>2 </a:t>
            </a:r>
            <a:r>
              <a:rPr lang="en-US"/>
              <a:t>= Var[X]/E[X]</a:t>
            </a:r>
            <a:r>
              <a:rPr lang="en-US" baseline="30000"/>
              <a:t>2</a:t>
            </a:r>
          </a:p>
          <a:p>
            <a:pPr lvl="1"/>
            <a:r>
              <a:rPr lang="en-US"/>
              <a:t>C</a:t>
            </a:r>
            <a:r>
              <a:rPr lang="en-US" baseline="30000"/>
              <a:t>2</a:t>
            </a:r>
            <a:r>
              <a:rPr lang="en-US"/>
              <a:t> is greater than 1 </a:t>
            </a:r>
          </a:p>
          <a:p>
            <a:pPr lvl="1"/>
            <a:endParaRPr lang="en-US"/>
          </a:p>
          <a:p>
            <a:pPr lvl="1"/>
            <a:r>
              <a:rPr lang="en-US"/>
              <a:t>Example: H</a:t>
            </a:r>
            <a:r>
              <a:rPr lang="en-US" baseline="-25000"/>
              <a:t>2 </a:t>
            </a:r>
            <a:r>
              <a:rPr lang="en-US"/>
              <a:t>, C</a:t>
            </a:r>
            <a:r>
              <a:rPr lang="en-US" baseline="30000"/>
              <a:t>2 </a:t>
            </a:r>
            <a:r>
              <a:rPr lang="en-US"/>
              <a:t>&gt; 1 ?</a:t>
            </a:r>
            <a:endParaRPr lang="en-US" baseline="30000"/>
          </a:p>
        </p:txBody>
      </p:sp>
      <p:graphicFrame>
        <p:nvGraphicFramePr>
          <p:cNvPr id="727044" name="Object 4"/>
          <p:cNvGraphicFramePr>
            <a:graphicFrameLocks noChangeAspect="1"/>
          </p:cNvGraphicFramePr>
          <p:nvPr/>
        </p:nvGraphicFramePr>
        <p:xfrm>
          <a:off x="2514600" y="3352800"/>
          <a:ext cx="4381500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80" name="Equation" r:id="rId3" imgW="2311200" imgH="1854000" progId="Equation.3">
                  <p:embed/>
                </p:oleObj>
              </mc:Choice>
              <mc:Fallback>
                <p:oleObj name="Equation" r:id="rId3" imgW="231120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352800"/>
                        <a:ext cx="4381500" cy="351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9143-7E21-4AC2-848C-87E9C06007B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Coxian model: main idea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	</a:t>
            </a:r>
          </a:p>
          <a:p>
            <a:pPr lvl="1"/>
            <a:r>
              <a:rPr lang="en-US"/>
              <a:t>Instead of forcing the customer </a:t>
            </a:r>
          </a:p>
          <a:p>
            <a:pPr lvl="2"/>
            <a:r>
              <a:rPr lang="en-US"/>
              <a:t>to get r exponential distributions in an E</a:t>
            </a:r>
            <a:r>
              <a:rPr lang="en-US" baseline="-25000"/>
              <a:t>r </a:t>
            </a:r>
            <a:r>
              <a:rPr lang="en-US"/>
              <a:t>model </a:t>
            </a:r>
          </a:p>
          <a:p>
            <a:pPr lvl="2"/>
            <a:endParaRPr lang="en-US"/>
          </a:p>
          <a:p>
            <a:pPr lvl="2"/>
            <a:r>
              <a:rPr lang="en-US"/>
              <a:t>The customer will have the choice to get 1, 2, …, r services</a:t>
            </a:r>
          </a:p>
          <a:p>
            <a:pPr lvl="2"/>
            <a:endParaRPr lang="en-US"/>
          </a:p>
          <a:p>
            <a:r>
              <a:rPr lang="en-US"/>
              <a:t>Example</a:t>
            </a:r>
          </a:p>
          <a:p>
            <a:pPr lvl="1"/>
            <a:r>
              <a:rPr lang="en-US"/>
              <a:t>C</a:t>
            </a:r>
            <a:r>
              <a:rPr lang="en-US" baseline="-25000"/>
              <a:t>2 </a:t>
            </a:r>
            <a:r>
              <a:rPr lang="en-US"/>
              <a:t>: when customer completes the first phase</a:t>
            </a:r>
          </a:p>
          <a:p>
            <a:pPr lvl="2"/>
            <a:r>
              <a:rPr lang="en-US"/>
              <a:t>He will move on to 2</a:t>
            </a:r>
            <a:r>
              <a:rPr lang="en-US" baseline="30000"/>
              <a:t>nd</a:t>
            </a:r>
            <a:r>
              <a:rPr lang="en-US"/>
              <a:t> phase with probability a </a:t>
            </a:r>
          </a:p>
          <a:p>
            <a:pPr lvl="3"/>
            <a:r>
              <a:rPr lang="en-US"/>
              <a:t>Or he will depart with probability b (where a+b=1)</a:t>
            </a:r>
          </a:p>
          <a:p>
            <a:pPr lvl="3">
              <a:buFont typeface="Wingdings" pitchFamily="2" charset="2"/>
              <a:buNone/>
            </a:pPr>
            <a:endParaRPr lang="en-US" baseline="-25000"/>
          </a:p>
        </p:txBody>
      </p:sp>
      <p:sp>
        <p:nvSpPr>
          <p:cNvPr id="728068" name="Oval 4"/>
          <p:cNvSpPr>
            <a:spLocks noChangeArrowheads="1"/>
          </p:cNvSpPr>
          <p:nvPr/>
        </p:nvSpPr>
        <p:spPr bwMode="auto">
          <a:xfrm>
            <a:off x="3505200" y="59293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69" name="Oval 5"/>
          <p:cNvSpPr>
            <a:spLocks noChangeArrowheads="1"/>
          </p:cNvSpPr>
          <p:nvPr/>
        </p:nvSpPr>
        <p:spPr bwMode="auto">
          <a:xfrm>
            <a:off x="4191000" y="5943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70" name="Line 6"/>
          <p:cNvSpPr>
            <a:spLocks noChangeShapeType="1"/>
          </p:cNvSpPr>
          <p:nvPr/>
        </p:nvSpPr>
        <p:spPr bwMode="auto">
          <a:xfrm>
            <a:off x="3886200" y="617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071" name="Text Box 7"/>
          <p:cNvSpPr txBox="1">
            <a:spLocks noChangeArrowheads="1"/>
          </p:cNvSpPr>
          <p:nvPr/>
        </p:nvSpPr>
        <p:spPr bwMode="auto">
          <a:xfrm>
            <a:off x="3886200" y="5638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728072" name="Line 8"/>
          <p:cNvSpPr>
            <a:spLocks noChangeShapeType="1"/>
          </p:cNvSpPr>
          <p:nvPr/>
        </p:nvSpPr>
        <p:spPr bwMode="auto">
          <a:xfrm>
            <a:off x="3200400" y="617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073" name="Line 9"/>
          <p:cNvSpPr>
            <a:spLocks noChangeShapeType="1"/>
          </p:cNvSpPr>
          <p:nvPr/>
        </p:nvSpPr>
        <p:spPr bwMode="auto">
          <a:xfrm>
            <a:off x="3810000" y="6248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074" name="Text Box 10"/>
          <p:cNvSpPr txBox="1">
            <a:spLocks noChangeArrowheads="1"/>
          </p:cNvSpPr>
          <p:nvPr/>
        </p:nvSpPr>
        <p:spPr bwMode="auto">
          <a:xfrm>
            <a:off x="4108450" y="63388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728075" name="Line 11"/>
          <p:cNvSpPr>
            <a:spLocks noChangeShapeType="1"/>
          </p:cNvSpPr>
          <p:nvPr/>
        </p:nvSpPr>
        <p:spPr bwMode="auto">
          <a:xfrm>
            <a:off x="4572000" y="617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5699-6B63-40AE-9EA7-E7CFD1FAABE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Coxian model</a:t>
            </a:r>
          </a:p>
        </p:txBody>
      </p:sp>
      <p:sp>
        <p:nvSpPr>
          <p:cNvPr id="729091" name="Line 3"/>
          <p:cNvSpPr>
            <a:spLocks noChangeShapeType="1"/>
          </p:cNvSpPr>
          <p:nvPr/>
        </p:nvSpPr>
        <p:spPr bwMode="auto">
          <a:xfrm>
            <a:off x="2667000" y="23479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092" name="Oval 4"/>
          <p:cNvSpPr>
            <a:spLocks noChangeArrowheads="1"/>
          </p:cNvSpPr>
          <p:nvPr/>
        </p:nvSpPr>
        <p:spPr bwMode="auto">
          <a:xfrm>
            <a:off x="2895600" y="21193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093" name="Text Box 5"/>
          <p:cNvSpPr txBox="1">
            <a:spLocks noChangeArrowheads="1"/>
          </p:cNvSpPr>
          <p:nvPr/>
        </p:nvSpPr>
        <p:spPr bwMode="auto">
          <a:xfrm>
            <a:off x="2895600" y="1766888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729094" name="Oval 6"/>
          <p:cNvSpPr>
            <a:spLocks noChangeArrowheads="1"/>
          </p:cNvSpPr>
          <p:nvPr/>
        </p:nvSpPr>
        <p:spPr bwMode="auto">
          <a:xfrm>
            <a:off x="3581400" y="2133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095" name="Line 7"/>
          <p:cNvSpPr>
            <a:spLocks noChangeShapeType="1"/>
          </p:cNvSpPr>
          <p:nvPr/>
        </p:nvSpPr>
        <p:spPr bwMode="auto">
          <a:xfrm>
            <a:off x="32766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096" name="Text Box 8"/>
          <p:cNvSpPr txBox="1">
            <a:spLocks noChangeArrowheads="1"/>
          </p:cNvSpPr>
          <p:nvPr/>
        </p:nvSpPr>
        <p:spPr bwMode="auto">
          <a:xfrm>
            <a:off x="3562350" y="1752600"/>
            <a:ext cx="40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2</a:t>
            </a:r>
            <a:endParaRPr lang="el-GR" b="1"/>
          </a:p>
        </p:txBody>
      </p:sp>
      <p:sp>
        <p:nvSpPr>
          <p:cNvPr id="729097" name="Line 9"/>
          <p:cNvSpPr>
            <a:spLocks noChangeShapeType="1"/>
          </p:cNvSpPr>
          <p:nvPr/>
        </p:nvSpPr>
        <p:spPr bwMode="auto">
          <a:xfrm>
            <a:off x="39624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098" name="Oval 10"/>
          <p:cNvSpPr>
            <a:spLocks noChangeArrowheads="1"/>
          </p:cNvSpPr>
          <p:nvPr/>
        </p:nvSpPr>
        <p:spPr bwMode="auto">
          <a:xfrm>
            <a:off x="4267200" y="2133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099" name="Text Box 11"/>
          <p:cNvSpPr txBox="1">
            <a:spLocks noChangeArrowheads="1"/>
          </p:cNvSpPr>
          <p:nvPr/>
        </p:nvSpPr>
        <p:spPr bwMode="auto">
          <a:xfrm>
            <a:off x="4248150" y="1752600"/>
            <a:ext cx="40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3</a:t>
            </a:r>
            <a:endParaRPr lang="el-GR" b="1"/>
          </a:p>
        </p:txBody>
      </p:sp>
      <p:sp>
        <p:nvSpPr>
          <p:cNvPr id="729100" name="Oval 12"/>
          <p:cNvSpPr>
            <a:spLocks noChangeArrowheads="1"/>
          </p:cNvSpPr>
          <p:nvPr/>
        </p:nvSpPr>
        <p:spPr bwMode="auto">
          <a:xfrm>
            <a:off x="4953000" y="2133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01" name="Text Box 13"/>
          <p:cNvSpPr txBox="1">
            <a:spLocks noChangeArrowheads="1"/>
          </p:cNvSpPr>
          <p:nvPr/>
        </p:nvSpPr>
        <p:spPr bwMode="auto">
          <a:xfrm>
            <a:off x="4933950" y="1752600"/>
            <a:ext cx="40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4</a:t>
            </a:r>
            <a:endParaRPr lang="el-GR" b="1"/>
          </a:p>
        </p:txBody>
      </p:sp>
      <p:sp>
        <p:nvSpPr>
          <p:cNvPr id="729102" name="Line 14"/>
          <p:cNvSpPr>
            <a:spLocks noChangeShapeType="1"/>
          </p:cNvSpPr>
          <p:nvPr/>
        </p:nvSpPr>
        <p:spPr bwMode="auto">
          <a:xfrm>
            <a:off x="46482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03" name="Line 15"/>
          <p:cNvSpPr>
            <a:spLocks noChangeShapeType="1"/>
          </p:cNvSpPr>
          <p:nvPr/>
        </p:nvSpPr>
        <p:spPr bwMode="auto">
          <a:xfrm>
            <a:off x="53340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04" name="Line 16"/>
          <p:cNvSpPr>
            <a:spLocks noChangeShapeType="1"/>
          </p:cNvSpPr>
          <p:nvPr/>
        </p:nvSpPr>
        <p:spPr bwMode="auto">
          <a:xfrm>
            <a:off x="3200400" y="2438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05" name="Line 17"/>
          <p:cNvSpPr>
            <a:spLocks noChangeShapeType="1"/>
          </p:cNvSpPr>
          <p:nvPr/>
        </p:nvSpPr>
        <p:spPr bwMode="auto">
          <a:xfrm>
            <a:off x="3429000" y="2743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06" name="Line 18"/>
          <p:cNvSpPr>
            <a:spLocks noChangeShapeType="1"/>
          </p:cNvSpPr>
          <p:nvPr/>
        </p:nvSpPr>
        <p:spPr bwMode="auto">
          <a:xfrm flipV="1">
            <a:off x="5257800" y="2362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07" name="Line 19"/>
          <p:cNvSpPr>
            <a:spLocks noChangeShapeType="1"/>
          </p:cNvSpPr>
          <p:nvPr/>
        </p:nvSpPr>
        <p:spPr bwMode="auto">
          <a:xfrm>
            <a:off x="3886200" y="2438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08" name="Line 20"/>
          <p:cNvSpPr>
            <a:spLocks noChangeShapeType="1"/>
          </p:cNvSpPr>
          <p:nvPr/>
        </p:nvSpPr>
        <p:spPr bwMode="auto">
          <a:xfrm>
            <a:off x="4572000" y="2438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09" name="Text Box 21"/>
          <p:cNvSpPr txBox="1">
            <a:spLocks noChangeArrowheads="1"/>
          </p:cNvSpPr>
          <p:nvPr/>
        </p:nvSpPr>
        <p:spPr bwMode="auto">
          <a:xfrm>
            <a:off x="3262313" y="1941513"/>
            <a:ext cx="395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29110" name="Text Box 22"/>
          <p:cNvSpPr txBox="1">
            <a:spLocks noChangeArrowheads="1"/>
          </p:cNvSpPr>
          <p:nvPr/>
        </p:nvSpPr>
        <p:spPr bwMode="auto">
          <a:xfrm>
            <a:off x="2971800" y="2376488"/>
            <a:ext cx="395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29111" name="Text Box 23"/>
          <p:cNvSpPr txBox="1">
            <a:spLocks noChangeArrowheads="1"/>
          </p:cNvSpPr>
          <p:nvPr/>
        </p:nvSpPr>
        <p:spPr bwMode="auto">
          <a:xfrm>
            <a:off x="3719513" y="2376488"/>
            <a:ext cx="395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729112" name="Text Box 24"/>
          <p:cNvSpPr txBox="1">
            <a:spLocks noChangeArrowheads="1"/>
          </p:cNvSpPr>
          <p:nvPr/>
        </p:nvSpPr>
        <p:spPr bwMode="auto">
          <a:xfrm>
            <a:off x="4343400" y="2376488"/>
            <a:ext cx="395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729113" name="Text Box 25"/>
          <p:cNvSpPr txBox="1">
            <a:spLocks noChangeArrowheads="1"/>
          </p:cNvSpPr>
          <p:nvPr/>
        </p:nvSpPr>
        <p:spPr bwMode="auto">
          <a:xfrm>
            <a:off x="3948113" y="1919288"/>
            <a:ext cx="395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729114" name="Text Box 26"/>
          <p:cNvSpPr txBox="1">
            <a:spLocks noChangeArrowheads="1"/>
          </p:cNvSpPr>
          <p:nvPr/>
        </p:nvSpPr>
        <p:spPr bwMode="auto">
          <a:xfrm>
            <a:off x="4633913" y="1919288"/>
            <a:ext cx="395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729115" name="AutoShape 27"/>
          <p:cNvSpPr>
            <a:spLocks noChangeArrowheads="1"/>
          </p:cNvSpPr>
          <p:nvPr/>
        </p:nvSpPr>
        <p:spPr bwMode="auto">
          <a:xfrm>
            <a:off x="4038600" y="31242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29116" name="Line 28"/>
          <p:cNvSpPr>
            <a:spLocks noChangeShapeType="1"/>
          </p:cNvSpPr>
          <p:nvPr/>
        </p:nvSpPr>
        <p:spPr bwMode="auto">
          <a:xfrm flipV="1">
            <a:off x="3200400" y="4191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17" name="Oval 29"/>
          <p:cNvSpPr>
            <a:spLocks noChangeArrowheads="1"/>
          </p:cNvSpPr>
          <p:nvPr/>
        </p:nvSpPr>
        <p:spPr bwMode="auto">
          <a:xfrm>
            <a:off x="43434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18" name="Oval 30"/>
          <p:cNvSpPr>
            <a:spLocks noChangeArrowheads="1"/>
          </p:cNvSpPr>
          <p:nvPr/>
        </p:nvSpPr>
        <p:spPr bwMode="auto">
          <a:xfrm>
            <a:off x="4343400" y="4495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19" name="Line 31"/>
          <p:cNvSpPr>
            <a:spLocks noChangeShapeType="1"/>
          </p:cNvSpPr>
          <p:nvPr/>
        </p:nvSpPr>
        <p:spPr bwMode="auto">
          <a:xfrm flipV="1">
            <a:off x="3200400" y="4724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20" name="Line 32"/>
          <p:cNvSpPr>
            <a:spLocks noChangeShapeType="1"/>
          </p:cNvSpPr>
          <p:nvPr/>
        </p:nvSpPr>
        <p:spPr bwMode="auto">
          <a:xfrm>
            <a:off x="32004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21" name="Text Box 33"/>
          <p:cNvSpPr txBox="1">
            <a:spLocks noChangeArrowheads="1"/>
          </p:cNvSpPr>
          <p:nvPr/>
        </p:nvSpPr>
        <p:spPr bwMode="auto">
          <a:xfrm>
            <a:off x="4343400" y="3976688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729122" name="Text Box 34"/>
          <p:cNvSpPr txBox="1">
            <a:spLocks noChangeArrowheads="1"/>
          </p:cNvSpPr>
          <p:nvPr/>
        </p:nvSpPr>
        <p:spPr bwMode="auto">
          <a:xfrm>
            <a:off x="4316413" y="4433888"/>
            <a:ext cx="407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729123" name="Text Box 35"/>
          <p:cNvSpPr txBox="1">
            <a:spLocks noChangeArrowheads="1"/>
          </p:cNvSpPr>
          <p:nvPr/>
        </p:nvSpPr>
        <p:spPr bwMode="auto">
          <a:xfrm>
            <a:off x="3554413" y="4038600"/>
            <a:ext cx="407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b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729124" name="Text Box 36"/>
          <p:cNvSpPr txBox="1">
            <a:spLocks noChangeArrowheads="1"/>
          </p:cNvSpPr>
          <p:nvPr/>
        </p:nvSpPr>
        <p:spPr bwMode="auto">
          <a:xfrm>
            <a:off x="3638550" y="4343400"/>
            <a:ext cx="661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1 </a:t>
            </a:r>
            <a:r>
              <a:rPr lang="en-US" b="1"/>
              <a:t>b</a:t>
            </a:r>
            <a:r>
              <a:rPr lang="en-US" b="1" baseline="-25000"/>
              <a:t>2</a:t>
            </a:r>
            <a:endParaRPr lang="el-GR" b="1" baseline="-25000"/>
          </a:p>
        </p:txBody>
      </p:sp>
      <p:sp>
        <p:nvSpPr>
          <p:cNvPr id="729125" name="Line 37"/>
          <p:cNvSpPr>
            <a:spLocks noChangeShapeType="1"/>
          </p:cNvSpPr>
          <p:nvPr/>
        </p:nvSpPr>
        <p:spPr bwMode="auto">
          <a:xfrm>
            <a:off x="3200400" y="4724400"/>
            <a:ext cx="114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26" name="Oval 38"/>
          <p:cNvSpPr>
            <a:spLocks noChangeArrowheads="1"/>
          </p:cNvSpPr>
          <p:nvPr/>
        </p:nvSpPr>
        <p:spPr bwMode="auto">
          <a:xfrm>
            <a:off x="5029200" y="4495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27" name="Text Box 39"/>
          <p:cNvSpPr txBox="1">
            <a:spLocks noChangeArrowheads="1"/>
          </p:cNvSpPr>
          <p:nvPr/>
        </p:nvSpPr>
        <p:spPr bwMode="auto">
          <a:xfrm>
            <a:off x="5002213" y="4433888"/>
            <a:ext cx="407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2</a:t>
            </a:r>
            <a:endParaRPr lang="el-GR" b="1"/>
          </a:p>
        </p:txBody>
      </p:sp>
      <p:sp>
        <p:nvSpPr>
          <p:cNvPr id="729128" name="Line 40"/>
          <p:cNvSpPr>
            <a:spLocks noChangeShapeType="1"/>
          </p:cNvSpPr>
          <p:nvPr/>
        </p:nvSpPr>
        <p:spPr bwMode="auto">
          <a:xfrm>
            <a:off x="47244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29" name="Oval 41"/>
          <p:cNvSpPr>
            <a:spLocks noChangeArrowheads="1"/>
          </p:cNvSpPr>
          <p:nvPr/>
        </p:nvSpPr>
        <p:spPr bwMode="auto">
          <a:xfrm>
            <a:off x="4343400" y="5181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30" name="Text Box 42"/>
          <p:cNvSpPr txBox="1">
            <a:spLocks noChangeArrowheads="1"/>
          </p:cNvSpPr>
          <p:nvPr/>
        </p:nvSpPr>
        <p:spPr bwMode="auto">
          <a:xfrm>
            <a:off x="4316413" y="5119688"/>
            <a:ext cx="407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729131" name="Oval 43"/>
          <p:cNvSpPr>
            <a:spLocks noChangeArrowheads="1"/>
          </p:cNvSpPr>
          <p:nvPr/>
        </p:nvSpPr>
        <p:spPr bwMode="auto">
          <a:xfrm>
            <a:off x="5029200" y="5181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32" name="Text Box 44"/>
          <p:cNvSpPr txBox="1">
            <a:spLocks noChangeArrowheads="1"/>
          </p:cNvSpPr>
          <p:nvPr/>
        </p:nvSpPr>
        <p:spPr bwMode="auto">
          <a:xfrm>
            <a:off x="5002213" y="5119688"/>
            <a:ext cx="407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2</a:t>
            </a:r>
            <a:endParaRPr lang="el-GR" b="1"/>
          </a:p>
        </p:txBody>
      </p:sp>
      <p:sp>
        <p:nvSpPr>
          <p:cNvPr id="729133" name="Line 45"/>
          <p:cNvSpPr>
            <a:spLocks noChangeShapeType="1"/>
          </p:cNvSpPr>
          <p:nvPr/>
        </p:nvSpPr>
        <p:spPr bwMode="auto">
          <a:xfrm>
            <a:off x="47244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34" name="Oval 46"/>
          <p:cNvSpPr>
            <a:spLocks noChangeArrowheads="1"/>
          </p:cNvSpPr>
          <p:nvPr/>
        </p:nvSpPr>
        <p:spPr bwMode="auto">
          <a:xfrm>
            <a:off x="5715000" y="5181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35" name="Line 47"/>
          <p:cNvSpPr>
            <a:spLocks noChangeShapeType="1"/>
          </p:cNvSpPr>
          <p:nvPr/>
        </p:nvSpPr>
        <p:spPr bwMode="auto">
          <a:xfrm>
            <a:off x="54102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36" name="Text Box 48"/>
          <p:cNvSpPr txBox="1">
            <a:spLocks noChangeArrowheads="1"/>
          </p:cNvSpPr>
          <p:nvPr/>
        </p:nvSpPr>
        <p:spPr bwMode="auto">
          <a:xfrm>
            <a:off x="5688013" y="5119688"/>
            <a:ext cx="407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3</a:t>
            </a:r>
            <a:endParaRPr lang="el-GR" b="1"/>
          </a:p>
        </p:txBody>
      </p:sp>
      <p:sp>
        <p:nvSpPr>
          <p:cNvPr id="729137" name="Text Box 49"/>
          <p:cNvSpPr txBox="1">
            <a:spLocks noChangeArrowheads="1"/>
          </p:cNvSpPr>
          <p:nvPr/>
        </p:nvSpPr>
        <p:spPr bwMode="auto">
          <a:xfrm>
            <a:off x="3733800" y="4800600"/>
            <a:ext cx="91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1 </a:t>
            </a:r>
            <a:r>
              <a:rPr lang="en-US" b="1"/>
              <a:t>a</a:t>
            </a:r>
            <a:r>
              <a:rPr lang="en-US" b="1" baseline="-25000"/>
              <a:t>2 </a:t>
            </a:r>
            <a:r>
              <a:rPr lang="en-US" b="1"/>
              <a:t>b</a:t>
            </a:r>
            <a:r>
              <a:rPr lang="en-US" b="1" baseline="-25000"/>
              <a:t>3</a:t>
            </a:r>
            <a:endParaRPr lang="el-GR" b="1" baseline="-25000"/>
          </a:p>
        </p:txBody>
      </p:sp>
      <p:sp>
        <p:nvSpPr>
          <p:cNvPr id="729138" name="Oval 50"/>
          <p:cNvSpPr>
            <a:spLocks noChangeArrowheads="1"/>
          </p:cNvSpPr>
          <p:nvPr/>
        </p:nvSpPr>
        <p:spPr bwMode="auto">
          <a:xfrm>
            <a:off x="4370388" y="5791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39" name="Text Box 51"/>
          <p:cNvSpPr txBox="1">
            <a:spLocks noChangeArrowheads="1"/>
          </p:cNvSpPr>
          <p:nvPr/>
        </p:nvSpPr>
        <p:spPr bwMode="auto">
          <a:xfrm>
            <a:off x="4343400" y="5729288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729140" name="Oval 52"/>
          <p:cNvSpPr>
            <a:spLocks noChangeArrowheads="1"/>
          </p:cNvSpPr>
          <p:nvPr/>
        </p:nvSpPr>
        <p:spPr bwMode="auto">
          <a:xfrm>
            <a:off x="5056188" y="5791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41" name="Text Box 53"/>
          <p:cNvSpPr txBox="1">
            <a:spLocks noChangeArrowheads="1"/>
          </p:cNvSpPr>
          <p:nvPr/>
        </p:nvSpPr>
        <p:spPr bwMode="auto">
          <a:xfrm>
            <a:off x="5029200" y="5729288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2</a:t>
            </a:r>
            <a:endParaRPr lang="el-GR" b="1"/>
          </a:p>
        </p:txBody>
      </p:sp>
      <p:sp>
        <p:nvSpPr>
          <p:cNvPr id="729142" name="Line 54"/>
          <p:cNvSpPr>
            <a:spLocks noChangeShapeType="1"/>
          </p:cNvSpPr>
          <p:nvPr/>
        </p:nvSpPr>
        <p:spPr bwMode="auto">
          <a:xfrm>
            <a:off x="4751388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43" name="Oval 55"/>
          <p:cNvSpPr>
            <a:spLocks noChangeArrowheads="1"/>
          </p:cNvSpPr>
          <p:nvPr/>
        </p:nvSpPr>
        <p:spPr bwMode="auto">
          <a:xfrm>
            <a:off x="5741988" y="5791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44" name="Line 56"/>
          <p:cNvSpPr>
            <a:spLocks noChangeShapeType="1"/>
          </p:cNvSpPr>
          <p:nvPr/>
        </p:nvSpPr>
        <p:spPr bwMode="auto">
          <a:xfrm>
            <a:off x="5437188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45" name="Text Box 57"/>
          <p:cNvSpPr txBox="1">
            <a:spLocks noChangeArrowheads="1"/>
          </p:cNvSpPr>
          <p:nvPr/>
        </p:nvSpPr>
        <p:spPr bwMode="auto">
          <a:xfrm>
            <a:off x="5715000" y="5729288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3</a:t>
            </a:r>
            <a:endParaRPr lang="el-GR" b="1"/>
          </a:p>
        </p:txBody>
      </p:sp>
      <p:sp>
        <p:nvSpPr>
          <p:cNvPr id="729146" name="Oval 58"/>
          <p:cNvSpPr>
            <a:spLocks noChangeArrowheads="1"/>
          </p:cNvSpPr>
          <p:nvPr/>
        </p:nvSpPr>
        <p:spPr bwMode="auto">
          <a:xfrm>
            <a:off x="6351588" y="5791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47" name="Text Box 59"/>
          <p:cNvSpPr txBox="1">
            <a:spLocks noChangeArrowheads="1"/>
          </p:cNvSpPr>
          <p:nvPr/>
        </p:nvSpPr>
        <p:spPr bwMode="auto">
          <a:xfrm>
            <a:off x="6324600" y="5729288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4</a:t>
            </a:r>
            <a:endParaRPr lang="el-GR" b="1"/>
          </a:p>
        </p:txBody>
      </p:sp>
      <p:sp>
        <p:nvSpPr>
          <p:cNvPr id="729148" name="Line 60"/>
          <p:cNvSpPr>
            <a:spLocks noChangeShapeType="1"/>
          </p:cNvSpPr>
          <p:nvPr/>
        </p:nvSpPr>
        <p:spPr bwMode="auto">
          <a:xfrm>
            <a:off x="60960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49" name="Text Box 61"/>
          <p:cNvSpPr txBox="1">
            <a:spLocks noChangeArrowheads="1"/>
          </p:cNvSpPr>
          <p:nvPr/>
        </p:nvSpPr>
        <p:spPr bwMode="auto">
          <a:xfrm>
            <a:off x="3200400" y="5424488"/>
            <a:ext cx="903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1 </a:t>
            </a:r>
            <a:r>
              <a:rPr lang="en-US" b="1"/>
              <a:t>a</a:t>
            </a:r>
            <a:r>
              <a:rPr lang="en-US" b="1" baseline="-25000"/>
              <a:t>2 </a:t>
            </a:r>
            <a:r>
              <a:rPr lang="en-US" b="1"/>
              <a:t>a</a:t>
            </a:r>
            <a:r>
              <a:rPr lang="en-US" b="1" baseline="-25000"/>
              <a:t>3</a:t>
            </a:r>
            <a:endParaRPr lang="el-GR" b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2585-D2E0-4E2A-BAC8-7007B639222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Coxian distribution: Laplace transform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Laplace transform of </a:t>
            </a:r>
            <a:r>
              <a:rPr lang="en-US" dirty="0" err="1"/>
              <a:t>C</a:t>
            </a:r>
            <a:r>
              <a:rPr lang="en-US" baseline="-25000" dirty="0" err="1"/>
              <a:t>k</a:t>
            </a:r>
            <a:endParaRPr lang="en-US" baseline="-25000" dirty="0"/>
          </a:p>
          <a:p>
            <a:pPr lvl="1"/>
            <a:r>
              <a:rPr lang="en-US" dirty="0"/>
              <a:t>Is a fraction of 2 polynomials</a:t>
            </a:r>
          </a:p>
          <a:p>
            <a:pPr lvl="2"/>
            <a:r>
              <a:rPr lang="en-US" dirty="0"/>
              <a:t>The denominator of order k and the other of order &lt; k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Implication</a:t>
            </a:r>
          </a:p>
          <a:p>
            <a:pPr lvl="1"/>
            <a:r>
              <a:rPr lang="en-US" dirty="0"/>
              <a:t>A Laplace transform that has this structure</a:t>
            </a:r>
          </a:p>
          <a:p>
            <a:pPr lvl="2"/>
            <a:r>
              <a:rPr lang="en-US" dirty="0"/>
              <a:t>Can be represented by a Coxian  distribution</a:t>
            </a:r>
          </a:p>
          <a:p>
            <a:pPr lvl="3"/>
            <a:r>
              <a:rPr lang="en-US" dirty="0"/>
              <a:t>Where the order k = # phases, </a:t>
            </a:r>
          </a:p>
          <a:p>
            <a:pPr lvl="3"/>
            <a:r>
              <a:rPr lang="en-US" dirty="0"/>
              <a:t>Roots of denominator = service rate at each phase</a:t>
            </a:r>
          </a:p>
        </p:txBody>
      </p:sp>
      <p:graphicFrame>
        <p:nvGraphicFramePr>
          <p:cNvPr id="730116" name="Object 4"/>
          <p:cNvGraphicFramePr>
            <a:graphicFrameLocks noChangeAspect="1"/>
          </p:cNvGraphicFramePr>
          <p:nvPr/>
        </p:nvGraphicFramePr>
        <p:xfrm>
          <a:off x="3048000" y="3048000"/>
          <a:ext cx="284003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88" name="Equation" r:id="rId3" imgW="1498320" imgH="419040" progId="Equation.3">
                  <p:embed/>
                </p:oleObj>
              </mc:Choice>
              <mc:Fallback>
                <p:oleObj name="Equation" r:id="rId3" imgW="14983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48000"/>
                        <a:ext cx="2840038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01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17713"/>
              </p:ext>
            </p:extLst>
          </p:nvPr>
        </p:nvGraphicFramePr>
        <p:xfrm>
          <a:off x="1589088" y="5767388"/>
          <a:ext cx="507682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89" name="Equation" r:id="rId5" imgW="2679480" imgH="444240" progId="Equation.3">
                  <p:embed/>
                </p:oleObj>
              </mc:Choice>
              <mc:Fallback>
                <p:oleObj name="Equation" r:id="rId5" imgW="267948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5767388"/>
                        <a:ext cx="5076825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89A7-59CD-4A01-B578-C994EE64630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Coxian model: conclusion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Laplace transforms </a:t>
            </a:r>
          </a:p>
          <a:p>
            <a:pPr lvl="1"/>
            <a:r>
              <a:rPr lang="en-US" dirty="0"/>
              <a:t>Are rational </a:t>
            </a:r>
            <a:r>
              <a:rPr lang="en-US" dirty="0" smtClean="0"/>
              <a:t>functions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=&gt; Any distribution can be represented </a:t>
            </a:r>
          </a:p>
          <a:p>
            <a:pPr lvl="2"/>
            <a:r>
              <a:rPr lang="en-US" dirty="0"/>
              <a:t>Exactly or approximately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By a Coxian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1A2B-15FB-4B21-A915-34FD5BE1E92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Coxian model: dimensionality problem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11663"/>
          </a:xfrm>
        </p:spPr>
        <p:txBody>
          <a:bodyPr/>
          <a:lstStyle/>
          <a:p>
            <a:r>
              <a:rPr lang="en-US" dirty="0"/>
              <a:t>A Coxian model can grow too big</a:t>
            </a:r>
          </a:p>
          <a:p>
            <a:pPr lvl="1"/>
            <a:r>
              <a:rPr lang="en-US" dirty="0"/>
              <a:t>And may have as such a large # of phases</a:t>
            </a:r>
          </a:p>
          <a:p>
            <a:endParaRPr lang="en-US" dirty="0"/>
          </a:p>
          <a:p>
            <a:pPr lvl="1"/>
            <a:r>
              <a:rPr lang="en-US" dirty="0"/>
              <a:t>To cope with such a limitation </a:t>
            </a:r>
          </a:p>
          <a:p>
            <a:pPr lvl="2"/>
            <a:r>
              <a:rPr lang="en-US" dirty="0"/>
              <a:t>Any Laplace transform can be approximated by a </a:t>
            </a:r>
            <a:r>
              <a:rPr lang="en-US" dirty="0" smtClean="0"/>
              <a:t>Coxian 2</a:t>
            </a:r>
            <a:endParaRPr lang="en-US" baseline="-25000" dirty="0"/>
          </a:p>
          <a:p>
            <a:pPr lvl="2"/>
            <a:endParaRPr lang="en-US" baseline="-25000" dirty="0"/>
          </a:p>
          <a:p>
            <a:pPr lvl="2"/>
            <a:endParaRPr lang="en-US" baseline="-25000" dirty="0"/>
          </a:p>
          <a:p>
            <a:pPr lvl="2"/>
            <a:endParaRPr lang="en-US" baseline="-25000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unknowns (a, </a:t>
            </a:r>
            <a:r>
              <a:rPr lang="el-GR" dirty="0"/>
              <a:t>μ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l-GR" dirty="0"/>
              <a:t>μ</a:t>
            </a:r>
            <a:r>
              <a:rPr lang="en-US" baseline="-25000" dirty="0"/>
              <a:t>2</a:t>
            </a:r>
            <a:r>
              <a:rPr lang="en-US" dirty="0" smtClean="0"/>
              <a:t>) can be obtained by</a:t>
            </a:r>
            <a:endParaRPr lang="en-US" dirty="0"/>
          </a:p>
          <a:p>
            <a:pPr lvl="3"/>
            <a:r>
              <a:rPr lang="en-US" dirty="0" smtClean="0"/>
              <a:t>Calculating </a:t>
            </a:r>
            <a:r>
              <a:rPr lang="en-US" dirty="0"/>
              <a:t>the first 3 moments based on Laplace transform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And </a:t>
            </a:r>
            <a:r>
              <a:rPr lang="en-US" dirty="0" smtClean="0"/>
              <a:t>then matching </a:t>
            </a:r>
            <a:r>
              <a:rPr lang="en-US" dirty="0"/>
              <a:t>these against those of the C</a:t>
            </a:r>
            <a:r>
              <a:rPr lang="en-US" baseline="-25000" dirty="0"/>
              <a:t>2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732164" name="Oval 4"/>
          <p:cNvSpPr>
            <a:spLocks noChangeArrowheads="1"/>
          </p:cNvSpPr>
          <p:nvPr/>
        </p:nvSpPr>
        <p:spPr bwMode="auto">
          <a:xfrm>
            <a:off x="3505200" y="41005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2165" name="Oval 5"/>
          <p:cNvSpPr>
            <a:spLocks noChangeArrowheads="1"/>
          </p:cNvSpPr>
          <p:nvPr/>
        </p:nvSpPr>
        <p:spPr bwMode="auto">
          <a:xfrm>
            <a:off x="4191000" y="4114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2166" name="Line 6"/>
          <p:cNvSpPr>
            <a:spLocks noChangeShapeType="1"/>
          </p:cNvSpPr>
          <p:nvPr/>
        </p:nvSpPr>
        <p:spPr bwMode="auto">
          <a:xfrm>
            <a:off x="38862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2167" name="Text Box 7"/>
          <p:cNvSpPr txBox="1">
            <a:spLocks noChangeArrowheads="1"/>
          </p:cNvSpPr>
          <p:nvPr/>
        </p:nvSpPr>
        <p:spPr bwMode="auto">
          <a:xfrm>
            <a:off x="3886200" y="3810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732168" name="Line 8"/>
          <p:cNvSpPr>
            <a:spLocks noChangeShapeType="1"/>
          </p:cNvSpPr>
          <p:nvPr/>
        </p:nvSpPr>
        <p:spPr bwMode="auto">
          <a:xfrm>
            <a:off x="32004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2169" name="Line 9"/>
          <p:cNvSpPr>
            <a:spLocks noChangeShapeType="1"/>
          </p:cNvSpPr>
          <p:nvPr/>
        </p:nvSpPr>
        <p:spPr bwMode="auto">
          <a:xfrm>
            <a:off x="3810000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2170" name="Text Box 10"/>
          <p:cNvSpPr txBox="1">
            <a:spLocks noChangeArrowheads="1"/>
          </p:cNvSpPr>
          <p:nvPr/>
        </p:nvSpPr>
        <p:spPr bwMode="auto">
          <a:xfrm>
            <a:off x="4108450" y="4510088"/>
            <a:ext cx="78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b=1-a</a:t>
            </a:r>
          </a:p>
        </p:txBody>
      </p:sp>
      <p:sp>
        <p:nvSpPr>
          <p:cNvPr id="732171" name="Line 11"/>
          <p:cNvSpPr>
            <a:spLocks noChangeShapeType="1"/>
          </p:cNvSpPr>
          <p:nvPr/>
        </p:nvSpPr>
        <p:spPr bwMode="auto">
          <a:xfrm>
            <a:off x="45720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2172" name="Text Box 12"/>
          <p:cNvSpPr txBox="1">
            <a:spLocks noChangeArrowheads="1"/>
          </p:cNvSpPr>
          <p:nvPr/>
        </p:nvSpPr>
        <p:spPr bwMode="auto">
          <a:xfrm>
            <a:off x="3505200" y="4038600"/>
            <a:ext cx="40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732173" name="Text Box 13"/>
          <p:cNvSpPr txBox="1">
            <a:spLocks noChangeArrowheads="1"/>
          </p:cNvSpPr>
          <p:nvPr/>
        </p:nvSpPr>
        <p:spPr bwMode="auto">
          <a:xfrm>
            <a:off x="4191000" y="4038600"/>
            <a:ext cx="40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2</a:t>
            </a:r>
            <a:endParaRPr lang="el-GR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Properties of Coxian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19262"/>
                <a:ext cx="8229600" cy="4833937"/>
              </a:xfrm>
            </p:spPr>
            <p:txBody>
              <a:bodyPr/>
              <a:lstStyle/>
              <a:p>
                <a:r>
                  <a:rPr lang="en-US" dirty="0" smtClean="0"/>
                  <a:t>Let X be a random variable</a:t>
                </a:r>
              </a:p>
              <a:p>
                <a:pPr lvl="1"/>
                <a:r>
                  <a:rPr lang="en-US" dirty="0" smtClean="0"/>
                  <a:t>Following the Coxian distribution </a:t>
                </a:r>
              </a:p>
              <a:p>
                <a:pPr lvl="2"/>
                <a:r>
                  <a:rPr lang="en-US" dirty="0" smtClean="0"/>
                  <a:t>With parameters µ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,µ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and a</a:t>
                </a:r>
              </a:p>
              <a:p>
                <a:endParaRPr lang="en-US" dirty="0"/>
              </a:p>
              <a:p>
                <a:r>
                  <a:rPr lang="en-US" dirty="0" smtClean="0"/>
                  <a:t>PDF of this distribution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Laplace transform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19262"/>
                <a:ext cx="8229600" cy="4833937"/>
              </a:xfrm>
              <a:blipFill rotWithShape="1">
                <a:blip r:embed="rId2"/>
                <a:stretch>
                  <a:fillRect l="-444" t="-1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DECB-1B55-4A4C-8CC2-CD557191D039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992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three moments of Coxian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95400"/>
                <a:ext cx="8839200" cy="5486400"/>
              </a:xfrm>
            </p:spPr>
            <p:txBody>
              <a:bodyPr/>
              <a:lstStyle/>
              <a:p>
                <a:r>
                  <a:rPr lang="en-US" dirty="0" smtClean="0"/>
                  <a:t>By using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𝑋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bSup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𝑑𝑠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=0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[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We have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2(1−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6(1−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Squared Coefficient of variation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(1−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=&gt;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∈[0.5,∞)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For a Coxian k distribution =&gt;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∈[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,∞)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95400"/>
                <a:ext cx="8839200" cy="5486400"/>
              </a:xfrm>
              <a:blipFill rotWithShape="1">
                <a:blip r:embed="rId2"/>
                <a:stretch>
                  <a:fillRect l="-414" t="-1000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DECB-1B55-4A4C-8CC2-CD557191D039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519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a general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I: c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&gt; 1</a:t>
            </a:r>
          </a:p>
          <a:p>
            <a:pPr lvl="1"/>
            <a:r>
              <a:rPr lang="en-US" dirty="0" smtClean="0"/>
              <a:t>Approximation by a Coxian 2 distribution </a:t>
            </a:r>
          </a:p>
          <a:p>
            <a:pPr lvl="2"/>
            <a:r>
              <a:rPr lang="en-US" dirty="0" smtClean="0"/>
              <a:t>Method of moments</a:t>
            </a:r>
          </a:p>
          <a:p>
            <a:pPr lvl="2"/>
            <a:r>
              <a:rPr lang="en-US" dirty="0" smtClean="0"/>
              <a:t>Maximum likelihood estimation</a:t>
            </a:r>
          </a:p>
          <a:p>
            <a:pPr lvl="2"/>
            <a:r>
              <a:rPr lang="en-US" dirty="0" smtClean="0"/>
              <a:t>Minimum distance estimation</a:t>
            </a:r>
          </a:p>
          <a:p>
            <a:pPr lvl="2"/>
            <a:endParaRPr lang="en-US" dirty="0"/>
          </a:p>
          <a:p>
            <a:r>
              <a:rPr lang="en-US" dirty="0" smtClean="0"/>
              <a:t>Case II: </a:t>
            </a:r>
            <a:r>
              <a:rPr lang="en-US" dirty="0"/>
              <a:t>c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smtClean="0"/>
              <a:t>&lt; 1</a:t>
            </a:r>
          </a:p>
          <a:p>
            <a:pPr lvl="1"/>
            <a:r>
              <a:rPr lang="en-US" dirty="0" smtClean="0"/>
              <a:t>Approximation by a generalized Erlang distribution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DECB-1B55-4A4C-8CC2-CD557191D039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5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0F87-CD93-491E-B347-2F2EEC3681C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moments</a:t>
            </a:r>
            <a:endParaRPr lang="en-US" dirty="0"/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first way of obtaining the 3 unknowns (</a:t>
            </a:r>
            <a:r>
              <a:rPr lang="el-GR" dirty="0"/>
              <a:t>μ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l-GR" dirty="0"/>
              <a:t>μ</a:t>
            </a:r>
            <a:r>
              <a:rPr lang="en-US" baseline="-25000" dirty="0"/>
              <a:t>2 </a:t>
            </a:r>
            <a:r>
              <a:rPr lang="en-US" dirty="0"/>
              <a:t>a)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3 moments method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Let </a:t>
            </a:r>
            <a:r>
              <a:rPr lang="en-US" i="1" dirty="0"/>
              <a:t>m</a:t>
            </a:r>
            <a:r>
              <a:rPr lang="en-US" dirty="0"/>
              <a:t>1, </a:t>
            </a:r>
            <a:r>
              <a:rPr lang="en-US" i="1" dirty="0"/>
              <a:t>m</a:t>
            </a:r>
            <a:r>
              <a:rPr lang="en-US" dirty="0"/>
              <a:t>2, </a:t>
            </a:r>
            <a:r>
              <a:rPr lang="en-US" i="1" dirty="0"/>
              <a:t>m</a:t>
            </a:r>
            <a:r>
              <a:rPr lang="en-US" dirty="0"/>
              <a:t>3 be the first three moments 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of the distribution which we want to approximate by a C</a:t>
            </a:r>
            <a:r>
              <a:rPr lang="en-US" baseline="-25000" dirty="0"/>
              <a:t>2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The first 3 moments of a C2 are given by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by equating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baseline="-30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=E(X),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baseline="-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=E(X</a:t>
            </a:r>
            <a:r>
              <a:rPr lang="en-US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), and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baseline="-30000" dirty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= E(X</a:t>
            </a:r>
            <a:r>
              <a:rPr lang="en-US" baseline="30000" dirty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), you get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735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5237" name="Rectangle 5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endParaRPr lang="en-US"/>
          </a:p>
        </p:txBody>
      </p:sp>
      <p:sp>
        <p:nvSpPr>
          <p:cNvPr id="735238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endParaRPr lang="en-US"/>
          </a:p>
        </p:txBody>
      </p:sp>
      <p:graphicFrame>
        <p:nvGraphicFramePr>
          <p:cNvPr id="735239" name="Object 7"/>
          <p:cNvGraphicFramePr>
            <a:graphicFrameLocks noChangeAspect="1"/>
          </p:cNvGraphicFramePr>
          <p:nvPr/>
        </p:nvGraphicFramePr>
        <p:xfrm>
          <a:off x="2057400" y="3886200"/>
          <a:ext cx="4495800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42" name="Equation" r:id="rId3" imgW="2908080" imgH="1384200" progId="Equation.3">
                  <p:embed/>
                </p:oleObj>
              </mc:Choice>
              <mc:Fallback>
                <p:oleObj name="Equation" r:id="rId3" imgW="29080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86200"/>
                        <a:ext cx="4495800" cy="214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51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AE60-9A1C-4B32-B759-76DAC5380C1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Erlang, Hyper-exponential, and Coxian distributions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Mixture of exponentials</a:t>
            </a:r>
          </a:p>
          <a:p>
            <a:pPr lvl="1"/>
            <a:r>
              <a:rPr lang="en-US" dirty="0"/>
              <a:t>Combines a different # of exponential distributions</a:t>
            </a:r>
          </a:p>
          <a:p>
            <a:pPr lvl="2"/>
            <a:r>
              <a:rPr lang="en-US" dirty="0"/>
              <a:t>Erlang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Hyper-exponential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Coxian</a:t>
            </a:r>
          </a:p>
        </p:txBody>
      </p:sp>
      <p:sp>
        <p:nvSpPr>
          <p:cNvPr id="717828" name="Line 4"/>
          <p:cNvSpPr>
            <a:spLocks noChangeShapeType="1"/>
          </p:cNvSpPr>
          <p:nvPr/>
        </p:nvSpPr>
        <p:spPr bwMode="auto">
          <a:xfrm>
            <a:off x="3048000" y="295751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29" name="Line 5"/>
          <p:cNvSpPr>
            <a:spLocks noChangeShapeType="1"/>
          </p:cNvSpPr>
          <p:nvPr/>
        </p:nvSpPr>
        <p:spPr bwMode="auto">
          <a:xfrm>
            <a:off x="4572000" y="2957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30" name="Line 6"/>
          <p:cNvSpPr>
            <a:spLocks noChangeShapeType="1"/>
          </p:cNvSpPr>
          <p:nvPr/>
        </p:nvSpPr>
        <p:spPr bwMode="auto">
          <a:xfrm flipH="1">
            <a:off x="3048000" y="333851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31" name="Line 7"/>
          <p:cNvSpPr>
            <a:spLocks noChangeShapeType="1"/>
          </p:cNvSpPr>
          <p:nvPr/>
        </p:nvSpPr>
        <p:spPr bwMode="auto">
          <a:xfrm>
            <a:off x="4419600" y="2957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32" name="Line 8"/>
          <p:cNvSpPr>
            <a:spLocks noChangeShapeType="1"/>
          </p:cNvSpPr>
          <p:nvPr/>
        </p:nvSpPr>
        <p:spPr bwMode="auto">
          <a:xfrm>
            <a:off x="4267200" y="2957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33" name="Line 9"/>
          <p:cNvSpPr>
            <a:spLocks noChangeShapeType="1"/>
          </p:cNvSpPr>
          <p:nvPr/>
        </p:nvSpPr>
        <p:spPr bwMode="auto">
          <a:xfrm>
            <a:off x="4114800" y="2957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34" name="Line 10"/>
          <p:cNvSpPr>
            <a:spLocks noChangeShapeType="1"/>
          </p:cNvSpPr>
          <p:nvPr/>
        </p:nvSpPr>
        <p:spPr bwMode="auto">
          <a:xfrm>
            <a:off x="4572000" y="31861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35" name="Oval 11"/>
          <p:cNvSpPr>
            <a:spLocks noChangeArrowheads="1"/>
          </p:cNvSpPr>
          <p:nvPr/>
        </p:nvSpPr>
        <p:spPr bwMode="auto">
          <a:xfrm>
            <a:off x="4800600" y="29575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36" name="Text Box 12"/>
          <p:cNvSpPr txBox="1">
            <a:spLocks noChangeArrowheads="1"/>
          </p:cNvSpPr>
          <p:nvPr/>
        </p:nvSpPr>
        <p:spPr bwMode="auto">
          <a:xfrm>
            <a:off x="4800600" y="2605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</a:p>
        </p:txBody>
      </p:sp>
      <p:sp>
        <p:nvSpPr>
          <p:cNvPr id="717837" name="Oval 13"/>
          <p:cNvSpPr>
            <a:spLocks noChangeArrowheads="1"/>
          </p:cNvSpPr>
          <p:nvPr/>
        </p:nvSpPr>
        <p:spPr bwMode="auto">
          <a:xfrm>
            <a:off x="54864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38" name="Line 14"/>
          <p:cNvSpPr>
            <a:spLocks noChangeShapeType="1"/>
          </p:cNvSpPr>
          <p:nvPr/>
        </p:nvSpPr>
        <p:spPr bwMode="auto">
          <a:xfrm>
            <a:off x="51816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39" name="Text Box 15"/>
          <p:cNvSpPr txBox="1">
            <a:spLocks noChangeArrowheads="1"/>
          </p:cNvSpPr>
          <p:nvPr/>
        </p:nvSpPr>
        <p:spPr bwMode="auto">
          <a:xfrm>
            <a:off x="5467350" y="2590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</a:p>
        </p:txBody>
      </p:sp>
      <p:sp>
        <p:nvSpPr>
          <p:cNvPr id="717840" name="Rectangle 16"/>
          <p:cNvSpPr>
            <a:spLocks noChangeArrowheads="1"/>
          </p:cNvSpPr>
          <p:nvPr/>
        </p:nvSpPr>
        <p:spPr bwMode="auto">
          <a:xfrm>
            <a:off x="4724400" y="2590800"/>
            <a:ext cx="2590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41" name="Line 17"/>
          <p:cNvSpPr>
            <a:spLocks noChangeShapeType="1"/>
          </p:cNvSpPr>
          <p:nvPr/>
        </p:nvSpPr>
        <p:spPr bwMode="auto">
          <a:xfrm>
            <a:off x="58674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42" name="Oval 18"/>
          <p:cNvSpPr>
            <a:spLocks noChangeArrowheads="1"/>
          </p:cNvSpPr>
          <p:nvPr/>
        </p:nvSpPr>
        <p:spPr bwMode="auto">
          <a:xfrm>
            <a:off x="61722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43" name="Text Box 19"/>
          <p:cNvSpPr txBox="1">
            <a:spLocks noChangeArrowheads="1"/>
          </p:cNvSpPr>
          <p:nvPr/>
        </p:nvSpPr>
        <p:spPr bwMode="auto">
          <a:xfrm>
            <a:off x="6153150" y="2590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</a:p>
        </p:txBody>
      </p:sp>
      <p:sp>
        <p:nvSpPr>
          <p:cNvPr id="717844" name="Oval 20"/>
          <p:cNvSpPr>
            <a:spLocks noChangeArrowheads="1"/>
          </p:cNvSpPr>
          <p:nvPr/>
        </p:nvSpPr>
        <p:spPr bwMode="auto">
          <a:xfrm>
            <a:off x="68580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45" name="Text Box 21"/>
          <p:cNvSpPr txBox="1">
            <a:spLocks noChangeArrowheads="1"/>
          </p:cNvSpPr>
          <p:nvPr/>
        </p:nvSpPr>
        <p:spPr bwMode="auto">
          <a:xfrm>
            <a:off x="6838950" y="2590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</a:p>
        </p:txBody>
      </p:sp>
      <p:sp>
        <p:nvSpPr>
          <p:cNvPr id="717846" name="Line 22"/>
          <p:cNvSpPr>
            <a:spLocks noChangeShapeType="1"/>
          </p:cNvSpPr>
          <p:nvPr/>
        </p:nvSpPr>
        <p:spPr bwMode="auto">
          <a:xfrm>
            <a:off x="65532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47" name="Line 23"/>
          <p:cNvSpPr>
            <a:spLocks noChangeShapeType="1"/>
          </p:cNvSpPr>
          <p:nvPr/>
        </p:nvSpPr>
        <p:spPr bwMode="auto">
          <a:xfrm>
            <a:off x="72390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48" name="Text Box 24"/>
          <p:cNvSpPr txBox="1">
            <a:spLocks noChangeArrowheads="1"/>
          </p:cNvSpPr>
          <p:nvPr/>
        </p:nvSpPr>
        <p:spPr bwMode="auto">
          <a:xfrm>
            <a:off x="7448550" y="25908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E</a:t>
            </a:r>
            <a:r>
              <a:rPr lang="en-US" b="1" baseline="-25000"/>
              <a:t>4</a:t>
            </a:r>
            <a:endParaRPr lang="el-GR" b="1"/>
          </a:p>
        </p:txBody>
      </p:sp>
      <p:sp>
        <p:nvSpPr>
          <p:cNvPr id="717849" name="Line 25"/>
          <p:cNvSpPr>
            <a:spLocks noChangeShapeType="1"/>
          </p:cNvSpPr>
          <p:nvPr/>
        </p:nvSpPr>
        <p:spPr bwMode="auto">
          <a:xfrm>
            <a:off x="4724400" y="3657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50" name="Text Box 26"/>
          <p:cNvSpPr txBox="1">
            <a:spLocks noChangeArrowheads="1"/>
          </p:cNvSpPr>
          <p:nvPr/>
        </p:nvSpPr>
        <p:spPr bwMode="auto">
          <a:xfrm>
            <a:off x="5334000" y="3657600"/>
            <a:ext cx="1841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Service mechanism</a:t>
            </a:r>
            <a:endParaRPr lang="el-GR" sz="1400" b="1"/>
          </a:p>
        </p:txBody>
      </p:sp>
      <p:sp>
        <p:nvSpPr>
          <p:cNvPr id="717851" name="Line 27"/>
          <p:cNvSpPr>
            <a:spLocks noChangeShapeType="1"/>
          </p:cNvSpPr>
          <p:nvPr/>
        </p:nvSpPr>
        <p:spPr bwMode="auto">
          <a:xfrm>
            <a:off x="1981200" y="4419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52" name="Line 28"/>
          <p:cNvSpPr>
            <a:spLocks noChangeShapeType="1"/>
          </p:cNvSpPr>
          <p:nvPr/>
        </p:nvSpPr>
        <p:spPr bwMode="auto">
          <a:xfrm>
            <a:off x="35052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53" name="Line 29"/>
          <p:cNvSpPr>
            <a:spLocks noChangeShapeType="1"/>
          </p:cNvSpPr>
          <p:nvPr/>
        </p:nvSpPr>
        <p:spPr bwMode="auto">
          <a:xfrm flipH="1">
            <a:off x="1981200" y="4800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54" name="Line 30"/>
          <p:cNvSpPr>
            <a:spLocks noChangeShapeType="1"/>
          </p:cNvSpPr>
          <p:nvPr/>
        </p:nvSpPr>
        <p:spPr bwMode="auto">
          <a:xfrm>
            <a:off x="33528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55" name="Line 31"/>
          <p:cNvSpPr>
            <a:spLocks noChangeShapeType="1"/>
          </p:cNvSpPr>
          <p:nvPr/>
        </p:nvSpPr>
        <p:spPr bwMode="auto">
          <a:xfrm>
            <a:off x="32004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56" name="Line 32"/>
          <p:cNvSpPr>
            <a:spLocks noChangeShapeType="1"/>
          </p:cNvSpPr>
          <p:nvPr/>
        </p:nvSpPr>
        <p:spPr bwMode="auto">
          <a:xfrm>
            <a:off x="30480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57" name="Line 33"/>
          <p:cNvSpPr>
            <a:spLocks noChangeShapeType="1"/>
          </p:cNvSpPr>
          <p:nvPr/>
        </p:nvSpPr>
        <p:spPr bwMode="auto">
          <a:xfrm flipV="1">
            <a:off x="35052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58" name="Oval 34"/>
          <p:cNvSpPr>
            <a:spLocks noChangeArrowheads="1"/>
          </p:cNvSpPr>
          <p:nvPr/>
        </p:nvSpPr>
        <p:spPr bwMode="auto">
          <a:xfrm>
            <a:off x="3962400" y="3886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59" name="Oval 35"/>
          <p:cNvSpPr>
            <a:spLocks noChangeArrowheads="1"/>
          </p:cNvSpPr>
          <p:nvPr/>
        </p:nvSpPr>
        <p:spPr bwMode="auto">
          <a:xfrm>
            <a:off x="3962400" y="4343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60" name="Oval 36"/>
          <p:cNvSpPr>
            <a:spLocks noChangeArrowheads="1"/>
          </p:cNvSpPr>
          <p:nvPr/>
        </p:nvSpPr>
        <p:spPr bwMode="auto">
          <a:xfrm>
            <a:off x="3962400" y="4800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61" name="Line 37"/>
          <p:cNvSpPr>
            <a:spLocks noChangeShapeType="1"/>
          </p:cNvSpPr>
          <p:nvPr/>
        </p:nvSpPr>
        <p:spPr bwMode="auto">
          <a:xfrm flipV="1">
            <a:off x="35052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62" name="Line 38"/>
          <p:cNvSpPr>
            <a:spLocks noChangeShapeType="1"/>
          </p:cNvSpPr>
          <p:nvPr/>
        </p:nvSpPr>
        <p:spPr bwMode="auto">
          <a:xfrm>
            <a:off x="3505200" y="4572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63" name="Rectangle 39"/>
          <p:cNvSpPr>
            <a:spLocks noChangeArrowheads="1"/>
          </p:cNvSpPr>
          <p:nvPr/>
        </p:nvSpPr>
        <p:spPr bwMode="auto">
          <a:xfrm>
            <a:off x="3886200" y="3810000"/>
            <a:ext cx="533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64" name="Text Box 40"/>
          <p:cNvSpPr txBox="1">
            <a:spLocks noChangeArrowheads="1"/>
          </p:cNvSpPr>
          <p:nvPr/>
        </p:nvSpPr>
        <p:spPr bwMode="auto">
          <a:xfrm>
            <a:off x="4419600" y="4281488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H</a:t>
            </a:r>
            <a:r>
              <a:rPr lang="en-US" b="1" baseline="-25000"/>
              <a:t>3</a:t>
            </a:r>
            <a:endParaRPr lang="el-GR" b="1"/>
          </a:p>
        </p:txBody>
      </p:sp>
      <p:sp>
        <p:nvSpPr>
          <p:cNvPr id="717865" name="Text Box 41"/>
          <p:cNvSpPr txBox="1">
            <a:spLocks noChangeArrowheads="1"/>
          </p:cNvSpPr>
          <p:nvPr/>
        </p:nvSpPr>
        <p:spPr bwMode="auto">
          <a:xfrm>
            <a:off x="3962400" y="3824288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717866" name="Text Box 42"/>
          <p:cNvSpPr txBox="1">
            <a:spLocks noChangeArrowheads="1"/>
          </p:cNvSpPr>
          <p:nvPr/>
        </p:nvSpPr>
        <p:spPr bwMode="auto">
          <a:xfrm>
            <a:off x="3962400" y="4281488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2</a:t>
            </a:r>
            <a:endParaRPr lang="el-GR" b="1"/>
          </a:p>
        </p:txBody>
      </p:sp>
      <p:sp>
        <p:nvSpPr>
          <p:cNvPr id="717867" name="Text Box 43"/>
          <p:cNvSpPr txBox="1">
            <a:spLocks noChangeArrowheads="1"/>
          </p:cNvSpPr>
          <p:nvPr/>
        </p:nvSpPr>
        <p:spPr bwMode="auto">
          <a:xfrm>
            <a:off x="3962400" y="4738688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3</a:t>
            </a:r>
            <a:endParaRPr lang="el-GR" b="1"/>
          </a:p>
        </p:txBody>
      </p:sp>
      <p:sp>
        <p:nvSpPr>
          <p:cNvPr id="717868" name="Text Box 44"/>
          <p:cNvSpPr txBox="1">
            <a:spLocks noChangeArrowheads="1"/>
          </p:cNvSpPr>
          <p:nvPr/>
        </p:nvSpPr>
        <p:spPr bwMode="auto">
          <a:xfrm>
            <a:off x="3429000" y="39624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717869" name="Text Box 45"/>
          <p:cNvSpPr txBox="1">
            <a:spLocks noChangeArrowheads="1"/>
          </p:cNvSpPr>
          <p:nvPr/>
        </p:nvSpPr>
        <p:spPr bwMode="auto">
          <a:xfrm>
            <a:off x="3595688" y="4343400"/>
            <a:ext cx="366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P</a:t>
            </a:r>
            <a:r>
              <a:rPr lang="en-US" sz="1400" b="1" baseline="-25000"/>
              <a:t>2</a:t>
            </a:r>
            <a:endParaRPr lang="el-GR" sz="1400" b="1"/>
          </a:p>
        </p:txBody>
      </p:sp>
      <p:sp>
        <p:nvSpPr>
          <p:cNvPr id="717870" name="Text Box 46"/>
          <p:cNvSpPr txBox="1">
            <a:spLocks noChangeArrowheads="1"/>
          </p:cNvSpPr>
          <p:nvPr/>
        </p:nvSpPr>
        <p:spPr bwMode="auto">
          <a:xfrm>
            <a:off x="3505200" y="4662488"/>
            <a:ext cx="420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="1" baseline="-25000"/>
              <a:t>3</a:t>
            </a:r>
            <a:endParaRPr lang="el-GR" b="1"/>
          </a:p>
        </p:txBody>
      </p:sp>
      <p:sp>
        <p:nvSpPr>
          <p:cNvPr id="717871" name="Line 47"/>
          <p:cNvSpPr>
            <a:spLocks noChangeShapeType="1"/>
          </p:cNvSpPr>
          <p:nvPr/>
        </p:nvSpPr>
        <p:spPr bwMode="auto">
          <a:xfrm>
            <a:off x="3048000" y="547211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72" name="Line 48"/>
          <p:cNvSpPr>
            <a:spLocks noChangeShapeType="1"/>
          </p:cNvSpPr>
          <p:nvPr/>
        </p:nvSpPr>
        <p:spPr bwMode="auto">
          <a:xfrm>
            <a:off x="4572000" y="5472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73" name="Line 49"/>
          <p:cNvSpPr>
            <a:spLocks noChangeShapeType="1"/>
          </p:cNvSpPr>
          <p:nvPr/>
        </p:nvSpPr>
        <p:spPr bwMode="auto">
          <a:xfrm flipH="1">
            <a:off x="3048000" y="585311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74" name="Line 50"/>
          <p:cNvSpPr>
            <a:spLocks noChangeShapeType="1"/>
          </p:cNvSpPr>
          <p:nvPr/>
        </p:nvSpPr>
        <p:spPr bwMode="auto">
          <a:xfrm>
            <a:off x="4419600" y="5472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75" name="Line 51"/>
          <p:cNvSpPr>
            <a:spLocks noChangeShapeType="1"/>
          </p:cNvSpPr>
          <p:nvPr/>
        </p:nvSpPr>
        <p:spPr bwMode="auto">
          <a:xfrm>
            <a:off x="4267200" y="5472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76" name="Line 52"/>
          <p:cNvSpPr>
            <a:spLocks noChangeShapeType="1"/>
          </p:cNvSpPr>
          <p:nvPr/>
        </p:nvSpPr>
        <p:spPr bwMode="auto">
          <a:xfrm>
            <a:off x="4114800" y="5472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77" name="Line 53"/>
          <p:cNvSpPr>
            <a:spLocks noChangeShapeType="1"/>
          </p:cNvSpPr>
          <p:nvPr/>
        </p:nvSpPr>
        <p:spPr bwMode="auto">
          <a:xfrm>
            <a:off x="4572000" y="57007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78" name="Oval 54"/>
          <p:cNvSpPr>
            <a:spLocks noChangeArrowheads="1"/>
          </p:cNvSpPr>
          <p:nvPr/>
        </p:nvSpPr>
        <p:spPr bwMode="auto">
          <a:xfrm>
            <a:off x="4800600" y="54721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79" name="Text Box 55"/>
          <p:cNvSpPr txBox="1">
            <a:spLocks noChangeArrowheads="1"/>
          </p:cNvSpPr>
          <p:nvPr/>
        </p:nvSpPr>
        <p:spPr bwMode="auto">
          <a:xfrm>
            <a:off x="4800600" y="51196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</a:p>
        </p:txBody>
      </p:sp>
      <p:sp>
        <p:nvSpPr>
          <p:cNvPr id="717880" name="Oval 56"/>
          <p:cNvSpPr>
            <a:spLocks noChangeArrowheads="1"/>
          </p:cNvSpPr>
          <p:nvPr/>
        </p:nvSpPr>
        <p:spPr bwMode="auto">
          <a:xfrm>
            <a:off x="5486400" y="548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81" name="Line 57"/>
          <p:cNvSpPr>
            <a:spLocks noChangeShapeType="1"/>
          </p:cNvSpPr>
          <p:nvPr/>
        </p:nvSpPr>
        <p:spPr bwMode="auto">
          <a:xfrm>
            <a:off x="5181600" y="571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82" name="Text Box 58"/>
          <p:cNvSpPr txBox="1">
            <a:spLocks noChangeArrowheads="1"/>
          </p:cNvSpPr>
          <p:nvPr/>
        </p:nvSpPr>
        <p:spPr bwMode="auto">
          <a:xfrm>
            <a:off x="5467350" y="5105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</a:p>
        </p:txBody>
      </p:sp>
      <p:sp>
        <p:nvSpPr>
          <p:cNvPr id="717883" name="Rectangle 59"/>
          <p:cNvSpPr>
            <a:spLocks noChangeArrowheads="1"/>
          </p:cNvSpPr>
          <p:nvPr/>
        </p:nvSpPr>
        <p:spPr bwMode="auto">
          <a:xfrm>
            <a:off x="4724400" y="5105400"/>
            <a:ext cx="2590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84" name="Line 60"/>
          <p:cNvSpPr>
            <a:spLocks noChangeShapeType="1"/>
          </p:cNvSpPr>
          <p:nvPr/>
        </p:nvSpPr>
        <p:spPr bwMode="auto">
          <a:xfrm>
            <a:off x="5867400" y="571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85" name="Oval 61"/>
          <p:cNvSpPr>
            <a:spLocks noChangeArrowheads="1"/>
          </p:cNvSpPr>
          <p:nvPr/>
        </p:nvSpPr>
        <p:spPr bwMode="auto">
          <a:xfrm>
            <a:off x="6172200" y="548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86" name="Text Box 62"/>
          <p:cNvSpPr txBox="1">
            <a:spLocks noChangeArrowheads="1"/>
          </p:cNvSpPr>
          <p:nvPr/>
        </p:nvSpPr>
        <p:spPr bwMode="auto">
          <a:xfrm>
            <a:off x="6153150" y="5105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</a:p>
        </p:txBody>
      </p:sp>
      <p:sp>
        <p:nvSpPr>
          <p:cNvPr id="717887" name="Oval 63"/>
          <p:cNvSpPr>
            <a:spLocks noChangeArrowheads="1"/>
          </p:cNvSpPr>
          <p:nvPr/>
        </p:nvSpPr>
        <p:spPr bwMode="auto">
          <a:xfrm>
            <a:off x="6858000" y="548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88" name="Text Box 64"/>
          <p:cNvSpPr txBox="1">
            <a:spLocks noChangeArrowheads="1"/>
          </p:cNvSpPr>
          <p:nvPr/>
        </p:nvSpPr>
        <p:spPr bwMode="auto">
          <a:xfrm>
            <a:off x="6838950" y="5105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</a:p>
        </p:txBody>
      </p:sp>
      <p:sp>
        <p:nvSpPr>
          <p:cNvPr id="717889" name="Line 65"/>
          <p:cNvSpPr>
            <a:spLocks noChangeShapeType="1"/>
          </p:cNvSpPr>
          <p:nvPr/>
        </p:nvSpPr>
        <p:spPr bwMode="auto">
          <a:xfrm>
            <a:off x="6553200" y="571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90" name="Line 66"/>
          <p:cNvSpPr>
            <a:spLocks noChangeShapeType="1"/>
          </p:cNvSpPr>
          <p:nvPr/>
        </p:nvSpPr>
        <p:spPr bwMode="auto">
          <a:xfrm>
            <a:off x="7239000" y="571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91" name="Text Box 67"/>
          <p:cNvSpPr txBox="1">
            <a:spLocks noChangeArrowheads="1"/>
          </p:cNvSpPr>
          <p:nvPr/>
        </p:nvSpPr>
        <p:spPr bwMode="auto">
          <a:xfrm>
            <a:off x="7504113" y="5272088"/>
            <a:ext cx="433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C</a:t>
            </a:r>
            <a:r>
              <a:rPr lang="en-US" b="1" baseline="-25000"/>
              <a:t>4</a:t>
            </a:r>
            <a:endParaRPr lang="el-GR" b="1"/>
          </a:p>
        </p:txBody>
      </p:sp>
      <p:sp>
        <p:nvSpPr>
          <p:cNvPr id="717892" name="Line 68"/>
          <p:cNvSpPr>
            <a:spLocks noChangeShapeType="1"/>
          </p:cNvSpPr>
          <p:nvPr/>
        </p:nvSpPr>
        <p:spPr bwMode="auto">
          <a:xfrm>
            <a:off x="5105400" y="5791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93" name="Line 69"/>
          <p:cNvSpPr>
            <a:spLocks noChangeShapeType="1"/>
          </p:cNvSpPr>
          <p:nvPr/>
        </p:nvSpPr>
        <p:spPr bwMode="auto">
          <a:xfrm>
            <a:off x="5334000" y="6096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94" name="Line 70"/>
          <p:cNvSpPr>
            <a:spLocks noChangeShapeType="1"/>
          </p:cNvSpPr>
          <p:nvPr/>
        </p:nvSpPr>
        <p:spPr bwMode="auto">
          <a:xfrm flipV="1">
            <a:off x="7162800" y="5715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95" name="Line 71"/>
          <p:cNvSpPr>
            <a:spLocks noChangeShapeType="1"/>
          </p:cNvSpPr>
          <p:nvPr/>
        </p:nvSpPr>
        <p:spPr bwMode="auto">
          <a:xfrm>
            <a:off x="5791200" y="5791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96" name="Line 72"/>
          <p:cNvSpPr>
            <a:spLocks noChangeShapeType="1"/>
          </p:cNvSpPr>
          <p:nvPr/>
        </p:nvSpPr>
        <p:spPr bwMode="auto">
          <a:xfrm>
            <a:off x="6477000" y="5791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7DC7-36B4-4767-8BA6-D25B116FFC7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543800" cy="1295400"/>
          </a:xfrm>
        </p:spPr>
        <p:txBody>
          <a:bodyPr/>
          <a:lstStyle/>
          <a:p>
            <a:r>
              <a:rPr lang="en-US" dirty="0"/>
              <a:t>3 moments </a:t>
            </a:r>
            <a:r>
              <a:rPr lang="en-US" dirty="0" smtClean="0"/>
              <a:t>method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62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0320" y="1066800"/>
                <a:ext cx="8153400" cy="58674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The following expressions will be obtained</a:t>
                </a:r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>
                  <a:lnSpc>
                    <a:spcPct val="90000"/>
                  </a:lnSpc>
                </a:pPr>
                <a:r>
                  <a:rPr lang="en-US" b="0" dirty="0" smtClean="0"/>
                  <a:t>Let X=µ</a:t>
                </a:r>
                <a:r>
                  <a:rPr lang="en-US" b="0" baseline="-25000" dirty="0" smtClean="0"/>
                  <a:t>1</a:t>
                </a:r>
                <a:r>
                  <a:rPr lang="en-US" b="0" dirty="0" smtClean="0"/>
                  <a:t>+µ</a:t>
                </a:r>
                <a:r>
                  <a:rPr lang="en-US" b="0" baseline="-25000" dirty="0" smtClean="0"/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and Y=µ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µ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solving for X and Y</a:t>
                </a:r>
              </a:p>
              <a:p>
                <a:pPr lvl="2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6</m:t>
                                </m:r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0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/>
              </a:p>
              <a:p>
                <a:pPr lvl="1">
                  <a:lnSpc>
                    <a:spcPct val="90000"/>
                  </a:lnSpc>
                </a:pPr>
                <a:r>
                  <a:rPr lang="en-US" dirty="0" smtClean="0"/>
                  <a:t>=&gt;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</m:d>
                          </m:e>
                          <m:sup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b="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However,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/>
                  <a:t>The following condition </a:t>
                </a:r>
                <a:endParaRPr lang="en-US" dirty="0" smtClean="0"/>
              </a:p>
              <a:p>
                <a:pPr lvl="2">
                  <a:lnSpc>
                    <a:spcPct val="90000"/>
                  </a:lnSpc>
                </a:pPr>
                <a:r>
                  <a:rPr lang="en-US" dirty="0" smtClean="0"/>
                  <a:t>has </a:t>
                </a:r>
                <a:r>
                  <a:rPr lang="en-US" dirty="0"/>
                  <a:t>to hold: X</a:t>
                </a:r>
                <a:r>
                  <a:rPr lang="en-US" baseline="30000" dirty="0"/>
                  <a:t>2</a:t>
                </a:r>
                <a:r>
                  <a:rPr lang="en-US" dirty="0"/>
                  <a:t> – 4Y &gt;= 0</a:t>
                </a:r>
              </a:p>
              <a:p>
                <a:pPr lvl="3">
                  <a:lnSpc>
                    <a:spcPct val="90000"/>
                  </a:lnSpc>
                </a:pPr>
                <a:r>
                  <a:rPr lang="en-US" dirty="0" smtClean="0"/>
                  <a:t>=&gt;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3">
                  <a:lnSpc>
                    <a:spcPct val="90000"/>
                  </a:lnSpc>
                </a:pPr>
                <a:endParaRPr lang="en-US" dirty="0" smtClean="0"/>
              </a:p>
              <a:p>
                <a:pPr lvl="1">
                  <a:lnSpc>
                    <a:spcPct val="90000"/>
                  </a:lnSpc>
                </a:pPr>
                <a:r>
                  <a:rPr lang="en-US" dirty="0" smtClean="0"/>
                  <a:t>Otherwise, resort to a two moment approximation </a:t>
                </a:r>
              </a:p>
              <a:p>
                <a:pPr lvl="2">
                  <a:lnSpc>
                    <a:spcPct val="90000"/>
                  </a:lnSpc>
                </a:pPr>
                <a:endParaRPr lang="en-US" dirty="0"/>
              </a:p>
              <a:p>
                <a:pPr lvl="2">
                  <a:lnSpc>
                    <a:spcPct val="90000"/>
                  </a:lnSpc>
                </a:pPr>
                <a:endParaRPr lang="en-US" dirty="0"/>
              </a:p>
            </p:txBody>
          </p:sp>
        </mc:Choice>
        <mc:Fallback>
          <p:sp>
            <p:nvSpPr>
              <p:cNvPr id="73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0320" y="1066800"/>
                <a:ext cx="8153400" cy="5867400"/>
              </a:xfrm>
              <a:blipFill rotWithShape="1">
                <a:blip r:embed="rId3"/>
                <a:stretch>
                  <a:fillRect l="-448" t="-1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62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87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367E-8046-4214-B12D-D3564497A8D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Two-moment </a:t>
            </a:r>
            <a:r>
              <a:rPr lang="en-US" dirty="0" smtClean="0"/>
              <a:t>approximation</a:t>
            </a:r>
            <a:endParaRPr lang="en-US" dirty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the previous condition does not hold</a:t>
            </a:r>
          </a:p>
          <a:p>
            <a:pPr lvl="1">
              <a:lnSpc>
                <a:spcPct val="90000"/>
              </a:lnSpc>
            </a:pPr>
            <a:r>
              <a:rPr lang="en-US"/>
              <a:t>You can use the following two-moment fit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General rule</a:t>
            </a:r>
          </a:p>
          <a:p>
            <a:pPr lvl="2">
              <a:lnSpc>
                <a:spcPct val="90000"/>
              </a:lnSpc>
            </a:pPr>
            <a:r>
              <a:rPr lang="en-US"/>
              <a:t>Use the 3 moments method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If it doesn’t do =&gt; use the 2 moment fit approximation</a:t>
            </a:r>
          </a:p>
          <a:p>
            <a:pPr lvl="1">
              <a:lnSpc>
                <a:spcPct val="90000"/>
              </a:lnSpc>
            </a:pPr>
            <a:endParaRPr lang="en-US" baseline="30000"/>
          </a:p>
        </p:txBody>
      </p:sp>
      <p:graphicFrame>
        <p:nvGraphicFramePr>
          <p:cNvPr id="7383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31991"/>
              </p:ext>
            </p:extLst>
          </p:nvPr>
        </p:nvGraphicFramePr>
        <p:xfrm>
          <a:off x="2373313" y="2590800"/>
          <a:ext cx="2359025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290" name="Equation" r:id="rId3" imgW="1244520" imgH="838080" progId="Equation.3">
                  <p:embed/>
                </p:oleObj>
              </mc:Choice>
              <mc:Fallback>
                <p:oleObj name="Equation" r:id="rId3" imgW="12445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2590800"/>
                        <a:ext cx="2359025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0431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0"/>
                <a:ext cx="8915400" cy="5257800"/>
              </a:xfrm>
            </p:spPr>
            <p:txBody>
              <a:bodyPr/>
              <a:lstStyle/>
              <a:p>
                <a:r>
                  <a:rPr lang="en-US" dirty="0" smtClean="0"/>
                  <a:t>A sample of observations </a:t>
                </a:r>
              </a:p>
              <a:p>
                <a:pPr lvl="1"/>
                <a:r>
                  <a:rPr lang="en-US" dirty="0" smtClean="0"/>
                  <a:t>from arbitrary distribution is needed</a:t>
                </a:r>
              </a:p>
              <a:p>
                <a:pPr lvl="2"/>
                <a:r>
                  <a:rPr lang="en-US" dirty="0" smtClean="0"/>
                  <a:t>Let sample of size N be 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x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…, 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N</a:t>
                </a:r>
                <a:endParaRPr lang="en-US" baseline="-25000" dirty="0" smtClean="0"/>
              </a:p>
              <a:p>
                <a:r>
                  <a:rPr lang="en-US" dirty="0" smtClean="0"/>
                  <a:t>Likelihood of sample is: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b="0" dirty="0" smtClean="0"/>
              </a:p>
              <a:p>
                <a:pPr lvl="2"/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 is the </a:t>
                </a:r>
                <a:r>
                  <a:rPr lang="en-US" dirty="0" err="1" smtClean="0"/>
                  <a:t>pdf</a:t>
                </a:r>
                <a:r>
                  <a:rPr lang="en-US" dirty="0" smtClean="0"/>
                  <a:t> of fitted Coxian distribution</a:t>
                </a:r>
              </a:p>
              <a:p>
                <a:r>
                  <a:rPr lang="en-US" dirty="0" smtClean="0"/>
                  <a:t>Product to summation transformation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𝐿𝑜𝑔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Maximum likelihood estimate: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Maximize L subject to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≥0,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=1,2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0"/>
                <a:ext cx="8915400" cy="5257800"/>
              </a:xfrm>
              <a:blipFill rotWithShape="1">
                <a:blip r:embed="rId2"/>
                <a:stretch>
                  <a:fillRect l="-410" t="-1043" b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DECB-1B55-4A4C-8CC2-CD557191D039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92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distance estimation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Objective</a:t>
                </a:r>
              </a:p>
              <a:p>
                <a:pPr lvl="1"/>
                <a:r>
                  <a:rPr lang="en-US" dirty="0" smtClean="0"/>
                  <a:t>Minimize distance</a:t>
                </a:r>
              </a:p>
              <a:p>
                <a:pPr lvl="2"/>
                <a:r>
                  <a:rPr lang="en-US" dirty="0" smtClean="0"/>
                  <a:t>Between fitted distribution and observed one</a:t>
                </a:r>
              </a:p>
              <a:p>
                <a:pPr lvl="1"/>
                <a:r>
                  <a:rPr lang="en-US" dirty="0" smtClean="0"/>
                  <a:t>=&gt; a sample observation of size N x</a:t>
                </a:r>
                <a:r>
                  <a:rPr lang="en-US" baseline="-25000" dirty="0" smtClean="0"/>
                  <a:t>1</a:t>
                </a:r>
                <a:r>
                  <a:rPr lang="en-US" dirty="0"/>
                  <a:t>, x</a:t>
                </a:r>
                <a:r>
                  <a:rPr lang="en-US" baseline="-25000" dirty="0"/>
                  <a:t>2</a:t>
                </a:r>
                <a:r>
                  <a:rPr lang="en-US" dirty="0"/>
                  <a:t>, …, 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endParaRPr lang="en-US" baseline="-25000" dirty="0"/>
              </a:p>
              <a:p>
                <a:pPr lvl="2"/>
                <a:r>
                  <a:rPr lang="en-US" dirty="0" smtClean="0"/>
                  <a:t>is needed </a:t>
                </a:r>
              </a:p>
              <a:p>
                <a:r>
                  <a:rPr lang="en-US" dirty="0" smtClean="0"/>
                  <a:t>Computing formula for the distance 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𝜃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−0.5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dirty="0" smtClean="0"/>
                  <a:t>, where</a:t>
                </a:r>
              </a:p>
              <a:p>
                <a:pPr lvl="2"/>
                <a:r>
                  <a:rPr lang="en-US" dirty="0" smtClean="0"/>
                  <a:t>X</a:t>
                </a:r>
                <a:r>
                  <a:rPr lang="en-US" baseline="-25000" dirty="0" smtClean="0"/>
                  <a:t>(</a:t>
                </a:r>
                <a:r>
                  <a:rPr lang="en-US" baseline="-25000" dirty="0" err="1" smtClean="0"/>
                  <a:t>i</a:t>
                </a:r>
                <a:r>
                  <a:rPr lang="en-US" baseline="-25000" dirty="0" smtClean="0"/>
                  <a:t>) </a:t>
                </a:r>
                <a:r>
                  <a:rPr lang="en-US" dirty="0" smtClean="0"/>
                  <a:t>is the i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order statistic and F</a:t>
                </a:r>
                <a:r>
                  <a:rPr lang="el-GR" baseline="-25000" dirty="0" smtClean="0"/>
                  <a:t>θ</a:t>
                </a:r>
                <a:r>
                  <a:rPr lang="en-US" dirty="0" smtClean="0"/>
                  <a:t>(x) is the fitted C</a:t>
                </a:r>
                <a:r>
                  <a:rPr lang="en-US" baseline="-25000" dirty="0" smtClean="0"/>
                  <a:t>2</a:t>
                </a:r>
              </a:p>
              <a:p>
                <a:pPr lvl="2"/>
                <a:endParaRPr lang="en-US" baseline="-25000" dirty="0"/>
              </a:p>
              <a:p>
                <a:pPr lvl="1"/>
                <a:r>
                  <a:rPr lang="en-US" dirty="0" smtClean="0"/>
                  <a:t>A solution is obtained by minimizing the distance</a:t>
                </a:r>
              </a:p>
              <a:p>
                <a:pPr lvl="2"/>
                <a:r>
                  <a:rPr lang="en-US" dirty="0" smtClean="0"/>
                  <a:t>No closed form solution exists</a:t>
                </a:r>
              </a:p>
              <a:p>
                <a:pPr lvl="3"/>
                <a:r>
                  <a:rPr lang="en-US" dirty="0" smtClean="0"/>
                  <a:t>=&gt; a non-linear optimization algorithm can be used </a:t>
                </a:r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1243" b="-14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DECB-1B55-4A4C-8CC2-CD557191D039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6005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r>
              <a:rPr lang="en-US" dirty="0"/>
              <a:t> </a:t>
            </a:r>
            <a:r>
              <a:rPr lang="en-US" dirty="0" smtClean="0"/>
              <a:t>on case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exact moments </a:t>
            </a:r>
          </a:p>
          <a:p>
            <a:pPr lvl="1"/>
            <a:r>
              <a:rPr lang="en-US" dirty="0" smtClean="0"/>
              <a:t>of arbitrary distribution are known</a:t>
            </a:r>
          </a:p>
          <a:p>
            <a:pPr lvl="2"/>
            <a:r>
              <a:rPr lang="en-US" dirty="0" smtClean="0"/>
              <a:t>Then the method of moments should be used</a:t>
            </a:r>
          </a:p>
          <a:p>
            <a:pPr lvl="2"/>
            <a:endParaRPr lang="en-US" dirty="0"/>
          </a:p>
          <a:p>
            <a:r>
              <a:rPr lang="en-US" dirty="0" smtClean="0"/>
              <a:t>Otherwise, </a:t>
            </a:r>
          </a:p>
          <a:p>
            <a:pPr lvl="1"/>
            <a:r>
              <a:rPr lang="en-US" dirty="0" smtClean="0"/>
              <a:t>Maximum likelihood or minimum distance estimations</a:t>
            </a:r>
          </a:p>
          <a:p>
            <a:pPr lvl="2"/>
            <a:r>
              <a:rPr lang="en-US" dirty="0" smtClean="0"/>
              <a:t>Give better results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DECB-1B55-4A4C-8CC2-CD557191D039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077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II: c</a:t>
            </a:r>
            <a:r>
              <a:rPr lang="en-US" baseline="30000" dirty="0" smtClean="0"/>
              <a:t>2</a:t>
            </a:r>
            <a:r>
              <a:rPr lang="en-US" dirty="0" smtClean="0"/>
              <a:t> &lt;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Generalized Erlang k can be used</a:t>
                </a:r>
              </a:p>
              <a:p>
                <a:pPr lvl="1"/>
                <a:r>
                  <a:rPr lang="en-US" dirty="0" smtClean="0"/>
                  <a:t>To approximate the arbitrary distribution</a:t>
                </a:r>
              </a:p>
              <a:p>
                <a:pPr lvl="1"/>
                <a:r>
                  <a:rPr lang="en-US" dirty="0" smtClean="0"/>
                  <a:t>In this case</a:t>
                </a:r>
              </a:p>
              <a:p>
                <a:pPr lvl="2"/>
                <a:r>
                  <a:rPr lang="en-US" dirty="0" smtClean="0"/>
                  <a:t>Service ends with probability 1-a or</a:t>
                </a:r>
              </a:p>
              <a:p>
                <a:pPr lvl="2"/>
                <a:r>
                  <a:rPr lang="en-US" dirty="0" smtClean="0"/>
                  <a:t>Continues through remaining k-1 phases with probability a</a:t>
                </a:r>
              </a:p>
              <a:p>
                <a:r>
                  <a:rPr lang="en-US" dirty="0" smtClean="0"/>
                  <a:t>The number of stages k should be such that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Once k is fixed, parameters can be obtained as: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=1−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−2−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+4−4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1/2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+1)(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−1)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2"/>
                <a:endParaRPr lang="en-US" dirty="0" smtClean="0"/>
              </a:p>
              <a:p>
                <a:pPr marL="693737" lvl="2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1243" b="-14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DECB-1B55-4A4C-8CC2-CD557191D039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487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1B88-C562-4B55-88A2-E37D9932ED1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Erlang distribution: analysis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62400"/>
            <a:ext cx="8229600" cy="2168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Mean service time</a:t>
            </a:r>
          </a:p>
          <a:p>
            <a:pPr lvl="1">
              <a:lnSpc>
                <a:spcPct val="90000"/>
              </a:lnSpc>
            </a:pPr>
            <a:r>
              <a:rPr lang="en-US"/>
              <a:t>E[Y] = E[X</a:t>
            </a:r>
            <a:r>
              <a:rPr lang="en-US" baseline="-25000"/>
              <a:t>1</a:t>
            </a:r>
            <a:r>
              <a:rPr lang="en-US"/>
              <a:t>] + E[X</a:t>
            </a:r>
            <a:r>
              <a:rPr lang="en-US" baseline="-25000"/>
              <a:t>2</a:t>
            </a:r>
            <a:r>
              <a:rPr lang="en-US"/>
              <a:t>] =1/2</a:t>
            </a:r>
            <a:r>
              <a:rPr lang="el-GR"/>
              <a:t>μ</a:t>
            </a:r>
            <a:r>
              <a:rPr lang="en-US"/>
              <a:t> + 1/2</a:t>
            </a:r>
            <a:r>
              <a:rPr lang="el-GR"/>
              <a:t>μ</a:t>
            </a:r>
            <a:r>
              <a:rPr lang="en-US"/>
              <a:t> = 1/</a:t>
            </a:r>
            <a:r>
              <a:rPr lang="el-GR"/>
              <a:t>μ</a:t>
            </a: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Variance</a:t>
            </a:r>
          </a:p>
          <a:p>
            <a:pPr lvl="1">
              <a:lnSpc>
                <a:spcPct val="90000"/>
              </a:lnSpc>
            </a:pPr>
            <a:r>
              <a:rPr lang="en-US"/>
              <a:t>Var[Y] = Var[X</a:t>
            </a:r>
            <a:r>
              <a:rPr lang="en-US" baseline="-25000"/>
              <a:t>1</a:t>
            </a:r>
            <a:r>
              <a:rPr lang="en-US"/>
              <a:t>] + Var[X</a:t>
            </a:r>
            <a:r>
              <a:rPr lang="en-US" baseline="-25000"/>
              <a:t>2</a:t>
            </a:r>
            <a:r>
              <a:rPr lang="en-US"/>
              <a:t>] = 1/4</a:t>
            </a:r>
            <a:r>
              <a:rPr lang="el-GR"/>
              <a:t>μ</a:t>
            </a:r>
            <a:r>
              <a:rPr lang="en-US" baseline="30000"/>
              <a:t>2 v </a:t>
            </a:r>
            <a:r>
              <a:rPr lang="en-US"/>
              <a:t>+</a:t>
            </a:r>
            <a:r>
              <a:rPr lang="en-US" baseline="30000"/>
              <a:t> </a:t>
            </a:r>
            <a:r>
              <a:rPr lang="en-US"/>
              <a:t>1/4</a:t>
            </a:r>
            <a:r>
              <a:rPr lang="el-GR"/>
              <a:t>μ</a:t>
            </a:r>
            <a:r>
              <a:rPr lang="en-US" baseline="30000"/>
              <a:t>2 </a:t>
            </a:r>
            <a:r>
              <a:rPr lang="en-US"/>
              <a:t>= 1/2</a:t>
            </a:r>
            <a:r>
              <a:rPr lang="el-GR"/>
              <a:t>μ</a:t>
            </a:r>
            <a:r>
              <a:rPr lang="en-US" baseline="30000"/>
              <a:t>2</a:t>
            </a:r>
            <a:endParaRPr lang="el-GR" baseline="30000"/>
          </a:p>
        </p:txBody>
      </p:sp>
      <p:sp>
        <p:nvSpPr>
          <p:cNvPr id="719876" name="Oval 4"/>
          <p:cNvSpPr>
            <a:spLocks noChangeArrowheads="1"/>
          </p:cNvSpPr>
          <p:nvPr/>
        </p:nvSpPr>
        <p:spPr bwMode="auto">
          <a:xfrm>
            <a:off x="990600" y="19669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877" name="Text Box 5"/>
          <p:cNvSpPr txBox="1">
            <a:spLocks noChangeArrowheads="1"/>
          </p:cNvSpPr>
          <p:nvPr/>
        </p:nvSpPr>
        <p:spPr bwMode="auto">
          <a:xfrm>
            <a:off x="946150" y="16144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1/2</a:t>
            </a:r>
            <a:r>
              <a:rPr lang="el-GR" b="1"/>
              <a:t>μ</a:t>
            </a:r>
          </a:p>
        </p:txBody>
      </p:sp>
      <p:sp>
        <p:nvSpPr>
          <p:cNvPr id="719878" name="Oval 6"/>
          <p:cNvSpPr>
            <a:spLocks noChangeArrowheads="1"/>
          </p:cNvSpPr>
          <p:nvPr/>
        </p:nvSpPr>
        <p:spPr bwMode="auto">
          <a:xfrm>
            <a:off x="1676400" y="1981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879" name="Line 7"/>
          <p:cNvSpPr>
            <a:spLocks noChangeShapeType="1"/>
          </p:cNvSpPr>
          <p:nvPr/>
        </p:nvSpPr>
        <p:spPr bwMode="auto">
          <a:xfrm>
            <a:off x="13716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80" name="Text Box 8"/>
          <p:cNvSpPr txBox="1">
            <a:spLocks noChangeArrowheads="1"/>
          </p:cNvSpPr>
          <p:nvPr/>
        </p:nvSpPr>
        <p:spPr bwMode="auto">
          <a:xfrm>
            <a:off x="1568450" y="16002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1/2</a:t>
            </a:r>
            <a:r>
              <a:rPr lang="el-GR" b="1"/>
              <a:t>μ</a:t>
            </a:r>
          </a:p>
        </p:txBody>
      </p:sp>
      <p:sp>
        <p:nvSpPr>
          <p:cNvPr id="719881" name="Line 9"/>
          <p:cNvSpPr>
            <a:spLocks noChangeShapeType="1"/>
          </p:cNvSpPr>
          <p:nvPr/>
        </p:nvSpPr>
        <p:spPr bwMode="auto">
          <a:xfrm>
            <a:off x="20574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82" name="Line 10"/>
          <p:cNvSpPr>
            <a:spLocks noChangeShapeType="1"/>
          </p:cNvSpPr>
          <p:nvPr/>
        </p:nvSpPr>
        <p:spPr bwMode="auto">
          <a:xfrm>
            <a:off x="7620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83" name="Text Box 11"/>
          <p:cNvSpPr txBox="1">
            <a:spLocks noChangeArrowheads="1"/>
          </p:cNvSpPr>
          <p:nvPr/>
        </p:nvSpPr>
        <p:spPr bwMode="auto">
          <a:xfrm>
            <a:off x="2514600" y="1919288"/>
            <a:ext cx="420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E</a:t>
            </a:r>
            <a:r>
              <a:rPr lang="en-US" b="1" baseline="-25000"/>
              <a:t>2</a:t>
            </a:r>
            <a:endParaRPr lang="el-GR" b="1"/>
          </a:p>
        </p:txBody>
      </p:sp>
      <p:graphicFrame>
        <p:nvGraphicFramePr>
          <p:cNvPr id="719884" name="Object 12"/>
          <p:cNvGraphicFramePr>
            <a:graphicFrameLocks noChangeAspect="1"/>
          </p:cNvGraphicFramePr>
          <p:nvPr/>
        </p:nvGraphicFramePr>
        <p:xfrm>
          <a:off x="3429000" y="1524000"/>
          <a:ext cx="4521200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20" name="Equation" r:id="rId3" imgW="2387520" imgH="1206360" progId="Equation.3">
                  <p:embed/>
                </p:oleObj>
              </mc:Choice>
              <mc:Fallback>
                <p:oleObj name="Equation" r:id="rId3" imgW="2387520" imgH="12063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524000"/>
                        <a:ext cx="4521200" cy="229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B667-356F-4EC6-A7A5-2CA0CC62F6E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Squared coefficient of variation: analysis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X is a constant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X = d =&gt; E[X] = d, </a:t>
            </a:r>
            <a:r>
              <a:rPr lang="en-US" sz="2100" dirty="0" err="1"/>
              <a:t>Var</a:t>
            </a:r>
            <a:r>
              <a:rPr lang="en-US" sz="2100" dirty="0"/>
              <a:t>[X] = 0 =&gt; C</a:t>
            </a:r>
            <a:r>
              <a:rPr lang="en-US" sz="2100" baseline="30000" dirty="0"/>
              <a:t>2 </a:t>
            </a:r>
            <a:r>
              <a:rPr lang="en-US" sz="2100" dirty="0"/>
              <a:t>=0</a:t>
            </a:r>
          </a:p>
          <a:p>
            <a:pPr lvl="1"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200" dirty="0"/>
              <a:t>X is an exponential </a:t>
            </a:r>
            <a:r>
              <a:rPr lang="en-US" sz="2200" dirty="0" err="1"/>
              <a:t>r.v</a:t>
            </a:r>
            <a:r>
              <a:rPr lang="en-US" sz="22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E[X]=1/</a:t>
            </a:r>
            <a:r>
              <a:rPr lang="el-GR" sz="2100" dirty="0"/>
              <a:t>μ</a:t>
            </a:r>
            <a:r>
              <a:rPr lang="en-US" sz="2100" dirty="0"/>
              <a:t>; </a:t>
            </a:r>
            <a:r>
              <a:rPr lang="en-US" sz="2100" dirty="0" err="1"/>
              <a:t>Var</a:t>
            </a:r>
            <a:r>
              <a:rPr lang="en-US" sz="2100" dirty="0"/>
              <a:t>[X] = 1/</a:t>
            </a:r>
            <a:r>
              <a:rPr lang="el-GR" sz="2100" dirty="0"/>
              <a:t>μ</a:t>
            </a:r>
            <a:r>
              <a:rPr lang="en-US" sz="2100" baseline="30000" dirty="0"/>
              <a:t>2 </a:t>
            </a:r>
            <a:r>
              <a:rPr lang="en-US" sz="2100" dirty="0"/>
              <a:t>=&gt; C</a:t>
            </a:r>
            <a:r>
              <a:rPr lang="en-US" sz="2100" baseline="30000" dirty="0"/>
              <a:t>2 </a:t>
            </a:r>
            <a:r>
              <a:rPr lang="en-US" sz="2100" dirty="0"/>
              <a:t>= 1</a:t>
            </a:r>
          </a:p>
          <a:p>
            <a:pPr lvl="1"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200" dirty="0"/>
              <a:t>X has an Erlang r distribution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E[X] = 1/</a:t>
            </a:r>
            <a:r>
              <a:rPr lang="el-GR" sz="2100" dirty="0"/>
              <a:t>μ</a:t>
            </a:r>
            <a:r>
              <a:rPr lang="en-US" sz="2100" dirty="0"/>
              <a:t>, </a:t>
            </a:r>
            <a:r>
              <a:rPr lang="en-US" sz="2100" dirty="0" err="1"/>
              <a:t>Var</a:t>
            </a:r>
            <a:r>
              <a:rPr lang="en-US" sz="2100" dirty="0"/>
              <a:t>[X] = 1/r</a:t>
            </a:r>
            <a:r>
              <a:rPr lang="el-GR" sz="2100" dirty="0"/>
              <a:t>μ</a:t>
            </a:r>
            <a:r>
              <a:rPr lang="en-US" sz="2100" baseline="30000" dirty="0"/>
              <a:t>2 </a:t>
            </a:r>
            <a:r>
              <a:rPr lang="en-US" sz="2100" dirty="0"/>
              <a:t>=&gt; C</a:t>
            </a:r>
            <a:r>
              <a:rPr lang="en-US" sz="2100" baseline="30000" dirty="0"/>
              <a:t>2 </a:t>
            </a:r>
            <a:r>
              <a:rPr lang="en-US" sz="2100" dirty="0"/>
              <a:t>= 1/r</a:t>
            </a:r>
          </a:p>
          <a:p>
            <a:pPr lvl="1">
              <a:lnSpc>
                <a:spcPct val="90000"/>
              </a:lnSpc>
            </a:pPr>
            <a:endParaRPr lang="en-US" sz="2100" dirty="0"/>
          </a:p>
          <a:p>
            <a:pPr lvl="1">
              <a:lnSpc>
                <a:spcPct val="90000"/>
              </a:lnSpc>
            </a:pPr>
            <a:r>
              <a:rPr lang="en-US" sz="2100" dirty="0" err="1"/>
              <a:t>f</a:t>
            </a:r>
            <a:r>
              <a:rPr lang="en-US" sz="2100" baseline="-25000" dirty="0" err="1"/>
              <a:t>X</a:t>
            </a:r>
            <a:r>
              <a:rPr lang="en-US" sz="2100" baseline="-25000" dirty="0"/>
              <a:t> </a:t>
            </a:r>
            <a:r>
              <a:rPr lang="en-US" sz="2100" baseline="30000" dirty="0"/>
              <a:t>*</a:t>
            </a:r>
            <a:r>
              <a:rPr lang="en-US" sz="2100" dirty="0"/>
              <a:t>(s) = [r</a:t>
            </a:r>
            <a:r>
              <a:rPr lang="el-GR" sz="2100" dirty="0"/>
              <a:t>μ</a:t>
            </a:r>
            <a:r>
              <a:rPr lang="en-US" sz="2100" dirty="0"/>
              <a:t>/(</a:t>
            </a:r>
            <a:r>
              <a:rPr lang="en-US" sz="2100" dirty="0" err="1"/>
              <a:t>s+r</a:t>
            </a:r>
            <a:r>
              <a:rPr lang="el-GR" sz="2100" dirty="0"/>
              <a:t>μ</a:t>
            </a:r>
            <a:r>
              <a:rPr lang="en-US" sz="2100" dirty="0"/>
              <a:t>)]</a:t>
            </a:r>
            <a:r>
              <a:rPr lang="en-US" sz="2100" baseline="30000" dirty="0"/>
              <a:t>r</a:t>
            </a:r>
            <a:r>
              <a:rPr lang="en-US" sz="2100" dirty="0"/>
              <a:t>  </a:t>
            </a:r>
            <a:endParaRPr lang="el-GR" sz="2100" baseline="30000" dirty="0"/>
          </a:p>
        </p:txBody>
      </p:sp>
      <p:sp>
        <p:nvSpPr>
          <p:cNvPr id="720900" name="Line 4"/>
          <p:cNvSpPr>
            <a:spLocks noChangeShapeType="1"/>
          </p:cNvSpPr>
          <p:nvPr/>
        </p:nvSpPr>
        <p:spPr bwMode="auto">
          <a:xfrm>
            <a:off x="1981200" y="1905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01" name="Text Box 5"/>
          <p:cNvSpPr txBox="1">
            <a:spLocks noChangeArrowheads="1"/>
          </p:cNvSpPr>
          <p:nvPr/>
        </p:nvSpPr>
        <p:spPr bwMode="auto">
          <a:xfrm>
            <a:off x="6729413" y="1600200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C</a:t>
            </a:r>
            <a:r>
              <a:rPr lang="en-US" b="1" baseline="30000"/>
              <a:t>2</a:t>
            </a:r>
            <a:endParaRPr lang="en-US" b="1"/>
          </a:p>
        </p:txBody>
      </p:sp>
      <p:sp>
        <p:nvSpPr>
          <p:cNvPr id="720902" name="Line 6"/>
          <p:cNvSpPr>
            <a:spLocks noChangeShapeType="1"/>
          </p:cNvSpPr>
          <p:nvPr/>
        </p:nvSpPr>
        <p:spPr bwMode="auto">
          <a:xfrm>
            <a:off x="23622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03" name="Text Box 7"/>
          <p:cNvSpPr txBox="1">
            <a:spLocks noChangeArrowheads="1"/>
          </p:cNvSpPr>
          <p:nvPr/>
        </p:nvSpPr>
        <p:spPr bwMode="auto">
          <a:xfrm>
            <a:off x="2203450" y="199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20904" name="Line 8"/>
          <p:cNvSpPr>
            <a:spLocks noChangeShapeType="1"/>
          </p:cNvSpPr>
          <p:nvPr/>
        </p:nvSpPr>
        <p:spPr bwMode="auto">
          <a:xfrm>
            <a:off x="2362200" y="137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05" name="Text Box 9"/>
          <p:cNvSpPr txBox="1">
            <a:spLocks noChangeArrowheads="1"/>
          </p:cNvSpPr>
          <p:nvPr/>
        </p:nvSpPr>
        <p:spPr bwMode="auto">
          <a:xfrm>
            <a:off x="1390650" y="129540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20906" name="Line 10"/>
          <p:cNvSpPr>
            <a:spLocks noChangeShapeType="1"/>
          </p:cNvSpPr>
          <p:nvPr/>
        </p:nvSpPr>
        <p:spPr bwMode="auto">
          <a:xfrm>
            <a:off x="46482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07" name="Text Box 11"/>
          <p:cNvSpPr txBox="1">
            <a:spLocks noChangeArrowheads="1"/>
          </p:cNvSpPr>
          <p:nvPr/>
        </p:nvSpPr>
        <p:spPr bwMode="auto">
          <a:xfrm>
            <a:off x="4489450" y="199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20908" name="Text Box 12"/>
          <p:cNvSpPr txBox="1">
            <a:spLocks noChangeArrowheads="1"/>
          </p:cNvSpPr>
          <p:nvPr/>
        </p:nvSpPr>
        <p:spPr bwMode="auto">
          <a:xfrm>
            <a:off x="3352800" y="129540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exponential</a:t>
            </a:r>
          </a:p>
        </p:txBody>
      </p:sp>
      <p:sp>
        <p:nvSpPr>
          <p:cNvPr id="720909" name="Line 13"/>
          <p:cNvSpPr>
            <a:spLocks noChangeShapeType="1"/>
          </p:cNvSpPr>
          <p:nvPr/>
        </p:nvSpPr>
        <p:spPr bwMode="auto">
          <a:xfrm>
            <a:off x="4648200" y="137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10" name="AutoShape 14"/>
          <p:cNvSpPr>
            <a:spLocks/>
          </p:cNvSpPr>
          <p:nvPr/>
        </p:nvSpPr>
        <p:spPr bwMode="auto">
          <a:xfrm rot="5400000">
            <a:off x="3429000" y="1143000"/>
            <a:ext cx="152400" cy="21336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11" name="Text Box 15"/>
          <p:cNvSpPr txBox="1">
            <a:spLocks noChangeArrowheads="1"/>
          </p:cNvSpPr>
          <p:nvPr/>
        </p:nvSpPr>
        <p:spPr bwMode="auto">
          <a:xfrm>
            <a:off x="2590800" y="2300288"/>
            <a:ext cx="196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Hypo-exponential</a:t>
            </a:r>
          </a:p>
        </p:txBody>
      </p:sp>
      <p:sp>
        <p:nvSpPr>
          <p:cNvPr id="720912" name="Text Box 16"/>
          <p:cNvSpPr txBox="1">
            <a:spLocks noChangeArrowheads="1"/>
          </p:cNvSpPr>
          <p:nvPr/>
        </p:nvSpPr>
        <p:spPr bwMode="auto">
          <a:xfrm>
            <a:off x="3041650" y="1843088"/>
            <a:ext cx="84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Erlang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E8F5-7071-46B1-8AC6-BBB9050A813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density function of Erlang r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Let Y have an Erlang r distribution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 = 1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Y is an exponential random variable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 is very large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larger the r =&gt; the closer the C</a:t>
            </a:r>
            <a:r>
              <a:rPr lang="en-US" baseline="30000" dirty="0"/>
              <a:t>2 </a:t>
            </a:r>
            <a:r>
              <a:rPr lang="en-US" dirty="0"/>
              <a:t>to 0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err="1"/>
              <a:t>E</a:t>
            </a:r>
            <a:r>
              <a:rPr lang="en-US" baseline="-25000" dirty="0" err="1"/>
              <a:t>r</a:t>
            </a:r>
            <a:r>
              <a:rPr lang="en-US" baseline="-25000" dirty="0"/>
              <a:t> </a:t>
            </a:r>
            <a:r>
              <a:rPr lang="en-US" dirty="0"/>
              <a:t>tends to </a:t>
            </a:r>
            <a:r>
              <a:rPr lang="en-US" dirty="0" err="1"/>
              <a:t>infintiy</a:t>
            </a:r>
            <a:r>
              <a:rPr lang="en-US" dirty="0"/>
              <a:t> =&gt; Y behaves like a constant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E</a:t>
            </a:r>
            <a:r>
              <a:rPr lang="en-US" baseline="-25000" dirty="0"/>
              <a:t>5 </a:t>
            </a:r>
            <a:r>
              <a:rPr lang="en-US" dirty="0"/>
              <a:t>is a good enough approximation </a:t>
            </a:r>
            <a:endParaRPr lang="en-US" baseline="-25000" dirty="0"/>
          </a:p>
        </p:txBody>
      </p:sp>
      <p:graphicFrame>
        <p:nvGraphicFramePr>
          <p:cNvPr id="721924" name="Object 4"/>
          <p:cNvGraphicFramePr>
            <a:graphicFrameLocks noChangeAspect="1"/>
          </p:cNvGraphicFramePr>
          <p:nvPr/>
        </p:nvGraphicFramePr>
        <p:xfrm>
          <a:off x="2590800" y="2133600"/>
          <a:ext cx="32226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60" name="Equation" r:id="rId3" imgW="1701720" imgH="444240" progId="Equation.3">
                  <p:embed/>
                </p:oleObj>
              </mc:Choice>
              <mc:Fallback>
                <p:oleObj name="Equation" r:id="rId3" imgW="170172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33600"/>
                        <a:ext cx="32226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60BE-6E36-4C62-899F-696E3EA56F4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Erlang </a:t>
            </a:r>
            <a:r>
              <a:rPr lang="en-US" dirty="0" err="1"/>
              <a:t>E</a:t>
            </a:r>
            <a:r>
              <a:rPr lang="en-US" baseline="-25000" dirty="0" err="1"/>
              <a:t>r</a:t>
            </a:r>
            <a:endParaRPr lang="en-US" dirty="0"/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Classical Erlang r</a:t>
            </a:r>
          </a:p>
          <a:p>
            <a:pPr lvl="1"/>
            <a:r>
              <a:rPr lang="en-US" dirty="0"/>
              <a:t>E[Y] = r/</a:t>
            </a:r>
            <a:r>
              <a:rPr lang="el-GR" dirty="0"/>
              <a:t>μ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Var</a:t>
            </a:r>
            <a:r>
              <a:rPr lang="en-US" dirty="0"/>
              <a:t>[Y] = r/</a:t>
            </a:r>
            <a:r>
              <a:rPr lang="el-GR" dirty="0"/>
              <a:t>μ</a:t>
            </a:r>
            <a:r>
              <a:rPr lang="en-US" baseline="30000" dirty="0"/>
              <a:t>2 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Generalized Erlang r</a:t>
            </a:r>
          </a:p>
          <a:p>
            <a:pPr lvl="1"/>
            <a:r>
              <a:rPr lang="en-US" dirty="0"/>
              <a:t>Phases don’t have same </a:t>
            </a:r>
            <a:r>
              <a:rPr lang="el-GR" dirty="0"/>
              <a:t>μ</a:t>
            </a:r>
          </a:p>
          <a:p>
            <a:endParaRPr lang="en-US" dirty="0"/>
          </a:p>
          <a:p>
            <a:pPr lvl="1"/>
            <a:endParaRPr lang="el-GR" baseline="30000" dirty="0"/>
          </a:p>
        </p:txBody>
      </p:sp>
      <p:sp>
        <p:nvSpPr>
          <p:cNvPr id="722948" name="Oval 4"/>
          <p:cNvSpPr>
            <a:spLocks noChangeArrowheads="1"/>
          </p:cNvSpPr>
          <p:nvPr/>
        </p:nvSpPr>
        <p:spPr bwMode="auto">
          <a:xfrm>
            <a:off x="4114800" y="179228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49" name="Line 5"/>
          <p:cNvSpPr>
            <a:spLocks noChangeShapeType="1"/>
          </p:cNvSpPr>
          <p:nvPr/>
        </p:nvSpPr>
        <p:spPr bwMode="auto">
          <a:xfrm>
            <a:off x="3810000" y="20208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50" name="Line 6"/>
          <p:cNvSpPr>
            <a:spLocks noChangeShapeType="1"/>
          </p:cNvSpPr>
          <p:nvPr/>
        </p:nvSpPr>
        <p:spPr bwMode="auto">
          <a:xfrm>
            <a:off x="4495800" y="20208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51" name="Text Box 7"/>
          <p:cNvSpPr txBox="1">
            <a:spLocks noChangeArrowheads="1"/>
          </p:cNvSpPr>
          <p:nvPr/>
        </p:nvSpPr>
        <p:spPr bwMode="auto">
          <a:xfrm>
            <a:off x="4114800" y="1792288"/>
            <a:ext cx="392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l-GR"/>
              <a:t>μ</a:t>
            </a:r>
          </a:p>
        </p:txBody>
      </p:sp>
      <p:sp>
        <p:nvSpPr>
          <p:cNvPr id="722952" name="Oval 8"/>
          <p:cNvSpPr>
            <a:spLocks noChangeArrowheads="1"/>
          </p:cNvSpPr>
          <p:nvPr/>
        </p:nvSpPr>
        <p:spPr bwMode="auto">
          <a:xfrm>
            <a:off x="4800600" y="179228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53" name="Line 9"/>
          <p:cNvSpPr>
            <a:spLocks noChangeShapeType="1"/>
          </p:cNvSpPr>
          <p:nvPr/>
        </p:nvSpPr>
        <p:spPr bwMode="auto">
          <a:xfrm>
            <a:off x="5181600" y="20208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54" name="Text Box 10"/>
          <p:cNvSpPr txBox="1">
            <a:spLocks noChangeArrowheads="1"/>
          </p:cNvSpPr>
          <p:nvPr/>
        </p:nvSpPr>
        <p:spPr bwMode="auto">
          <a:xfrm>
            <a:off x="4800600" y="1792288"/>
            <a:ext cx="392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l-GR"/>
              <a:t>μ</a:t>
            </a:r>
          </a:p>
        </p:txBody>
      </p:sp>
      <p:sp>
        <p:nvSpPr>
          <p:cNvPr id="722955" name="Text Box 11"/>
          <p:cNvSpPr txBox="1">
            <a:spLocks noChangeArrowheads="1"/>
          </p:cNvSpPr>
          <p:nvPr/>
        </p:nvSpPr>
        <p:spPr bwMode="auto">
          <a:xfrm>
            <a:off x="5470525" y="17526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722956" name="Oval 12"/>
          <p:cNvSpPr>
            <a:spLocks noChangeArrowheads="1"/>
          </p:cNvSpPr>
          <p:nvPr/>
        </p:nvSpPr>
        <p:spPr bwMode="auto">
          <a:xfrm>
            <a:off x="5780088" y="179228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57" name="Text Box 13"/>
          <p:cNvSpPr txBox="1">
            <a:spLocks noChangeArrowheads="1"/>
          </p:cNvSpPr>
          <p:nvPr/>
        </p:nvSpPr>
        <p:spPr bwMode="auto">
          <a:xfrm>
            <a:off x="5780088" y="1792288"/>
            <a:ext cx="392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l-GR"/>
              <a:t>μ</a:t>
            </a:r>
          </a:p>
        </p:txBody>
      </p:sp>
      <p:sp>
        <p:nvSpPr>
          <p:cNvPr id="722958" name="Line 14"/>
          <p:cNvSpPr>
            <a:spLocks noChangeShapeType="1"/>
          </p:cNvSpPr>
          <p:nvPr/>
        </p:nvSpPr>
        <p:spPr bwMode="auto">
          <a:xfrm>
            <a:off x="6172200" y="20208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59" name="Rectangle 15"/>
          <p:cNvSpPr>
            <a:spLocks noChangeArrowheads="1"/>
          </p:cNvSpPr>
          <p:nvPr/>
        </p:nvSpPr>
        <p:spPr bwMode="auto">
          <a:xfrm>
            <a:off x="3733800" y="1600200"/>
            <a:ext cx="2743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60" name="Line 16"/>
          <p:cNvSpPr>
            <a:spLocks noChangeShapeType="1"/>
          </p:cNvSpPr>
          <p:nvPr/>
        </p:nvSpPr>
        <p:spPr bwMode="auto">
          <a:xfrm>
            <a:off x="3733800" y="2362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61" name="Text Box 17"/>
          <p:cNvSpPr txBox="1">
            <a:spLocks noChangeArrowheads="1"/>
          </p:cNvSpPr>
          <p:nvPr/>
        </p:nvSpPr>
        <p:spPr bwMode="auto">
          <a:xfrm>
            <a:off x="4860925" y="23002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22962" name="Oval 18"/>
          <p:cNvSpPr>
            <a:spLocks noChangeArrowheads="1"/>
          </p:cNvSpPr>
          <p:nvPr/>
        </p:nvSpPr>
        <p:spPr bwMode="auto">
          <a:xfrm>
            <a:off x="5715000" y="392588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63" name="Line 19"/>
          <p:cNvSpPr>
            <a:spLocks noChangeShapeType="1"/>
          </p:cNvSpPr>
          <p:nvPr/>
        </p:nvSpPr>
        <p:spPr bwMode="auto">
          <a:xfrm>
            <a:off x="5410200" y="4154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64" name="Line 20"/>
          <p:cNvSpPr>
            <a:spLocks noChangeShapeType="1"/>
          </p:cNvSpPr>
          <p:nvPr/>
        </p:nvSpPr>
        <p:spPr bwMode="auto">
          <a:xfrm>
            <a:off x="6096000" y="4154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65" name="Text Box 21"/>
          <p:cNvSpPr txBox="1">
            <a:spLocks noChangeArrowheads="1"/>
          </p:cNvSpPr>
          <p:nvPr/>
        </p:nvSpPr>
        <p:spPr bwMode="auto">
          <a:xfrm>
            <a:off x="5715000" y="39258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/>
              <a:t>μ</a:t>
            </a:r>
            <a:r>
              <a:rPr lang="en-US" baseline="-25000"/>
              <a:t>1</a:t>
            </a:r>
            <a:endParaRPr lang="el-GR"/>
          </a:p>
        </p:txBody>
      </p:sp>
      <p:sp>
        <p:nvSpPr>
          <p:cNvPr id="722966" name="Oval 22"/>
          <p:cNvSpPr>
            <a:spLocks noChangeArrowheads="1"/>
          </p:cNvSpPr>
          <p:nvPr/>
        </p:nvSpPr>
        <p:spPr bwMode="auto">
          <a:xfrm>
            <a:off x="6400800" y="392588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67" name="Line 23"/>
          <p:cNvSpPr>
            <a:spLocks noChangeShapeType="1"/>
          </p:cNvSpPr>
          <p:nvPr/>
        </p:nvSpPr>
        <p:spPr bwMode="auto">
          <a:xfrm>
            <a:off x="6781800" y="4154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68" name="Text Box 24"/>
          <p:cNvSpPr txBox="1">
            <a:spLocks noChangeArrowheads="1"/>
          </p:cNvSpPr>
          <p:nvPr/>
        </p:nvSpPr>
        <p:spPr bwMode="auto">
          <a:xfrm>
            <a:off x="6400800" y="39258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/>
              <a:t>μ</a:t>
            </a:r>
            <a:r>
              <a:rPr lang="en-US" baseline="-25000"/>
              <a:t>2</a:t>
            </a:r>
            <a:endParaRPr lang="el-GR"/>
          </a:p>
        </p:txBody>
      </p:sp>
      <p:sp>
        <p:nvSpPr>
          <p:cNvPr id="722969" name="Text Box 25"/>
          <p:cNvSpPr txBox="1">
            <a:spLocks noChangeArrowheads="1"/>
          </p:cNvSpPr>
          <p:nvPr/>
        </p:nvSpPr>
        <p:spPr bwMode="auto">
          <a:xfrm>
            <a:off x="7070725" y="38862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722970" name="Oval 26"/>
          <p:cNvSpPr>
            <a:spLocks noChangeArrowheads="1"/>
          </p:cNvSpPr>
          <p:nvPr/>
        </p:nvSpPr>
        <p:spPr bwMode="auto">
          <a:xfrm>
            <a:off x="7380288" y="392588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71" name="Text Box 27"/>
          <p:cNvSpPr txBox="1">
            <a:spLocks noChangeArrowheads="1"/>
          </p:cNvSpPr>
          <p:nvPr/>
        </p:nvSpPr>
        <p:spPr bwMode="auto">
          <a:xfrm>
            <a:off x="7380288" y="3925888"/>
            <a:ext cx="366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/>
              <a:t>μ</a:t>
            </a:r>
            <a:r>
              <a:rPr lang="en-US" baseline="-25000"/>
              <a:t>r</a:t>
            </a:r>
            <a:endParaRPr lang="el-GR"/>
          </a:p>
        </p:txBody>
      </p:sp>
      <p:sp>
        <p:nvSpPr>
          <p:cNvPr id="722972" name="Line 28"/>
          <p:cNvSpPr>
            <a:spLocks noChangeShapeType="1"/>
          </p:cNvSpPr>
          <p:nvPr/>
        </p:nvSpPr>
        <p:spPr bwMode="auto">
          <a:xfrm>
            <a:off x="7772400" y="4154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73" name="Rectangle 29"/>
          <p:cNvSpPr>
            <a:spLocks noChangeArrowheads="1"/>
          </p:cNvSpPr>
          <p:nvPr/>
        </p:nvSpPr>
        <p:spPr bwMode="auto">
          <a:xfrm>
            <a:off x="5334000" y="3733800"/>
            <a:ext cx="2743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74" name="Line 30"/>
          <p:cNvSpPr>
            <a:spLocks noChangeShapeType="1"/>
          </p:cNvSpPr>
          <p:nvPr/>
        </p:nvSpPr>
        <p:spPr bwMode="auto">
          <a:xfrm>
            <a:off x="5334000" y="4495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75" name="Text Box 31"/>
          <p:cNvSpPr txBox="1">
            <a:spLocks noChangeArrowheads="1"/>
          </p:cNvSpPr>
          <p:nvPr/>
        </p:nvSpPr>
        <p:spPr bwMode="auto">
          <a:xfrm>
            <a:off x="6369050" y="44338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graphicFrame>
        <p:nvGraphicFramePr>
          <p:cNvPr id="722976" name="Object 32"/>
          <p:cNvGraphicFramePr>
            <a:graphicFrameLocks noChangeAspect="1"/>
          </p:cNvGraphicFramePr>
          <p:nvPr/>
        </p:nvGraphicFramePr>
        <p:xfrm>
          <a:off x="1268413" y="4787900"/>
          <a:ext cx="3608387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12" name="Equation" r:id="rId3" imgW="1904760" imgH="888840" progId="Equation.3">
                  <p:embed/>
                </p:oleObj>
              </mc:Choice>
              <mc:Fallback>
                <p:oleObj name="Equation" r:id="rId3" imgW="1904760" imgH="8888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4787900"/>
                        <a:ext cx="3608387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223A-7C9F-4B0E-B28E-FAE4302004A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Erlang </a:t>
            </a:r>
            <a:r>
              <a:rPr lang="en-US" dirty="0" err="1"/>
              <a:t>E</a:t>
            </a:r>
            <a:r>
              <a:rPr lang="en-US" baseline="-25000" dirty="0" err="1"/>
              <a:t>r</a:t>
            </a:r>
            <a:r>
              <a:rPr lang="en-US" dirty="0"/>
              <a:t>: analysis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r>
              <a:rPr lang="en-US" dirty="0"/>
              <a:t>If the Laplace transform of a </a:t>
            </a:r>
            <a:r>
              <a:rPr lang="en-US" dirty="0" err="1"/>
              <a:t>r.v</a:t>
            </a:r>
            <a:r>
              <a:rPr lang="en-US" dirty="0"/>
              <a:t>. Y</a:t>
            </a:r>
          </a:p>
          <a:p>
            <a:pPr lvl="1"/>
            <a:r>
              <a:rPr lang="en-US" dirty="0"/>
              <a:t>Has this particular structure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 can be exactly represented by </a:t>
            </a:r>
          </a:p>
          <a:p>
            <a:pPr lvl="2"/>
            <a:r>
              <a:rPr lang="en-US" dirty="0"/>
              <a:t>An Erlang </a:t>
            </a:r>
            <a:r>
              <a:rPr lang="en-US" dirty="0" err="1"/>
              <a:t>E</a:t>
            </a:r>
            <a:r>
              <a:rPr lang="en-US" baseline="-25000" dirty="0" err="1"/>
              <a:t>r</a:t>
            </a:r>
            <a:r>
              <a:rPr lang="en-US" baseline="-25000" dirty="0"/>
              <a:t> 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Where the service rates of the r phase </a:t>
            </a:r>
          </a:p>
          <a:p>
            <a:pPr lvl="3"/>
            <a:r>
              <a:rPr lang="en-US" dirty="0"/>
              <a:t>Are minus the root of the polynomials</a:t>
            </a:r>
            <a:endParaRPr lang="en-US" baseline="-25000" dirty="0"/>
          </a:p>
        </p:txBody>
      </p:sp>
      <p:graphicFrame>
        <p:nvGraphicFramePr>
          <p:cNvPr id="723972" name="Object 4"/>
          <p:cNvGraphicFramePr>
            <a:graphicFrameLocks noChangeAspect="1"/>
          </p:cNvGraphicFramePr>
          <p:nvPr/>
        </p:nvGraphicFramePr>
        <p:xfrm>
          <a:off x="2038350" y="1806575"/>
          <a:ext cx="389731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08" name="Equation" r:id="rId3" imgW="2057400" imgH="431640" progId="Equation.3">
                  <p:embed/>
                </p:oleObj>
              </mc:Choice>
              <mc:Fallback>
                <p:oleObj name="Equation" r:id="rId3" imgW="2057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1806575"/>
                        <a:ext cx="3897313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11BE-D98C-4895-8866-9452BF47E99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Hyper-exponential distribution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2778125"/>
          </a:xfrm>
        </p:spPr>
        <p:txBody>
          <a:bodyPr/>
          <a:lstStyle/>
          <a:p>
            <a:r>
              <a:rPr lang="en-US"/>
              <a:t>P</a:t>
            </a:r>
            <a:r>
              <a:rPr lang="en-US" baseline="-25000"/>
              <a:t>1 </a:t>
            </a:r>
            <a:r>
              <a:rPr lang="en-US"/>
              <a:t>+ P</a:t>
            </a:r>
            <a:r>
              <a:rPr lang="en-US" baseline="-25000"/>
              <a:t>2 </a:t>
            </a:r>
            <a:r>
              <a:rPr lang="en-US"/>
              <a:t>+ P</a:t>
            </a:r>
            <a:r>
              <a:rPr lang="en-US" baseline="-25000"/>
              <a:t>3 </a:t>
            </a:r>
            <a:r>
              <a:rPr lang="en-US"/>
              <a:t>+…+ P</a:t>
            </a:r>
            <a:r>
              <a:rPr lang="en-US" baseline="-25000"/>
              <a:t>k </a:t>
            </a:r>
            <a:r>
              <a:rPr lang="en-US"/>
              <a:t>=1</a:t>
            </a:r>
          </a:p>
          <a:p>
            <a:endParaRPr lang="en-US"/>
          </a:p>
          <a:p>
            <a:r>
              <a:rPr lang="en-US"/>
              <a:t>Pdf of X? </a:t>
            </a:r>
            <a:endParaRPr lang="en-US" baseline="-25000"/>
          </a:p>
        </p:txBody>
      </p:sp>
      <p:sp>
        <p:nvSpPr>
          <p:cNvPr id="724996" name="Line 4"/>
          <p:cNvSpPr>
            <a:spLocks noChangeShapeType="1"/>
          </p:cNvSpPr>
          <p:nvPr/>
        </p:nvSpPr>
        <p:spPr bwMode="auto">
          <a:xfrm flipV="1">
            <a:off x="3505200" y="1676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997" name="Oval 5"/>
          <p:cNvSpPr>
            <a:spLocks noChangeArrowheads="1"/>
          </p:cNvSpPr>
          <p:nvPr/>
        </p:nvSpPr>
        <p:spPr bwMode="auto">
          <a:xfrm>
            <a:off x="4065588" y="1447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4998" name="Oval 6"/>
          <p:cNvSpPr>
            <a:spLocks noChangeArrowheads="1"/>
          </p:cNvSpPr>
          <p:nvPr/>
        </p:nvSpPr>
        <p:spPr bwMode="auto">
          <a:xfrm>
            <a:off x="4065588" y="1905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4999" name="Line 7"/>
          <p:cNvSpPr>
            <a:spLocks noChangeShapeType="1"/>
          </p:cNvSpPr>
          <p:nvPr/>
        </p:nvSpPr>
        <p:spPr bwMode="auto">
          <a:xfrm flipV="1">
            <a:off x="3505200" y="213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5000" name="Line 8"/>
          <p:cNvSpPr>
            <a:spLocks noChangeShapeType="1"/>
          </p:cNvSpPr>
          <p:nvPr/>
        </p:nvSpPr>
        <p:spPr bwMode="auto">
          <a:xfrm>
            <a:off x="3505200" y="2133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5001" name="Text Box 9"/>
          <p:cNvSpPr txBox="1">
            <a:spLocks noChangeArrowheads="1"/>
          </p:cNvSpPr>
          <p:nvPr/>
        </p:nvSpPr>
        <p:spPr bwMode="auto">
          <a:xfrm>
            <a:off x="4065588" y="1385888"/>
            <a:ext cx="407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725002" name="Text Box 10"/>
          <p:cNvSpPr txBox="1">
            <a:spLocks noChangeArrowheads="1"/>
          </p:cNvSpPr>
          <p:nvPr/>
        </p:nvSpPr>
        <p:spPr bwMode="auto">
          <a:xfrm>
            <a:off x="4038600" y="1843088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2</a:t>
            </a:r>
            <a:endParaRPr lang="el-GR" b="1"/>
          </a:p>
        </p:txBody>
      </p:sp>
      <p:sp>
        <p:nvSpPr>
          <p:cNvPr id="725003" name="Text Box 11"/>
          <p:cNvSpPr txBox="1">
            <a:spLocks noChangeArrowheads="1"/>
          </p:cNvSpPr>
          <p:nvPr/>
        </p:nvSpPr>
        <p:spPr bwMode="auto">
          <a:xfrm>
            <a:off x="3505200" y="15240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725004" name="Text Box 12"/>
          <p:cNvSpPr txBox="1">
            <a:spLocks noChangeArrowheads="1"/>
          </p:cNvSpPr>
          <p:nvPr/>
        </p:nvSpPr>
        <p:spPr bwMode="auto">
          <a:xfrm>
            <a:off x="3617913" y="2071688"/>
            <a:ext cx="420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="1" baseline="-25000"/>
              <a:t>2</a:t>
            </a:r>
            <a:endParaRPr lang="el-GR" b="1"/>
          </a:p>
        </p:txBody>
      </p:sp>
      <p:sp>
        <p:nvSpPr>
          <p:cNvPr id="725005" name="Text Box 13"/>
          <p:cNvSpPr txBox="1">
            <a:spLocks noChangeArrowheads="1"/>
          </p:cNvSpPr>
          <p:nvPr/>
        </p:nvSpPr>
        <p:spPr bwMode="auto">
          <a:xfrm>
            <a:off x="3541713" y="2514600"/>
            <a:ext cx="420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="1" baseline="-25000"/>
              <a:t>k</a:t>
            </a:r>
            <a:endParaRPr lang="el-GR" b="1"/>
          </a:p>
        </p:txBody>
      </p:sp>
      <p:sp>
        <p:nvSpPr>
          <p:cNvPr id="725006" name="Oval 14"/>
          <p:cNvSpPr>
            <a:spLocks noChangeArrowheads="1"/>
          </p:cNvSpPr>
          <p:nvPr/>
        </p:nvSpPr>
        <p:spPr bwMode="auto">
          <a:xfrm>
            <a:off x="4065588" y="2743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5007" name="Text Box 15"/>
          <p:cNvSpPr txBox="1">
            <a:spLocks noChangeArrowheads="1"/>
          </p:cNvSpPr>
          <p:nvPr/>
        </p:nvSpPr>
        <p:spPr bwMode="auto">
          <a:xfrm>
            <a:off x="4038600" y="2681288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k</a:t>
            </a:r>
            <a:endParaRPr lang="el-GR" b="1" baseline="-25000"/>
          </a:p>
        </p:txBody>
      </p:sp>
      <p:sp>
        <p:nvSpPr>
          <p:cNvPr id="725008" name="Text Box 16"/>
          <p:cNvSpPr txBox="1">
            <a:spLocks noChangeArrowheads="1"/>
          </p:cNvSpPr>
          <p:nvPr/>
        </p:nvSpPr>
        <p:spPr bwMode="auto">
          <a:xfrm>
            <a:off x="4125913" y="2093913"/>
            <a:ext cx="247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  <a:p>
            <a:r>
              <a:rPr lang="en-US"/>
              <a:t>.</a:t>
            </a:r>
          </a:p>
        </p:txBody>
      </p:sp>
      <p:sp>
        <p:nvSpPr>
          <p:cNvPr id="725009" name="Rectangle 17"/>
          <p:cNvSpPr>
            <a:spLocks noChangeArrowheads="1"/>
          </p:cNvSpPr>
          <p:nvPr/>
        </p:nvSpPr>
        <p:spPr bwMode="auto">
          <a:xfrm>
            <a:off x="3962400" y="1371600"/>
            <a:ext cx="6096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5010" name="Text Box 18"/>
          <p:cNvSpPr txBox="1">
            <a:spLocks noChangeArrowheads="1"/>
          </p:cNvSpPr>
          <p:nvPr/>
        </p:nvSpPr>
        <p:spPr bwMode="auto">
          <a:xfrm>
            <a:off x="4724400" y="1995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X</a:t>
            </a:r>
            <a:endParaRPr lang="el-GR" b="1"/>
          </a:p>
        </p:txBody>
      </p:sp>
      <p:graphicFrame>
        <p:nvGraphicFramePr>
          <p:cNvPr id="725011" name="Object 19"/>
          <p:cNvGraphicFramePr>
            <a:graphicFrameLocks noChangeAspect="1"/>
          </p:cNvGraphicFramePr>
          <p:nvPr/>
        </p:nvGraphicFramePr>
        <p:xfrm>
          <a:off x="2062163" y="4870450"/>
          <a:ext cx="3849687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47" name="Equation" r:id="rId3" imgW="2031840" imgH="685800" progId="Equation.3">
                  <p:embed/>
                </p:oleObj>
              </mc:Choice>
              <mc:Fallback>
                <p:oleObj name="Equation" r:id="rId3" imgW="2031840" imgH="685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4870450"/>
                        <a:ext cx="3849687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E8EF-2946-4383-BA2B-982BFAE295E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Hyper-exponential distribution:1</a:t>
            </a:r>
            <a:r>
              <a:rPr lang="en-US" sz="3500" baseline="30000"/>
              <a:t>st</a:t>
            </a:r>
            <a:r>
              <a:rPr lang="en-US" sz="3500"/>
              <a:t> and 2</a:t>
            </a:r>
            <a:r>
              <a:rPr lang="en-US" sz="3500" baseline="30000"/>
              <a:t>nd</a:t>
            </a:r>
            <a:r>
              <a:rPr lang="en-US" sz="3500"/>
              <a:t> moments</a:t>
            </a:r>
          </a:p>
        </p:txBody>
      </p:sp>
      <p:graphicFrame>
        <p:nvGraphicFramePr>
          <p:cNvPr id="726019" name="Object 3"/>
          <p:cNvGraphicFramePr>
            <a:graphicFrameLocks noChangeAspect="1"/>
          </p:cNvGraphicFramePr>
          <p:nvPr/>
        </p:nvGraphicFramePr>
        <p:xfrm>
          <a:off x="533400" y="1219200"/>
          <a:ext cx="2960688" cy="303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92" name="Equation" r:id="rId3" imgW="1562040" imgH="1600200" progId="Equation.3">
                  <p:embed/>
                </p:oleObj>
              </mc:Choice>
              <mc:Fallback>
                <p:oleObj name="Equation" r:id="rId3" imgW="1562040" imgH="1600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2960688" cy="303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60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648200"/>
            <a:ext cx="8229600" cy="2133600"/>
          </a:xfrm>
          <a:noFill/>
          <a:ln/>
        </p:spPr>
        <p:txBody>
          <a:bodyPr/>
          <a:lstStyle/>
          <a:p>
            <a:r>
              <a:rPr lang="en-US"/>
              <a:t>Example: H</a:t>
            </a:r>
            <a:r>
              <a:rPr lang="en-US" baseline="-25000"/>
              <a:t>2</a:t>
            </a:r>
            <a:endParaRPr lang="en-US"/>
          </a:p>
        </p:txBody>
      </p:sp>
      <p:graphicFrame>
        <p:nvGraphicFramePr>
          <p:cNvPr id="726021" name="Object 5"/>
          <p:cNvGraphicFramePr>
            <a:graphicFrameLocks noChangeAspect="1"/>
          </p:cNvGraphicFramePr>
          <p:nvPr/>
        </p:nvGraphicFramePr>
        <p:xfrm>
          <a:off x="3352800" y="4191000"/>
          <a:ext cx="454977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93" name="Equation" r:id="rId5" imgW="2400120" imgH="1409400" progId="Equation.3">
                  <p:embed/>
                </p:oleObj>
              </mc:Choice>
              <mc:Fallback>
                <p:oleObj name="Equation" r:id="rId5" imgW="240012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91000"/>
                        <a:ext cx="4549775" cy="267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3617</TotalTime>
  <Words>1883</Words>
  <Application>Microsoft Office PowerPoint</Application>
  <PresentationFormat>On-screen Show (4:3)</PresentationFormat>
  <Paragraphs>344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Network</vt:lpstr>
      <vt:lpstr>Equation</vt:lpstr>
      <vt:lpstr>Microsoft Equation 3.0</vt:lpstr>
      <vt:lpstr>Squared coefficient of variation</vt:lpstr>
      <vt:lpstr>Erlang, Hyper-exponential, and Coxian distributions</vt:lpstr>
      <vt:lpstr>Erlang distribution: analysis</vt:lpstr>
      <vt:lpstr>Squared coefficient of variation: analysis</vt:lpstr>
      <vt:lpstr>Probability density function of Erlang r</vt:lpstr>
      <vt:lpstr>Generalized Erlang Er</vt:lpstr>
      <vt:lpstr>Generalized Erlang Er: analysis</vt:lpstr>
      <vt:lpstr>Hyper-exponential distribution</vt:lpstr>
      <vt:lpstr>Hyper-exponential distribution:1st and 2nd moments</vt:lpstr>
      <vt:lpstr>Hyper-exponential: squared coefficient of variation</vt:lpstr>
      <vt:lpstr>Coxian model: main idea</vt:lpstr>
      <vt:lpstr>Coxian model</vt:lpstr>
      <vt:lpstr>Coxian distribution: Laplace transform</vt:lpstr>
      <vt:lpstr>Coxian model: conclusion</vt:lpstr>
      <vt:lpstr>Coxian model: dimensionality problem</vt:lpstr>
      <vt:lpstr>Some Properties of Coxian distribution</vt:lpstr>
      <vt:lpstr>First three moments of Coxian distribution</vt:lpstr>
      <vt:lpstr>Approximating a general distribution</vt:lpstr>
      <vt:lpstr>Method of moments</vt:lpstr>
      <vt:lpstr>3 moments method</vt:lpstr>
      <vt:lpstr>Two-moment approximation</vt:lpstr>
      <vt:lpstr>Maximum likelihood estimation</vt:lpstr>
      <vt:lpstr>Minimum distance estimation</vt:lpstr>
      <vt:lpstr>Concluding remarks on case I</vt:lpstr>
      <vt:lpstr>Case II: c2 &lt; 1</vt:lpstr>
    </vt:vector>
  </TitlesOfParts>
  <Company>Lebanese American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COE321: Logic Design</dc:title>
  <dc:creator>wissam</dc:creator>
  <cp:lastModifiedBy>Fawaz, Wissam Fawzi</cp:lastModifiedBy>
  <cp:revision>661</cp:revision>
  <cp:lastPrinted>1601-01-01T00:00:00Z</cp:lastPrinted>
  <dcterms:created xsi:type="dcterms:W3CDTF">2006-10-15T06:08:27Z</dcterms:created>
  <dcterms:modified xsi:type="dcterms:W3CDTF">2013-04-29T06:24:03Z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