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56" r:id="rId2"/>
    <p:sldId id="258" r:id="rId3"/>
    <p:sldId id="338" r:id="rId4"/>
    <p:sldId id="257" r:id="rId5"/>
    <p:sldId id="261" r:id="rId6"/>
    <p:sldId id="263" r:id="rId7"/>
    <p:sldId id="264" r:id="rId8"/>
    <p:sldId id="259" r:id="rId9"/>
    <p:sldId id="265" r:id="rId10"/>
    <p:sldId id="281" r:id="rId11"/>
    <p:sldId id="266" r:id="rId12"/>
    <p:sldId id="267" r:id="rId13"/>
    <p:sldId id="275" r:id="rId14"/>
    <p:sldId id="269" r:id="rId15"/>
    <p:sldId id="297" r:id="rId16"/>
    <p:sldId id="270" r:id="rId17"/>
    <p:sldId id="282" r:id="rId18"/>
    <p:sldId id="273" r:id="rId19"/>
    <p:sldId id="274" r:id="rId20"/>
    <p:sldId id="283" r:id="rId21"/>
    <p:sldId id="288" r:id="rId22"/>
    <p:sldId id="260" r:id="rId23"/>
    <p:sldId id="284" r:id="rId24"/>
    <p:sldId id="286" r:id="rId25"/>
    <p:sldId id="28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ECFF"/>
    <a:srgbClr val="FF0000"/>
    <a:srgbClr val="F4FD3D"/>
    <a:srgbClr val="A6AE00"/>
    <a:srgbClr val="0000FF"/>
    <a:srgbClr val="00FF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42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42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2EBC16-996A-43D5-B185-EF7E499339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8E308-0BD0-4A50-92D9-12E59B39C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72EC8-5E4C-49E8-B201-972E57669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A839-DC5F-4EF9-B66B-82AAADFD5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A34DF-9CFD-4E80-9C3E-2A5C323CC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4C072-E77E-489F-AB29-82EE6753C1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0ED0C-C56C-4C4A-B175-83DDB9AFA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9539-668F-4F96-8E95-3AE05D2F0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18060-AF61-402F-B21E-0F861F987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03DC4-5591-4091-8474-8101E2D76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24DA5-E7A3-4448-B58B-5D5F7154A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06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434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4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0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435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5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08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437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7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7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7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7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7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8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4109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439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9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9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9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9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9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39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117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439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40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40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40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440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40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40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0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0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BFC4E07-C207-40DA-B7DB-D347353FD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457200" y="228600"/>
            <a:ext cx="80772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>
                <a:solidFill>
                  <a:schemeClr val="hlink"/>
                </a:solidFill>
              </a:rPr>
              <a:t>Chapter 5 </a:t>
            </a:r>
          </a:p>
          <a:p>
            <a:r>
              <a:rPr lang="en-US" sz="5400">
                <a:solidFill>
                  <a:schemeClr val="hlink"/>
                </a:solidFill>
              </a:rPr>
              <a:t>   Gases</a:t>
            </a:r>
          </a:p>
          <a:p>
            <a:r>
              <a:rPr lang="en-US" sz="4000">
                <a:solidFill>
                  <a:schemeClr val="hlink"/>
                </a:solidFill>
              </a:rPr>
              <a:t>CO, CO</a:t>
            </a:r>
            <a:r>
              <a:rPr lang="en-US" sz="4000" baseline="-25000">
                <a:solidFill>
                  <a:schemeClr val="hlink"/>
                </a:solidFill>
              </a:rPr>
              <a:t>2</a:t>
            </a:r>
            <a:r>
              <a:rPr lang="en-US" sz="4000">
                <a:solidFill>
                  <a:schemeClr val="hlink"/>
                </a:solidFill>
              </a:rPr>
              <a:t>, SO</a:t>
            </a:r>
            <a:r>
              <a:rPr lang="en-US" sz="4000" baseline="-25000">
                <a:solidFill>
                  <a:schemeClr val="hlink"/>
                </a:solidFill>
              </a:rPr>
              <a:t>2</a:t>
            </a:r>
            <a:r>
              <a:rPr lang="en-US" sz="4000">
                <a:solidFill>
                  <a:schemeClr val="hlink"/>
                </a:solidFill>
              </a:rPr>
              <a:t>, O</a:t>
            </a:r>
            <a:r>
              <a:rPr lang="en-US" sz="4000" baseline="-25000">
                <a:solidFill>
                  <a:schemeClr val="hlink"/>
                </a:solidFill>
              </a:rPr>
              <a:t>2</a:t>
            </a:r>
            <a:r>
              <a:rPr lang="en-US" sz="4000">
                <a:solidFill>
                  <a:schemeClr val="hlink"/>
                </a:solidFill>
              </a:rPr>
              <a:t>, O</a:t>
            </a:r>
            <a:r>
              <a:rPr lang="en-US" sz="4000" baseline="-25000">
                <a:solidFill>
                  <a:schemeClr val="hlink"/>
                </a:solidFill>
              </a:rPr>
              <a:t>3</a:t>
            </a:r>
            <a:r>
              <a:rPr lang="en-US" sz="4000">
                <a:solidFill>
                  <a:schemeClr val="hlink"/>
                </a:solidFill>
              </a:rPr>
              <a:t>, ….</a:t>
            </a:r>
          </a:p>
          <a:p>
            <a:r>
              <a:rPr lang="en-US" sz="4000">
                <a:solidFill>
                  <a:schemeClr val="hlink"/>
                </a:solidFill>
              </a:rPr>
              <a:t>Affecting our life on earth, affecting our Environment</a:t>
            </a:r>
          </a:p>
        </p:txBody>
      </p:sp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1371600" y="3962400"/>
            <a:ext cx="65595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We live immersed in a gaseous solution,</a:t>
            </a:r>
          </a:p>
          <a:p>
            <a:r>
              <a:rPr lang="en-US"/>
              <a:t>			“AIR”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47800" y="-76200"/>
            <a:ext cx="60737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3600" b="1"/>
              <a:t>Common Units of Pressure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3500" y="609600"/>
            <a:ext cx="8940800" cy="0"/>
          </a:xfrm>
          <a:prstGeom prst="line">
            <a:avLst/>
          </a:prstGeom>
          <a:noFill/>
          <a:ln w="127000">
            <a:solidFill>
              <a:srgbClr val="50009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90513" y="747713"/>
            <a:ext cx="85502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 b="1">
                <a:latin typeface="Times New Roman" pitchFamily="18" charset="0"/>
              </a:rPr>
              <a:t>Unit                      Atmospheric Pressure                 Scientific Field</a:t>
            </a: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38100" y="1219200"/>
            <a:ext cx="89916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38113" y="1357313"/>
            <a:ext cx="8805862" cy="5200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en-US" sz="2400">
                <a:latin typeface="Times New Roman" pitchFamily="18" charset="0"/>
              </a:rPr>
              <a:t>pascal (Pa);                    1.01325 x 10</a:t>
            </a:r>
            <a:r>
              <a:rPr lang="en-US" altLang="en-US" sz="2400" baseline="30000">
                <a:latin typeface="Times New Roman" pitchFamily="18" charset="0"/>
              </a:rPr>
              <a:t>5</a:t>
            </a:r>
            <a:r>
              <a:rPr lang="en-US" altLang="en-US" sz="2400">
                <a:latin typeface="Times New Roman" pitchFamily="18" charset="0"/>
              </a:rPr>
              <a:t> Pa             SI unit; physics,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kilopascal(kPa)              101.325 kPa                    chemistry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atmosphere (atm)              1 atm*                          Chemistry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                                                               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millimeters of mercury    760 mmHg*                  Chemistry, medicine,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     ( mm Hg )                                                              biology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torr                                    760 torr*                       Chemistry</a:t>
            </a:r>
          </a:p>
          <a:p>
            <a:pPr eaLnBrk="0" hangingPunct="0"/>
            <a:endParaRPr lang="en-US" altLang="en-US" sz="2400">
              <a:latin typeface="Times New Roman" pitchFamily="18" charset="0"/>
            </a:endParaRP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pounds per square inch     14.7 lb/in</a:t>
            </a:r>
            <a:r>
              <a:rPr lang="en-US" altLang="en-US" sz="2400" baseline="30000">
                <a:latin typeface="Times New Roman" pitchFamily="18" charset="0"/>
              </a:rPr>
              <a:t>2</a:t>
            </a:r>
            <a:r>
              <a:rPr lang="en-US" altLang="en-US" sz="2400">
                <a:latin typeface="Times New Roman" pitchFamily="18" charset="0"/>
              </a:rPr>
              <a:t>                     Engineering</a:t>
            </a: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   ( psi or lb/in</a:t>
            </a:r>
            <a:r>
              <a:rPr lang="en-US" altLang="en-US" sz="2400" baseline="30000">
                <a:latin typeface="Times New Roman" pitchFamily="18" charset="0"/>
              </a:rPr>
              <a:t>2 </a:t>
            </a:r>
            <a:r>
              <a:rPr lang="en-US" altLang="en-US" sz="2400">
                <a:latin typeface="Times New Roman" pitchFamily="18" charset="0"/>
              </a:rPr>
              <a:t>)</a:t>
            </a:r>
            <a:br>
              <a:rPr lang="en-US" altLang="en-US" sz="2400">
                <a:latin typeface="Times New Roman" pitchFamily="18" charset="0"/>
              </a:rPr>
            </a:br>
            <a:endParaRPr lang="en-US" altLang="en-US" sz="2400">
              <a:latin typeface="Times New Roman" pitchFamily="18" charset="0"/>
            </a:endParaRPr>
          </a:p>
          <a:p>
            <a:pPr eaLnBrk="0" hangingPunct="0"/>
            <a:r>
              <a:rPr lang="en-US" altLang="en-US" sz="2400">
                <a:latin typeface="Times New Roman" pitchFamily="18" charset="0"/>
              </a:rPr>
              <a:t>bar                                     1.01325 bar 	chemistry, physics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Manometer: Measuring Gas Pressure</a:t>
            </a:r>
          </a:p>
        </p:txBody>
      </p:sp>
      <p:pic>
        <p:nvPicPr>
          <p:cNvPr id="16387" name="Picture 4" descr="370630_la_05_03"/>
          <p:cNvPicPr preferRelativeResize="0"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676400"/>
            <a:ext cx="5891213" cy="4525963"/>
          </a:xfr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Gas Laws: 1-Boyle’s Law</a:t>
            </a:r>
          </a:p>
        </p:txBody>
      </p:sp>
      <p:pic>
        <p:nvPicPr>
          <p:cNvPr id="17411" name="Picture 4" descr="370630_la_05_04"/>
          <p:cNvPicPr preferRelativeResize="0"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24000"/>
            <a:ext cx="2717800" cy="4525963"/>
          </a:xfrm>
          <a:noFill/>
          <a:ln w="12700">
            <a:solidFill>
              <a:schemeClr val="tx1"/>
            </a:solidFill>
          </a:ln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09600" y="1752600"/>
            <a:ext cx="31242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4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J-tube similar to the one used by Boyle.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152400"/>
            <a:ext cx="5562600" cy="4171950"/>
          </a:xfrm>
          <a:noFill/>
        </p:spPr>
      </p:pic>
      <p:pic>
        <p:nvPicPr>
          <p:cNvPr id="18435" name="Picture 7" descr="370630_la_05_03a_tbl5_1"/>
          <p:cNvPicPr preferRelativeResize="0"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962400" y="4322763"/>
            <a:ext cx="5181600" cy="2535237"/>
          </a:xfr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4" descr="370630_la_05_05"/>
          <p:cNvPicPr preferRelativeResize="0"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495800" y="0"/>
            <a:ext cx="4033838" cy="6858000"/>
          </a:xfrm>
          <a:noFill/>
          <a:ln w="12700">
            <a:solidFill>
              <a:schemeClr val="tx1"/>
            </a:solidFill>
          </a:ln>
        </p:spPr>
      </p:pic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533400" y="685800"/>
            <a:ext cx="3657600" cy="18002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PV </a:t>
            </a:r>
            <a:r>
              <a:rPr lang="en-US" sz="3600">
                <a:solidFill>
                  <a:srgbClr val="FF0000"/>
                </a:solidFill>
              </a:rPr>
              <a:t>= constant</a:t>
            </a:r>
          </a:p>
          <a:p>
            <a:r>
              <a:rPr lang="en-US" sz="3600">
                <a:solidFill>
                  <a:srgbClr val="FF0000"/>
                </a:solidFill>
              </a:rPr>
              <a:t>at constant n and temp.</a:t>
            </a:r>
          </a:p>
        </p:txBody>
      </p:sp>
      <p:graphicFrame>
        <p:nvGraphicFramePr>
          <p:cNvPr id="38923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609600" y="4267200"/>
          <a:ext cx="3429000" cy="1149350"/>
        </p:xfrm>
        <a:graphic>
          <a:graphicData uri="http://schemas.openxmlformats.org/presentationml/2006/ole">
            <p:oleObj spid="_x0000_s1026" name="Equation" r:id="rId4" imgW="2158920" imgH="723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Definition of an ideal gas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 gas that obeys Boyle’s law is called an ideal gas</a:t>
            </a:r>
          </a:p>
          <a:p>
            <a:pPr eaLnBrk="1" hangingPunct="1">
              <a:defRPr/>
            </a:pPr>
            <a:r>
              <a:rPr lang="en-US" smtClean="0"/>
              <a:t>Real gases approach ideal behavior in the limit of low pressure and high temperature—therefore ideal behavior is a limiting behavior (in the limits of high T and low 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 plot of </a:t>
            </a:r>
            <a:r>
              <a:rPr lang="en-US" i="1" smtClean="0"/>
              <a:t>PV</a:t>
            </a:r>
            <a:r>
              <a:rPr lang="en-US" smtClean="0"/>
              <a:t> versus </a:t>
            </a:r>
            <a:r>
              <a:rPr lang="en-US" i="1" smtClean="0"/>
              <a:t>P</a:t>
            </a:r>
            <a:r>
              <a:rPr lang="en-US" smtClean="0"/>
              <a:t> for several gases at pressures below 1 atm.	</a:t>
            </a:r>
          </a:p>
        </p:txBody>
      </p:sp>
      <p:pic>
        <p:nvPicPr>
          <p:cNvPr id="20483" name="Picture 3" descr="370630_la_05_06"/>
          <p:cNvPicPr preferRelativeResize="0">
            <a:picLocks noChangeAspect="1" noChangeArrowheads="1"/>
          </p:cNvPicPr>
          <p:nvPr/>
        </p:nvPicPr>
        <p:blipFill>
          <a:blip r:embed="rId2"/>
          <a:srcRect t="5431" b="4196"/>
          <a:stretch>
            <a:fillRect/>
          </a:stretch>
        </p:blipFill>
        <p:spPr bwMode="auto">
          <a:xfrm>
            <a:off x="2076450" y="2455863"/>
            <a:ext cx="5016500" cy="415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Charles Law </a:t>
            </a:r>
            <a:r>
              <a:rPr lang="en-US" sz="1800" b="1" smtClean="0"/>
              <a:t>(Jacques Charles 1746-1823)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 t="18597" r="47688"/>
          <a:stretch>
            <a:fillRect/>
          </a:stretch>
        </p:blipFill>
        <p:spPr>
          <a:xfrm>
            <a:off x="4800600" y="1981200"/>
            <a:ext cx="4038600" cy="3276600"/>
          </a:xfr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0" y="1447800"/>
            <a:ext cx="526256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When you heat a hot air balloon it expands.</a:t>
            </a:r>
            <a:b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Charles’s Law: the volume of a fixed quantity of gas at constant pressure increases as the temperature increases.</a:t>
            </a:r>
            <a:b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Mathematically:</a:t>
            </a:r>
          </a:p>
        </p:txBody>
      </p:sp>
      <p:graphicFrame>
        <p:nvGraphicFramePr>
          <p:cNvPr id="56327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447800" y="5105400"/>
          <a:ext cx="2590800" cy="915988"/>
        </p:xfrm>
        <a:graphic>
          <a:graphicData uri="http://schemas.openxmlformats.org/presentationml/2006/ole">
            <p:oleObj spid="_x0000_s2050" name="Equation" r:id="rId4" imgW="64764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59AB6-A44A-40F4-A65B-E76BE3871636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Charles Law: </a:t>
            </a:r>
            <a:br>
              <a:rPr lang="en-US" smtClean="0"/>
            </a:br>
            <a:r>
              <a:rPr lang="en-US" sz="3200" smtClean="0"/>
              <a:t>Plots of </a:t>
            </a:r>
            <a:r>
              <a:rPr lang="en-US" sz="3200" i="1" smtClean="0"/>
              <a:t>V</a:t>
            </a:r>
            <a:r>
              <a:rPr lang="en-US" sz="3200" smtClean="0"/>
              <a:t> versus </a:t>
            </a:r>
            <a:r>
              <a:rPr lang="en-US" sz="3200" i="1" smtClean="0"/>
              <a:t>t</a:t>
            </a:r>
            <a:r>
              <a:rPr lang="en-US" sz="3200" smtClean="0"/>
              <a:t> (ºC) for several gases.</a:t>
            </a:r>
          </a:p>
        </p:txBody>
      </p:sp>
      <p:pic>
        <p:nvPicPr>
          <p:cNvPr id="21508" name="Picture 3" descr="370630_la_05_08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24000"/>
            <a:ext cx="6324600" cy="5016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Plots of </a:t>
            </a:r>
            <a:r>
              <a:rPr lang="en-US" sz="3600" i="1" smtClean="0"/>
              <a:t>V</a:t>
            </a:r>
            <a:r>
              <a:rPr lang="en-US" sz="3600" smtClean="0"/>
              <a:t> versus </a:t>
            </a:r>
            <a:r>
              <a:rPr lang="en-US" sz="3600" i="1" smtClean="0"/>
              <a:t>T</a:t>
            </a:r>
            <a:r>
              <a:rPr lang="en-US" sz="3600" smtClean="0"/>
              <a:t> on the Kelvin scale.	</a:t>
            </a:r>
          </a:p>
        </p:txBody>
      </p:sp>
      <p:pic>
        <p:nvPicPr>
          <p:cNvPr id="22531" name="Picture 3" descr="370630_la_05_09"/>
          <p:cNvPicPr preferRelativeResize="0">
            <a:picLocks noChangeAspect="1" noChangeArrowheads="1"/>
          </p:cNvPicPr>
          <p:nvPr/>
        </p:nvPicPr>
        <p:blipFill>
          <a:blip r:embed="rId2"/>
          <a:srcRect t="5397" b="4646"/>
          <a:stretch>
            <a:fillRect/>
          </a:stretch>
        </p:blipFill>
        <p:spPr bwMode="auto">
          <a:xfrm>
            <a:off x="3733800" y="2057400"/>
            <a:ext cx="5105400" cy="40036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362200" y="990600"/>
            <a:ext cx="373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4FD3D"/>
                </a:solidFill>
              </a:rPr>
              <a:t>K =  </a:t>
            </a:r>
            <a:r>
              <a:rPr lang="en-US" sz="3600" baseline="30000">
                <a:solidFill>
                  <a:srgbClr val="F4FD3D"/>
                </a:solidFill>
              </a:rPr>
              <a:t>o</a:t>
            </a:r>
            <a:r>
              <a:rPr lang="en-US" sz="3600">
                <a:solidFill>
                  <a:srgbClr val="F4FD3D"/>
                </a:solidFill>
              </a:rPr>
              <a:t>C + 273.15</a:t>
            </a:r>
            <a:r>
              <a:rPr lang="en-US" sz="3600"/>
              <a:t> 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2057400"/>
            <a:ext cx="373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3600">
                <a:solidFill>
                  <a:srgbClr val="F4FD3D"/>
                </a:solidFill>
              </a:rPr>
              <a:t>273.15 </a:t>
            </a:r>
            <a:r>
              <a:rPr lang="en-US" sz="3600" baseline="30000">
                <a:solidFill>
                  <a:srgbClr val="F4FD3D"/>
                </a:solidFill>
              </a:rPr>
              <a:t>o</a:t>
            </a:r>
            <a:r>
              <a:rPr lang="en-US" sz="3600">
                <a:solidFill>
                  <a:srgbClr val="F4FD3D"/>
                </a:solidFill>
              </a:rPr>
              <a:t>C = 0K</a:t>
            </a:r>
          </a:p>
          <a:p>
            <a:r>
              <a:rPr lang="en-US" sz="3600" b="1">
                <a:solidFill>
                  <a:schemeClr val="hlink"/>
                </a:solidFill>
              </a:rPr>
              <a:t>Absolute Zero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0" y="3810000"/>
            <a:ext cx="3733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F4FD3D"/>
                </a:solidFill>
              </a:rPr>
              <a:t>Below which V </a:t>
            </a:r>
          </a:p>
          <a:p>
            <a:r>
              <a:rPr lang="en-US" sz="3600" b="1">
                <a:solidFill>
                  <a:srgbClr val="F4FD3D"/>
                </a:solidFill>
              </a:rPr>
              <a:t> is negative </a:t>
            </a:r>
          </a:p>
          <a:p>
            <a:r>
              <a:rPr lang="en-US" sz="3600" b="1">
                <a:solidFill>
                  <a:srgbClr val="F4FD3D"/>
                </a:solidFill>
                <a:sym typeface="Symbol" pitchFamily="18" charset="2"/>
              </a:rPr>
              <a:t>    physically impossible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6994525" y="1055688"/>
            <a:ext cx="1528763" cy="528637"/>
          </a:xfrm>
          <a:prstGeom prst="rect">
            <a:avLst/>
          </a:prstGeom>
          <a:noFill/>
          <a:ln w="9525">
            <a:solidFill>
              <a:srgbClr val="FF00FF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V=bT(K)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52400" y="6172200"/>
            <a:ext cx="7710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0.000001 K has been produced but not 0 Kelvin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The 3 states of matter:</a:t>
            </a:r>
          </a:p>
        </p:txBody>
      </p:sp>
      <p:pic>
        <p:nvPicPr>
          <p:cNvPr id="7171" name="Picture 4"/>
          <p:cNvPicPr>
            <a:picLocks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371600"/>
            <a:ext cx="6553200" cy="50292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Avogadro’s Law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1219200"/>
            <a:ext cx="8763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Avogadro’s hypothesis is that equal volumes of gas at the same temperature and pressure contain the same number of molecules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Avogadro’s Law: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the volume of gas at a given temperature and pressure is directly proportional to the number of moles of gas.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676400" y="5105400"/>
            <a:ext cx="5502275" cy="6413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FF"/>
                </a:solidFill>
                <a:sym typeface="Symbol" pitchFamily="18" charset="2"/>
              </a:rPr>
              <a:t>V  n at constant T and P</a:t>
            </a:r>
            <a:r>
              <a:rPr lang="en-US" sz="3600">
                <a:sym typeface="Symbol" pitchFamily="18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Mathematically: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US" sz="4000">
                <a:solidFill>
                  <a:srgbClr val="F4FD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 = constant </a:t>
            </a:r>
            <a:r>
              <a:rPr lang="en-US" sz="4000">
                <a:solidFill>
                  <a:srgbClr val="F4FD3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</a:t>
            </a:r>
            <a:r>
              <a:rPr lang="en-US" sz="4000">
                <a:solidFill>
                  <a:srgbClr val="F4FD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i="1">
                <a:solidFill>
                  <a:srgbClr val="F4FD3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We can show that 22.4 L of any gas at 0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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 and 1 atm contain 6.022 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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10</a:t>
            </a:r>
            <a:r>
              <a:rPr lang="en-US" sz="32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23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 gas molecules (1 mole).</a:t>
            </a:r>
            <a:b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We define STP (standard temperature and pressure) = 0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</a:t>
            </a: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 (273.15 K), 1 atm.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endParaRPr 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1143000"/>
            <a:ext cx="6034088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Ideal Equation of State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676400" y="3505200"/>
            <a:ext cx="5502275" cy="64135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sym typeface="Symbol" pitchFamily="18" charset="2"/>
              </a:rPr>
              <a:t>V  n at constant T and P</a:t>
            </a:r>
            <a:r>
              <a:rPr lang="en-US" sz="3600">
                <a:sym typeface="Symbol" pitchFamily="18" charset="2"/>
              </a:rPr>
              <a:t> 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idx="1"/>
          </p:nvPr>
        </p:nvGraphicFramePr>
        <p:xfrm>
          <a:off x="1752600" y="1828800"/>
          <a:ext cx="3124200" cy="838200"/>
        </p:xfrm>
        <a:graphic>
          <a:graphicData uri="http://schemas.openxmlformats.org/presentationml/2006/ole">
            <p:oleObj spid="_x0000_s3074" name="Equation" r:id="rId3" imgW="2158920" imgH="723600" progId="Equation.3">
              <p:embed/>
            </p:oleObj>
          </a:graphicData>
        </a:graphic>
      </p:graphicFrame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1752600" y="2743200"/>
            <a:ext cx="4794250" cy="579438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V </a:t>
            </a:r>
            <a:r>
              <a:rPr lang="en-US" sz="3200">
                <a:solidFill>
                  <a:srgbClr val="FF0000"/>
                </a:solidFill>
                <a:sym typeface="Symbol" pitchFamily="18" charset="2"/>
              </a:rPr>
              <a:t> T at constant P and n</a:t>
            </a:r>
          </a:p>
        </p:txBody>
      </p:sp>
      <p:sp>
        <p:nvSpPr>
          <p:cNvPr id="3078" name="Text Box 8"/>
          <p:cNvSpPr txBox="1">
            <a:spLocks noChangeArrowheads="1"/>
          </p:cNvSpPr>
          <p:nvPr/>
        </p:nvSpPr>
        <p:spPr bwMode="auto">
          <a:xfrm>
            <a:off x="2895600" y="4876800"/>
            <a:ext cx="3008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F4FD3D"/>
                </a:solidFill>
                <a:sym typeface="Symbol" pitchFamily="18" charset="2"/>
              </a:rPr>
              <a:t> </a:t>
            </a:r>
            <a:r>
              <a:rPr lang="en-US" sz="4000" b="1">
                <a:solidFill>
                  <a:srgbClr val="F4FD3D"/>
                </a:solidFill>
              </a:rPr>
              <a:t>P V </a:t>
            </a:r>
            <a:r>
              <a:rPr lang="en-US" sz="4000" b="1">
                <a:solidFill>
                  <a:srgbClr val="F4FD3D"/>
                </a:solidFill>
                <a:sym typeface="Symbol" pitchFamily="18" charset="2"/>
              </a:rPr>
              <a:t></a:t>
            </a:r>
            <a:r>
              <a:rPr lang="en-US" sz="4000" b="1">
                <a:solidFill>
                  <a:srgbClr val="F4FD3D"/>
                </a:solidFill>
              </a:rPr>
              <a:t> n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Ideal Equation of State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981200" y="1828800"/>
            <a:ext cx="5340350" cy="35036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</a:rPr>
              <a:t>PV </a:t>
            </a:r>
            <a:r>
              <a:rPr lang="en-US" sz="3200">
                <a:solidFill>
                  <a:srgbClr val="000000"/>
                </a:solidFill>
                <a:sym typeface="Symbol" pitchFamily="18" charset="2"/>
              </a:rPr>
              <a:t>=</a:t>
            </a:r>
            <a:r>
              <a:rPr lang="en-US" sz="3200">
                <a:solidFill>
                  <a:srgbClr val="000000"/>
                </a:solidFill>
              </a:rPr>
              <a:t> nRT</a:t>
            </a:r>
          </a:p>
          <a:p>
            <a:r>
              <a:rPr lang="en-US" sz="3200">
                <a:solidFill>
                  <a:srgbClr val="000000"/>
                </a:solidFill>
              </a:rPr>
              <a:t>R = Universal Gas Constant </a:t>
            </a:r>
          </a:p>
          <a:p>
            <a:r>
              <a:rPr lang="en-US" sz="3200">
                <a:solidFill>
                  <a:srgbClr val="000000"/>
                </a:solidFill>
              </a:rPr>
              <a:t>= 0.08206 L.atm/K.mol</a:t>
            </a:r>
          </a:p>
          <a:p>
            <a:r>
              <a:rPr lang="en-US" sz="3200">
                <a:solidFill>
                  <a:srgbClr val="000000"/>
                </a:solidFill>
              </a:rPr>
              <a:t>P in atm</a:t>
            </a:r>
          </a:p>
          <a:p>
            <a:r>
              <a:rPr lang="en-US" sz="3200">
                <a:solidFill>
                  <a:srgbClr val="000000"/>
                </a:solidFill>
              </a:rPr>
              <a:t>V in L</a:t>
            </a:r>
          </a:p>
          <a:p>
            <a:r>
              <a:rPr lang="en-US" sz="3200">
                <a:solidFill>
                  <a:srgbClr val="000000"/>
                </a:solidFill>
              </a:rPr>
              <a:t>T in K</a:t>
            </a:r>
          </a:p>
          <a:p>
            <a:r>
              <a:rPr lang="en-US" sz="3200">
                <a:solidFill>
                  <a:srgbClr val="000000"/>
                </a:solidFill>
              </a:rPr>
              <a:t>n in mole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t="3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1600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(a) One  mole of N</a:t>
            </a:r>
            <a:r>
              <a:rPr lang="en-US" sz="2400" baseline="-25000" smtClean="0"/>
              <a:t>2</a:t>
            </a:r>
            <a:r>
              <a:rPr lang="en-US" sz="2400" smtClean="0"/>
              <a:t>(</a:t>
            </a:r>
            <a:r>
              <a:rPr lang="en-US" sz="2400" smtClean="0">
                <a:latin typeface="Apple Chancery" charset="0"/>
              </a:rPr>
              <a:t>l</a:t>
            </a:r>
            <a:r>
              <a:rPr lang="en-US" sz="2400" smtClean="0"/>
              <a:t>)</a:t>
            </a:r>
            <a:r>
              <a:rPr lang="en-US" sz="2400" baseline="-25000" smtClean="0"/>
              <a:t> </a:t>
            </a:r>
            <a:r>
              <a:rPr lang="en-US" sz="2400" smtClean="0"/>
              <a:t>has a volume of approximately 35 mL and density of 0.81 g/mL. B) One mole of N</a:t>
            </a:r>
            <a:r>
              <a:rPr lang="en-US" sz="2400" baseline="-25000" smtClean="0"/>
              <a:t>2</a:t>
            </a:r>
            <a:r>
              <a:rPr lang="en-US" sz="2400" smtClean="0"/>
              <a:t>(</a:t>
            </a:r>
            <a:r>
              <a:rPr lang="en-US" sz="2400" i="1" smtClean="0"/>
              <a:t>g</a:t>
            </a:r>
            <a:r>
              <a:rPr lang="en-US" sz="2400" smtClean="0"/>
              <a:t>) has a volume of 22.4 L (STP) and a density of 1.2 x 10</a:t>
            </a:r>
            <a:r>
              <a:rPr lang="en-US" sz="2400" baseline="30000" smtClean="0"/>
              <a:t>-3</a:t>
            </a:r>
            <a:r>
              <a:rPr lang="en-US" sz="2400" smtClean="0"/>
              <a:t> g/mL. Thus the ratio of the volumes of gaseous N</a:t>
            </a:r>
            <a:r>
              <a:rPr lang="en-US" sz="2400" baseline="-25000" smtClean="0"/>
              <a:t>2</a:t>
            </a:r>
            <a:r>
              <a:rPr lang="en-US" sz="2400" smtClean="0"/>
              <a:t> and liquid N</a:t>
            </a:r>
            <a:r>
              <a:rPr lang="en-US" sz="2400" baseline="-25000" smtClean="0"/>
              <a:t>2</a:t>
            </a:r>
            <a:r>
              <a:rPr lang="en-US" sz="2400" smtClean="0"/>
              <a:t> is 22.4/0.035 = 640 and the spacing of the molecules is 9 times farther apart in N</a:t>
            </a:r>
            <a:r>
              <a:rPr lang="en-US" sz="2400" baseline="-25000" smtClean="0"/>
              <a:t>2</a:t>
            </a:r>
            <a:r>
              <a:rPr lang="en-US" sz="2400" smtClean="0"/>
              <a:t>(</a:t>
            </a:r>
            <a:r>
              <a:rPr lang="en-US" sz="2400" i="1" smtClean="0"/>
              <a:t>g</a:t>
            </a:r>
            <a:r>
              <a:rPr lang="en-US" sz="2400" smtClean="0"/>
              <a:t>).	</a:t>
            </a:r>
          </a:p>
        </p:txBody>
      </p:sp>
      <p:pic>
        <p:nvPicPr>
          <p:cNvPr id="8195" name="Picture 3" descr="370630_la_05_14"/>
          <p:cNvPicPr preferRelativeResize="0">
            <a:picLocks noChangeAspect="1" noChangeArrowheads="1"/>
          </p:cNvPicPr>
          <p:nvPr/>
        </p:nvPicPr>
        <p:blipFill>
          <a:blip r:embed="rId2"/>
          <a:srcRect l="4272" r="5127"/>
          <a:stretch>
            <a:fillRect/>
          </a:stretch>
        </p:blipFill>
        <p:spPr bwMode="auto">
          <a:xfrm>
            <a:off x="0" y="2819400"/>
            <a:ext cx="9144000" cy="2971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838200"/>
            <a:ext cx="6553200" cy="49149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hlink"/>
                </a:solidFill>
              </a:rPr>
              <a:t>Pressure</a:t>
            </a:r>
          </a:p>
        </p:txBody>
      </p:sp>
      <p:pic>
        <p:nvPicPr>
          <p:cNvPr id="10243" name="Picture 4" descr="370630_la_05_01a"/>
          <p:cNvPicPr preferRelativeResize="0"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981200"/>
            <a:ext cx="3330575" cy="4525963"/>
          </a:xfrm>
          <a:noFill/>
          <a:ln w="12700">
            <a:solidFill>
              <a:schemeClr val="tx1"/>
            </a:solidFill>
          </a:ln>
        </p:spPr>
      </p:pic>
      <p:pic>
        <p:nvPicPr>
          <p:cNvPr id="10244" name="Picture 6" descr="370630_la_05_01b"/>
          <p:cNvPicPr preferRelativeResize="0"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1981200"/>
            <a:ext cx="3330575" cy="4525963"/>
          </a:xfrm>
          <a:noFill/>
          <a:ln w="12700">
            <a:solidFill>
              <a:schemeClr val="tx1"/>
            </a:solidFill>
          </a:ln>
        </p:spPr>
      </p:pic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1066800" y="914400"/>
            <a:ext cx="74009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4FD3D"/>
                </a:solidFill>
              </a:rPr>
              <a:t>The pressure exerted by the gases in the atmosphere </a:t>
            </a:r>
          </a:p>
          <a:p>
            <a:r>
              <a:rPr lang="en-US" sz="2000" b="1">
                <a:solidFill>
                  <a:srgbClr val="F4FD3D"/>
                </a:solidFill>
              </a:rPr>
              <a:t>can be demonstrated by boiling water in a large metal </a:t>
            </a:r>
          </a:p>
          <a:p>
            <a:r>
              <a:rPr lang="en-US" sz="2000" b="1">
                <a:solidFill>
                  <a:srgbClr val="F4FD3D"/>
                </a:solidFill>
              </a:rPr>
              <a:t>can (a) and then turning off the heat and sealing the can (b).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2476500" cy="5010150"/>
          </a:xfrm>
          <a:solidFill>
            <a:srgbClr val="0000FF"/>
          </a:solidFill>
        </p:spPr>
        <p:txBody>
          <a:bodyPr/>
          <a:lstStyle/>
          <a:p>
            <a:pPr algn="l" eaLnBrk="1" hangingPunct="1">
              <a:defRPr/>
            </a:pPr>
            <a:r>
              <a:rPr lang="en-US" sz="3200" smtClean="0"/>
              <a:t>A torricellian barometer. The tube, completely filled with mercury, is inverted in a dish of mercury.	</a:t>
            </a:r>
          </a:p>
        </p:txBody>
      </p:sp>
      <p:pic>
        <p:nvPicPr>
          <p:cNvPr id="11267" name="Picture 3" descr="370630_la_05_02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914400"/>
            <a:ext cx="3041650" cy="5943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93725" y="69850"/>
            <a:ext cx="7697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Measuring Atmospheric Pressure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Atmospheric Pressure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 = F/A  [Pressure is force exerted per unit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area]</a:t>
            </a:r>
          </a:p>
          <a:p>
            <a:pPr eaLnBrk="1" hangingPunct="1">
              <a:defRPr/>
            </a:pPr>
            <a:r>
              <a:rPr lang="en-US" smtClean="0"/>
              <a:t>The mass of air pulled by gravity exerts a force on the earth’s atmosphere—this causes atmospheric pressure</a:t>
            </a:r>
          </a:p>
          <a:p>
            <a:pPr eaLnBrk="1" hangingPunct="1">
              <a:defRPr/>
            </a:pPr>
            <a:r>
              <a:rPr lang="en-US" smtClean="0"/>
              <a:t>A column of air </a:t>
            </a:r>
            <a:r>
              <a:rPr lang="en-US" smtClean="0">
                <a:solidFill>
                  <a:srgbClr val="F4FD3D"/>
                </a:solidFill>
              </a:rPr>
              <a:t>1 m</a:t>
            </a:r>
            <a:r>
              <a:rPr lang="en-US" baseline="30000" smtClean="0">
                <a:solidFill>
                  <a:srgbClr val="F4FD3D"/>
                </a:solidFill>
              </a:rPr>
              <a:t>2</a:t>
            </a:r>
            <a:r>
              <a:rPr lang="en-US" smtClean="0"/>
              <a:t> in cross section exerts a force of </a:t>
            </a:r>
            <a:r>
              <a:rPr lang="en-US" smtClean="0">
                <a:solidFill>
                  <a:srgbClr val="F4FD3D"/>
                </a:solidFill>
              </a:rPr>
              <a:t>10</a:t>
            </a:r>
            <a:r>
              <a:rPr lang="en-US" baseline="30000" smtClean="0">
                <a:solidFill>
                  <a:srgbClr val="F4FD3D"/>
                </a:solidFill>
              </a:rPr>
              <a:t>5</a:t>
            </a:r>
            <a:r>
              <a:rPr lang="en-US" smtClean="0">
                <a:solidFill>
                  <a:srgbClr val="F4FD3D"/>
                </a:solidFill>
              </a:rPr>
              <a:t> N</a:t>
            </a:r>
            <a:r>
              <a:rPr lang="en-US" smtClean="0"/>
              <a:t>.  The pressure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exerted by air in this case is </a:t>
            </a:r>
            <a:r>
              <a:rPr lang="en-US" smtClean="0">
                <a:solidFill>
                  <a:srgbClr val="F4FD3D"/>
                </a:solidFill>
              </a:rPr>
              <a:t>100 kPa</a:t>
            </a:r>
            <a:r>
              <a:rPr lang="en-US" smtClean="0"/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609600"/>
            <a:ext cx="7086600" cy="5314950"/>
          </a:xfrm>
          <a:noFill/>
        </p:spPr>
      </p:pic>
      <p:sp>
        <p:nvSpPr>
          <p:cNvPr id="13315" name="Line 7"/>
          <p:cNvSpPr>
            <a:spLocks noChangeShapeType="1"/>
          </p:cNvSpPr>
          <p:nvPr/>
        </p:nvSpPr>
        <p:spPr bwMode="auto">
          <a:xfrm>
            <a:off x="6553200" y="1600200"/>
            <a:ext cx="0" cy="1447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6096000" y="838200"/>
            <a:ext cx="2030413" cy="37623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 m</a:t>
            </a:r>
            <a:r>
              <a:rPr lang="en-US" sz="1800" baseline="30000"/>
              <a:t>2</a:t>
            </a:r>
            <a:r>
              <a:rPr lang="en-US" sz="1800"/>
              <a:t> column of air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6019800" y="4876800"/>
            <a:ext cx="1717675" cy="376238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1 atm pressure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Units of Pressure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760 mm Hg = 760 torr = 1 atmosphere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= 76 cm Hg = 101.3 kPa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where 1 Pa = 1 N/m</a:t>
            </a:r>
            <a:r>
              <a:rPr lang="en-US" baseline="30000" smtClean="0"/>
              <a:t>2  </a:t>
            </a:r>
            <a:r>
              <a:rPr lang="en-US" smtClean="0"/>
              <a:t>(SI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507</TotalTime>
  <Words>552</Words>
  <Application>Microsoft Office PowerPoint</Application>
  <PresentationFormat>On-screen Show (4:3)</PresentationFormat>
  <Paragraphs>87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Wingdings</vt:lpstr>
      <vt:lpstr>Calibri</vt:lpstr>
      <vt:lpstr>Apple Chancery</vt:lpstr>
      <vt:lpstr>Times New Roman</vt:lpstr>
      <vt:lpstr>Symbol</vt:lpstr>
      <vt:lpstr>Ripple</vt:lpstr>
      <vt:lpstr>Microsoft Equation 3.0</vt:lpstr>
      <vt:lpstr>MathType 5.0 Equation</vt:lpstr>
      <vt:lpstr>Slide 1</vt:lpstr>
      <vt:lpstr>The 3 states of matter:</vt:lpstr>
      <vt:lpstr>(a) One  mole of N2(l) has a volume of approximately 35 mL and density of 0.81 g/mL. B) One mole of N2(g) has a volume of 22.4 L (STP) and a density of 1.2 x 10-3 g/mL. Thus the ratio of the volumes of gaseous N2 and liquid N2 is 22.4/0.035 = 640 and the spacing of the molecules is 9 times farther apart in N2(g). </vt:lpstr>
      <vt:lpstr>Slide 4</vt:lpstr>
      <vt:lpstr>Pressure</vt:lpstr>
      <vt:lpstr>A torricellian barometer. The tube, completely filled with mercury, is inverted in a dish of mercury. </vt:lpstr>
      <vt:lpstr>Atmospheric Pressure</vt:lpstr>
      <vt:lpstr>Slide 8</vt:lpstr>
      <vt:lpstr>Units of Pressure</vt:lpstr>
      <vt:lpstr>Slide 10</vt:lpstr>
      <vt:lpstr>Manometer: Measuring Gas Pressure</vt:lpstr>
      <vt:lpstr>Gas Laws: 1-Boyle’s Law</vt:lpstr>
      <vt:lpstr>Slide 13</vt:lpstr>
      <vt:lpstr>Slide 14</vt:lpstr>
      <vt:lpstr>Definition of an ideal gas</vt:lpstr>
      <vt:lpstr>A plot of PV versus P for several gases at pressures below 1 atm. </vt:lpstr>
      <vt:lpstr>Charles Law (Jacques Charles 1746-1823)</vt:lpstr>
      <vt:lpstr>Charles Law:  Plots of V versus t (ºC) for several gases.</vt:lpstr>
      <vt:lpstr>Plots of V versus T on the Kelvin scale. </vt:lpstr>
      <vt:lpstr>Avogadro’s Law</vt:lpstr>
      <vt:lpstr>Slide 21</vt:lpstr>
      <vt:lpstr>Slide 22</vt:lpstr>
      <vt:lpstr>Ideal Equation of State</vt:lpstr>
      <vt:lpstr>Ideal Equation of State</vt:lpstr>
      <vt:lpstr>Slide 25</vt:lpstr>
    </vt:vector>
  </TitlesOfParts>
  <Company>AUB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pcsu</dc:creator>
  <cp:lastModifiedBy>lh07</cp:lastModifiedBy>
  <cp:revision>54</cp:revision>
  <dcterms:created xsi:type="dcterms:W3CDTF">2004-12-16T11:49:47Z</dcterms:created>
  <dcterms:modified xsi:type="dcterms:W3CDTF">2011-04-04T12:40:51Z</dcterms:modified>
</cp:coreProperties>
</file>