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16" r:id="rId2"/>
    <p:sldId id="326" r:id="rId3"/>
    <p:sldId id="328" r:id="rId4"/>
    <p:sldId id="327" r:id="rId5"/>
    <p:sldId id="340" r:id="rId6"/>
    <p:sldId id="329" r:id="rId7"/>
    <p:sldId id="341" r:id="rId8"/>
    <p:sldId id="342" r:id="rId9"/>
    <p:sldId id="348" r:id="rId10"/>
    <p:sldId id="332" r:id="rId11"/>
    <p:sldId id="343" r:id="rId12"/>
    <p:sldId id="349" r:id="rId13"/>
    <p:sldId id="350" r:id="rId14"/>
    <p:sldId id="333" r:id="rId15"/>
    <p:sldId id="344" r:id="rId16"/>
    <p:sldId id="334" r:id="rId17"/>
    <p:sldId id="335" r:id="rId18"/>
    <p:sldId id="336" r:id="rId19"/>
    <p:sldId id="337" r:id="rId20"/>
    <p:sldId id="351" r:id="rId21"/>
    <p:sldId id="338" r:id="rId22"/>
    <p:sldId id="352" r:id="rId23"/>
    <p:sldId id="353" r:id="rId24"/>
    <p:sldId id="339" r:id="rId25"/>
    <p:sldId id="345" r:id="rId26"/>
    <p:sldId id="346"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Helvetic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Helvetic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Helvetic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Helvetic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Helvetica" pitchFamily="34" charset="0"/>
        <a:ea typeface="+mn-ea"/>
        <a:cs typeface="Times New Roman" pitchFamily="18" charset="0"/>
      </a:defRPr>
    </a:lvl5pPr>
    <a:lvl6pPr marL="2286000" algn="l" defTabSz="914400" rtl="0" eaLnBrk="1" latinLnBrk="0" hangingPunct="1">
      <a:defRPr sz="2400" kern="1200">
        <a:solidFill>
          <a:schemeClr val="tx1"/>
        </a:solidFill>
        <a:latin typeface="Helvetica" pitchFamily="34" charset="0"/>
        <a:ea typeface="+mn-ea"/>
        <a:cs typeface="Times New Roman" pitchFamily="18" charset="0"/>
      </a:defRPr>
    </a:lvl6pPr>
    <a:lvl7pPr marL="2743200" algn="l" defTabSz="914400" rtl="0" eaLnBrk="1" latinLnBrk="0" hangingPunct="1">
      <a:defRPr sz="2400" kern="1200">
        <a:solidFill>
          <a:schemeClr val="tx1"/>
        </a:solidFill>
        <a:latin typeface="Helvetica" pitchFamily="34" charset="0"/>
        <a:ea typeface="+mn-ea"/>
        <a:cs typeface="Times New Roman" pitchFamily="18" charset="0"/>
      </a:defRPr>
    </a:lvl7pPr>
    <a:lvl8pPr marL="3200400" algn="l" defTabSz="914400" rtl="0" eaLnBrk="1" latinLnBrk="0" hangingPunct="1">
      <a:defRPr sz="2400" kern="1200">
        <a:solidFill>
          <a:schemeClr val="tx1"/>
        </a:solidFill>
        <a:latin typeface="Helvetica" pitchFamily="34" charset="0"/>
        <a:ea typeface="+mn-ea"/>
        <a:cs typeface="Times New Roman" pitchFamily="18" charset="0"/>
      </a:defRPr>
    </a:lvl8pPr>
    <a:lvl9pPr marL="3657600" algn="l" defTabSz="914400" rtl="0" eaLnBrk="1" latinLnBrk="0" hangingPunct="1">
      <a:defRPr sz="2400" kern="1200">
        <a:solidFill>
          <a:schemeClr val="tx1"/>
        </a:solidFill>
        <a:latin typeface="Helvetica"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306" autoAdjust="0"/>
  </p:normalViewPr>
  <p:slideViewPr>
    <p:cSldViewPr>
      <p:cViewPr varScale="1">
        <p:scale>
          <a:sx n="65" d="100"/>
          <a:sy n="65" d="100"/>
        </p:scale>
        <p:origin x="-1314" y="-10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15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slide" Target="slides/slide1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B5B57FB-0759-41B2-AB08-B8344E26B8D0}" type="datetimeFigureOut">
              <a:rPr lang="en-US"/>
              <a:pPr>
                <a:defRPr/>
              </a:pPr>
              <a:t>2/6/2010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75EE326-4C60-4EEB-801A-B61BDFD1E65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97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9D5349AC-EB53-40AE-AFD9-9177891A9DF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smtClean="0"/>
          </a:p>
        </p:txBody>
      </p:sp>
      <p:sp>
        <p:nvSpPr>
          <p:cNvPr id="30724" name="Slide Number Placeholder 3"/>
          <p:cNvSpPr>
            <a:spLocks noGrp="1"/>
          </p:cNvSpPr>
          <p:nvPr>
            <p:ph type="sldNum" sz="quarter" idx="5"/>
          </p:nvPr>
        </p:nvSpPr>
        <p:spPr>
          <a:noFill/>
        </p:spPr>
        <p:txBody>
          <a:bodyPr/>
          <a:lstStyle/>
          <a:p>
            <a:fld id="{8BA5C566-E765-475B-A64E-A739926E002A}"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17EC73C-4E20-4609-9CAC-1FE21AAC27F3}" type="slidenum">
              <a:rPr lang="en-US" smtClean="0"/>
              <a:pPr/>
              <a:t>10</a:t>
            </a:fld>
            <a:endParaRPr lang="en-US" smtClean="0"/>
          </a:p>
        </p:txBody>
      </p:sp>
      <p:sp>
        <p:nvSpPr>
          <p:cNvPr id="39939" name="Rectangle 2"/>
          <p:cNvSpPr>
            <a:spLocks noChangeArrowheads="1" noTextEdit="1"/>
          </p:cNvSpPr>
          <p:nvPr>
            <p:ph type="sldImg"/>
          </p:nvPr>
        </p:nvSpPr>
        <p:spPr>
          <a:solidFill>
            <a:srgbClr val="FFFFFF"/>
          </a:solidFill>
          <a:ln/>
        </p:spPr>
      </p:sp>
      <p:sp>
        <p:nvSpPr>
          <p:cNvPr id="39940" name="Rectangle 3"/>
          <p:cNvSpPr>
            <a:spLocks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98D2106-EB16-4F2F-972B-E9B624C13101}" type="slidenum">
              <a:rPr lang="en-US" smtClean="0"/>
              <a:pPr/>
              <a:t>11</a:t>
            </a:fld>
            <a:endParaRPr lang="en-US" smtClean="0"/>
          </a:p>
        </p:txBody>
      </p:sp>
      <p:sp>
        <p:nvSpPr>
          <p:cNvPr id="40963" name="Rectangle 2"/>
          <p:cNvSpPr>
            <a:spLocks noChangeArrowheads="1" noTextEdit="1"/>
          </p:cNvSpPr>
          <p:nvPr>
            <p:ph type="sldImg"/>
          </p:nvPr>
        </p:nvSpPr>
        <p:spPr>
          <a:xfrm>
            <a:off x="1143000" y="685800"/>
            <a:ext cx="4573588" cy="3429000"/>
          </a:xfrm>
          <a:solidFill>
            <a:srgbClr val="FFFFFF"/>
          </a:solidFill>
          <a:ln/>
        </p:spPr>
      </p:sp>
      <p:sp>
        <p:nvSpPr>
          <p:cNvPr id="40964" name="Rectangle 3"/>
          <p:cNvSpPr>
            <a:spLocks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867F275-4FC1-4380-929D-E4635F33D0FF}" type="slidenum">
              <a:rPr lang="en-US" smtClean="0"/>
              <a:pPr/>
              <a:t>14</a:t>
            </a:fld>
            <a:endParaRPr lang="en-US" smtClean="0"/>
          </a:p>
        </p:txBody>
      </p:sp>
      <p:sp>
        <p:nvSpPr>
          <p:cNvPr id="41987" name="Rectangle 2"/>
          <p:cNvSpPr>
            <a:spLocks noChangeArrowheads="1" noTextEdit="1"/>
          </p:cNvSpPr>
          <p:nvPr>
            <p:ph type="sldImg"/>
          </p:nvPr>
        </p:nvSpPr>
        <p:spPr>
          <a:solidFill>
            <a:srgbClr val="FFFFFF"/>
          </a:solidFill>
          <a:ln/>
        </p:spPr>
      </p:sp>
      <p:sp>
        <p:nvSpPr>
          <p:cNvPr id="41988" name="Rectangle 3"/>
          <p:cNvSpPr>
            <a:spLocks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3C369E39-55AF-4EA8-A5E6-46EF5F4A839B}" type="slidenum">
              <a:rPr lang="en-US" smtClean="0"/>
              <a:pPr/>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2246047-F47D-4DDB-8472-C71625C61C41}" type="slidenum">
              <a:rPr lang="en-US" smtClean="0"/>
              <a:pPr/>
              <a:t>16</a:t>
            </a:fld>
            <a:endParaRPr lang="en-US" smtClean="0"/>
          </a:p>
        </p:txBody>
      </p:sp>
      <p:sp>
        <p:nvSpPr>
          <p:cNvPr id="44035" name="Rectangle 2"/>
          <p:cNvSpPr>
            <a:spLocks noChangeArrowheads="1" noTextEdit="1"/>
          </p:cNvSpPr>
          <p:nvPr>
            <p:ph type="sldImg"/>
          </p:nvPr>
        </p:nvSpPr>
        <p:spPr>
          <a:solidFill>
            <a:srgbClr val="FFFFFF"/>
          </a:solidFill>
          <a:ln/>
        </p:spPr>
      </p:sp>
      <p:sp>
        <p:nvSpPr>
          <p:cNvPr id="44036" name="Rectangle 3"/>
          <p:cNvSpPr>
            <a:spLocks noChangeArrowheads="1"/>
          </p:cNvSpPr>
          <p:nvPr>
            <p:ph type="body" idx="1"/>
          </p:nvPr>
        </p:nvSpPr>
        <p:spPr>
          <a:solidFill>
            <a:srgbClr val="FFFFFF"/>
          </a:solidFill>
          <a:ln>
            <a:solidFill>
              <a:srgbClr val="000000"/>
            </a:solidFill>
          </a:ln>
        </p:spPr>
        <p:txBody>
          <a:bodyPr/>
          <a:lstStyle/>
          <a:p>
            <a:r>
              <a:rPr lang="en-US" smtClean="0"/>
              <a:t>If we stick to the requirement that the queue elements be at the beginning </a:t>
            </a:r>
            <a:r>
              <a:rPr lang="en-US" i="1" smtClean="0"/>
              <a:t>n</a:t>
            </a:r>
            <a:r>
              <a:rPr lang="en-US" smtClean="0"/>
              <a:t> elements of the array, then either enqueue or dequeue must be </a:t>
            </a:r>
            <a:r>
              <a:rPr lang="en-US" smtClean="0">
                <a:sym typeface="Symbol" pitchFamily="18" charset="2"/>
              </a:rPr>
              <a:t></a:t>
            </a:r>
            <a:r>
              <a:rPr lang="en-US" smtClean="0"/>
              <a:t>(</a:t>
            </a:r>
            <a:r>
              <a:rPr lang="en-US" i="1" smtClean="0"/>
              <a:t>n</a:t>
            </a:r>
            <a:r>
              <a:rPr lang="en-US" smtClean="0"/>
              <a:t>).</a:t>
            </a:r>
          </a:p>
          <a:p>
            <a:endParaRPr lang="en-US" smtClean="0"/>
          </a:p>
          <a:p>
            <a:r>
              <a:rPr lang="en-US" smtClean="0"/>
              <a:t>Better is to let  the elements “drift” within the array.</a:t>
            </a:r>
          </a:p>
          <a:p>
            <a:endParaRPr lang="en-US" smtClean="0"/>
          </a:p>
          <a:p>
            <a:r>
              <a:rPr lang="en-US" smtClean="0"/>
              <a:t>Unfortunately, as items are added and removed, the queue “drifts” toward the end.  Eventually, there will be no space to the right of the queue, even though there is space in the array.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3CC0DA8C-A9AF-4D2F-9A08-AAF2CAE6B6C8}" type="slidenum">
              <a:rPr lang="en-US" smtClean="0"/>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135A825-ED30-4BC0-9848-2CFBB062C930}" type="slidenum">
              <a:rPr lang="en-US" smtClean="0"/>
              <a:pPr/>
              <a:t>18</a:t>
            </a:fld>
            <a:endParaRPr lang="en-US" smtClean="0"/>
          </a:p>
        </p:txBody>
      </p:sp>
      <p:sp>
        <p:nvSpPr>
          <p:cNvPr id="46083" name="Rectangle 2"/>
          <p:cNvSpPr>
            <a:spLocks noChangeArrowheads="1" noTextEdit="1"/>
          </p:cNvSpPr>
          <p:nvPr>
            <p:ph type="sldImg"/>
          </p:nvPr>
        </p:nvSpPr>
        <p:spPr>
          <a:solidFill>
            <a:srgbClr val="FFFFFF"/>
          </a:solidFill>
          <a:ln/>
        </p:spPr>
      </p:sp>
      <p:sp>
        <p:nvSpPr>
          <p:cNvPr id="46084" name="Rectangle 3"/>
          <p:cNvSpPr>
            <a:spLocks noChangeArrowheads="1"/>
          </p:cNvSpPr>
          <p:nvPr>
            <p:ph type="body" idx="1"/>
          </p:nvPr>
        </p:nvSpPr>
        <p:spPr>
          <a:solidFill>
            <a:srgbClr val="FFFFFF"/>
          </a:solidFill>
          <a:ln>
            <a:solidFill>
              <a:srgbClr val="000000"/>
            </a:solidFill>
          </a:ln>
        </p:spPr>
        <p:txBody>
          <a:bodyPr/>
          <a:lstStyle/>
          <a:p>
            <a:r>
              <a:rPr lang="en-US" smtClean="0"/>
              <a:t>By using the mod function, we can easily achieve the effect of a “circular” queue.</a:t>
            </a:r>
          </a:p>
          <a:p>
            <a:endParaRPr lang="en-US" smtClean="0"/>
          </a:p>
          <a:p>
            <a:r>
              <a:rPr lang="en-US" smtClean="0"/>
              <a:t>This leaves one more issue.  Where do the front and rear pointers go (point to the item?  Or to the space before/after the item)?  And, how do we distinguish a full from an empty queue?</a:t>
            </a:r>
          </a:p>
          <a:p>
            <a:endParaRPr lang="en-US" smtClean="0"/>
          </a:p>
          <a:p>
            <a:r>
              <a:rPr lang="en-US" smtClean="0"/>
              <a:t>Given a fixed position for the front element (and its pointer), there are </a:t>
            </a:r>
            <a:r>
              <a:rPr lang="en-US" i="1" smtClean="0"/>
              <a:t>n+</a:t>
            </a:r>
            <a:r>
              <a:rPr lang="en-US" smtClean="0"/>
              <a:t>1 possible states for the queue (0 through </a:t>
            </a:r>
            <a:r>
              <a:rPr lang="en-US" i="1" smtClean="0"/>
              <a:t>n</a:t>
            </a:r>
            <a:r>
              <a:rPr lang="en-US" smtClean="0"/>
              <a:t> elements in the queue for an array of size </a:t>
            </a:r>
            <a:r>
              <a:rPr lang="en-US" i="1" smtClean="0"/>
              <a:t>n</a:t>
            </a:r>
            <a:r>
              <a:rPr lang="en-US" smtClean="0"/>
              <a:t>), but only </a:t>
            </a:r>
            <a:r>
              <a:rPr lang="en-US" i="1" smtClean="0"/>
              <a:t>n</a:t>
            </a:r>
            <a:r>
              <a:rPr lang="en-US" smtClean="0"/>
              <a:t> possible positions for rear.  To solve this dilemma, we must either leave an empty slot in the queue, or use and external variable to determine if the queue is empty or not.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B0FA33AD-2FA3-4FC9-8C0F-56A75118AAE9}" type="slidenum">
              <a:rPr lang="en-US" smtClean="0"/>
              <a:pPr/>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7FFD1AAB-3D17-4FEC-8CAA-535384098C7E}" type="slidenum">
              <a:rPr lang="en-US" smtClean="0"/>
              <a:pPr/>
              <a:t>21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F6458A12-0640-47BF-8E6D-0A92417DAB01}" type="slidenum">
              <a:rPr lang="en-US" smtClean="0"/>
              <a:pPr/>
              <a:t>24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205EC547-2E74-4447-8791-B419E2001289}"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10813832-E537-464F-87AA-F28A7C42249A}" type="slidenum">
              <a:rPr lang="en-US" smtClean="0"/>
              <a:pPr/>
              <a:t>25</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CBC1D8D-D55A-448C-9237-D055DEEF2350}" type="slidenum">
              <a:rPr lang="en-US" smtClean="0"/>
              <a:pPr/>
              <a:t>26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D2DE8FCC-41D9-48A0-9B47-2743F764386A}"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284C5F8-79A6-45CA-BEAD-9AF7BF52ADA6}" type="slidenum">
              <a:rPr lang="en-US" smtClean="0"/>
              <a:pPr/>
              <a:t>4</a:t>
            </a:fld>
            <a:endParaRPr lang="en-US" smtClean="0"/>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US" smtClean="0"/>
              <a:t>Issues:</a:t>
            </a:r>
          </a:p>
          <a:p>
            <a:r>
              <a:rPr lang="en-US" smtClean="0"/>
              <a:t>Which end in the array is the “top”?  If it’s the low-order end, then push/pop costs </a:t>
            </a:r>
            <a:r>
              <a:rPr lang="en-US" smtClean="0">
                <a:sym typeface="Symbol" pitchFamily="18" charset="2"/>
              </a:rPr>
              <a:t></a:t>
            </a:r>
            <a:r>
              <a:rPr lang="en-US" smtClean="0"/>
              <a:t>(</a:t>
            </a:r>
            <a:r>
              <a:rPr lang="en-US" i="1" smtClean="0"/>
              <a:t>n</a:t>
            </a:r>
            <a:r>
              <a:rPr lang="en-US" smtClean="0"/>
              <a:t>).  If it’s the high-order end, then push/pop costs </a:t>
            </a:r>
            <a:r>
              <a:rPr lang="en-US" smtClean="0">
                <a:sym typeface="Symbol" pitchFamily="18" charset="2"/>
              </a:rPr>
              <a:t></a:t>
            </a:r>
            <a:r>
              <a:rPr lang="en-US" smtClean="0"/>
              <a:t>(1).</a:t>
            </a:r>
          </a:p>
          <a:p>
            <a:endParaRPr lang="en-US" smtClean="0"/>
          </a:p>
          <a:p>
            <a:r>
              <a:rPr lang="en-US" smtClean="0"/>
              <a:t>Where does top point?  To the top element, or to the free slot beyond the top element?  So long as consistency is maintained, this is an arbitrary decision.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67CD9E5A-BDBA-485B-96F3-F8BF0D6C71E2}" type="slidenum">
              <a:rPr lang="en-US" smtClean="0"/>
              <a:pPr/>
              <a:t>5</a:t>
            </a:fld>
            <a:endParaRPr lang="en-US" smtClean="0"/>
          </a:p>
        </p:txBody>
      </p:sp>
      <p:sp>
        <p:nvSpPr>
          <p:cNvPr id="34819" name="Rectangle 2"/>
          <p:cNvSpPr>
            <a:spLocks noChangeArrowheads="1" noTextEdit="1"/>
          </p:cNvSpPr>
          <p:nvPr>
            <p:ph type="sldImg"/>
          </p:nvPr>
        </p:nvSpPr>
        <p:spPr>
          <a:xfrm>
            <a:off x="1143000" y="685800"/>
            <a:ext cx="4573588" cy="3429000"/>
          </a:xfrm>
          <a:solidFill>
            <a:srgbClr val="FFFFFF"/>
          </a:solidFill>
          <a:ln/>
        </p:spPr>
      </p:sp>
      <p:sp>
        <p:nvSpPr>
          <p:cNvPr id="34820" name="Rectangle 3"/>
          <p:cNvSpPr>
            <a:spLocks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fld id="{E6C3DDC3-3035-40DE-9DB8-CEE0B3EAD967}"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1F08278-D2A9-4140-A055-74CCA7C3CA6C}" type="slidenum">
              <a:rPr lang="en-US" smtClean="0"/>
              <a:pPr/>
              <a:t>7</a:t>
            </a:fld>
            <a:endParaRPr lang="en-US" smtClean="0"/>
          </a:p>
        </p:txBody>
      </p:sp>
      <p:sp>
        <p:nvSpPr>
          <p:cNvPr id="36867" name="Rectangle 2"/>
          <p:cNvSpPr>
            <a:spLocks noChangeArrowheads="1" noTextEdit="1"/>
          </p:cNvSpPr>
          <p:nvPr>
            <p:ph type="sldImg"/>
          </p:nvPr>
        </p:nvSpPr>
        <p:spPr>
          <a:xfrm>
            <a:off x="1143000" y="685800"/>
            <a:ext cx="4573588" cy="3429000"/>
          </a:xfrm>
          <a:solidFill>
            <a:srgbClr val="FFFFFF"/>
          </a:solidFill>
          <a:ln/>
        </p:spPr>
      </p:sp>
      <p:sp>
        <p:nvSpPr>
          <p:cNvPr id="36868" name="Rectangle 3"/>
          <p:cNvSpPr>
            <a:spLocks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BCCBD8C4-C7B1-4ED0-9802-E85FBD483D07}"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C75A94CE-11F4-475B-AA54-93AF31B65E28}"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98D2B6-6F70-4EA5-8F0C-BDA5C69AFC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32C7E2-A2F0-4D38-88E5-DA7A4047985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37FDA1-309F-4815-9F30-15636EEA8B8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2E83D1-C925-4EF7-A36C-4070AEE20FD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rot="16200000">
            <a:off x="-3198018" y="3198018"/>
            <a:ext cx="6858000" cy="461963"/>
          </a:xfrm>
          <a:prstGeom prst="rect">
            <a:avLst/>
          </a:prstGeom>
          <a:solidFill>
            <a:schemeClr val="accent2">
              <a:lumMod val="40000"/>
              <a:lumOff val="60000"/>
            </a:schemeClr>
          </a:solidFill>
        </p:spPr>
        <p:txBody>
          <a:bodyPr>
            <a:spAutoFit/>
          </a:bodyPr>
          <a:lstStyle/>
          <a:p>
            <a:pPr algn="ctr">
              <a:defRPr/>
            </a:pPr>
            <a:r>
              <a:rPr lang="en-US" dirty="0"/>
              <a:t>Data Structures - List</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21C196-0A84-46A7-877A-9CEDA95659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6760B5-2FDF-4043-BBF9-C1299F0D82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16E84D-25D6-4A90-9E62-716E4B04517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974E75B-C7A9-4DC8-8C06-D1109C4291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FCAB9D-4C32-4DFC-8224-B5D4CA138A6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D7B6DB3-1F35-4064-BF4E-DC58E5E649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94A71B-9E3D-4490-87E1-09D997AD60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C0DAB1-2365-4B43-8827-DFC8007F082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E0FC819D-C972-446E-8C35-CA2FDFAFEED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8" r:id="rId1"/>
    <p:sldLayoutId id="2147483829"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Lists%20Stacks%20Queues%20code/AStack/ASmain/ASmain.sl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pPr eaLnBrk="1" hangingPunct="1"/>
            <a:r>
              <a:rPr lang="en-US" sz="6000" smtClean="0"/>
              <a:t>Stacks &amp; Queues</a:t>
            </a:r>
          </a:p>
        </p:txBody>
      </p:sp>
      <p:sp>
        <p:nvSpPr>
          <p:cNvPr id="4099" name="Subtitle 2"/>
          <p:cNvSpPr>
            <a:spLocks noGrp="1"/>
          </p:cNvSpPr>
          <p:nvPr>
            <p:ph type="subTitle" idx="1"/>
          </p:nvPr>
        </p:nvSpPr>
        <p:spPr/>
        <p:txBody>
          <a:bodyPr/>
          <a:lstStyle/>
          <a:p>
            <a:pPr eaLnBrk="1" hangingPunct="1"/>
            <a:r>
              <a:rPr lang="en-US" smtClean="0"/>
              <a:t>Ch. 4 (Cont-d)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0"/>
            <a:ext cx="8226425" cy="914400"/>
          </a:xfrm>
        </p:spPr>
        <p:txBody>
          <a:bodyPr/>
          <a:lstStyle/>
          <a:p>
            <a:r>
              <a:rPr lang="en-US" smtClean="0">
                <a:latin typeface="Helvetica" pitchFamily="34" charset="0"/>
              </a:rPr>
              <a:t>Linked Stack </a:t>
            </a:r>
          </a:p>
        </p:txBody>
      </p:sp>
      <p:sp>
        <p:nvSpPr>
          <p:cNvPr id="12291" name="Rectangle 3"/>
          <p:cNvSpPr>
            <a:spLocks noGrp="1" noChangeArrowheads="1"/>
          </p:cNvSpPr>
          <p:nvPr>
            <p:ph type="body" idx="1"/>
          </p:nvPr>
        </p:nvSpPr>
        <p:spPr>
          <a:xfrm>
            <a:off x="457200" y="1905000"/>
            <a:ext cx="8226425" cy="3276600"/>
          </a:xfrm>
        </p:spPr>
        <p:txBody>
          <a:bodyPr/>
          <a:lstStyle/>
          <a:p>
            <a:r>
              <a:rPr lang="en-US" smtClean="0"/>
              <a:t>A linked list can be used to implement the stack.</a:t>
            </a:r>
          </a:p>
          <a:p>
            <a:r>
              <a:rPr lang="en-US" smtClean="0"/>
              <a:t>The </a:t>
            </a:r>
            <a:r>
              <a:rPr lang="en-US" b="1" smtClean="0"/>
              <a:t>top</a:t>
            </a:r>
            <a:r>
              <a:rPr lang="en-US" smtClean="0"/>
              <a:t> of the stack is the </a:t>
            </a:r>
            <a:r>
              <a:rPr lang="en-US" b="1" smtClean="0"/>
              <a:t>head</a:t>
            </a:r>
            <a:r>
              <a:rPr lang="en-US" smtClean="0"/>
              <a:t> of the list</a:t>
            </a:r>
          </a:p>
          <a:p>
            <a:r>
              <a:rPr lang="en-US" smtClean="0"/>
              <a:t>To push x: insert a node at the head </a:t>
            </a:r>
          </a:p>
          <a:p>
            <a:r>
              <a:rPr lang="en-US" smtClean="0"/>
              <a:t>To pop: remove a node from the head </a:t>
            </a:r>
          </a:p>
          <a:p>
            <a:pPr>
              <a:lnSpc>
                <a:spcPct val="60000"/>
              </a:lnSpc>
              <a:buFontTx/>
              <a:buNone/>
            </a:pPr>
            <a:endParaRPr lang="en-US" sz="2400" smtClean="0">
              <a:latin typeface="Courier New" pitchFamily="49" charset="0"/>
            </a:endParaRPr>
          </a:p>
          <a:p>
            <a:pPr>
              <a:lnSpc>
                <a:spcPct val="60000"/>
              </a:lnSpc>
              <a:buFontTx/>
              <a:buNone/>
            </a:pPr>
            <a:endParaRPr lang="en-US" sz="2400" smtClean="0">
              <a:latin typeface="Courier New" pitchFamily="49"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455613" y="365125"/>
            <a:ext cx="8226425" cy="914400"/>
          </a:xfrm>
        </p:spPr>
        <p:txBody>
          <a:bodyPr/>
          <a:lstStyle/>
          <a:p>
            <a:r>
              <a:rPr lang="en-US" smtClean="0">
                <a:latin typeface="Helvetica" pitchFamily="34" charset="0"/>
              </a:rPr>
              <a:t>Linked Stack</a:t>
            </a:r>
          </a:p>
        </p:txBody>
      </p:sp>
      <p:sp>
        <p:nvSpPr>
          <p:cNvPr id="13315" name="Rectangle 1027"/>
          <p:cNvSpPr>
            <a:spLocks noGrp="1" noChangeArrowheads="1"/>
          </p:cNvSpPr>
          <p:nvPr>
            <p:ph type="body" idx="1"/>
          </p:nvPr>
        </p:nvSpPr>
        <p:spPr>
          <a:xfrm>
            <a:off x="455613" y="1600200"/>
            <a:ext cx="8226425" cy="4572000"/>
          </a:xfrm>
        </p:spPr>
        <p:txBody>
          <a:bodyPr/>
          <a:lstStyle/>
          <a:p>
            <a:pPr>
              <a:lnSpc>
                <a:spcPct val="60000"/>
              </a:lnSpc>
              <a:buFontTx/>
              <a:buNone/>
            </a:pPr>
            <a:r>
              <a:rPr lang="en-US" sz="2400" smtClean="0">
                <a:latin typeface="Courier New" pitchFamily="49" charset="0"/>
              </a:rPr>
              <a:t>// Linked stack implementation</a:t>
            </a:r>
          </a:p>
          <a:p>
            <a:pPr>
              <a:lnSpc>
                <a:spcPct val="60000"/>
              </a:lnSpc>
              <a:buFontTx/>
              <a:buNone/>
            </a:pPr>
            <a:r>
              <a:rPr lang="en-US" sz="2400" smtClean="0">
                <a:latin typeface="Courier New" pitchFamily="49" charset="0"/>
              </a:rPr>
              <a:t>private:</a:t>
            </a:r>
          </a:p>
          <a:p>
            <a:pPr>
              <a:lnSpc>
                <a:spcPct val="60000"/>
              </a:lnSpc>
              <a:buFontTx/>
              <a:buNone/>
            </a:pPr>
            <a:r>
              <a:rPr lang="en-US" sz="2400" smtClean="0">
                <a:latin typeface="Courier New" pitchFamily="49" charset="0"/>
              </a:rPr>
              <a:t>  Link&lt;Elem&gt;* top; // Pointer to first elem</a:t>
            </a:r>
          </a:p>
          <a:p>
            <a:pPr>
              <a:lnSpc>
                <a:spcPct val="60000"/>
              </a:lnSpc>
              <a:buFontTx/>
              <a:buNone/>
            </a:pPr>
            <a:r>
              <a:rPr lang="en-US" sz="2400" smtClean="0">
                <a:latin typeface="Courier New" pitchFamily="49" charset="0"/>
              </a:rPr>
              <a:t>  int size;        // Count number of elems</a:t>
            </a:r>
          </a:p>
          <a:p>
            <a:pPr>
              <a:lnSpc>
                <a:spcPct val="70000"/>
              </a:lnSpc>
              <a:buFontTx/>
              <a:buNone/>
            </a:pPr>
            <a:endParaRPr lang="en-US" smtClean="0">
              <a:latin typeface="Helvetica" pitchFamily="34" charset="0"/>
            </a:endParaRPr>
          </a:p>
          <a:p>
            <a:pPr>
              <a:lnSpc>
                <a:spcPct val="70000"/>
              </a:lnSpc>
              <a:buFontTx/>
              <a:buNone/>
            </a:pPr>
            <a:r>
              <a:rPr lang="en-US" smtClean="0">
                <a:latin typeface="Helvetica" pitchFamily="34" charset="0"/>
              </a:rPr>
              <a:t>What is the cost of the operations?</a:t>
            </a:r>
          </a:p>
          <a:p>
            <a:pPr lvl="1">
              <a:lnSpc>
                <a:spcPct val="70000"/>
              </a:lnSpc>
              <a:buFontTx/>
              <a:buNone/>
            </a:pPr>
            <a:r>
              <a:rPr lang="en-US" smtClean="0">
                <a:sym typeface="Wingdings" pitchFamily="2" charset="2"/>
              </a:rPr>
              <a:t>PUSH and POP are order </a:t>
            </a:r>
            <a:r>
              <a:rPr lang="en-US" smtClean="0">
                <a:sym typeface="Symbol" pitchFamily="18" charset="2"/>
              </a:rPr>
              <a:t></a:t>
            </a:r>
            <a:r>
              <a:rPr lang="en-US" smtClean="0"/>
              <a:t>(1) </a:t>
            </a:r>
            <a:r>
              <a:rPr lang="en-US" smtClean="0">
                <a:sym typeface="Wingdings" pitchFamily="2" charset="2"/>
              </a:rPr>
              <a:t> Efficient</a:t>
            </a:r>
            <a:endParaRPr lang="en-US" smtClean="0">
              <a:latin typeface="Helvetica" pitchFamily="34" charset="0"/>
            </a:endParaRPr>
          </a:p>
          <a:p>
            <a:pPr>
              <a:lnSpc>
                <a:spcPct val="70000"/>
              </a:lnSpc>
              <a:buFontTx/>
              <a:buNone/>
            </a:pPr>
            <a:endParaRPr lang="en-US" smtClean="0">
              <a:latin typeface="Helvetica" pitchFamily="34" charset="0"/>
            </a:endParaRPr>
          </a:p>
          <a:p>
            <a:pPr>
              <a:lnSpc>
                <a:spcPct val="70000"/>
              </a:lnSpc>
              <a:buFontTx/>
              <a:buNone/>
            </a:pPr>
            <a:r>
              <a:rPr lang="en-US" smtClean="0">
                <a:latin typeface="Helvetica" pitchFamily="34" charset="0"/>
              </a:rPr>
              <a:t>How do space requirements compare to the array-based stack implementation?</a:t>
            </a:r>
          </a:p>
          <a:p>
            <a:pPr lvl="1">
              <a:lnSpc>
                <a:spcPct val="70000"/>
              </a:lnSpc>
              <a:buFontTx/>
              <a:buNone/>
            </a:pPr>
            <a:r>
              <a:rPr lang="en-US" smtClean="0">
                <a:latin typeface="Helvetica" pitchFamily="34" charset="0"/>
              </a:rPr>
              <a:t>Depends on static vs dynamic choice/need.</a:t>
            </a:r>
          </a:p>
          <a:p>
            <a:pPr>
              <a:lnSpc>
                <a:spcPct val="70000"/>
              </a:lnSpc>
              <a:buFontTx/>
              <a:buNone/>
            </a:pPr>
            <a:endParaRPr lang="en-US" smtClean="0">
              <a:latin typeface="Helvetica" pitchFamily="34" charset="0"/>
            </a:endParaRPr>
          </a:p>
        </p:txBody>
      </p:sp>
      <p:sp>
        <p:nvSpPr>
          <p:cNvPr id="13316" name="TextBox 3"/>
          <p:cNvSpPr txBox="1">
            <a:spLocks noChangeArrowheads="1"/>
          </p:cNvSpPr>
          <p:nvPr/>
        </p:nvSpPr>
        <p:spPr bwMode="auto">
          <a:xfrm>
            <a:off x="3657600" y="5943600"/>
            <a:ext cx="2582863" cy="461963"/>
          </a:xfrm>
          <a:prstGeom prst="rect">
            <a:avLst/>
          </a:prstGeom>
          <a:noFill/>
          <a:ln w="9525">
            <a:noFill/>
            <a:miter lim="800000"/>
            <a:headEnd/>
            <a:tailEnd/>
          </a:ln>
        </p:spPr>
        <p:txBody>
          <a:bodyPr wrap="none">
            <a:spAutoFit/>
          </a:bodyPr>
          <a:lstStyle/>
          <a:p>
            <a:r>
              <a:rPr lang="en-US"/>
              <a:t>See Code Details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228600"/>
            <a:ext cx="7772400" cy="381000"/>
          </a:xfrm>
        </p:spPr>
        <p:txBody>
          <a:bodyPr/>
          <a:lstStyle/>
          <a:p>
            <a:r>
              <a:rPr lang="en-US" sz="2800" smtClean="0"/>
              <a:t>Lstack (1/2)</a:t>
            </a:r>
          </a:p>
        </p:txBody>
      </p:sp>
      <p:sp>
        <p:nvSpPr>
          <p:cNvPr id="14339" name="Content Placeholder 2"/>
          <p:cNvSpPr>
            <a:spLocks noGrp="1"/>
          </p:cNvSpPr>
          <p:nvPr>
            <p:ph idx="1"/>
          </p:nvPr>
        </p:nvSpPr>
        <p:spPr>
          <a:xfrm>
            <a:off x="762000" y="685800"/>
            <a:ext cx="7772400" cy="5943600"/>
          </a:xfrm>
        </p:spPr>
        <p:txBody>
          <a:bodyPr/>
          <a:lstStyle/>
          <a:p>
            <a:pPr>
              <a:buFontTx/>
              <a:buNone/>
            </a:pPr>
            <a:r>
              <a:rPr lang="en-US" sz="2000" smtClean="0"/>
              <a:t>// Link list-based stack implementation</a:t>
            </a:r>
          </a:p>
          <a:p>
            <a:pPr>
              <a:buFontTx/>
              <a:buNone/>
            </a:pPr>
            <a:r>
              <a:rPr lang="en-US" sz="2000" smtClean="0"/>
              <a:t>template</a:t>
            </a:r>
            <a:r>
              <a:rPr lang="en-US" sz="2000" b="1" smtClean="0"/>
              <a:t> &lt;class Elem&gt; class LStack: public Stack&lt;Elem&gt; {</a:t>
            </a:r>
          </a:p>
          <a:p>
            <a:pPr>
              <a:buFontTx/>
              <a:buNone/>
            </a:pPr>
            <a:r>
              <a:rPr lang="en-US" sz="2000" smtClean="0"/>
              <a:t>private:</a:t>
            </a:r>
          </a:p>
          <a:p>
            <a:pPr>
              <a:buFontTx/>
              <a:buNone/>
            </a:pPr>
            <a:r>
              <a:rPr lang="en-US" sz="2000" b="1" smtClean="0"/>
              <a:t>  Link&lt;Elem&gt;* top;           // Pointer to first element</a:t>
            </a:r>
          </a:p>
          <a:p>
            <a:pPr>
              <a:buFontTx/>
              <a:buNone/>
            </a:pPr>
            <a:r>
              <a:rPr lang="en-US" sz="2000" b="1" smtClean="0"/>
              <a:t>  int size;                  // Count number of elements</a:t>
            </a:r>
          </a:p>
          <a:p>
            <a:pPr>
              <a:buFontTx/>
              <a:buNone/>
            </a:pPr>
            <a:r>
              <a:rPr lang="en-US" sz="2000" smtClean="0"/>
              <a:t>public:</a:t>
            </a:r>
          </a:p>
          <a:p>
            <a:pPr>
              <a:buFontTx/>
              <a:buNone/>
            </a:pPr>
            <a:r>
              <a:rPr lang="en-US" sz="2000" b="1" smtClean="0"/>
              <a:t>  LStack(int sz =DefaultListSize) { top = NULL; size = 0; }</a:t>
            </a:r>
          </a:p>
          <a:p>
            <a:pPr>
              <a:buFontTx/>
              <a:buNone/>
            </a:pPr>
            <a:r>
              <a:rPr lang="en-US" sz="2000" b="1" smtClean="0"/>
              <a:t>  ~LStack() { clear(); }     // Destructor</a:t>
            </a:r>
          </a:p>
          <a:p>
            <a:pPr>
              <a:buFontTx/>
              <a:buNone/>
            </a:pPr>
            <a:r>
              <a:rPr lang="en-US" sz="2000" b="1" smtClean="0"/>
              <a:t>  void clear() {</a:t>
            </a:r>
          </a:p>
          <a:p>
            <a:pPr>
              <a:buFontTx/>
              <a:buNone/>
            </a:pPr>
            <a:r>
              <a:rPr lang="en-US" sz="2000" b="1" smtClean="0"/>
              <a:t>    while (top != NULL) {    // Delete link nodes</a:t>
            </a:r>
          </a:p>
          <a:p>
            <a:pPr>
              <a:buFontTx/>
              <a:buNone/>
            </a:pPr>
            <a:r>
              <a:rPr lang="en-US" sz="2000" b="1" smtClean="0"/>
              <a:t>      Link&lt;Elem&gt;* temp = top;</a:t>
            </a:r>
          </a:p>
          <a:p>
            <a:pPr>
              <a:buFontTx/>
              <a:buNone/>
            </a:pPr>
            <a:r>
              <a:rPr lang="en-US" sz="2000" b="1" smtClean="0"/>
              <a:t>      top = top-&gt;next;</a:t>
            </a:r>
          </a:p>
          <a:p>
            <a:pPr>
              <a:buFontTx/>
              <a:buNone/>
            </a:pPr>
            <a:r>
              <a:rPr lang="en-US" sz="2000" b="1" smtClean="0"/>
              <a:t>      size = 0;</a:t>
            </a:r>
          </a:p>
          <a:p>
            <a:pPr>
              <a:buFontTx/>
              <a:buNone/>
            </a:pPr>
            <a:r>
              <a:rPr lang="en-US" sz="2000" b="1" smtClean="0"/>
              <a:t>      delete temp;</a:t>
            </a:r>
          </a:p>
          <a:p>
            <a:pPr>
              <a:buFontTx/>
              <a:buNone/>
            </a:pPr>
            <a:r>
              <a:rPr lang="en-US" sz="2000" b="1" smtClean="0"/>
              <a:t>    }</a:t>
            </a:r>
          </a:p>
          <a:p>
            <a:pPr>
              <a:buFontTx/>
              <a:buNone/>
            </a:pPr>
            <a:r>
              <a:rPr lang="en-US" sz="2000" b="1" smtClean="0"/>
              <a:t>  }</a:t>
            </a:r>
          </a:p>
        </p:txBody>
      </p:sp>
      <p:sp>
        <p:nvSpPr>
          <p:cNvPr id="4" name="Oval 3"/>
          <p:cNvSpPr/>
          <p:nvPr/>
        </p:nvSpPr>
        <p:spPr>
          <a:xfrm>
            <a:off x="609600" y="2590800"/>
            <a:ext cx="4800600" cy="396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1" name="TextBox 4"/>
          <p:cNvSpPr txBox="1">
            <a:spLocks noChangeArrowheads="1"/>
          </p:cNvSpPr>
          <p:nvPr/>
        </p:nvSpPr>
        <p:spPr bwMode="auto">
          <a:xfrm>
            <a:off x="6400800" y="4343400"/>
            <a:ext cx="2228850" cy="584200"/>
          </a:xfrm>
          <a:prstGeom prst="rect">
            <a:avLst/>
          </a:prstGeom>
          <a:noFill/>
          <a:ln w="9525">
            <a:solidFill>
              <a:schemeClr val="accent1"/>
            </a:solidFill>
            <a:miter lim="800000"/>
            <a:headEnd/>
            <a:tailEnd/>
          </a:ln>
        </p:spPr>
        <p:txBody>
          <a:bodyPr wrap="none">
            <a:spAutoFit/>
          </a:bodyPr>
          <a:lstStyle/>
          <a:p>
            <a:r>
              <a:rPr lang="en-US" sz="1600"/>
              <a:t>Destructor and clear():</a:t>
            </a:r>
          </a:p>
          <a:p>
            <a:r>
              <a:rPr lang="en-US" sz="1600"/>
              <a:t>Both clear memory</a:t>
            </a:r>
          </a:p>
        </p:txBody>
      </p:sp>
      <p:cxnSp>
        <p:nvCxnSpPr>
          <p:cNvPr id="7" name="Straight Arrow Connector 6"/>
          <p:cNvCxnSpPr>
            <a:stCxn id="4" idx="6"/>
            <a:endCxn id="14341" idx="1"/>
          </p:cNvCxnSpPr>
          <p:nvPr/>
        </p:nvCxnSpPr>
        <p:spPr>
          <a:xfrm>
            <a:off x="5410200" y="4572000"/>
            <a:ext cx="990600" cy="63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457200" y="1676400"/>
            <a:ext cx="67056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228600"/>
            <a:ext cx="7772400" cy="381000"/>
          </a:xfrm>
        </p:spPr>
        <p:txBody>
          <a:bodyPr/>
          <a:lstStyle/>
          <a:p>
            <a:r>
              <a:rPr lang="en-US" sz="2800" smtClean="0"/>
              <a:t>Lstack (2/2)</a:t>
            </a:r>
          </a:p>
        </p:txBody>
      </p:sp>
      <p:sp>
        <p:nvSpPr>
          <p:cNvPr id="15363" name="Content Placeholder 2"/>
          <p:cNvSpPr>
            <a:spLocks noGrp="1"/>
          </p:cNvSpPr>
          <p:nvPr>
            <p:ph idx="1"/>
          </p:nvPr>
        </p:nvSpPr>
        <p:spPr>
          <a:xfrm>
            <a:off x="762000" y="685800"/>
            <a:ext cx="7772400" cy="4114800"/>
          </a:xfrm>
        </p:spPr>
        <p:txBody>
          <a:bodyPr/>
          <a:lstStyle/>
          <a:p>
            <a:pPr>
              <a:buFontTx/>
              <a:buNone/>
            </a:pPr>
            <a:r>
              <a:rPr lang="en-US" sz="1400" b="1" smtClean="0"/>
              <a:t>bool push(const Elem&amp; item) {</a:t>
            </a:r>
          </a:p>
          <a:p>
            <a:pPr>
              <a:buFontTx/>
              <a:buNone/>
            </a:pPr>
            <a:r>
              <a:rPr lang="en-US" sz="1400" b="1" smtClean="0"/>
              <a:t>    top = new Link&lt;Elem&gt;(item, top);  //dynamic allocation needed</a:t>
            </a:r>
          </a:p>
          <a:p>
            <a:pPr>
              <a:buFontTx/>
              <a:buNone/>
            </a:pPr>
            <a:r>
              <a:rPr lang="en-US" sz="1400" b="1" smtClean="0"/>
              <a:t>				// not required with AStack</a:t>
            </a:r>
          </a:p>
          <a:p>
            <a:pPr>
              <a:buFontTx/>
              <a:buNone/>
            </a:pPr>
            <a:r>
              <a:rPr lang="en-US" sz="1400" b="1" smtClean="0"/>
              <a:t>    size++;</a:t>
            </a:r>
          </a:p>
          <a:p>
            <a:pPr>
              <a:buFontTx/>
              <a:buNone/>
            </a:pPr>
            <a:r>
              <a:rPr lang="en-US" sz="1400" b="1" smtClean="0"/>
              <a:t>    return true;</a:t>
            </a:r>
          </a:p>
          <a:p>
            <a:pPr>
              <a:buFontTx/>
              <a:buNone/>
            </a:pPr>
            <a:r>
              <a:rPr lang="en-US" sz="1400" b="1" smtClean="0"/>
              <a:t>  }</a:t>
            </a:r>
          </a:p>
          <a:p>
            <a:pPr>
              <a:buFontTx/>
              <a:buNone/>
            </a:pPr>
            <a:r>
              <a:rPr lang="en-US" sz="1400" b="1" smtClean="0"/>
              <a:t>  bool pop(Elem&amp; it) {</a:t>
            </a:r>
          </a:p>
          <a:p>
            <a:pPr>
              <a:buFontTx/>
              <a:buNone/>
            </a:pPr>
            <a:r>
              <a:rPr lang="en-US" sz="1400" b="1" smtClean="0"/>
              <a:t>    if (size == 0) return false;</a:t>
            </a:r>
          </a:p>
          <a:p>
            <a:pPr>
              <a:buFontTx/>
              <a:buNone/>
            </a:pPr>
            <a:r>
              <a:rPr lang="en-US" sz="1400" b="1" smtClean="0"/>
              <a:t>    it = top-&gt;element;</a:t>
            </a:r>
          </a:p>
          <a:p>
            <a:pPr>
              <a:buFontTx/>
              <a:buNone/>
            </a:pPr>
            <a:r>
              <a:rPr lang="en-US" sz="1400" b="1" smtClean="0"/>
              <a:t>    Link&lt;Elem&gt;* ltemp = top-&gt;next;</a:t>
            </a:r>
          </a:p>
          <a:p>
            <a:pPr>
              <a:buFontTx/>
              <a:buNone/>
            </a:pPr>
            <a:r>
              <a:rPr lang="en-US" sz="1400" b="1" smtClean="0"/>
              <a:t>    delete top;			//Need to delete top, not needed with AStack</a:t>
            </a:r>
          </a:p>
          <a:p>
            <a:pPr>
              <a:buFontTx/>
              <a:buNone/>
            </a:pPr>
            <a:r>
              <a:rPr lang="en-US" sz="1400" b="1" smtClean="0"/>
              <a:t>    top = ltemp;</a:t>
            </a:r>
          </a:p>
          <a:p>
            <a:pPr>
              <a:buFontTx/>
              <a:buNone/>
            </a:pPr>
            <a:r>
              <a:rPr lang="en-US" sz="1400" b="1" smtClean="0"/>
              <a:t>    size--;</a:t>
            </a:r>
          </a:p>
          <a:p>
            <a:pPr>
              <a:buFontTx/>
              <a:buNone/>
            </a:pPr>
            <a:r>
              <a:rPr lang="en-US" sz="1400" b="1" smtClean="0"/>
              <a:t>    return true;</a:t>
            </a:r>
          </a:p>
          <a:p>
            <a:pPr>
              <a:buFontTx/>
              <a:buNone/>
            </a:pPr>
            <a:r>
              <a:rPr lang="en-US" sz="1400" b="1" smtClean="0"/>
              <a:t>  }</a:t>
            </a:r>
          </a:p>
          <a:p>
            <a:pPr>
              <a:buFontTx/>
              <a:buNone/>
            </a:pPr>
            <a:r>
              <a:rPr lang="en-US" sz="1400" b="1" smtClean="0"/>
              <a:t>  bool topValue(Elem&amp; it) const {</a:t>
            </a:r>
          </a:p>
          <a:p>
            <a:pPr>
              <a:buFontTx/>
              <a:buNone/>
            </a:pPr>
            <a:r>
              <a:rPr lang="en-US" sz="1400" b="1" smtClean="0"/>
              <a:t>    if (size == 0) return false;</a:t>
            </a:r>
          </a:p>
          <a:p>
            <a:pPr>
              <a:buFontTx/>
              <a:buNone/>
            </a:pPr>
            <a:r>
              <a:rPr lang="en-US" sz="1400" b="1" smtClean="0"/>
              <a:t>    it = top-&gt;element;</a:t>
            </a:r>
          </a:p>
          <a:p>
            <a:pPr>
              <a:buFontTx/>
              <a:buNone/>
            </a:pPr>
            <a:r>
              <a:rPr lang="en-US" sz="1400" b="1" smtClean="0"/>
              <a:t>    return true;</a:t>
            </a:r>
          </a:p>
          <a:p>
            <a:pPr>
              <a:buFontTx/>
              <a:buNone/>
            </a:pPr>
            <a:r>
              <a:rPr lang="en-US" sz="1400" b="1" smtClean="0"/>
              <a:t>  }</a:t>
            </a:r>
          </a:p>
          <a:p>
            <a:pPr>
              <a:buFontTx/>
              <a:buNone/>
            </a:pPr>
            <a:r>
              <a:rPr lang="en-US" sz="1400" b="1" smtClean="0"/>
              <a:t>  int length() const { return size; }</a:t>
            </a:r>
          </a:p>
          <a:p>
            <a:pPr>
              <a:buFontTx/>
              <a:buNone/>
            </a:pPr>
            <a:r>
              <a:rPr lang="en-US" sz="1400" smtClean="0"/>
              <a:t>};</a:t>
            </a:r>
          </a:p>
          <a:p>
            <a:pPr>
              <a:buFontTx/>
              <a:buNone/>
            </a:pPr>
            <a:endParaRPr lang="en-US" sz="1400" smtClean="0"/>
          </a:p>
        </p:txBody>
      </p:sp>
      <p:sp>
        <p:nvSpPr>
          <p:cNvPr id="4" name="Oval 3"/>
          <p:cNvSpPr/>
          <p:nvPr/>
        </p:nvSpPr>
        <p:spPr>
          <a:xfrm>
            <a:off x="762000" y="457200"/>
            <a:ext cx="31242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p:cNvSpPr/>
          <p:nvPr/>
        </p:nvSpPr>
        <p:spPr>
          <a:xfrm>
            <a:off x="457200" y="1981200"/>
            <a:ext cx="3124200" cy="1905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226425" cy="914400"/>
          </a:xfrm>
        </p:spPr>
        <p:txBody>
          <a:bodyPr/>
          <a:lstStyle/>
          <a:p>
            <a:r>
              <a:rPr lang="en-US" smtClean="0">
                <a:latin typeface="Helvetica" pitchFamily="34" charset="0"/>
              </a:rPr>
              <a:t>Queues</a:t>
            </a:r>
          </a:p>
        </p:txBody>
      </p:sp>
      <p:sp>
        <p:nvSpPr>
          <p:cNvPr id="16387" name="Rectangle 3"/>
          <p:cNvSpPr>
            <a:spLocks noGrp="1" noChangeArrowheads="1"/>
          </p:cNvSpPr>
          <p:nvPr>
            <p:ph type="body" idx="1"/>
          </p:nvPr>
        </p:nvSpPr>
        <p:spPr>
          <a:xfrm>
            <a:off x="455613" y="914400"/>
            <a:ext cx="8226425" cy="5791200"/>
          </a:xfrm>
        </p:spPr>
        <p:txBody>
          <a:bodyPr/>
          <a:lstStyle/>
          <a:p>
            <a:pPr>
              <a:lnSpc>
                <a:spcPct val="80000"/>
              </a:lnSpc>
              <a:buFontTx/>
              <a:buNone/>
            </a:pPr>
            <a:r>
              <a:rPr lang="en-US" sz="2800" smtClean="0">
                <a:latin typeface="Helvetica" pitchFamily="34" charset="0"/>
              </a:rPr>
              <a:t>FIFO: First in, First Out</a:t>
            </a:r>
          </a:p>
          <a:p>
            <a:pPr>
              <a:lnSpc>
                <a:spcPct val="80000"/>
              </a:lnSpc>
              <a:buFontTx/>
              <a:buNone/>
            </a:pPr>
            <a:r>
              <a:rPr lang="en-US" sz="2800" smtClean="0">
                <a:latin typeface="Helvetica" pitchFamily="34" charset="0"/>
              </a:rPr>
              <a:t>Similar to standing in line at the bank / intersection (In Beirut </a:t>
            </a:r>
            <a:r>
              <a:rPr lang="en-US" sz="2800" smtClean="0">
                <a:latin typeface="Helvetica" pitchFamily="34" charset="0"/>
                <a:sym typeface="Wingdings" pitchFamily="2" charset="2"/>
              </a:rPr>
              <a:t>)</a:t>
            </a:r>
            <a:endParaRPr lang="en-US" sz="2800" smtClean="0">
              <a:latin typeface="Helvetica" pitchFamily="34" charset="0"/>
            </a:endParaRPr>
          </a:p>
          <a:p>
            <a:pPr>
              <a:lnSpc>
                <a:spcPct val="50000"/>
              </a:lnSpc>
              <a:buFontTx/>
              <a:buNone/>
            </a:pPr>
            <a:endParaRPr lang="en-US" sz="2800" smtClean="0">
              <a:latin typeface="Helvetica" pitchFamily="34" charset="0"/>
            </a:endParaRPr>
          </a:p>
          <a:p>
            <a:pPr>
              <a:lnSpc>
                <a:spcPct val="80000"/>
              </a:lnSpc>
              <a:buFontTx/>
              <a:buNone/>
            </a:pPr>
            <a:r>
              <a:rPr lang="en-US" sz="2800" smtClean="0">
                <a:latin typeface="Helvetica" pitchFamily="34" charset="0"/>
              </a:rPr>
              <a:t>Restricted form of list: </a:t>
            </a:r>
            <a:r>
              <a:rPr lang="en-US" sz="2800" b="1" smtClean="0">
                <a:latin typeface="Helvetica" pitchFamily="34" charset="0"/>
              </a:rPr>
              <a:t>Insert at one end (rear), remove from the other (front).</a:t>
            </a:r>
          </a:p>
          <a:p>
            <a:pPr>
              <a:lnSpc>
                <a:spcPct val="80000"/>
              </a:lnSpc>
              <a:buFontTx/>
              <a:buNone/>
            </a:pPr>
            <a:endParaRPr lang="en-US" sz="2800" smtClean="0">
              <a:latin typeface="Helvetica" pitchFamily="34" charset="0"/>
            </a:endParaRPr>
          </a:p>
          <a:p>
            <a:pPr>
              <a:lnSpc>
                <a:spcPct val="50000"/>
              </a:lnSpc>
              <a:buFontTx/>
              <a:buNone/>
            </a:pPr>
            <a:endParaRPr lang="en-US" sz="2800" smtClean="0">
              <a:latin typeface="Helvetica" pitchFamily="34" charset="0"/>
            </a:endParaRPr>
          </a:p>
          <a:p>
            <a:pPr>
              <a:lnSpc>
                <a:spcPct val="60000"/>
              </a:lnSpc>
              <a:buFontTx/>
              <a:buNone/>
            </a:pPr>
            <a:r>
              <a:rPr lang="en-US" sz="2800" u="sng" smtClean="0">
                <a:latin typeface="Helvetica" pitchFamily="34" charset="0"/>
              </a:rPr>
              <a:t>Notations:</a:t>
            </a:r>
          </a:p>
          <a:p>
            <a:pPr>
              <a:lnSpc>
                <a:spcPct val="60000"/>
              </a:lnSpc>
              <a:buFontTx/>
              <a:buNone/>
            </a:pPr>
            <a:endParaRPr lang="en-US" sz="2800" u="sng" smtClean="0">
              <a:latin typeface="Helvetica" pitchFamily="34" charset="0"/>
            </a:endParaRPr>
          </a:p>
          <a:p>
            <a:pPr>
              <a:lnSpc>
                <a:spcPct val="60000"/>
              </a:lnSpc>
            </a:pPr>
            <a:r>
              <a:rPr lang="en-US" sz="2400" smtClean="0">
                <a:latin typeface="Helvetica" pitchFamily="34" charset="0"/>
              </a:rPr>
              <a:t>Insert: Enqueue</a:t>
            </a:r>
          </a:p>
          <a:p>
            <a:pPr>
              <a:lnSpc>
                <a:spcPct val="60000"/>
              </a:lnSpc>
            </a:pPr>
            <a:endParaRPr lang="en-US" sz="2400" smtClean="0">
              <a:latin typeface="Helvetica" pitchFamily="34" charset="0"/>
            </a:endParaRPr>
          </a:p>
          <a:p>
            <a:pPr>
              <a:lnSpc>
                <a:spcPct val="60000"/>
              </a:lnSpc>
            </a:pPr>
            <a:r>
              <a:rPr lang="en-US" sz="2400" smtClean="0">
                <a:latin typeface="Helvetica" pitchFamily="34" charset="0"/>
              </a:rPr>
              <a:t>Delete: Dequeue</a:t>
            </a:r>
          </a:p>
          <a:p>
            <a:pPr>
              <a:lnSpc>
                <a:spcPct val="60000"/>
              </a:lnSpc>
            </a:pPr>
            <a:endParaRPr lang="en-US" sz="2400" smtClean="0">
              <a:latin typeface="Helvetica" pitchFamily="34" charset="0"/>
            </a:endParaRPr>
          </a:p>
          <a:p>
            <a:pPr>
              <a:lnSpc>
                <a:spcPct val="60000"/>
              </a:lnSpc>
            </a:pPr>
            <a:r>
              <a:rPr lang="en-US" sz="2400" smtClean="0">
                <a:latin typeface="Helvetica" pitchFamily="34" charset="0"/>
              </a:rPr>
              <a:t>First element: Front</a:t>
            </a:r>
          </a:p>
          <a:p>
            <a:pPr>
              <a:lnSpc>
                <a:spcPct val="60000"/>
              </a:lnSpc>
            </a:pPr>
            <a:endParaRPr lang="en-US" sz="2400" smtClean="0">
              <a:latin typeface="Helvetica" pitchFamily="34" charset="0"/>
            </a:endParaRPr>
          </a:p>
          <a:p>
            <a:pPr>
              <a:lnSpc>
                <a:spcPct val="60000"/>
              </a:lnSpc>
            </a:pPr>
            <a:r>
              <a:rPr lang="en-US" sz="2400" smtClean="0">
                <a:latin typeface="Helvetica" pitchFamily="34" charset="0"/>
              </a:rPr>
              <a:t>Last element: Rear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304800"/>
            <a:ext cx="7772400" cy="381000"/>
          </a:xfrm>
        </p:spPr>
        <p:txBody>
          <a:bodyPr/>
          <a:lstStyle/>
          <a:p>
            <a:r>
              <a:rPr lang="en-US" sz="3200" smtClean="0"/>
              <a:t>Queue ADT</a:t>
            </a:r>
          </a:p>
        </p:txBody>
      </p:sp>
      <p:sp>
        <p:nvSpPr>
          <p:cNvPr id="3" name="Content Placeholder 2"/>
          <p:cNvSpPr>
            <a:spLocks noGrp="1"/>
          </p:cNvSpPr>
          <p:nvPr>
            <p:ph idx="1"/>
          </p:nvPr>
        </p:nvSpPr>
        <p:spPr>
          <a:xfrm>
            <a:off x="609600" y="685800"/>
            <a:ext cx="7772400" cy="4114800"/>
          </a:xfrm>
        </p:spPr>
        <p:txBody>
          <a:bodyPr/>
          <a:lstStyle/>
          <a:p>
            <a:pPr>
              <a:buFontTx/>
              <a:buNone/>
              <a:defRPr/>
            </a:pPr>
            <a:r>
              <a:rPr lang="en-US" sz="1600" dirty="0" smtClean="0"/>
              <a:t>// Abstract queue class</a:t>
            </a:r>
          </a:p>
          <a:p>
            <a:pPr>
              <a:buFontTx/>
              <a:buNone/>
              <a:defRPr/>
            </a:pPr>
            <a:r>
              <a:rPr lang="en-US" sz="1600" dirty="0" smtClean="0"/>
              <a:t>template</a:t>
            </a:r>
            <a:r>
              <a:rPr lang="en-US" sz="1600" b="1" dirty="0" smtClean="0"/>
              <a:t> &lt;class Elem&gt; class Queue {</a:t>
            </a:r>
          </a:p>
          <a:p>
            <a:pPr>
              <a:buFontTx/>
              <a:buNone/>
              <a:defRPr/>
            </a:pPr>
            <a:r>
              <a:rPr lang="en-US" sz="1600" dirty="0" smtClean="0"/>
              <a:t>public:</a:t>
            </a:r>
          </a:p>
          <a:p>
            <a:pPr>
              <a:buFontTx/>
              <a:buNone/>
              <a:defRPr/>
            </a:pPr>
            <a:r>
              <a:rPr lang="en-US" sz="1600" b="1" dirty="0" smtClean="0"/>
              <a:t>  // Reinitialize the queue.  The user is responsible for</a:t>
            </a:r>
          </a:p>
          <a:p>
            <a:pPr>
              <a:buFontTx/>
              <a:buNone/>
              <a:defRPr/>
            </a:pPr>
            <a:r>
              <a:rPr lang="en-US" sz="1600" b="1" dirty="0" smtClean="0"/>
              <a:t>  // reclaiming the storage used by the queue elements.</a:t>
            </a:r>
          </a:p>
          <a:p>
            <a:pPr>
              <a:buFontTx/>
              <a:buNone/>
              <a:defRPr/>
            </a:pPr>
            <a:r>
              <a:rPr lang="en-US" sz="1600" b="1" dirty="0" smtClean="0"/>
              <a:t>  </a:t>
            </a:r>
            <a:r>
              <a:rPr lang="en-US" sz="1600" b="1" dirty="0" smtClean="0">
                <a:solidFill>
                  <a:schemeClr val="accent2">
                    <a:lumMod val="60000"/>
                    <a:lumOff val="40000"/>
                  </a:schemeClr>
                </a:solidFill>
              </a:rPr>
              <a:t>virtual void </a:t>
            </a:r>
            <a:r>
              <a:rPr lang="en-US" sz="1600" b="1" dirty="0" smtClean="0"/>
              <a:t>clear() = 0;</a:t>
            </a:r>
          </a:p>
          <a:p>
            <a:pPr>
              <a:buFontTx/>
              <a:buNone/>
              <a:defRPr/>
            </a:pPr>
            <a:r>
              <a:rPr lang="en-US" sz="1600" b="1" dirty="0" smtClean="0"/>
              <a:t>  // Place an element at the rear of the queue.  Return</a:t>
            </a:r>
          </a:p>
          <a:p>
            <a:pPr>
              <a:buFontTx/>
              <a:buNone/>
              <a:defRPr/>
            </a:pPr>
            <a:r>
              <a:rPr lang="en-US" sz="1600" b="1" dirty="0" smtClean="0"/>
              <a:t>  // true if successful, false if not (if queue is full).</a:t>
            </a:r>
          </a:p>
          <a:p>
            <a:pPr>
              <a:buFontTx/>
              <a:buNone/>
              <a:defRPr/>
            </a:pPr>
            <a:r>
              <a:rPr lang="en-US" sz="1600" b="1" dirty="0" smtClean="0"/>
              <a:t>  </a:t>
            </a:r>
            <a:r>
              <a:rPr lang="en-US" sz="1600" b="1" dirty="0" smtClean="0">
                <a:solidFill>
                  <a:schemeClr val="accent2">
                    <a:lumMod val="60000"/>
                    <a:lumOff val="40000"/>
                  </a:schemeClr>
                </a:solidFill>
              </a:rPr>
              <a:t>virtual </a:t>
            </a:r>
            <a:r>
              <a:rPr lang="en-US" sz="1600" b="1" dirty="0" err="1" smtClean="0">
                <a:solidFill>
                  <a:schemeClr val="accent2">
                    <a:lumMod val="60000"/>
                    <a:lumOff val="40000"/>
                  </a:schemeClr>
                </a:solidFill>
              </a:rPr>
              <a:t>bool</a:t>
            </a:r>
            <a:r>
              <a:rPr lang="en-US" sz="1600" b="1" dirty="0" smtClean="0">
                <a:solidFill>
                  <a:schemeClr val="accent2">
                    <a:lumMod val="60000"/>
                    <a:lumOff val="40000"/>
                  </a:schemeClr>
                </a:solidFill>
              </a:rPr>
              <a:t> </a:t>
            </a:r>
            <a:r>
              <a:rPr lang="en-US" sz="1600" b="1" dirty="0" err="1" smtClean="0"/>
              <a:t>enqueue</a:t>
            </a:r>
            <a:r>
              <a:rPr lang="en-US" sz="1600" b="1" dirty="0" smtClean="0"/>
              <a:t>(</a:t>
            </a:r>
            <a:r>
              <a:rPr lang="en-US" sz="1600" b="1" dirty="0" smtClean="0">
                <a:solidFill>
                  <a:schemeClr val="accent2">
                    <a:lumMod val="60000"/>
                    <a:lumOff val="40000"/>
                  </a:schemeClr>
                </a:solidFill>
              </a:rPr>
              <a:t>const </a:t>
            </a:r>
            <a:r>
              <a:rPr lang="en-US" sz="1600" b="1" dirty="0" smtClean="0"/>
              <a:t>Elem&amp;) = 0;</a:t>
            </a:r>
          </a:p>
          <a:p>
            <a:pPr>
              <a:buFontTx/>
              <a:buNone/>
              <a:defRPr/>
            </a:pPr>
            <a:r>
              <a:rPr lang="en-US" sz="1600" b="1" dirty="0" smtClean="0"/>
              <a:t>  // Remove the element at the front of the queue. Return</a:t>
            </a:r>
          </a:p>
          <a:p>
            <a:pPr>
              <a:buFontTx/>
              <a:buNone/>
              <a:defRPr/>
            </a:pPr>
            <a:r>
              <a:rPr lang="en-US" sz="1600" b="1" dirty="0" smtClean="0"/>
              <a:t>  // true if successful, false if queue is empty.</a:t>
            </a:r>
          </a:p>
          <a:p>
            <a:pPr>
              <a:buFontTx/>
              <a:buNone/>
              <a:defRPr/>
            </a:pPr>
            <a:r>
              <a:rPr lang="en-US" sz="1600" b="1" dirty="0" smtClean="0"/>
              <a:t>  // The element removed is returned in the first parameter.</a:t>
            </a:r>
          </a:p>
          <a:p>
            <a:pPr>
              <a:buFontTx/>
              <a:buNone/>
              <a:defRPr/>
            </a:pPr>
            <a:r>
              <a:rPr lang="en-US" sz="1600" b="1" dirty="0" smtClean="0"/>
              <a:t>  </a:t>
            </a:r>
            <a:r>
              <a:rPr lang="en-US" sz="1600" b="1" dirty="0" smtClean="0">
                <a:solidFill>
                  <a:schemeClr val="accent2">
                    <a:lumMod val="60000"/>
                    <a:lumOff val="40000"/>
                  </a:schemeClr>
                </a:solidFill>
              </a:rPr>
              <a:t>virtual </a:t>
            </a:r>
            <a:r>
              <a:rPr lang="en-US" sz="1600" b="1" dirty="0" err="1" smtClean="0">
                <a:solidFill>
                  <a:schemeClr val="accent2">
                    <a:lumMod val="60000"/>
                    <a:lumOff val="40000"/>
                  </a:schemeClr>
                </a:solidFill>
              </a:rPr>
              <a:t>bool</a:t>
            </a:r>
            <a:r>
              <a:rPr lang="en-US" sz="1600" b="1" dirty="0" smtClean="0">
                <a:solidFill>
                  <a:schemeClr val="accent2">
                    <a:lumMod val="60000"/>
                    <a:lumOff val="40000"/>
                  </a:schemeClr>
                </a:solidFill>
              </a:rPr>
              <a:t> </a:t>
            </a:r>
            <a:r>
              <a:rPr lang="en-US" sz="1600" b="1" dirty="0" err="1" smtClean="0"/>
              <a:t>dequeue</a:t>
            </a:r>
            <a:r>
              <a:rPr lang="en-US" sz="1600" b="1" dirty="0" smtClean="0"/>
              <a:t>(Elem&amp;) = 0; // Remove Elem from front</a:t>
            </a:r>
          </a:p>
          <a:p>
            <a:pPr>
              <a:buFontTx/>
              <a:buNone/>
              <a:defRPr/>
            </a:pPr>
            <a:r>
              <a:rPr lang="en-US" sz="1600" b="1" dirty="0" smtClean="0"/>
              <a:t>  // Return in a copy of the front element.</a:t>
            </a:r>
          </a:p>
          <a:p>
            <a:pPr>
              <a:buFontTx/>
              <a:buNone/>
              <a:defRPr/>
            </a:pPr>
            <a:r>
              <a:rPr lang="en-US" sz="1600" b="1" dirty="0" smtClean="0"/>
              <a:t>  // Return true if successful, false if queue is empty.</a:t>
            </a:r>
          </a:p>
          <a:p>
            <a:pPr>
              <a:buFontTx/>
              <a:buNone/>
              <a:defRPr/>
            </a:pPr>
            <a:r>
              <a:rPr lang="en-US" sz="1600" b="1" dirty="0" smtClean="0"/>
              <a:t>  </a:t>
            </a:r>
            <a:r>
              <a:rPr lang="en-US" sz="1600" b="1" dirty="0" smtClean="0">
                <a:solidFill>
                  <a:schemeClr val="accent2">
                    <a:lumMod val="60000"/>
                    <a:lumOff val="40000"/>
                  </a:schemeClr>
                </a:solidFill>
              </a:rPr>
              <a:t>virtual </a:t>
            </a:r>
            <a:r>
              <a:rPr lang="en-US" sz="1600" b="1" dirty="0" err="1" smtClean="0">
                <a:solidFill>
                  <a:schemeClr val="accent2">
                    <a:lumMod val="60000"/>
                    <a:lumOff val="40000"/>
                  </a:schemeClr>
                </a:solidFill>
              </a:rPr>
              <a:t>bool</a:t>
            </a:r>
            <a:r>
              <a:rPr lang="en-US" sz="1600" b="1" dirty="0" smtClean="0">
                <a:solidFill>
                  <a:schemeClr val="accent2">
                    <a:lumMod val="60000"/>
                    <a:lumOff val="40000"/>
                  </a:schemeClr>
                </a:solidFill>
              </a:rPr>
              <a:t> </a:t>
            </a:r>
            <a:r>
              <a:rPr lang="en-US" sz="1600" b="1" dirty="0" err="1" smtClean="0"/>
              <a:t>frontValue</a:t>
            </a:r>
            <a:r>
              <a:rPr lang="en-US" sz="1600" b="1" dirty="0" smtClean="0"/>
              <a:t>(Elem&amp;) </a:t>
            </a:r>
            <a:r>
              <a:rPr lang="en-US" sz="1600" b="1" dirty="0" smtClean="0">
                <a:solidFill>
                  <a:schemeClr val="accent2">
                    <a:lumMod val="60000"/>
                    <a:lumOff val="40000"/>
                  </a:schemeClr>
                </a:solidFill>
              </a:rPr>
              <a:t>const </a:t>
            </a:r>
            <a:r>
              <a:rPr lang="en-US" sz="1600" b="1" dirty="0" smtClean="0"/>
              <a:t>= 0;</a:t>
            </a:r>
          </a:p>
          <a:p>
            <a:pPr>
              <a:buFontTx/>
              <a:buNone/>
              <a:defRPr/>
            </a:pPr>
            <a:r>
              <a:rPr lang="en-US" sz="1600" b="1" dirty="0" smtClean="0"/>
              <a:t>  // Return the number of elements in the queue.</a:t>
            </a:r>
          </a:p>
          <a:p>
            <a:pPr>
              <a:buFontTx/>
              <a:buNone/>
              <a:defRPr/>
            </a:pPr>
            <a:r>
              <a:rPr lang="en-US" sz="1600" b="1" dirty="0" smtClean="0"/>
              <a:t>  </a:t>
            </a:r>
            <a:r>
              <a:rPr lang="en-US" sz="1600" b="1" dirty="0" smtClean="0">
                <a:solidFill>
                  <a:schemeClr val="accent2">
                    <a:lumMod val="60000"/>
                    <a:lumOff val="40000"/>
                  </a:schemeClr>
                </a:solidFill>
              </a:rPr>
              <a:t>virtual </a:t>
            </a:r>
            <a:r>
              <a:rPr lang="en-US" sz="1600" b="1" dirty="0" err="1" smtClean="0">
                <a:solidFill>
                  <a:schemeClr val="accent2">
                    <a:lumMod val="60000"/>
                    <a:lumOff val="40000"/>
                  </a:schemeClr>
                </a:solidFill>
              </a:rPr>
              <a:t>int</a:t>
            </a:r>
            <a:r>
              <a:rPr lang="en-US" sz="1600" b="1" dirty="0" smtClean="0">
                <a:solidFill>
                  <a:schemeClr val="accent2">
                    <a:lumMod val="60000"/>
                    <a:lumOff val="40000"/>
                  </a:schemeClr>
                </a:solidFill>
              </a:rPr>
              <a:t> </a:t>
            </a:r>
            <a:r>
              <a:rPr lang="en-US" sz="1600" b="1" dirty="0" smtClean="0"/>
              <a:t>length() </a:t>
            </a:r>
            <a:r>
              <a:rPr lang="en-US" sz="1600" b="1" dirty="0" smtClean="0">
                <a:solidFill>
                  <a:schemeClr val="accent2">
                    <a:lumMod val="60000"/>
                    <a:lumOff val="40000"/>
                  </a:schemeClr>
                </a:solidFill>
              </a:rPr>
              <a:t>const </a:t>
            </a:r>
            <a:r>
              <a:rPr lang="en-US" sz="1600" b="1" dirty="0" smtClean="0"/>
              <a:t>= 0;</a:t>
            </a:r>
          </a:p>
          <a:p>
            <a:pPr>
              <a:buFontTx/>
              <a:buNone/>
              <a:defRPr/>
            </a:pPr>
            <a:r>
              <a:rPr lang="en-US" sz="1600" dirty="0" smtClean="0"/>
              <a:t>};</a:t>
            </a:r>
          </a:p>
          <a:p>
            <a:pPr>
              <a:buFontTx/>
              <a:buNone/>
              <a:defRPr/>
            </a:pPr>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455613" y="365125"/>
            <a:ext cx="8226425" cy="914400"/>
          </a:xfrm>
        </p:spPr>
        <p:txBody>
          <a:bodyPr/>
          <a:lstStyle/>
          <a:p>
            <a:r>
              <a:rPr lang="en-US" smtClean="0">
                <a:latin typeface="Helvetica" pitchFamily="34" charset="0"/>
              </a:rPr>
              <a:t>Serial Queue Implementation</a:t>
            </a:r>
          </a:p>
        </p:txBody>
      </p:sp>
      <p:pic>
        <p:nvPicPr>
          <p:cNvPr id="18435" name="Picture 1028" descr="BadQueue"/>
          <p:cNvPicPr>
            <a:picLocks noChangeAspect="1" noChangeArrowheads="1"/>
          </p:cNvPicPr>
          <p:nvPr/>
        </p:nvPicPr>
        <p:blipFill>
          <a:blip r:embed="rId3" cstate="print"/>
          <a:srcRect l="3568" t="2628" r="4282" b="3941"/>
          <a:stretch>
            <a:fillRect/>
          </a:stretch>
        </p:blipFill>
        <p:spPr bwMode="auto">
          <a:xfrm>
            <a:off x="457200" y="1600200"/>
            <a:ext cx="8229600" cy="4533900"/>
          </a:xfrm>
          <a:prstGeom prst="rect">
            <a:avLst/>
          </a:prstGeom>
          <a:noFill/>
          <a:ln w="9525">
            <a:noFill/>
            <a:miter lim="800000"/>
            <a:headEnd/>
            <a:tailEnd/>
          </a:ln>
        </p:spPr>
      </p:pic>
      <p:sp>
        <p:nvSpPr>
          <p:cNvPr id="18436" name="TextBox 3"/>
          <p:cNvSpPr txBox="1">
            <a:spLocks noChangeArrowheads="1"/>
          </p:cNvSpPr>
          <p:nvPr/>
        </p:nvSpPr>
        <p:spPr bwMode="auto">
          <a:xfrm>
            <a:off x="5043488" y="3276600"/>
            <a:ext cx="3338512" cy="830263"/>
          </a:xfrm>
          <a:prstGeom prst="rect">
            <a:avLst/>
          </a:prstGeom>
          <a:noFill/>
          <a:ln w="9525">
            <a:noFill/>
            <a:miter lim="800000"/>
            <a:headEnd/>
            <a:tailEnd/>
          </a:ln>
        </p:spPr>
        <p:txBody>
          <a:bodyPr>
            <a:spAutoFit/>
          </a:bodyPr>
          <a:lstStyle/>
          <a:p>
            <a:r>
              <a:rPr lang="en-US"/>
              <a:t>Fixing front at “0” is costly – why?</a:t>
            </a:r>
          </a:p>
        </p:txBody>
      </p:sp>
      <p:sp>
        <p:nvSpPr>
          <p:cNvPr id="18437" name="TextBox 4"/>
          <p:cNvSpPr txBox="1">
            <a:spLocks noChangeArrowheads="1"/>
          </p:cNvSpPr>
          <p:nvPr/>
        </p:nvSpPr>
        <p:spPr bwMode="auto">
          <a:xfrm>
            <a:off x="4953000" y="5562600"/>
            <a:ext cx="3962400" cy="1200150"/>
          </a:xfrm>
          <a:prstGeom prst="rect">
            <a:avLst/>
          </a:prstGeom>
          <a:noFill/>
          <a:ln w="9525">
            <a:noFill/>
            <a:miter lim="800000"/>
            <a:headEnd/>
            <a:tailEnd/>
          </a:ln>
        </p:spPr>
        <p:txBody>
          <a:bodyPr>
            <a:spAutoFit/>
          </a:bodyPr>
          <a:lstStyle/>
          <a:p>
            <a:r>
              <a:rPr lang="en-US"/>
              <a:t>Allowing front and rear to drift causes a problem – why?</a:t>
            </a:r>
          </a:p>
        </p:txBody>
      </p:sp>
      <p:sp>
        <p:nvSpPr>
          <p:cNvPr id="18438" name="TextBox 4"/>
          <p:cNvSpPr txBox="1">
            <a:spLocks noChangeArrowheads="1"/>
          </p:cNvSpPr>
          <p:nvPr/>
        </p:nvSpPr>
        <p:spPr bwMode="auto">
          <a:xfrm>
            <a:off x="3276600" y="4038600"/>
            <a:ext cx="1524000" cy="708025"/>
          </a:xfrm>
          <a:prstGeom prst="rect">
            <a:avLst/>
          </a:prstGeom>
          <a:noFill/>
          <a:ln w="9525">
            <a:noFill/>
            <a:miter lim="800000"/>
            <a:headEnd/>
            <a:tailEnd/>
          </a:ln>
        </p:spPr>
        <p:txBody>
          <a:bodyPr>
            <a:spAutoFit/>
          </a:bodyPr>
          <a:lstStyle/>
          <a:p>
            <a:r>
              <a:rPr lang="en-US" sz="2000"/>
              <a:t>Enqueue 3,30, 4 </a:t>
            </a:r>
          </a:p>
        </p:txBody>
      </p:sp>
      <p:sp>
        <p:nvSpPr>
          <p:cNvPr id="18439" name="TextBox 5"/>
          <p:cNvSpPr txBox="1">
            <a:spLocks noChangeArrowheads="1"/>
          </p:cNvSpPr>
          <p:nvPr/>
        </p:nvSpPr>
        <p:spPr bwMode="auto">
          <a:xfrm>
            <a:off x="381000" y="3733800"/>
            <a:ext cx="1866900" cy="400050"/>
          </a:xfrm>
          <a:prstGeom prst="rect">
            <a:avLst/>
          </a:prstGeom>
          <a:noFill/>
          <a:ln w="9525">
            <a:noFill/>
            <a:miter lim="800000"/>
            <a:headEnd/>
            <a:tailEnd/>
          </a:ln>
        </p:spPr>
        <p:txBody>
          <a:bodyPr wrap="none">
            <a:spAutoFit/>
          </a:bodyPr>
          <a:lstStyle/>
          <a:p>
            <a:r>
              <a:rPr lang="en-US" sz="2000"/>
              <a:t>Dequeue 20, 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81000"/>
            <a:ext cx="7772400" cy="1143000"/>
          </a:xfrm>
        </p:spPr>
        <p:txBody>
          <a:bodyPr/>
          <a:lstStyle/>
          <a:p>
            <a:r>
              <a:rPr lang="en-US" sz="3600" smtClean="0">
                <a:latin typeface="Helvetica" pitchFamily="34" charset="0"/>
              </a:rPr>
              <a:t>Circular Queue Implementation(1)</a:t>
            </a:r>
          </a:p>
        </p:txBody>
      </p:sp>
      <p:sp>
        <p:nvSpPr>
          <p:cNvPr id="19459" name="Rectangle 3"/>
          <p:cNvSpPr>
            <a:spLocks noGrp="1" noChangeArrowheads="1"/>
          </p:cNvSpPr>
          <p:nvPr>
            <p:ph type="body" idx="1"/>
          </p:nvPr>
        </p:nvSpPr>
        <p:spPr>
          <a:xfrm>
            <a:off x="685800" y="1447800"/>
            <a:ext cx="7772400" cy="4114800"/>
          </a:xfrm>
        </p:spPr>
        <p:txBody>
          <a:bodyPr/>
          <a:lstStyle/>
          <a:p>
            <a:r>
              <a:rPr lang="en-US" sz="3600" smtClean="0"/>
              <a:t>Drift operations</a:t>
            </a:r>
          </a:p>
          <a:p>
            <a:pPr lvl="1"/>
            <a:r>
              <a:rPr lang="en-US" sz="3200" smtClean="0"/>
              <a:t>To insert: increment rear, then assign</a:t>
            </a:r>
          </a:p>
          <a:p>
            <a:pPr lvl="1"/>
            <a:r>
              <a:rPr lang="en-US" sz="3200" smtClean="0"/>
              <a:t>To remove: get value, then increment front</a:t>
            </a:r>
          </a:p>
          <a:p>
            <a:pPr lvl="1"/>
            <a:r>
              <a:rPr lang="en-US" sz="3200" smtClean="0"/>
              <a:t>To increment: rear=rear+1</a:t>
            </a:r>
          </a:p>
          <a:p>
            <a:r>
              <a:rPr lang="en-US" sz="3600" smtClean="0"/>
              <a:t>Solution to drift:  Circular Array</a:t>
            </a:r>
            <a:endParaRPr lang="en-US" smtClean="0"/>
          </a:p>
          <a:p>
            <a:pPr lvl="1"/>
            <a:r>
              <a:rPr lang="en-US" sz="3200" smtClean="0"/>
              <a:t>In a circular array: rear=(rear+1)%size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a:xfrm>
            <a:off x="455613" y="365125"/>
            <a:ext cx="8226425" cy="914400"/>
          </a:xfrm>
        </p:spPr>
        <p:txBody>
          <a:bodyPr/>
          <a:lstStyle/>
          <a:p>
            <a:r>
              <a:rPr lang="en-US" sz="4000" smtClean="0">
                <a:latin typeface="Helvetica" pitchFamily="34" charset="0"/>
              </a:rPr>
              <a:t>Circular Queue Implementation (2)</a:t>
            </a:r>
          </a:p>
        </p:txBody>
      </p:sp>
      <p:pic>
        <p:nvPicPr>
          <p:cNvPr id="20483" name="Picture 1028" descr="GoodQ"/>
          <p:cNvPicPr>
            <a:picLocks noChangeAspect="1" noChangeArrowheads="1"/>
          </p:cNvPicPr>
          <p:nvPr/>
        </p:nvPicPr>
        <p:blipFill>
          <a:blip r:embed="rId3" cstate="print"/>
          <a:srcRect l="2126" t="2374" r="4781" b="2374"/>
          <a:stretch>
            <a:fillRect/>
          </a:stretch>
        </p:blipFill>
        <p:spPr bwMode="auto">
          <a:xfrm>
            <a:off x="457200" y="1600200"/>
            <a:ext cx="8174038" cy="3743325"/>
          </a:xfrm>
          <a:prstGeom prst="rect">
            <a:avLst/>
          </a:prstGeom>
          <a:noFill/>
          <a:ln w="9525">
            <a:noFill/>
            <a:miter lim="800000"/>
            <a:headEnd/>
            <a:tailEnd/>
          </a:ln>
        </p:spPr>
      </p:pic>
      <p:sp>
        <p:nvSpPr>
          <p:cNvPr id="20484" name="TextBox 3"/>
          <p:cNvSpPr txBox="1">
            <a:spLocks noChangeArrowheads="1"/>
          </p:cNvSpPr>
          <p:nvPr/>
        </p:nvSpPr>
        <p:spPr bwMode="auto">
          <a:xfrm>
            <a:off x="914400" y="5715000"/>
            <a:ext cx="7924800" cy="830263"/>
          </a:xfrm>
          <a:prstGeom prst="rect">
            <a:avLst/>
          </a:prstGeom>
          <a:noFill/>
          <a:ln w="9525">
            <a:noFill/>
            <a:miter lim="800000"/>
            <a:headEnd/>
            <a:tailEnd/>
          </a:ln>
        </p:spPr>
        <p:txBody>
          <a:bodyPr>
            <a:spAutoFit/>
          </a:bodyPr>
          <a:lstStyle/>
          <a:p>
            <a:r>
              <a:rPr lang="en-US"/>
              <a:t>We solved the problem of efficiency but new problem:  how do we know when list is empty?  Full?</a:t>
            </a:r>
          </a:p>
        </p:txBody>
      </p:sp>
      <p:sp>
        <p:nvSpPr>
          <p:cNvPr id="20485" name="TextBox 4"/>
          <p:cNvSpPr txBox="1">
            <a:spLocks noChangeArrowheads="1"/>
          </p:cNvSpPr>
          <p:nvPr/>
        </p:nvSpPr>
        <p:spPr bwMode="auto">
          <a:xfrm>
            <a:off x="7543800" y="3886200"/>
            <a:ext cx="1524000" cy="830263"/>
          </a:xfrm>
          <a:prstGeom prst="rect">
            <a:avLst/>
          </a:prstGeom>
          <a:noFill/>
          <a:ln w="9525">
            <a:noFill/>
            <a:miter lim="800000"/>
            <a:headEnd/>
            <a:tailEnd/>
          </a:ln>
        </p:spPr>
        <p:txBody>
          <a:bodyPr>
            <a:spAutoFit/>
          </a:bodyPr>
          <a:lstStyle/>
          <a:p>
            <a:r>
              <a:rPr lang="en-US"/>
              <a:t>Enqueue 3,30, 4 </a:t>
            </a:r>
          </a:p>
        </p:txBody>
      </p:sp>
      <p:sp>
        <p:nvSpPr>
          <p:cNvPr id="20486" name="TextBox 5"/>
          <p:cNvSpPr txBox="1">
            <a:spLocks noChangeArrowheads="1"/>
          </p:cNvSpPr>
          <p:nvPr/>
        </p:nvSpPr>
        <p:spPr bwMode="auto">
          <a:xfrm>
            <a:off x="6400800" y="1371600"/>
            <a:ext cx="2206625" cy="461963"/>
          </a:xfrm>
          <a:prstGeom prst="rect">
            <a:avLst/>
          </a:prstGeom>
          <a:noFill/>
          <a:ln w="9525">
            <a:noFill/>
            <a:miter lim="800000"/>
            <a:headEnd/>
            <a:tailEnd/>
          </a:ln>
        </p:spPr>
        <p:txBody>
          <a:bodyPr wrap="none">
            <a:spAutoFit/>
          </a:bodyPr>
          <a:lstStyle/>
          <a:p>
            <a:r>
              <a:rPr lang="en-US"/>
              <a:t>Dequeue 20, 5</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04800"/>
            <a:ext cx="7772400" cy="1143000"/>
          </a:xfrm>
        </p:spPr>
        <p:txBody>
          <a:bodyPr/>
          <a:lstStyle/>
          <a:p>
            <a:r>
              <a:rPr lang="en-US" smtClean="0">
                <a:latin typeface="Helvetica" pitchFamily="34" charset="0"/>
              </a:rPr>
              <a:t>Queue Implementation(3)</a:t>
            </a:r>
          </a:p>
        </p:txBody>
      </p:sp>
      <p:sp>
        <p:nvSpPr>
          <p:cNvPr id="21507" name="Rectangle 3"/>
          <p:cNvSpPr>
            <a:spLocks noGrp="1" noChangeArrowheads="1"/>
          </p:cNvSpPr>
          <p:nvPr>
            <p:ph type="body" idx="1"/>
          </p:nvPr>
        </p:nvSpPr>
        <p:spPr>
          <a:xfrm>
            <a:off x="685800" y="1447800"/>
            <a:ext cx="7772400" cy="4114800"/>
          </a:xfrm>
        </p:spPr>
        <p:txBody>
          <a:bodyPr/>
          <a:lstStyle/>
          <a:p>
            <a:r>
              <a:rPr lang="en-US" sz="2400" smtClean="0"/>
              <a:t>Given a fixed position for the front element (and its pointer), there are </a:t>
            </a:r>
            <a:r>
              <a:rPr lang="en-US" sz="2400" i="1" smtClean="0"/>
              <a:t>n+</a:t>
            </a:r>
            <a:r>
              <a:rPr lang="en-US" sz="2400" smtClean="0"/>
              <a:t>1 possible states for the queue (0 through </a:t>
            </a:r>
            <a:r>
              <a:rPr lang="en-US" sz="2400" i="1" smtClean="0"/>
              <a:t>n</a:t>
            </a:r>
            <a:r>
              <a:rPr lang="en-US" sz="2400" smtClean="0"/>
              <a:t> elements in the queue for an array of size </a:t>
            </a:r>
            <a:r>
              <a:rPr lang="en-US" sz="2400" i="1" smtClean="0"/>
              <a:t>n</a:t>
            </a:r>
            <a:r>
              <a:rPr lang="en-US" sz="2400" smtClean="0"/>
              <a:t>), but only </a:t>
            </a:r>
            <a:r>
              <a:rPr lang="en-US" sz="2400" i="1" smtClean="0"/>
              <a:t>n</a:t>
            </a:r>
            <a:r>
              <a:rPr lang="en-US" sz="2400" smtClean="0"/>
              <a:t> possible positions for rear.</a:t>
            </a:r>
          </a:p>
          <a:p>
            <a:r>
              <a:rPr lang="en-US" sz="2400" smtClean="0"/>
              <a:t>Example States of the queue:</a:t>
            </a:r>
          </a:p>
          <a:p>
            <a:pPr lvl="1"/>
            <a:r>
              <a:rPr lang="en-US" sz="2000" smtClean="0"/>
              <a:t>Initially rear = 0,  front = 1</a:t>
            </a:r>
          </a:p>
          <a:p>
            <a:pPr lvl="1"/>
            <a:r>
              <a:rPr lang="en-US" sz="2000" smtClean="0"/>
              <a:t>rear=front: 	one element in queue</a:t>
            </a:r>
          </a:p>
          <a:p>
            <a:pPr lvl="1"/>
            <a:r>
              <a:rPr lang="en-US" sz="2000" smtClean="0"/>
              <a:t>rear+1=front: empty queue (initial state)</a:t>
            </a:r>
          </a:p>
          <a:p>
            <a:pPr lvl="1"/>
            <a:r>
              <a:rPr lang="en-US" sz="2000" smtClean="0"/>
              <a:t> rear+1=front: full queue (after queue gets full)</a:t>
            </a:r>
          </a:p>
          <a:p>
            <a:r>
              <a:rPr lang="en-US" sz="2400" smtClean="0"/>
              <a:t>Solution: </a:t>
            </a:r>
          </a:p>
          <a:p>
            <a:pPr lvl="1"/>
            <a:r>
              <a:rPr lang="en-US" sz="2000" smtClean="0"/>
              <a:t>queue size is n, array size is n+1</a:t>
            </a:r>
          </a:p>
          <a:p>
            <a:pPr lvl="1"/>
            <a:r>
              <a:rPr lang="en-US" sz="2000" smtClean="0"/>
              <a:t>Or keep track of size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Project related assignment</a:t>
            </a:r>
          </a:p>
        </p:txBody>
      </p:sp>
      <p:sp>
        <p:nvSpPr>
          <p:cNvPr id="5123" name="Content Placeholder 2"/>
          <p:cNvSpPr>
            <a:spLocks noGrp="1"/>
          </p:cNvSpPr>
          <p:nvPr>
            <p:ph idx="1"/>
          </p:nvPr>
        </p:nvSpPr>
        <p:spPr/>
        <p:txBody>
          <a:bodyPr/>
          <a:lstStyle/>
          <a:p>
            <a:r>
              <a:rPr lang="en-US" smtClean="0"/>
              <a:t>Define and document project objectives, requirements, and project delivery plan.  </a:t>
            </a:r>
          </a:p>
          <a:p>
            <a:pPr lvl="1"/>
            <a:r>
              <a:rPr lang="en-US" smtClean="0"/>
              <a:t>Due November 10. 2009</a:t>
            </a:r>
          </a:p>
          <a:p>
            <a:r>
              <a:rPr lang="en-US" smtClean="0"/>
              <a:t>Define and document design by November 17, 2009.</a:t>
            </a:r>
          </a:p>
          <a:p>
            <a:r>
              <a:rPr lang="en-US" smtClean="0"/>
              <a:t>Additional assignments may also be provided.</a:t>
            </a:r>
          </a:p>
          <a:p>
            <a:pPr lvl="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028" descr="GoodQ"/>
          <p:cNvPicPr>
            <a:picLocks noChangeAspect="1" noChangeArrowheads="1"/>
          </p:cNvPicPr>
          <p:nvPr/>
        </p:nvPicPr>
        <p:blipFill>
          <a:blip r:embed="rId2" cstate="print"/>
          <a:srcRect l="2126" t="2374" r="4781" b="2374"/>
          <a:stretch>
            <a:fillRect/>
          </a:stretch>
        </p:blipFill>
        <p:spPr bwMode="auto">
          <a:xfrm>
            <a:off x="457200" y="1600200"/>
            <a:ext cx="8174038" cy="3743325"/>
          </a:xfrm>
          <a:prstGeom prst="rect">
            <a:avLst/>
          </a:prstGeom>
          <a:noFill/>
          <a:ln w="9525">
            <a:noFill/>
            <a:miter lim="800000"/>
            <a:headEnd/>
            <a:tailEnd/>
          </a:ln>
        </p:spPr>
      </p:pic>
      <p:sp>
        <p:nvSpPr>
          <p:cNvPr id="22531" name="TextBox 4"/>
          <p:cNvSpPr txBox="1">
            <a:spLocks noChangeArrowheads="1"/>
          </p:cNvSpPr>
          <p:nvPr/>
        </p:nvSpPr>
        <p:spPr bwMode="auto">
          <a:xfrm>
            <a:off x="5943600" y="2057400"/>
            <a:ext cx="338138" cy="461963"/>
          </a:xfrm>
          <a:prstGeom prst="rect">
            <a:avLst/>
          </a:prstGeom>
          <a:noFill/>
          <a:ln w="9525">
            <a:noFill/>
            <a:miter lim="800000"/>
            <a:headEnd/>
            <a:tailEnd/>
          </a:ln>
        </p:spPr>
        <p:txBody>
          <a:bodyPr wrap="none">
            <a:spAutoFit/>
          </a:bodyPr>
          <a:lstStyle/>
          <a:p>
            <a:r>
              <a:rPr lang="en-US"/>
              <a:t>x</a:t>
            </a:r>
          </a:p>
        </p:txBody>
      </p:sp>
      <p:sp>
        <p:nvSpPr>
          <p:cNvPr id="22532" name="TextBox 5"/>
          <p:cNvSpPr txBox="1">
            <a:spLocks noChangeArrowheads="1"/>
          </p:cNvSpPr>
          <p:nvPr/>
        </p:nvSpPr>
        <p:spPr bwMode="auto">
          <a:xfrm>
            <a:off x="5486400" y="2286000"/>
            <a:ext cx="338138" cy="461963"/>
          </a:xfrm>
          <a:prstGeom prst="rect">
            <a:avLst/>
          </a:prstGeom>
          <a:noFill/>
          <a:ln w="9525">
            <a:noFill/>
            <a:miter lim="800000"/>
            <a:headEnd/>
            <a:tailEnd/>
          </a:ln>
        </p:spPr>
        <p:txBody>
          <a:bodyPr wrap="none">
            <a:spAutoFit/>
          </a:bodyPr>
          <a:lstStyle/>
          <a:p>
            <a:r>
              <a:rPr lang="en-US"/>
              <a:t>x</a:t>
            </a:r>
          </a:p>
        </p:txBody>
      </p:sp>
      <p:sp>
        <p:nvSpPr>
          <p:cNvPr id="22533" name="TextBox 6"/>
          <p:cNvSpPr txBox="1">
            <a:spLocks noChangeArrowheads="1"/>
          </p:cNvSpPr>
          <p:nvPr/>
        </p:nvSpPr>
        <p:spPr bwMode="auto">
          <a:xfrm>
            <a:off x="5257800" y="2743200"/>
            <a:ext cx="338138" cy="461963"/>
          </a:xfrm>
          <a:prstGeom prst="rect">
            <a:avLst/>
          </a:prstGeom>
          <a:noFill/>
          <a:ln w="9525">
            <a:noFill/>
            <a:miter lim="800000"/>
            <a:headEnd/>
            <a:tailEnd/>
          </a:ln>
        </p:spPr>
        <p:txBody>
          <a:bodyPr wrap="none">
            <a:spAutoFit/>
          </a:bodyPr>
          <a:lstStyle/>
          <a:p>
            <a:r>
              <a:rPr lang="en-US"/>
              <a:t>x</a:t>
            </a:r>
          </a:p>
        </p:txBody>
      </p:sp>
      <p:sp>
        <p:nvSpPr>
          <p:cNvPr id="22534" name="TextBox 7"/>
          <p:cNvSpPr txBox="1">
            <a:spLocks noChangeArrowheads="1"/>
          </p:cNvSpPr>
          <p:nvPr/>
        </p:nvSpPr>
        <p:spPr bwMode="auto">
          <a:xfrm>
            <a:off x="5181600" y="3352800"/>
            <a:ext cx="338138" cy="461963"/>
          </a:xfrm>
          <a:prstGeom prst="rect">
            <a:avLst/>
          </a:prstGeom>
          <a:noFill/>
          <a:ln w="9525">
            <a:noFill/>
            <a:miter lim="800000"/>
            <a:headEnd/>
            <a:tailEnd/>
          </a:ln>
        </p:spPr>
        <p:txBody>
          <a:bodyPr wrap="none">
            <a:spAutoFit/>
          </a:bodyPr>
          <a:lstStyle/>
          <a:p>
            <a:r>
              <a:rPr lang="en-US"/>
              <a:t>x</a:t>
            </a:r>
          </a:p>
        </p:txBody>
      </p:sp>
      <p:sp>
        <p:nvSpPr>
          <p:cNvPr id="22535" name="TextBox 8"/>
          <p:cNvSpPr txBox="1">
            <a:spLocks noChangeArrowheads="1"/>
          </p:cNvSpPr>
          <p:nvPr/>
        </p:nvSpPr>
        <p:spPr bwMode="auto">
          <a:xfrm>
            <a:off x="5486400" y="3810000"/>
            <a:ext cx="338138" cy="461963"/>
          </a:xfrm>
          <a:prstGeom prst="rect">
            <a:avLst/>
          </a:prstGeom>
          <a:noFill/>
          <a:ln w="9525">
            <a:noFill/>
            <a:miter lim="800000"/>
            <a:headEnd/>
            <a:tailEnd/>
          </a:ln>
        </p:spPr>
        <p:txBody>
          <a:bodyPr wrap="none">
            <a:spAutoFit/>
          </a:bodyPr>
          <a:lstStyle/>
          <a:p>
            <a:r>
              <a:rPr lang="en-US"/>
              <a:t>x</a:t>
            </a:r>
          </a:p>
        </p:txBody>
      </p:sp>
      <p:sp>
        <p:nvSpPr>
          <p:cNvPr id="22536" name="TextBox 9"/>
          <p:cNvSpPr txBox="1">
            <a:spLocks noChangeArrowheads="1"/>
          </p:cNvSpPr>
          <p:nvPr/>
        </p:nvSpPr>
        <p:spPr bwMode="auto">
          <a:xfrm>
            <a:off x="5943600" y="4114800"/>
            <a:ext cx="338138" cy="461963"/>
          </a:xfrm>
          <a:prstGeom prst="rect">
            <a:avLst/>
          </a:prstGeom>
          <a:noFill/>
          <a:ln w="9525">
            <a:noFill/>
            <a:miter lim="800000"/>
            <a:headEnd/>
            <a:tailEnd/>
          </a:ln>
        </p:spPr>
        <p:txBody>
          <a:bodyPr wrap="none">
            <a:spAutoFit/>
          </a:bodyPr>
          <a:lstStyle/>
          <a:p>
            <a:r>
              <a:rPr lang="en-US"/>
              <a:t>x</a:t>
            </a:r>
          </a:p>
        </p:txBody>
      </p:sp>
      <p:sp>
        <p:nvSpPr>
          <p:cNvPr id="12" name="Rectangle 11"/>
          <p:cNvSpPr/>
          <p:nvPr/>
        </p:nvSpPr>
        <p:spPr>
          <a:xfrm>
            <a:off x="6858000" y="45720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38" name="TextBox 12"/>
          <p:cNvSpPr txBox="1">
            <a:spLocks noChangeArrowheads="1"/>
          </p:cNvSpPr>
          <p:nvPr/>
        </p:nvSpPr>
        <p:spPr bwMode="auto">
          <a:xfrm>
            <a:off x="5029200" y="1295400"/>
            <a:ext cx="639763" cy="400050"/>
          </a:xfrm>
          <a:prstGeom prst="rect">
            <a:avLst/>
          </a:prstGeom>
          <a:noFill/>
          <a:ln w="9525">
            <a:noFill/>
            <a:miter lim="800000"/>
            <a:headEnd/>
            <a:tailEnd/>
          </a:ln>
        </p:spPr>
        <p:txBody>
          <a:bodyPr wrap="none">
            <a:spAutoFit/>
          </a:bodyPr>
          <a:lstStyle/>
          <a:p>
            <a:r>
              <a:rPr lang="en-US" sz="2000"/>
              <a:t>rear</a:t>
            </a:r>
          </a:p>
        </p:txBody>
      </p:sp>
      <p:cxnSp>
        <p:nvCxnSpPr>
          <p:cNvPr id="17" name="Straight Arrow Connector 16"/>
          <p:cNvCxnSpPr/>
          <p:nvPr/>
        </p:nvCxnSpPr>
        <p:spPr>
          <a:xfrm>
            <a:off x="5486400" y="1600200"/>
            <a:ext cx="533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540" name="TextBox 17"/>
          <p:cNvSpPr txBox="1">
            <a:spLocks noChangeArrowheads="1"/>
          </p:cNvSpPr>
          <p:nvPr/>
        </p:nvSpPr>
        <p:spPr bwMode="auto">
          <a:xfrm>
            <a:off x="5378450" y="5562600"/>
            <a:ext cx="2012950" cy="461963"/>
          </a:xfrm>
          <a:prstGeom prst="rect">
            <a:avLst/>
          </a:prstGeom>
          <a:noFill/>
          <a:ln w="9525">
            <a:noFill/>
            <a:miter lim="800000"/>
            <a:headEnd/>
            <a:tailEnd/>
          </a:ln>
        </p:spPr>
        <p:txBody>
          <a:bodyPr wrap="none">
            <a:spAutoFit/>
          </a:bodyPr>
          <a:lstStyle/>
          <a:p>
            <a:r>
              <a:rPr lang="en-US"/>
              <a:t>FULL STATE</a:t>
            </a:r>
          </a:p>
        </p:txBody>
      </p:sp>
      <p:sp>
        <p:nvSpPr>
          <p:cNvPr id="22541" name="TextBox 18"/>
          <p:cNvSpPr txBox="1">
            <a:spLocks noChangeArrowheads="1"/>
          </p:cNvSpPr>
          <p:nvPr/>
        </p:nvSpPr>
        <p:spPr bwMode="auto">
          <a:xfrm>
            <a:off x="1752600" y="2057400"/>
            <a:ext cx="338138" cy="461963"/>
          </a:xfrm>
          <a:prstGeom prst="rect">
            <a:avLst/>
          </a:prstGeom>
          <a:solidFill>
            <a:schemeClr val="bg1"/>
          </a:solidFill>
          <a:ln w="9525">
            <a:noFill/>
            <a:miter lim="800000"/>
            <a:headEnd/>
            <a:tailEnd/>
          </a:ln>
        </p:spPr>
        <p:txBody>
          <a:bodyPr wrap="none">
            <a:spAutoFit/>
          </a:bodyPr>
          <a:lstStyle/>
          <a:p>
            <a:r>
              <a:rPr lang="en-US">
                <a:solidFill>
                  <a:schemeClr val="bg1"/>
                </a:solidFill>
              </a:rPr>
              <a:t>x</a:t>
            </a:r>
          </a:p>
        </p:txBody>
      </p:sp>
      <p:sp>
        <p:nvSpPr>
          <p:cNvPr id="22542" name="TextBox 19"/>
          <p:cNvSpPr txBox="1">
            <a:spLocks noChangeArrowheads="1"/>
          </p:cNvSpPr>
          <p:nvPr/>
        </p:nvSpPr>
        <p:spPr bwMode="auto">
          <a:xfrm>
            <a:off x="2286000" y="2057400"/>
            <a:ext cx="338138" cy="461963"/>
          </a:xfrm>
          <a:prstGeom prst="rect">
            <a:avLst/>
          </a:prstGeom>
          <a:solidFill>
            <a:schemeClr val="bg1"/>
          </a:solidFill>
          <a:ln w="9525">
            <a:noFill/>
            <a:miter lim="800000"/>
            <a:headEnd/>
            <a:tailEnd/>
          </a:ln>
        </p:spPr>
        <p:txBody>
          <a:bodyPr wrap="none">
            <a:spAutoFit/>
          </a:bodyPr>
          <a:lstStyle/>
          <a:p>
            <a:r>
              <a:rPr lang="en-US">
                <a:solidFill>
                  <a:schemeClr val="bg1"/>
                </a:solidFill>
              </a:rPr>
              <a:t>x</a:t>
            </a:r>
          </a:p>
        </p:txBody>
      </p:sp>
      <p:sp>
        <p:nvSpPr>
          <p:cNvPr id="22543" name="TextBox 20"/>
          <p:cNvSpPr txBox="1">
            <a:spLocks noChangeArrowheads="1"/>
          </p:cNvSpPr>
          <p:nvPr/>
        </p:nvSpPr>
        <p:spPr bwMode="auto">
          <a:xfrm>
            <a:off x="2743200" y="2362200"/>
            <a:ext cx="338138" cy="461963"/>
          </a:xfrm>
          <a:prstGeom prst="rect">
            <a:avLst/>
          </a:prstGeom>
          <a:solidFill>
            <a:schemeClr val="bg1"/>
          </a:solidFill>
          <a:ln w="9525">
            <a:noFill/>
            <a:miter lim="800000"/>
            <a:headEnd/>
            <a:tailEnd/>
          </a:ln>
        </p:spPr>
        <p:txBody>
          <a:bodyPr wrap="none">
            <a:spAutoFit/>
          </a:bodyPr>
          <a:lstStyle/>
          <a:p>
            <a:r>
              <a:rPr lang="en-US">
                <a:solidFill>
                  <a:schemeClr val="bg1"/>
                </a:solidFill>
              </a:rPr>
              <a:t>x</a:t>
            </a:r>
          </a:p>
        </p:txBody>
      </p:sp>
      <p:sp>
        <p:nvSpPr>
          <p:cNvPr id="22544" name="TextBox 21"/>
          <p:cNvSpPr txBox="1">
            <a:spLocks noChangeArrowheads="1"/>
          </p:cNvSpPr>
          <p:nvPr/>
        </p:nvSpPr>
        <p:spPr bwMode="auto">
          <a:xfrm>
            <a:off x="3048000" y="2743200"/>
            <a:ext cx="338138" cy="461963"/>
          </a:xfrm>
          <a:prstGeom prst="rect">
            <a:avLst/>
          </a:prstGeom>
          <a:solidFill>
            <a:schemeClr val="bg1"/>
          </a:solidFill>
          <a:ln w="9525">
            <a:noFill/>
            <a:miter lim="800000"/>
            <a:headEnd/>
            <a:tailEnd/>
          </a:ln>
        </p:spPr>
        <p:txBody>
          <a:bodyPr wrap="none">
            <a:spAutoFit/>
          </a:bodyPr>
          <a:lstStyle/>
          <a:p>
            <a:r>
              <a:rPr lang="en-US">
                <a:solidFill>
                  <a:schemeClr val="bg1"/>
                </a:solidFill>
              </a:rPr>
              <a:t>x</a:t>
            </a:r>
          </a:p>
        </p:txBody>
      </p:sp>
      <p:sp>
        <p:nvSpPr>
          <p:cNvPr id="23" name="Rectangle 22"/>
          <p:cNvSpPr/>
          <p:nvPr/>
        </p:nvSpPr>
        <p:spPr>
          <a:xfrm>
            <a:off x="3581400" y="2819400"/>
            <a:ext cx="10668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46" name="TextBox 23"/>
          <p:cNvSpPr txBox="1">
            <a:spLocks noChangeArrowheads="1"/>
          </p:cNvSpPr>
          <p:nvPr/>
        </p:nvSpPr>
        <p:spPr bwMode="auto">
          <a:xfrm>
            <a:off x="152400" y="2057400"/>
            <a:ext cx="639763" cy="400050"/>
          </a:xfrm>
          <a:prstGeom prst="rect">
            <a:avLst/>
          </a:prstGeom>
          <a:noFill/>
          <a:ln w="9525">
            <a:noFill/>
            <a:miter lim="800000"/>
            <a:headEnd/>
            <a:tailEnd/>
          </a:ln>
        </p:spPr>
        <p:txBody>
          <a:bodyPr wrap="none">
            <a:spAutoFit/>
          </a:bodyPr>
          <a:lstStyle/>
          <a:p>
            <a:r>
              <a:rPr lang="en-US" sz="2000"/>
              <a:t>rear</a:t>
            </a:r>
          </a:p>
        </p:txBody>
      </p:sp>
      <p:cxnSp>
        <p:nvCxnSpPr>
          <p:cNvPr id="25" name="Straight Arrow Connector 24"/>
          <p:cNvCxnSpPr/>
          <p:nvPr/>
        </p:nvCxnSpPr>
        <p:spPr>
          <a:xfrm>
            <a:off x="609600" y="2362200"/>
            <a:ext cx="533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548" name="TextBox 26"/>
          <p:cNvSpPr txBox="1">
            <a:spLocks noChangeArrowheads="1"/>
          </p:cNvSpPr>
          <p:nvPr/>
        </p:nvSpPr>
        <p:spPr bwMode="auto">
          <a:xfrm>
            <a:off x="1143000" y="5562600"/>
            <a:ext cx="2319338" cy="461963"/>
          </a:xfrm>
          <a:prstGeom prst="rect">
            <a:avLst/>
          </a:prstGeom>
          <a:noFill/>
          <a:ln w="9525">
            <a:noFill/>
            <a:miter lim="800000"/>
            <a:headEnd/>
            <a:tailEnd/>
          </a:ln>
        </p:spPr>
        <p:txBody>
          <a:bodyPr wrap="none">
            <a:spAutoFit/>
          </a:bodyPr>
          <a:lstStyle/>
          <a:p>
            <a:r>
              <a:rPr lang="en-US"/>
              <a:t>EMPTY STATE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latin typeface="Helvetica" pitchFamily="34" charset="0"/>
              </a:rPr>
              <a:t>Queue Implementation(4)</a:t>
            </a:r>
          </a:p>
        </p:txBody>
      </p:sp>
      <p:sp>
        <p:nvSpPr>
          <p:cNvPr id="23555" name="Rectangle 3"/>
          <p:cNvSpPr>
            <a:spLocks noGrp="1" noChangeArrowheads="1"/>
          </p:cNvSpPr>
          <p:nvPr>
            <p:ph type="body" idx="1"/>
          </p:nvPr>
        </p:nvSpPr>
        <p:spPr/>
        <p:txBody>
          <a:bodyPr/>
          <a:lstStyle/>
          <a:p>
            <a:r>
              <a:rPr lang="en-US" smtClean="0"/>
              <a:t>Solution to deciding empty/full:</a:t>
            </a:r>
          </a:p>
          <a:p>
            <a:pPr marL="742950" lvl="2" indent="-342900"/>
            <a:r>
              <a:rPr lang="en-US" smtClean="0"/>
              <a:t>rear+1=front: empty queue</a:t>
            </a:r>
          </a:p>
          <a:p>
            <a:pPr marL="742950" lvl="2" indent="-342900"/>
            <a:r>
              <a:rPr lang="en-US" smtClean="0"/>
              <a:t>rear+2=front: full queue</a:t>
            </a:r>
          </a:p>
          <a:p>
            <a:pPr marL="742950" lvl="2" indent="-342900"/>
            <a:r>
              <a:rPr lang="en-US" smtClean="0"/>
              <a:t>One element is unused: Allow to distinguish between empty and full queue</a:t>
            </a:r>
          </a:p>
          <a:p>
            <a:pPr>
              <a:buFontTx/>
              <a:buNone/>
            </a:pPr>
            <a:endParaRPr lang="en-US" smtClean="0"/>
          </a:p>
        </p:txBody>
      </p:sp>
      <p:sp>
        <p:nvSpPr>
          <p:cNvPr id="23556" name="TextBox 3"/>
          <p:cNvSpPr txBox="1">
            <a:spLocks noChangeArrowheads="1"/>
          </p:cNvSpPr>
          <p:nvPr/>
        </p:nvSpPr>
        <p:spPr bwMode="auto">
          <a:xfrm>
            <a:off x="2590800" y="5791200"/>
            <a:ext cx="2720975" cy="461963"/>
          </a:xfrm>
          <a:prstGeom prst="rect">
            <a:avLst/>
          </a:prstGeom>
          <a:noFill/>
          <a:ln w="9525">
            <a:noFill/>
            <a:miter lim="800000"/>
            <a:headEnd/>
            <a:tailEnd/>
          </a:ln>
        </p:spPr>
        <p:txBody>
          <a:bodyPr wrap="none">
            <a:spAutoFit/>
          </a:bodyPr>
          <a:lstStyle/>
          <a:p>
            <a:r>
              <a:rPr lang="en-US"/>
              <a:t>See detailed Code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762000" y="228600"/>
            <a:ext cx="7772400" cy="304800"/>
          </a:xfrm>
        </p:spPr>
        <p:txBody>
          <a:bodyPr/>
          <a:lstStyle/>
          <a:p>
            <a:r>
              <a:rPr lang="en-US" smtClean="0"/>
              <a:t>Aqueue Implementation (1/2)</a:t>
            </a:r>
          </a:p>
        </p:txBody>
      </p:sp>
      <p:sp>
        <p:nvSpPr>
          <p:cNvPr id="24579" name="Content Placeholder 2"/>
          <p:cNvSpPr>
            <a:spLocks noGrp="1"/>
          </p:cNvSpPr>
          <p:nvPr>
            <p:ph idx="1"/>
          </p:nvPr>
        </p:nvSpPr>
        <p:spPr>
          <a:xfrm>
            <a:off x="685800" y="1066800"/>
            <a:ext cx="7772400" cy="4114800"/>
          </a:xfrm>
        </p:spPr>
        <p:txBody>
          <a:bodyPr/>
          <a:lstStyle/>
          <a:p>
            <a:pPr>
              <a:buFontTx/>
              <a:buNone/>
            </a:pPr>
            <a:r>
              <a:rPr lang="en-US" sz="1800" smtClean="0"/>
              <a:t>// Array-based queue implementation</a:t>
            </a:r>
          </a:p>
          <a:p>
            <a:pPr>
              <a:buFontTx/>
              <a:buNone/>
            </a:pPr>
            <a:r>
              <a:rPr lang="en-US" sz="1800" smtClean="0"/>
              <a:t>template</a:t>
            </a:r>
            <a:r>
              <a:rPr lang="en-US" sz="1800" b="1" smtClean="0"/>
              <a:t> &lt;class Elem&gt; class AQueue: public Queue&lt;Elem&gt; {</a:t>
            </a:r>
          </a:p>
          <a:p>
            <a:pPr>
              <a:buFontTx/>
              <a:buNone/>
            </a:pPr>
            <a:r>
              <a:rPr lang="en-US" sz="1800" smtClean="0"/>
              <a:t>private:</a:t>
            </a:r>
          </a:p>
          <a:p>
            <a:pPr>
              <a:buFontTx/>
              <a:buNone/>
            </a:pPr>
            <a:r>
              <a:rPr lang="en-US" sz="1800" b="1" smtClean="0"/>
              <a:t>  int size;                  // Maximum size of queue</a:t>
            </a:r>
          </a:p>
          <a:p>
            <a:pPr>
              <a:buFontTx/>
              <a:buNone/>
            </a:pPr>
            <a:r>
              <a:rPr lang="en-US" sz="1800" b="1" smtClean="0"/>
              <a:t>  int front;                 // Index of front element</a:t>
            </a:r>
          </a:p>
          <a:p>
            <a:pPr>
              <a:buFontTx/>
              <a:buNone/>
            </a:pPr>
            <a:r>
              <a:rPr lang="en-US" sz="1800" b="1" smtClean="0"/>
              <a:t>  int rear;                  // Index of rear element</a:t>
            </a:r>
          </a:p>
          <a:p>
            <a:pPr>
              <a:buFontTx/>
              <a:buNone/>
            </a:pPr>
            <a:r>
              <a:rPr lang="en-US" sz="1800" b="1" smtClean="0"/>
              <a:t>  Elem *listArray;           // Array holding queue elements</a:t>
            </a:r>
          </a:p>
          <a:p>
            <a:pPr>
              <a:buFontTx/>
              <a:buNone/>
            </a:pPr>
            <a:r>
              <a:rPr lang="en-US" sz="1800" smtClean="0"/>
              <a:t>public:</a:t>
            </a:r>
          </a:p>
          <a:p>
            <a:pPr>
              <a:buFontTx/>
              <a:buNone/>
            </a:pPr>
            <a:r>
              <a:rPr lang="en-US" sz="1800" b="1" smtClean="0"/>
              <a:t>  AQueue(int sz =DefaultListSize) { // Constructor </a:t>
            </a:r>
          </a:p>
          <a:p>
            <a:pPr>
              <a:buFontTx/>
              <a:buNone/>
            </a:pPr>
            <a:r>
              <a:rPr lang="en-US" sz="1800" b="1" smtClean="0"/>
              <a:t>    // Make list array one position larger for empty slot</a:t>
            </a:r>
          </a:p>
          <a:p>
            <a:pPr>
              <a:buFontTx/>
              <a:buNone/>
            </a:pPr>
            <a:r>
              <a:rPr lang="en-US" sz="1800" b="1" smtClean="0"/>
              <a:t>    size = sz+1;</a:t>
            </a:r>
          </a:p>
          <a:p>
            <a:pPr>
              <a:buFontTx/>
              <a:buNone/>
            </a:pPr>
            <a:r>
              <a:rPr lang="en-US" sz="1800" b="1" smtClean="0"/>
              <a:t>    rear = 0;  front = 1;</a:t>
            </a:r>
          </a:p>
          <a:p>
            <a:pPr>
              <a:buFontTx/>
              <a:buNone/>
            </a:pPr>
            <a:r>
              <a:rPr lang="en-US" sz="1800" b="1" smtClean="0"/>
              <a:t>    listArray = new Elem[size];</a:t>
            </a:r>
          </a:p>
          <a:p>
            <a:pPr>
              <a:buFontTx/>
              <a:buNone/>
            </a:pPr>
            <a:r>
              <a:rPr lang="en-US" sz="1800" b="1" smtClean="0"/>
              <a:t>  }</a:t>
            </a:r>
          </a:p>
          <a:p>
            <a:pPr>
              <a:buFontTx/>
              <a:buNone/>
            </a:pPr>
            <a:r>
              <a:rPr lang="en-US" sz="1800" b="1" smtClean="0"/>
              <a:t>  ~AQueue() { delete [] listArray; } // Destructor</a:t>
            </a:r>
          </a:p>
          <a:p>
            <a:pPr>
              <a:buFontTx/>
              <a:buNone/>
            </a:pPr>
            <a:r>
              <a:rPr lang="en-US" sz="1800" b="1" smtClean="0"/>
              <a:t>  void clear() { front = 1; rear = 0; }</a:t>
            </a:r>
          </a:p>
          <a:p>
            <a:pPr>
              <a:buFontTx/>
              <a:buNone/>
            </a:pPr>
            <a:r>
              <a:rPr lang="en-US" sz="1800" b="1" smtClean="0"/>
              <a:t>  </a:t>
            </a:r>
            <a:endParaRPr lang="en-US" sz="1800" smtClean="0"/>
          </a:p>
        </p:txBody>
      </p:sp>
      <p:sp>
        <p:nvSpPr>
          <p:cNvPr id="4" name="Oval 3"/>
          <p:cNvSpPr/>
          <p:nvPr/>
        </p:nvSpPr>
        <p:spPr>
          <a:xfrm>
            <a:off x="304800" y="3962400"/>
            <a:ext cx="6096000" cy="1676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1" name="TextBox 4"/>
          <p:cNvSpPr txBox="1">
            <a:spLocks noChangeArrowheads="1"/>
          </p:cNvSpPr>
          <p:nvPr/>
        </p:nvSpPr>
        <p:spPr bwMode="auto">
          <a:xfrm>
            <a:off x="7162800" y="4267200"/>
            <a:ext cx="1752600" cy="830263"/>
          </a:xfrm>
          <a:prstGeom prst="rect">
            <a:avLst/>
          </a:prstGeom>
          <a:noFill/>
          <a:ln w="9525">
            <a:noFill/>
            <a:miter lim="800000"/>
            <a:headEnd/>
            <a:tailEnd/>
          </a:ln>
        </p:spPr>
        <p:txBody>
          <a:bodyPr>
            <a:spAutoFit/>
          </a:bodyPr>
          <a:lstStyle/>
          <a:p>
            <a:r>
              <a:rPr lang="en-US" sz="1600"/>
              <a:t>Initialize array with one extra slot</a:t>
            </a:r>
          </a:p>
        </p:txBody>
      </p:sp>
      <p:cxnSp>
        <p:nvCxnSpPr>
          <p:cNvPr id="7" name="Straight Arrow Connector 6"/>
          <p:cNvCxnSpPr>
            <a:stCxn id="4" idx="6"/>
            <a:endCxn id="24581" idx="1"/>
          </p:cNvCxnSpPr>
          <p:nvPr/>
        </p:nvCxnSpPr>
        <p:spPr>
          <a:xfrm flipV="1">
            <a:off x="6400800" y="4683125"/>
            <a:ext cx="762000" cy="117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09600" y="6019800"/>
            <a:ext cx="41148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62000" y="228600"/>
            <a:ext cx="7772400" cy="304800"/>
          </a:xfrm>
        </p:spPr>
        <p:txBody>
          <a:bodyPr/>
          <a:lstStyle/>
          <a:p>
            <a:r>
              <a:rPr lang="en-US" smtClean="0"/>
              <a:t>Aqueue Implementation (2/2)</a:t>
            </a:r>
          </a:p>
        </p:txBody>
      </p:sp>
      <p:sp>
        <p:nvSpPr>
          <p:cNvPr id="25603" name="Content Placeholder 2"/>
          <p:cNvSpPr>
            <a:spLocks noGrp="1"/>
          </p:cNvSpPr>
          <p:nvPr>
            <p:ph idx="1"/>
          </p:nvPr>
        </p:nvSpPr>
        <p:spPr>
          <a:xfrm>
            <a:off x="685800" y="1066800"/>
            <a:ext cx="7772400" cy="4114800"/>
          </a:xfrm>
        </p:spPr>
        <p:txBody>
          <a:bodyPr/>
          <a:lstStyle/>
          <a:p>
            <a:pPr>
              <a:buFontTx/>
              <a:buNone/>
            </a:pPr>
            <a:r>
              <a:rPr lang="en-US" sz="1400" b="1" smtClean="0"/>
              <a:t>bool enqueue(const Elem&amp; it) {</a:t>
            </a:r>
          </a:p>
          <a:p>
            <a:pPr>
              <a:buFontTx/>
              <a:buNone/>
            </a:pPr>
            <a:r>
              <a:rPr lang="en-US" sz="1400" b="1" smtClean="0"/>
              <a:t>    if (((rear+2) % size) == front) return false;  // Full</a:t>
            </a:r>
          </a:p>
          <a:p>
            <a:pPr>
              <a:buFontTx/>
              <a:buNone/>
            </a:pPr>
            <a:r>
              <a:rPr lang="en-US" sz="1400" b="1" smtClean="0"/>
              <a:t>    rear = (rear+1) % size; // Circular increment</a:t>
            </a:r>
          </a:p>
          <a:p>
            <a:pPr>
              <a:buFontTx/>
              <a:buNone/>
            </a:pPr>
            <a:r>
              <a:rPr lang="en-US" sz="1400" b="1" smtClean="0"/>
              <a:t>    listArray[rear] = it;</a:t>
            </a:r>
          </a:p>
          <a:p>
            <a:pPr>
              <a:buFontTx/>
              <a:buNone/>
            </a:pPr>
            <a:r>
              <a:rPr lang="en-US" sz="1400" b="1" smtClean="0"/>
              <a:t>    return true;</a:t>
            </a:r>
          </a:p>
          <a:p>
            <a:pPr>
              <a:buFontTx/>
              <a:buNone/>
            </a:pPr>
            <a:r>
              <a:rPr lang="en-US" sz="1400" b="1" smtClean="0"/>
              <a:t>  }</a:t>
            </a:r>
          </a:p>
          <a:p>
            <a:pPr>
              <a:buFontTx/>
              <a:buNone/>
            </a:pPr>
            <a:r>
              <a:rPr lang="en-US" sz="1400" b="1" smtClean="0"/>
              <a:t>  bool dequeue(Elem&amp; it) {</a:t>
            </a:r>
          </a:p>
          <a:p>
            <a:pPr>
              <a:buFontTx/>
              <a:buNone/>
            </a:pPr>
            <a:r>
              <a:rPr lang="en-US" sz="1400" b="1" smtClean="0"/>
              <a:t>    if (length() == 0) return false;  // Empty</a:t>
            </a:r>
          </a:p>
          <a:p>
            <a:pPr>
              <a:buFontTx/>
              <a:buNone/>
            </a:pPr>
            <a:r>
              <a:rPr lang="en-US" sz="1400" b="1" smtClean="0"/>
              <a:t>    it = listArray[front];</a:t>
            </a:r>
          </a:p>
          <a:p>
            <a:pPr>
              <a:buFontTx/>
              <a:buNone/>
            </a:pPr>
            <a:r>
              <a:rPr lang="en-US" sz="1400" b="1" smtClean="0"/>
              <a:t>    front = (front+1) % size; // Circular increment</a:t>
            </a:r>
          </a:p>
          <a:p>
            <a:pPr>
              <a:buFontTx/>
              <a:buNone/>
            </a:pPr>
            <a:r>
              <a:rPr lang="en-US" sz="1400" b="1" smtClean="0"/>
              <a:t>    return true;</a:t>
            </a:r>
          </a:p>
          <a:p>
            <a:pPr>
              <a:buFontTx/>
              <a:buNone/>
            </a:pPr>
            <a:r>
              <a:rPr lang="en-US" sz="1400" b="1" smtClean="0"/>
              <a:t>  }</a:t>
            </a:r>
          </a:p>
          <a:p>
            <a:pPr>
              <a:buFontTx/>
              <a:buNone/>
            </a:pPr>
            <a:r>
              <a:rPr lang="en-US" sz="1400" b="1" smtClean="0"/>
              <a:t>  bool frontValue(Elem&amp; it) const {</a:t>
            </a:r>
          </a:p>
          <a:p>
            <a:pPr>
              <a:buFontTx/>
              <a:buNone/>
            </a:pPr>
            <a:r>
              <a:rPr lang="en-US" sz="1400" b="1" smtClean="0"/>
              <a:t>    if (length() == 0) return false;  // Empty</a:t>
            </a:r>
          </a:p>
          <a:p>
            <a:pPr>
              <a:buFontTx/>
              <a:buNone/>
            </a:pPr>
            <a:r>
              <a:rPr lang="en-US" sz="1400" b="1" smtClean="0"/>
              <a:t>    it = listArray[front];</a:t>
            </a:r>
          </a:p>
          <a:p>
            <a:pPr>
              <a:buFontTx/>
              <a:buNone/>
            </a:pPr>
            <a:r>
              <a:rPr lang="en-US" sz="1400" b="1" smtClean="0"/>
              <a:t>    return true;</a:t>
            </a:r>
          </a:p>
          <a:p>
            <a:pPr>
              <a:buFontTx/>
              <a:buNone/>
            </a:pPr>
            <a:r>
              <a:rPr lang="en-US" sz="1400" b="1" smtClean="0"/>
              <a:t>  }</a:t>
            </a:r>
          </a:p>
          <a:p>
            <a:pPr>
              <a:buFontTx/>
              <a:buNone/>
            </a:pPr>
            <a:r>
              <a:rPr lang="en-US" sz="1400" b="1" smtClean="0"/>
              <a:t>  virtual int length() const</a:t>
            </a:r>
          </a:p>
          <a:p>
            <a:pPr>
              <a:buFontTx/>
              <a:buNone/>
            </a:pPr>
            <a:r>
              <a:rPr lang="en-US" sz="1400" b="1" smtClean="0"/>
              <a:t>   { return ((rear+size) - front + 1) % size; }</a:t>
            </a:r>
          </a:p>
          <a:p>
            <a:pPr>
              <a:buFontTx/>
              <a:buNone/>
            </a:pPr>
            <a:r>
              <a:rPr lang="en-US" sz="1400" smtClean="0"/>
              <a:t>};</a:t>
            </a:r>
          </a:p>
          <a:p>
            <a:pPr>
              <a:buFontTx/>
              <a:buNone/>
            </a:pPr>
            <a:endParaRPr lang="en-US" sz="1400" smtClean="0"/>
          </a:p>
        </p:txBody>
      </p:sp>
      <p:sp>
        <p:nvSpPr>
          <p:cNvPr id="4" name="Oval 3"/>
          <p:cNvSpPr/>
          <p:nvPr/>
        </p:nvSpPr>
        <p:spPr>
          <a:xfrm>
            <a:off x="609600" y="1219200"/>
            <a:ext cx="4648200" cy="1371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605" name="TextBox 4"/>
          <p:cNvSpPr txBox="1">
            <a:spLocks noChangeArrowheads="1"/>
          </p:cNvSpPr>
          <p:nvPr/>
        </p:nvSpPr>
        <p:spPr bwMode="auto">
          <a:xfrm>
            <a:off x="6248400" y="1143000"/>
            <a:ext cx="1774825" cy="646113"/>
          </a:xfrm>
          <a:prstGeom prst="rect">
            <a:avLst/>
          </a:prstGeom>
          <a:noFill/>
          <a:ln w="9525">
            <a:noFill/>
            <a:miter lim="800000"/>
            <a:headEnd/>
            <a:tailEnd/>
          </a:ln>
        </p:spPr>
        <p:txBody>
          <a:bodyPr wrap="none">
            <a:spAutoFit/>
          </a:bodyPr>
          <a:lstStyle/>
          <a:p>
            <a:r>
              <a:rPr lang="en-US" sz="1800"/>
              <a:t>Check FULL</a:t>
            </a:r>
          </a:p>
          <a:p>
            <a:r>
              <a:rPr lang="en-US" sz="1800"/>
              <a:t>Increase REAR</a:t>
            </a:r>
          </a:p>
        </p:txBody>
      </p:sp>
      <p:cxnSp>
        <p:nvCxnSpPr>
          <p:cNvPr id="7" name="Straight Arrow Connector 6"/>
          <p:cNvCxnSpPr>
            <a:stCxn id="4" idx="6"/>
            <a:endCxn id="25605" idx="1"/>
          </p:cNvCxnSpPr>
          <p:nvPr/>
        </p:nvCxnSpPr>
        <p:spPr>
          <a:xfrm flipV="1">
            <a:off x="5257800" y="1466850"/>
            <a:ext cx="990600" cy="438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85800" y="4343400"/>
            <a:ext cx="35052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608" name="TextBox 8"/>
          <p:cNvSpPr txBox="1">
            <a:spLocks noChangeArrowheads="1"/>
          </p:cNvSpPr>
          <p:nvPr/>
        </p:nvSpPr>
        <p:spPr bwMode="auto">
          <a:xfrm>
            <a:off x="5029200" y="4343400"/>
            <a:ext cx="3686175" cy="369888"/>
          </a:xfrm>
          <a:prstGeom prst="rect">
            <a:avLst/>
          </a:prstGeom>
          <a:noFill/>
          <a:ln w="9525">
            <a:noFill/>
            <a:miter lim="800000"/>
            <a:headEnd/>
            <a:tailEnd/>
          </a:ln>
        </p:spPr>
        <p:txBody>
          <a:bodyPr wrap="none">
            <a:spAutoFit/>
          </a:bodyPr>
          <a:lstStyle/>
          <a:p>
            <a:r>
              <a:rPr lang="en-US" sz="1800"/>
              <a:t>Or check ((rear +1) % size) = front</a:t>
            </a:r>
          </a:p>
        </p:txBody>
      </p:sp>
      <p:cxnSp>
        <p:nvCxnSpPr>
          <p:cNvPr id="11" name="Straight Arrow Connector 10"/>
          <p:cNvCxnSpPr>
            <a:stCxn id="8" idx="6"/>
            <a:endCxn id="25608" idx="1"/>
          </p:cNvCxnSpPr>
          <p:nvPr/>
        </p:nvCxnSpPr>
        <p:spPr>
          <a:xfrm flipV="1">
            <a:off x="4191000" y="4527550"/>
            <a:ext cx="838200" cy="6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685800" y="2514600"/>
            <a:ext cx="38862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611" name="TextBox 4"/>
          <p:cNvSpPr txBox="1">
            <a:spLocks noChangeArrowheads="1"/>
          </p:cNvSpPr>
          <p:nvPr/>
        </p:nvSpPr>
        <p:spPr bwMode="auto">
          <a:xfrm>
            <a:off x="5943600" y="2895600"/>
            <a:ext cx="1928813" cy="646113"/>
          </a:xfrm>
          <a:prstGeom prst="rect">
            <a:avLst/>
          </a:prstGeom>
          <a:noFill/>
          <a:ln w="9525">
            <a:noFill/>
            <a:miter lim="800000"/>
            <a:headEnd/>
            <a:tailEnd/>
          </a:ln>
        </p:spPr>
        <p:txBody>
          <a:bodyPr wrap="none">
            <a:spAutoFit/>
          </a:bodyPr>
          <a:lstStyle/>
          <a:p>
            <a:r>
              <a:rPr lang="en-US" sz="1800"/>
              <a:t>Check EMPTY</a:t>
            </a:r>
          </a:p>
          <a:p>
            <a:r>
              <a:rPr lang="en-US" sz="1800"/>
              <a:t>Increase FRONT</a:t>
            </a:r>
          </a:p>
        </p:txBody>
      </p:sp>
      <p:cxnSp>
        <p:nvCxnSpPr>
          <p:cNvPr id="15" name="Straight Arrow Connector 14"/>
          <p:cNvCxnSpPr>
            <a:stCxn id="12" idx="6"/>
            <a:endCxn id="25611" idx="1"/>
          </p:cNvCxnSpPr>
          <p:nvPr/>
        </p:nvCxnSpPr>
        <p:spPr>
          <a:xfrm flipV="1">
            <a:off x="4572000" y="3219450"/>
            <a:ext cx="1371600" cy="95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latin typeface="Helvetica" pitchFamily="34" charset="0"/>
              </a:rPr>
              <a:t>Linked Queue Implementation</a:t>
            </a:r>
          </a:p>
        </p:txBody>
      </p:sp>
      <p:sp>
        <p:nvSpPr>
          <p:cNvPr id="26627" name="Rectangle 3"/>
          <p:cNvSpPr>
            <a:spLocks noGrp="1" noChangeArrowheads="1"/>
          </p:cNvSpPr>
          <p:nvPr>
            <p:ph type="body" idx="1"/>
          </p:nvPr>
        </p:nvSpPr>
        <p:spPr/>
        <p:txBody>
          <a:bodyPr/>
          <a:lstStyle/>
          <a:p>
            <a:r>
              <a:rPr lang="en-US" smtClean="0"/>
              <a:t>Front is first element of linked list</a:t>
            </a:r>
          </a:p>
          <a:p>
            <a:r>
              <a:rPr lang="en-US" smtClean="0"/>
              <a:t>Rear is last element of linked list</a:t>
            </a:r>
          </a:p>
          <a:p>
            <a:r>
              <a:rPr lang="en-US" smtClean="0"/>
              <a:t>Enqueue at Rear</a:t>
            </a:r>
          </a:p>
          <a:p>
            <a:r>
              <a:rPr lang="en-US" smtClean="0"/>
              <a:t>Dequeue at Front</a:t>
            </a:r>
          </a:p>
          <a:p>
            <a:r>
              <a:rPr lang="en-US" smtClean="0"/>
              <a:t>Use “size” to check empty or “rear” is NULL.</a:t>
            </a:r>
          </a:p>
          <a:p>
            <a:r>
              <a:rPr lang="en-US" smtClean="0"/>
              <a:t>No need for empty header node like we had with linked lists</a:t>
            </a:r>
          </a:p>
          <a:p>
            <a:pPr>
              <a:buFontTx/>
              <a:buNone/>
            </a:pPr>
            <a:endParaRPr lang="en-US" smtClean="0"/>
          </a:p>
          <a:p>
            <a:pPr>
              <a:buFontTx/>
              <a:buNone/>
            </a:pP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685800" y="228600"/>
            <a:ext cx="7772400" cy="5867400"/>
          </a:xfrm>
        </p:spPr>
        <p:txBody>
          <a:bodyPr/>
          <a:lstStyle/>
          <a:p>
            <a:pPr>
              <a:buFontTx/>
              <a:buNone/>
            </a:pPr>
            <a:r>
              <a:rPr lang="en-US" sz="1600" smtClean="0"/>
              <a:t>// Linked queue implementation</a:t>
            </a:r>
          </a:p>
          <a:p>
            <a:pPr>
              <a:buFontTx/>
              <a:buNone/>
            </a:pPr>
            <a:r>
              <a:rPr lang="en-US" sz="1600" smtClean="0"/>
              <a:t>template</a:t>
            </a:r>
            <a:r>
              <a:rPr lang="en-US" sz="1600" b="1" smtClean="0"/>
              <a:t> &lt;class Elem&gt; class LQueue: public Queue&lt;Elem&gt; {</a:t>
            </a:r>
          </a:p>
          <a:p>
            <a:pPr>
              <a:buFontTx/>
              <a:buNone/>
            </a:pPr>
            <a:r>
              <a:rPr lang="en-US" sz="1600" smtClean="0"/>
              <a:t>private:</a:t>
            </a:r>
          </a:p>
          <a:p>
            <a:pPr>
              <a:buFontTx/>
              <a:buNone/>
            </a:pPr>
            <a:r>
              <a:rPr lang="en-US" sz="1600" b="1" smtClean="0"/>
              <a:t>  Link&lt;Elem&gt;* front;     // Pointer to front queue node</a:t>
            </a:r>
          </a:p>
          <a:p>
            <a:pPr>
              <a:buFontTx/>
              <a:buNone/>
            </a:pPr>
            <a:r>
              <a:rPr lang="en-US" sz="1600" b="1" smtClean="0"/>
              <a:t>  Link&lt;Elem&gt;* rear;      // Pointer to rear queue node</a:t>
            </a:r>
          </a:p>
          <a:p>
            <a:pPr>
              <a:buFontTx/>
              <a:buNone/>
            </a:pPr>
            <a:r>
              <a:rPr lang="en-US" sz="1600" b="1" smtClean="0"/>
              <a:t>  int size;              // Number of elements in queue</a:t>
            </a:r>
          </a:p>
          <a:p>
            <a:pPr>
              <a:buFontTx/>
              <a:buNone/>
            </a:pPr>
            <a:r>
              <a:rPr lang="en-US" sz="1600" smtClean="0"/>
              <a:t>public:</a:t>
            </a:r>
          </a:p>
          <a:p>
            <a:pPr>
              <a:buFontTx/>
              <a:buNone/>
            </a:pPr>
            <a:r>
              <a:rPr lang="en-US" sz="1600" b="1" smtClean="0"/>
              <a:t>  LQueue(int sz =DefaultListSize)  // Constructor </a:t>
            </a:r>
          </a:p>
          <a:p>
            <a:pPr>
              <a:buFontTx/>
              <a:buNone/>
            </a:pPr>
            <a:r>
              <a:rPr lang="en-US" sz="1600" b="1" smtClean="0"/>
              <a:t>    { front = NULL;  rear = NULL; size = 0; }  // No header node</a:t>
            </a:r>
          </a:p>
          <a:p>
            <a:pPr>
              <a:buFontTx/>
              <a:buNone/>
            </a:pPr>
            <a:r>
              <a:rPr lang="en-US" sz="1600" b="1" smtClean="0"/>
              <a:t>  ~LQueue() { clear(); } // Destructor</a:t>
            </a:r>
          </a:p>
          <a:p>
            <a:pPr>
              <a:buFontTx/>
              <a:buNone/>
            </a:pPr>
            <a:r>
              <a:rPr lang="en-US" sz="1600" b="1" smtClean="0"/>
              <a:t>  void clear() {         // Clear queue</a:t>
            </a:r>
          </a:p>
          <a:p>
            <a:pPr>
              <a:buFontTx/>
              <a:buNone/>
            </a:pPr>
            <a:r>
              <a:rPr lang="en-US" sz="1600" b="1" smtClean="0"/>
              <a:t>    while(front != NULL) { // Delete each link node</a:t>
            </a:r>
          </a:p>
          <a:p>
            <a:pPr>
              <a:buFontTx/>
              <a:buNone/>
            </a:pPr>
            <a:r>
              <a:rPr lang="en-US" sz="1600" b="1" smtClean="0"/>
              <a:t>      rear = front;</a:t>
            </a:r>
          </a:p>
          <a:p>
            <a:pPr>
              <a:buFontTx/>
              <a:buNone/>
            </a:pPr>
            <a:r>
              <a:rPr lang="en-US" sz="1600" b="1" smtClean="0"/>
              <a:t>      front = front-&gt;next;</a:t>
            </a:r>
          </a:p>
          <a:p>
            <a:pPr>
              <a:buFontTx/>
              <a:buNone/>
            </a:pPr>
            <a:r>
              <a:rPr lang="en-US" sz="1600" b="1" smtClean="0"/>
              <a:t>      delete rear;</a:t>
            </a:r>
          </a:p>
          <a:p>
            <a:pPr>
              <a:buFontTx/>
              <a:buNone/>
            </a:pPr>
            <a:r>
              <a:rPr lang="en-US" sz="1600" b="1" smtClean="0"/>
              <a:t>    }</a:t>
            </a:r>
          </a:p>
          <a:p>
            <a:pPr>
              <a:buFontTx/>
              <a:buNone/>
            </a:pPr>
            <a:r>
              <a:rPr lang="en-US" sz="1600" b="1" smtClean="0"/>
              <a:t>    rear = NULL;</a:t>
            </a:r>
          </a:p>
          <a:p>
            <a:pPr>
              <a:buFontTx/>
              <a:buNone/>
            </a:pPr>
            <a:r>
              <a:rPr lang="en-US" sz="1600" b="1" smtClean="0"/>
              <a:t>    size = 0;</a:t>
            </a:r>
          </a:p>
          <a:p>
            <a:pPr>
              <a:buFontTx/>
              <a:buNone/>
            </a:pPr>
            <a:r>
              <a:rPr lang="en-US" sz="1600" b="1" smtClean="0"/>
              <a:t>  }</a:t>
            </a:r>
          </a:p>
          <a:p>
            <a:pPr>
              <a:buFontTx/>
              <a:buNone/>
            </a:pPr>
            <a:endParaRPr lang="en-US" sz="1600" b="1" smtClean="0"/>
          </a:p>
          <a:p>
            <a:pPr>
              <a:buFontTx/>
              <a:buNone/>
            </a:pPr>
            <a:r>
              <a:rPr lang="en-US" sz="1600" b="1" smtClean="0"/>
              <a:t>// ….  See continuation on next slide</a:t>
            </a:r>
            <a:endParaRPr lang="en-US" sz="1600" smtClean="0"/>
          </a:p>
        </p:txBody>
      </p:sp>
      <p:sp>
        <p:nvSpPr>
          <p:cNvPr id="3" name="Oval 2"/>
          <p:cNvSpPr/>
          <p:nvPr/>
        </p:nvSpPr>
        <p:spPr>
          <a:xfrm>
            <a:off x="685800" y="2286000"/>
            <a:ext cx="59436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52" name="TextBox 3"/>
          <p:cNvSpPr txBox="1">
            <a:spLocks noChangeArrowheads="1"/>
          </p:cNvSpPr>
          <p:nvPr/>
        </p:nvSpPr>
        <p:spPr bwMode="auto">
          <a:xfrm>
            <a:off x="6705600" y="2209800"/>
            <a:ext cx="2232025" cy="646113"/>
          </a:xfrm>
          <a:prstGeom prst="rect">
            <a:avLst/>
          </a:prstGeom>
          <a:noFill/>
          <a:ln w="9525">
            <a:noFill/>
            <a:miter lim="800000"/>
            <a:headEnd/>
            <a:tailEnd/>
          </a:ln>
        </p:spPr>
        <p:txBody>
          <a:bodyPr>
            <a:spAutoFit/>
          </a:bodyPr>
          <a:lstStyle/>
          <a:p>
            <a:r>
              <a:rPr lang="en-US" sz="1800"/>
              <a:t>Initially front and rear are NULL</a:t>
            </a:r>
          </a:p>
        </p:txBody>
      </p:sp>
      <p:cxnSp>
        <p:nvCxnSpPr>
          <p:cNvPr id="6" name="Straight Arrow Connector 5"/>
          <p:cNvCxnSpPr>
            <a:stCxn id="3" idx="6"/>
            <a:endCxn id="27652" idx="1"/>
          </p:cNvCxnSpPr>
          <p:nvPr/>
        </p:nvCxnSpPr>
        <p:spPr>
          <a:xfrm flipV="1">
            <a:off x="6629400" y="2533650"/>
            <a:ext cx="76200" cy="171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0" y="3048000"/>
            <a:ext cx="5486400" cy="2057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55" name="TextBox 7"/>
          <p:cNvSpPr txBox="1">
            <a:spLocks noChangeArrowheads="1"/>
          </p:cNvSpPr>
          <p:nvPr/>
        </p:nvSpPr>
        <p:spPr bwMode="auto">
          <a:xfrm>
            <a:off x="6172200" y="3200400"/>
            <a:ext cx="2667000" cy="1938338"/>
          </a:xfrm>
          <a:prstGeom prst="rect">
            <a:avLst/>
          </a:prstGeom>
          <a:noFill/>
          <a:ln w="9525">
            <a:noFill/>
            <a:miter lim="800000"/>
            <a:headEnd/>
            <a:tailEnd/>
          </a:ln>
        </p:spPr>
        <p:txBody>
          <a:bodyPr>
            <a:spAutoFit/>
          </a:bodyPr>
          <a:lstStyle/>
          <a:p>
            <a:r>
              <a:rPr lang="en-US"/>
              <a:t>Recall:  for linked implementation, clear() and destructor have to reclaim storage</a:t>
            </a:r>
          </a:p>
        </p:txBody>
      </p:sp>
      <p:cxnSp>
        <p:nvCxnSpPr>
          <p:cNvPr id="10" name="Straight Arrow Connector 9"/>
          <p:cNvCxnSpPr>
            <a:stCxn id="7" idx="6"/>
            <a:endCxn id="27655" idx="1"/>
          </p:cNvCxnSpPr>
          <p:nvPr/>
        </p:nvCxnSpPr>
        <p:spPr>
          <a:xfrm>
            <a:off x="5486400" y="4076700"/>
            <a:ext cx="685800" cy="936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685800" y="0"/>
            <a:ext cx="7772400" cy="6858000"/>
          </a:xfrm>
        </p:spPr>
        <p:txBody>
          <a:bodyPr/>
          <a:lstStyle/>
          <a:p>
            <a:pPr>
              <a:buFontTx/>
              <a:buNone/>
            </a:pPr>
            <a:r>
              <a:rPr lang="en-US" sz="1400" b="1" smtClean="0"/>
              <a:t>bool enqueue(const Elem&amp; it) {</a:t>
            </a:r>
          </a:p>
          <a:p>
            <a:pPr>
              <a:buFontTx/>
              <a:buNone/>
            </a:pPr>
            <a:r>
              <a:rPr lang="en-US" sz="1400" b="1" smtClean="0"/>
              <a:t>    if (rear == NULL)   				// Empty queue</a:t>
            </a:r>
          </a:p>
          <a:p>
            <a:pPr>
              <a:buFontTx/>
              <a:buNone/>
            </a:pPr>
            <a:r>
              <a:rPr lang="en-US" sz="1400" b="1" smtClean="0"/>
              <a:t>      front = rear = new Link&lt;Elem&gt;(it, NULL);</a:t>
            </a:r>
          </a:p>
          <a:p>
            <a:pPr>
              <a:buFontTx/>
              <a:buNone/>
            </a:pPr>
            <a:r>
              <a:rPr lang="en-US" sz="1400" b="1" smtClean="0"/>
              <a:t>    else {              				// Append new node</a:t>
            </a:r>
          </a:p>
          <a:p>
            <a:pPr>
              <a:buFontTx/>
              <a:buNone/>
            </a:pPr>
            <a:r>
              <a:rPr lang="en-US" sz="1400" b="1" smtClean="0"/>
              <a:t>      rear-&gt;next = new Link&lt;Elem&gt;(it, NULL);  		//append</a:t>
            </a:r>
          </a:p>
          <a:p>
            <a:pPr>
              <a:buFontTx/>
              <a:buNone/>
            </a:pPr>
            <a:r>
              <a:rPr lang="en-US" sz="1400" b="1" smtClean="0"/>
              <a:t>      rear = rear-&gt;next;   				//update rear</a:t>
            </a:r>
          </a:p>
          <a:p>
            <a:pPr>
              <a:buFontTx/>
              <a:buNone/>
            </a:pPr>
            <a:r>
              <a:rPr lang="en-US" sz="1400" b="1" smtClean="0"/>
              <a:t>    }</a:t>
            </a:r>
          </a:p>
          <a:p>
            <a:pPr>
              <a:buFontTx/>
              <a:buNone/>
            </a:pPr>
            <a:r>
              <a:rPr lang="en-US" sz="1400" b="1" smtClean="0"/>
              <a:t>    size++;</a:t>
            </a:r>
          </a:p>
          <a:p>
            <a:pPr>
              <a:buFontTx/>
              <a:buNone/>
            </a:pPr>
            <a:r>
              <a:rPr lang="en-US" sz="1400" b="1" smtClean="0"/>
              <a:t>    return true;</a:t>
            </a:r>
          </a:p>
          <a:p>
            <a:pPr>
              <a:buFontTx/>
              <a:buNone/>
            </a:pPr>
            <a:r>
              <a:rPr lang="en-US" sz="1400" b="1" smtClean="0"/>
              <a:t>  }</a:t>
            </a:r>
          </a:p>
          <a:p>
            <a:pPr>
              <a:buFontTx/>
              <a:buNone/>
            </a:pPr>
            <a:r>
              <a:rPr lang="en-US" sz="1400" b="1" smtClean="0"/>
              <a:t>  bool dequeue(Elem&amp; it) { 			// Remove Elem from front</a:t>
            </a:r>
          </a:p>
          <a:p>
            <a:pPr>
              <a:buFontTx/>
              <a:buNone/>
            </a:pPr>
            <a:r>
              <a:rPr lang="en-US" sz="1400" b="1" smtClean="0"/>
              <a:t>    if (size == 0) return false;   			 // Empty</a:t>
            </a:r>
          </a:p>
          <a:p>
            <a:pPr>
              <a:buFontTx/>
              <a:buNone/>
            </a:pPr>
            <a:r>
              <a:rPr lang="en-US" sz="1400" b="1" smtClean="0"/>
              <a:t>    it = front-&gt;element;            			// Store dequeued value</a:t>
            </a:r>
          </a:p>
          <a:p>
            <a:pPr>
              <a:buFontTx/>
              <a:buNone/>
            </a:pPr>
            <a:r>
              <a:rPr lang="en-US" sz="1400" b="1" smtClean="0"/>
              <a:t>    Link&lt;Elem&gt;* ltemp = front;      			// Hold dequeued link</a:t>
            </a:r>
          </a:p>
          <a:p>
            <a:pPr>
              <a:buFontTx/>
              <a:buNone/>
            </a:pPr>
            <a:r>
              <a:rPr lang="en-US" sz="1400" b="1" smtClean="0"/>
              <a:t>    front = front-&gt;next;            			// Advance front</a:t>
            </a:r>
          </a:p>
          <a:p>
            <a:pPr>
              <a:buFontTx/>
              <a:buNone/>
            </a:pPr>
            <a:r>
              <a:rPr lang="en-US" sz="1400" b="1" smtClean="0"/>
              <a:t>    delete ltemp;                   			// Delete link</a:t>
            </a:r>
          </a:p>
          <a:p>
            <a:pPr>
              <a:buFontTx/>
              <a:buNone/>
            </a:pPr>
            <a:r>
              <a:rPr lang="en-US" sz="1400" b="1" smtClean="0"/>
              <a:t>    if (front == NULL) rear = NULL; // 		Dequeued last element</a:t>
            </a:r>
          </a:p>
          <a:p>
            <a:pPr>
              <a:buFontTx/>
              <a:buNone/>
            </a:pPr>
            <a:r>
              <a:rPr lang="en-US" sz="1400" b="1" smtClean="0"/>
              <a:t>    size --;</a:t>
            </a:r>
          </a:p>
          <a:p>
            <a:pPr>
              <a:buFontTx/>
              <a:buNone/>
            </a:pPr>
            <a:r>
              <a:rPr lang="en-US" sz="1400" b="1" smtClean="0"/>
              <a:t>    return true;                    			// Return element value</a:t>
            </a:r>
          </a:p>
          <a:p>
            <a:pPr>
              <a:buFontTx/>
              <a:buNone/>
            </a:pPr>
            <a:r>
              <a:rPr lang="en-US" sz="1400" b="1" smtClean="0"/>
              <a:t>  }</a:t>
            </a:r>
          </a:p>
          <a:p>
            <a:pPr>
              <a:buFontTx/>
              <a:buNone/>
            </a:pPr>
            <a:r>
              <a:rPr lang="en-US" sz="1400" b="1" smtClean="0"/>
              <a:t>  bool frontValue(Elem&amp; it) const {</a:t>
            </a:r>
          </a:p>
          <a:p>
            <a:pPr>
              <a:buFontTx/>
              <a:buNone/>
            </a:pPr>
            <a:r>
              <a:rPr lang="en-US" sz="1400" b="1" smtClean="0"/>
              <a:t>    if (size == 0) return false;</a:t>
            </a:r>
          </a:p>
          <a:p>
            <a:pPr>
              <a:buFontTx/>
              <a:buNone/>
            </a:pPr>
            <a:r>
              <a:rPr lang="en-US" sz="1400" b="1" smtClean="0"/>
              <a:t>    it = front-&gt;element;</a:t>
            </a:r>
          </a:p>
          <a:p>
            <a:pPr>
              <a:buFontTx/>
              <a:buNone/>
            </a:pPr>
            <a:r>
              <a:rPr lang="en-US" sz="1400" b="1" smtClean="0"/>
              <a:t>    return true;</a:t>
            </a:r>
          </a:p>
          <a:p>
            <a:pPr>
              <a:buFontTx/>
              <a:buNone/>
            </a:pPr>
            <a:r>
              <a:rPr lang="en-US" sz="1400" b="1" smtClean="0"/>
              <a:t>  }</a:t>
            </a:r>
          </a:p>
          <a:p>
            <a:pPr>
              <a:buFontTx/>
              <a:buNone/>
            </a:pPr>
            <a:r>
              <a:rPr lang="en-US" sz="1400" b="1" smtClean="0"/>
              <a:t>  virtual int length() const { return size; }</a:t>
            </a:r>
          </a:p>
          <a:p>
            <a:pPr>
              <a:buFontTx/>
              <a:buNone/>
            </a:pPr>
            <a:r>
              <a:rPr lang="en-US" sz="1400" smtClean="0"/>
              <a:t>};</a:t>
            </a:r>
          </a:p>
        </p:txBody>
      </p:sp>
      <p:sp>
        <p:nvSpPr>
          <p:cNvPr id="3" name="Oval 2"/>
          <p:cNvSpPr/>
          <p:nvPr/>
        </p:nvSpPr>
        <p:spPr>
          <a:xfrm>
            <a:off x="533400" y="0"/>
            <a:ext cx="4038600" cy="1828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676" name="TextBox 3"/>
          <p:cNvSpPr txBox="1">
            <a:spLocks noChangeArrowheads="1"/>
          </p:cNvSpPr>
          <p:nvPr/>
        </p:nvSpPr>
        <p:spPr bwMode="auto">
          <a:xfrm>
            <a:off x="6858000" y="381000"/>
            <a:ext cx="2057400" cy="1200150"/>
          </a:xfrm>
          <a:prstGeom prst="rect">
            <a:avLst/>
          </a:prstGeom>
          <a:noFill/>
          <a:ln w="9525">
            <a:solidFill>
              <a:srgbClr val="00B050"/>
            </a:solidFill>
            <a:miter lim="800000"/>
            <a:headEnd/>
            <a:tailEnd/>
          </a:ln>
        </p:spPr>
        <p:txBody>
          <a:bodyPr>
            <a:spAutoFit/>
          </a:bodyPr>
          <a:lstStyle/>
          <a:p>
            <a:r>
              <a:rPr lang="en-US" sz="1800"/>
              <a:t>Append at rear.  If empty, also initialize front.  </a:t>
            </a:r>
          </a:p>
          <a:p>
            <a:r>
              <a:rPr lang="en-US" sz="1800"/>
              <a:t>Increment size</a:t>
            </a:r>
          </a:p>
        </p:txBody>
      </p:sp>
      <p:cxnSp>
        <p:nvCxnSpPr>
          <p:cNvPr id="6" name="Straight Arrow Connector 5"/>
          <p:cNvCxnSpPr>
            <a:stCxn id="3" idx="6"/>
            <a:endCxn id="28676" idx="1"/>
          </p:cNvCxnSpPr>
          <p:nvPr/>
        </p:nvCxnSpPr>
        <p:spPr>
          <a:xfrm>
            <a:off x="4572000" y="914400"/>
            <a:ext cx="2286000" cy="66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678" name="TextBox 6"/>
          <p:cNvSpPr txBox="1">
            <a:spLocks noChangeArrowheads="1"/>
          </p:cNvSpPr>
          <p:nvPr/>
        </p:nvSpPr>
        <p:spPr bwMode="auto">
          <a:xfrm>
            <a:off x="3352800" y="1905000"/>
            <a:ext cx="2057400" cy="923925"/>
          </a:xfrm>
          <a:prstGeom prst="rect">
            <a:avLst/>
          </a:prstGeom>
          <a:noFill/>
          <a:ln w="9525">
            <a:solidFill>
              <a:srgbClr val="00B050"/>
            </a:solidFill>
            <a:miter lim="800000"/>
            <a:headEnd/>
            <a:tailEnd/>
          </a:ln>
        </p:spPr>
        <p:txBody>
          <a:bodyPr>
            <a:spAutoFit/>
          </a:bodyPr>
          <a:lstStyle/>
          <a:p>
            <a:r>
              <a:rPr lang="en-US" sz="1800"/>
              <a:t>Deqeue at front.  If last element, set rear to NULL</a:t>
            </a:r>
          </a:p>
        </p:txBody>
      </p:sp>
      <p:sp>
        <p:nvSpPr>
          <p:cNvPr id="8" name="Oval 7"/>
          <p:cNvSpPr/>
          <p:nvPr/>
        </p:nvSpPr>
        <p:spPr>
          <a:xfrm>
            <a:off x="228600" y="2362200"/>
            <a:ext cx="3886200" cy="2743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Arrow Connector 9"/>
          <p:cNvCxnSpPr>
            <a:stCxn id="8" idx="6"/>
            <a:endCxn id="28678" idx="2"/>
          </p:cNvCxnSpPr>
          <p:nvPr/>
        </p:nvCxnSpPr>
        <p:spPr>
          <a:xfrm flipV="1">
            <a:off x="4114800" y="2828925"/>
            <a:ext cx="266700" cy="904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457200" y="381000"/>
          <a:ext cx="8382000" cy="6249988"/>
        </p:xfrm>
        <a:graphic>
          <a:graphicData uri="http://schemas.openxmlformats.org/presentationml/2006/ole">
            <p:oleObj spid="_x0000_s1026" name="Bitmap Image" r:id="rId4" imgW="6095238" imgH="4571429" progId="Paint.Picture">
              <p:embed/>
            </p:oleObj>
          </a:graphicData>
        </a:graphic>
      </p:graphicFrame>
      <p:cxnSp>
        <p:nvCxnSpPr>
          <p:cNvPr id="4" name="Straight Arrow Connector 3"/>
          <p:cNvCxnSpPr/>
          <p:nvPr/>
        </p:nvCxnSpPr>
        <p:spPr>
          <a:xfrm rot="16200000" flipH="1">
            <a:off x="5372100" y="1181100"/>
            <a:ext cx="16764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4267200" y="1524000"/>
            <a:ext cx="1371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2590800" y="1371600"/>
            <a:ext cx="25146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1371600" y="838200"/>
            <a:ext cx="2743200" cy="2438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31" name="TextBox 11"/>
          <p:cNvSpPr txBox="1">
            <a:spLocks noChangeArrowheads="1"/>
          </p:cNvSpPr>
          <p:nvPr/>
        </p:nvSpPr>
        <p:spPr bwMode="auto">
          <a:xfrm>
            <a:off x="3962400" y="457200"/>
            <a:ext cx="2338388" cy="461963"/>
          </a:xfrm>
          <a:prstGeom prst="rect">
            <a:avLst/>
          </a:prstGeom>
          <a:noFill/>
          <a:ln w="9525">
            <a:noFill/>
            <a:miter lim="800000"/>
            <a:headEnd/>
            <a:tailEnd/>
          </a:ln>
        </p:spPr>
        <p:txBody>
          <a:bodyPr wrap="none">
            <a:spAutoFit/>
          </a:bodyPr>
          <a:lstStyle/>
          <a:p>
            <a:r>
              <a:rPr lang="en-US"/>
              <a:t>Top of the stack</a:t>
            </a:r>
          </a:p>
        </p:txBody>
      </p:sp>
      <p:sp>
        <p:nvSpPr>
          <p:cNvPr id="1032" name="TextBox 8"/>
          <p:cNvSpPr txBox="1">
            <a:spLocks noChangeArrowheads="1"/>
          </p:cNvSpPr>
          <p:nvPr/>
        </p:nvSpPr>
        <p:spPr bwMode="auto">
          <a:xfrm>
            <a:off x="2438400" y="5791200"/>
            <a:ext cx="3619500" cy="584200"/>
          </a:xfrm>
          <a:prstGeom prst="rect">
            <a:avLst/>
          </a:prstGeom>
          <a:noFill/>
          <a:ln w="9525">
            <a:noFill/>
            <a:miter lim="800000"/>
            <a:headEnd/>
            <a:tailEnd/>
          </a:ln>
        </p:spPr>
        <p:txBody>
          <a:bodyPr wrap="none">
            <a:spAutoFit/>
          </a:bodyPr>
          <a:lstStyle/>
          <a:p>
            <a:r>
              <a:rPr lang="en-US" sz="3200"/>
              <a:t>STACKS of ITEMS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5613" y="365125"/>
            <a:ext cx="8226425" cy="914400"/>
          </a:xfrm>
        </p:spPr>
        <p:txBody>
          <a:bodyPr/>
          <a:lstStyle/>
          <a:p>
            <a:r>
              <a:rPr lang="en-US" smtClean="0">
                <a:latin typeface="Helvetica" pitchFamily="34" charset="0"/>
              </a:rPr>
              <a:t>Stacks</a:t>
            </a:r>
          </a:p>
        </p:txBody>
      </p:sp>
      <p:sp>
        <p:nvSpPr>
          <p:cNvPr id="6147" name="Rectangle 3"/>
          <p:cNvSpPr>
            <a:spLocks noGrp="1" noChangeArrowheads="1"/>
          </p:cNvSpPr>
          <p:nvPr>
            <p:ph type="body" idx="1"/>
          </p:nvPr>
        </p:nvSpPr>
        <p:spPr>
          <a:xfrm>
            <a:off x="455613" y="1295400"/>
            <a:ext cx="8226425" cy="4876800"/>
          </a:xfrm>
        </p:spPr>
        <p:txBody>
          <a:bodyPr/>
          <a:lstStyle/>
          <a:p>
            <a:pPr>
              <a:lnSpc>
                <a:spcPct val="80000"/>
              </a:lnSpc>
              <a:spcBef>
                <a:spcPct val="80000"/>
              </a:spcBef>
            </a:pPr>
            <a:r>
              <a:rPr lang="en-US" sz="2800" u="sng" smtClean="0"/>
              <a:t>Stack</a:t>
            </a:r>
            <a:r>
              <a:rPr lang="en-US" sz="2800" smtClean="0"/>
              <a:t>: list of homogenous elements</a:t>
            </a:r>
          </a:p>
          <a:p>
            <a:pPr>
              <a:lnSpc>
                <a:spcPct val="80000"/>
              </a:lnSpc>
              <a:spcBef>
                <a:spcPct val="80000"/>
              </a:spcBef>
            </a:pPr>
            <a:r>
              <a:rPr lang="en-US" sz="2800" b="1" smtClean="0"/>
              <a:t>Addition and deletion occurs only at one end</a:t>
            </a:r>
            <a:r>
              <a:rPr lang="en-US" sz="2800" smtClean="0"/>
              <a:t>, called the top of the stack</a:t>
            </a:r>
          </a:p>
          <a:p>
            <a:pPr>
              <a:lnSpc>
                <a:spcPct val="80000"/>
              </a:lnSpc>
              <a:spcBef>
                <a:spcPct val="80000"/>
              </a:spcBef>
            </a:pPr>
            <a:r>
              <a:rPr lang="en-US" sz="2800" smtClean="0"/>
              <a:t>Last in first out (LIFO) data structure</a:t>
            </a:r>
            <a:r>
              <a:rPr lang="en-US" sz="2800" smtClean="0">
                <a:latin typeface="Helvetica" pitchFamily="34" charset="0"/>
              </a:rPr>
              <a:t> LIFO: Last In, First Out.</a:t>
            </a:r>
          </a:p>
          <a:p>
            <a:pPr>
              <a:lnSpc>
                <a:spcPct val="50000"/>
              </a:lnSpc>
              <a:buFontTx/>
              <a:buNone/>
            </a:pPr>
            <a:endParaRPr lang="en-US" sz="2800" smtClean="0">
              <a:latin typeface="Helvetica" pitchFamily="34" charset="0"/>
            </a:endParaRPr>
          </a:p>
          <a:p>
            <a:pPr>
              <a:lnSpc>
                <a:spcPct val="70000"/>
              </a:lnSpc>
            </a:pPr>
            <a:r>
              <a:rPr lang="en-US" sz="2800" smtClean="0">
                <a:latin typeface="Helvetica" pitchFamily="34" charset="0"/>
              </a:rPr>
              <a:t>Insert: </a:t>
            </a:r>
            <a:r>
              <a:rPr lang="en-US" sz="2800" b="1" smtClean="0">
                <a:latin typeface="Helvetica" pitchFamily="34" charset="0"/>
              </a:rPr>
              <a:t>PUSH</a:t>
            </a:r>
          </a:p>
          <a:p>
            <a:pPr>
              <a:lnSpc>
                <a:spcPct val="70000"/>
              </a:lnSpc>
            </a:pPr>
            <a:endParaRPr lang="en-US" sz="2800" smtClean="0">
              <a:latin typeface="Helvetica" pitchFamily="34" charset="0"/>
            </a:endParaRPr>
          </a:p>
          <a:p>
            <a:pPr>
              <a:lnSpc>
                <a:spcPct val="70000"/>
              </a:lnSpc>
            </a:pPr>
            <a:r>
              <a:rPr lang="en-US" sz="2800" smtClean="0">
                <a:latin typeface="Helvetica" pitchFamily="34" charset="0"/>
              </a:rPr>
              <a:t>Remove: </a:t>
            </a:r>
            <a:r>
              <a:rPr lang="en-US" sz="2800" b="1" smtClean="0">
                <a:latin typeface="Helvetica" pitchFamily="34" charset="0"/>
              </a:rPr>
              <a:t>POP</a:t>
            </a:r>
          </a:p>
          <a:p>
            <a:pPr>
              <a:lnSpc>
                <a:spcPct val="70000"/>
              </a:lnSpc>
            </a:pPr>
            <a:endParaRPr lang="en-US" sz="2800" smtClean="0">
              <a:latin typeface="Helvetica" pitchFamily="34" charset="0"/>
            </a:endParaRPr>
          </a:p>
          <a:p>
            <a:pPr>
              <a:lnSpc>
                <a:spcPct val="70000"/>
              </a:lnSpc>
            </a:pPr>
            <a:r>
              <a:rPr lang="en-US" sz="2800" smtClean="0">
                <a:latin typeface="Helvetica" pitchFamily="34" charset="0"/>
              </a:rPr>
              <a:t>The accessible element is called </a:t>
            </a:r>
            <a:r>
              <a:rPr lang="en-US" sz="2800" b="1" smtClean="0">
                <a:latin typeface="Helvetica" pitchFamily="34" charset="0"/>
              </a:rPr>
              <a:t>TOP</a:t>
            </a:r>
            <a:r>
              <a:rPr lang="en-US" sz="2800" smtClean="0">
                <a:latin typeface="Helvetica" pitchFamily="34"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455613" y="365125"/>
            <a:ext cx="8226425" cy="914400"/>
          </a:xfrm>
        </p:spPr>
        <p:txBody>
          <a:bodyPr/>
          <a:lstStyle/>
          <a:p>
            <a:r>
              <a:rPr lang="en-US" smtClean="0">
                <a:latin typeface="Helvetica" pitchFamily="34" charset="0"/>
              </a:rPr>
              <a:t>Stack ADT</a:t>
            </a:r>
          </a:p>
        </p:txBody>
      </p:sp>
      <p:sp>
        <p:nvSpPr>
          <p:cNvPr id="7171" name="Rectangle 1027"/>
          <p:cNvSpPr>
            <a:spLocks noGrp="1" noChangeArrowheads="1"/>
          </p:cNvSpPr>
          <p:nvPr>
            <p:ph type="body" idx="1"/>
          </p:nvPr>
        </p:nvSpPr>
        <p:spPr>
          <a:xfrm>
            <a:off x="455613" y="1600200"/>
            <a:ext cx="8226425" cy="4572000"/>
          </a:xfrm>
        </p:spPr>
        <p:txBody>
          <a:bodyPr/>
          <a:lstStyle/>
          <a:p>
            <a:pPr>
              <a:lnSpc>
                <a:spcPct val="70000"/>
              </a:lnSpc>
              <a:buFontTx/>
              <a:buNone/>
            </a:pPr>
            <a:r>
              <a:rPr lang="en-US" sz="2000" smtClean="0">
                <a:latin typeface="Courier New" pitchFamily="49" charset="0"/>
              </a:rPr>
              <a:t>// Stack abstract class</a:t>
            </a:r>
          </a:p>
          <a:p>
            <a:pPr>
              <a:lnSpc>
                <a:spcPct val="70000"/>
              </a:lnSpc>
              <a:buFontTx/>
              <a:buNone/>
            </a:pPr>
            <a:r>
              <a:rPr lang="en-US" sz="2000" smtClean="0">
                <a:latin typeface="Courier New" pitchFamily="49" charset="0"/>
              </a:rPr>
              <a:t>template &lt;class Elem&gt; class Stack {</a:t>
            </a:r>
          </a:p>
          <a:p>
            <a:pPr>
              <a:lnSpc>
                <a:spcPct val="70000"/>
              </a:lnSpc>
              <a:buFontTx/>
              <a:buNone/>
            </a:pPr>
            <a:r>
              <a:rPr lang="en-US" sz="2000" smtClean="0">
                <a:latin typeface="Courier New" pitchFamily="49" charset="0"/>
              </a:rPr>
              <a:t>public:</a:t>
            </a:r>
          </a:p>
          <a:p>
            <a:pPr>
              <a:lnSpc>
                <a:spcPct val="70000"/>
              </a:lnSpc>
              <a:buFontTx/>
              <a:buNone/>
            </a:pPr>
            <a:r>
              <a:rPr lang="en-US" sz="2000" smtClean="0">
                <a:latin typeface="Courier New" pitchFamily="49" charset="0"/>
              </a:rPr>
              <a:t>  // Reinitialize the stack</a:t>
            </a:r>
          </a:p>
          <a:p>
            <a:pPr>
              <a:lnSpc>
                <a:spcPct val="70000"/>
              </a:lnSpc>
              <a:buFontTx/>
              <a:buNone/>
            </a:pPr>
            <a:r>
              <a:rPr lang="en-US" sz="2000" smtClean="0">
                <a:latin typeface="Courier New" pitchFamily="49" charset="0"/>
              </a:rPr>
              <a:t>  virtual void clear() = 0;</a:t>
            </a:r>
          </a:p>
          <a:p>
            <a:pPr>
              <a:lnSpc>
                <a:spcPct val="70000"/>
              </a:lnSpc>
              <a:buFontTx/>
              <a:buNone/>
            </a:pPr>
            <a:r>
              <a:rPr lang="en-US" sz="2000" smtClean="0">
                <a:latin typeface="Courier New" pitchFamily="49" charset="0"/>
              </a:rPr>
              <a:t>  // Push an element onto the top of the stack.</a:t>
            </a:r>
          </a:p>
          <a:p>
            <a:pPr>
              <a:lnSpc>
                <a:spcPct val="70000"/>
              </a:lnSpc>
              <a:buFontTx/>
              <a:buNone/>
            </a:pPr>
            <a:r>
              <a:rPr lang="en-US" sz="2000" smtClean="0">
                <a:latin typeface="Courier New" pitchFamily="49" charset="0"/>
              </a:rPr>
              <a:t>  virtual bool </a:t>
            </a:r>
            <a:r>
              <a:rPr lang="en-US" sz="2000" b="1" smtClean="0">
                <a:latin typeface="Courier New" pitchFamily="49" charset="0"/>
              </a:rPr>
              <a:t>push</a:t>
            </a:r>
            <a:r>
              <a:rPr lang="en-US" sz="2000" smtClean="0">
                <a:latin typeface="Courier New" pitchFamily="49" charset="0"/>
              </a:rPr>
              <a:t>(const Elem&amp;) = 0;</a:t>
            </a:r>
          </a:p>
          <a:p>
            <a:pPr>
              <a:lnSpc>
                <a:spcPct val="70000"/>
              </a:lnSpc>
              <a:buFontTx/>
              <a:buNone/>
            </a:pPr>
            <a:r>
              <a:rPr lang="en-US" sz="2000" smtClean="0">
                <a:latin typeface="Courier New" pitchFamily="49" charset="0"/>
              </a:rPr>
              <a:t>  // Remove the element at the top of the stack. </a:t>
            </a:r>
          </a:p>
          <a:p>
            <a:pPr>
              <a:lnSpc>
                <a:spcPct val="70000"/>
              </a:lnSpc>
              <a:buFontTx/>
              <a:buNone/>
            </a:pPr>
            <a:r>
              <a:rPr lang="en-US" sz="2000" smtClean="0">
                <a:latin typeface="Courier New" pitchFamily="49" charset="0"/>
              </a:rPr>
              <a:t>  virtual bool </a:t>
            </a:r>
            <a:r>
              <a:rPr lang="en-US" sz="2000" b="1" smtClean="0">
                <a:latin typeface="Courier New" pitchFamily="49" charset="0"/>
              </a:rPr>
              <a:t>pop</a:t>
            </a:r>
            <a:r>
              <a:rPr lang="en-US" sz="2000" smtClean="0">
                <a:latin typeface="Courier New" pitchFamily="49" charset="0"/>
              </a:rPr>
              <a:t>(Elem&amp;) = 0;</a:t>
            </a:r>
          </a:p>
          <a:p>
            <a:pPr>
              <a:lnSpc>
                <a:spcPct val="70000"/>
              </a:lnSpc>
              <a:buFontTx/>
              <a:buNone/>
            </a:pPr>
            <a:r>
              <a:rPr lang="en-US" sz="2000" smtClean="0">
                <a:latin typeface="Courier New" pitchFamily="49" charset="0"/>
              </a:rPr>
              <a:t>  // Get a copy of the top element in the stack</a:t>
            </a:r>
          </a:p>
          <a:p>
            <a:pPr>
              <a:lnSpc>
                <a:spcPct val="70000"/>
              </a:lnSpc>
              <a:buFontTx/>
              <a:buNone/>
            </a:pPr>
            <a:r>
              <a:rPr lang="en-US" sz="2000" smtClean="0">
                <a:latin typeface="Courier New" pitchFamily="49" charset="0"/>
              </a:rPr>
              <a:t>  virtual bool </a:t>
            </a:r>
            <a:r>
              <a:rPr lang="en-US" sz="2000" b="1" smtClean="0">
                <a:latin typeface="Courier New" pitchFamily="49" charset="0"/>
              </a:rPr>
              <a:t>top</a:t>
            </a:r>
            <a:r>
              <a:rPr lang="en-US" sz="2000" smtClean="0">
                <a:latin typeface="Courier New" pitchFamily="49" charset="0"/>
              </a:rPr>
              <a:t>Value(Elem&amp;) const = 0;</a:t>
            </a:r>
          </a:p>
          <a:p>
            <a:pPr>
              <a:lnSpc>
                <a:spcPct val="70000"/>
              </a:lnSpc>
              <a:buFontTx/>
              <a:buNone/>
            </a:pPr>
            <a:r>
              <a:rPr lang="en-US" sz="2000" smtClean="0">
                <a:latin typeface="Courier New" pitchFamily="49" charset="0"/>
              </a:rPr>
              <a:t>  // Return the number of elements in the stack.</a:t>
            </a:r>
          </a:p>
          <a:p>
            <a:pPr>
              <a:lnSpc>
                <a:spcPct val="70000"/>
              </a:lnSpc>
              <a:buFontTx/>
              <a:buNone/>
            </a:pPr>
            <a:r>
              <a:rPr lang="en-US" sz="2000" smtClean="0">
                <a:latin typeface="Courier New" pitchFamily="49" charset="0"/>
              </a:rPr>
              <a:t>  virtual int length() const = 0;</a:t>
            </a:r>
          </a:p>
          <a:p>
            <a:pPr>
              <a:lnSpc>
                <a:spcPct val="70000"/>
              </a:lnSpc>
              <a:buFontTx/>
              <a:buNone/>
            </a:pPr>
            <a:r>
              <a:rPr lang="en-US" sz="2000" smtClean="0">
                <a:latin typeface="Courier New" pitchFamily="49" charset="0"/>
              </a:rPr>
              <a:t>};</a:t>
            </a:r>
          </a:p>
        </p:txBody>
      </p:sp>
      <p:sp>
        <p:nvSpPr>
          <p:cNvPr id="7172" name="TextBox 3"/>
          <p:cNvSpPr txBox="1">
            <a:spLocks noChangeArrowheads="1"/>
          </p:cNvSpPr>
          <p:nvPr/>
        </p:nvSpPr>
        <p:spPr bwMode="auto">
          <a:xfrm>
            <a:off x="990600" y="5791200"/>
            <a:ext cx="7218363" cy="954088"/>
          </a:xfrm>
          <a:prstGeom prst="rect">
            <a:avLst/>
          </a:prstGeom>
          <a:noFill/>
          <a:ln w="9525">
            <a:noFill/>
            <a:miter lim="800000"/>
            <a:headEnd/>
            <a:tailEnd/>
          </a:ln>
        </p:spPr>
        <p:txBody>
          <a:bodyPr wrap="none">
            <a:spAutoFit/>
          </a:bodyPr>
          <a:lstStyle/>
          <a:p>
            <a:r>
              <a:rPr lang="en-US" sz="2800"/>
              <a:t>There are many ways to implement stacks.  </a:t>
            </a:r>
          </a:p>
          <a:p>
            <a:r>
              <a:rPr lang="en-US" sz="2800"/>
              <a:t>We will consider Arrays and Links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Stacks as Arrays</a:t>
            </a:r>
          </a:p>
        </p:txBody>
      </p:sp>
      <p:sp>
        <p:nvSpPr>
          <p:cNvPr id="57347" name="Rectangle 3"/>
          <p:cNvSpPr>
            <a:spLocks noGrp="1" noChangeArrowheads="1"/>
          </p:cNvSpPr>
          <p:nvPr>
            <p:ph type="body" idx="1"/>
          </p:nvPr>
        </p:nvSpPr>
        <p:spPr>
          <a:xfrm>
            <a:off x="609600" y="1676400"/>
            <a:ext cx="7772400" cy="4343400"/>
          </a:xfrm>
        </p:spPr>
        <p:txBody>
          <a:bodyPr/>
          <a:lstStyle/>
          <a:p>
            <a:pPr>
              <a:spcBef>
                <a:spcPct val="40000"/>
              </a:spcBef>
              <a:defRPr/>
            </a:pPr>
            <a:r>
              <a:rPr lang="en-US" dirty="0"/>
              <a:t>Stack elements are stored in an array</a:t>
            </a:r>
          </a:p>
          <a:p>
            <a:pPr>
              <a:spcBef>
                <a:spcPct val="40000"/>
              </a:spcBef>
              <a:defRPr/>
            </a:pPr>
            <a:r>
              <a:rPr lang="en-US" dirty="0"/>
              <a:t>The </a:t>
            </a:r>
            <a:r>
              <a:rPr lang="en-US" b="1" dirty="0"/>
              <a:t>top</a:t>
            </a:r>
            <a:r>
              <a:rPr lang="en-US" dirty="0"/>
              <a:t> of the stack is the </a:t>
            </a:r>
            <a:r>
              <a:rPr lang="en-US" b="1" dirty="0" smtClean="0"/>
              <a:t>index</a:t>
            </a:r>
            <a:r>
              <a:rPr lang="en-US" dirty="0" smtClean="0"/>
              <a:t> of </a:t>
            </a:r>
            <a:r>
              <a:rPr lang="en-US" dirty="0"/>
              <a:t>the last element added to the </a:t>
            </a:r>
            <a:r>
              <a:rPr lang="en-US" dirty="0" smtClean="0"/>
              <a:t>stack</a:t>
            </a:r>
            <a:endParaRPr lang="en-US" dirty="0"/>
          </a:p>
          <a:p>
            <a:pPr>
              <a:spcBef>
                <a:spcPct val="40000"/>
              </a:spcBef>
              <a:defRPr/>
            </a:pPr>
            <a:r>
              <a:rPr lang="en-US" dirty="0"/>
              <a:t>To keep track of the top position use a variable called </a:t>
            </a:r>
            <a:r>
              <a:rPr lang="en-US" b="1" dirty="0">
                <a:solidFill>
                  <a:schemeClr val="accent2">
                    <a:lumMod val="60000"/>
                    <a:lumOff val="40000"/>
                  </a:schemeClr>
                </a:solidFill>
              </a:rPr>
              <a:t>top</a:t>
            </a:r>
          </a:p>
          <a:p>
            <a:pPr>
              <a:spcBef>
                <a:spcPct val="100000"/>
              </a:spcBef>
              <a:defRPr/>
            </a:pPr>
            <a:r>
              <a:rPr lang="en-US" dirty="0"/>
              <a:t>Can dynamically allocate </a:t>
            </a:r>
            <a:r>
              <a:rPr lang="en-US" dirty="0" smtClean="0"/>
              <a:t>variable size elements in an array</a:t>
            </a:r>
            <a:endParaRPr lang="en-US" dirty="0"/>
          </a:p>
          <a:p>
            <a:pPr>
              <a:spcBef>
                <a:spcPct val="40000"/>
              </a:spcBef>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455613" y="365125"/>
            <a:ext cx="8226425" cy="914400"/>
          </a:xfrm>
        </p:spPr>
        <p:txBody>
          <a:bodyPr/>
          <a:lstStyle/>
          <a:p>
            <a:r>
              <a:rPr lang="en-US" smtClean="0">
                <a:latin typeface="Helvetica" pitchFamily="34" charset="0"/>
              </a:rPr>
              <a:t>Array-Based Stack</a:t>
            </a:r>
          </a:p>
        </p:txBody>
      </p:sp>
      <p:sp>
        <p:nvSpPr>
          <p:cNvPr id="9219" name="Rectangle 1027"/>
          <p:cNvSpPr>
            <a:spLocks noGrp="1" noChangeArrowheads="1"/>
          </p:cNvSpPr>
          <p:nvPr>
            <p:ph type="body" idx="1"/>
          </p:nvPr>
        </p:nvSpPr>
        <p:spPr>
          <a:xfrm>
            <a:off x="455613" y="1600200"/>
            <a:ext cx="8226425" cy="4572000"/>
          </a:xfrm>
        </p:spPr>
        <p:txBody>
          <a:bodyPr/>
          <a:lstStyle/>
          <a:p>
            <a:pPr>
              <a:lnSpc>
                <a:spcPct val="70000"/>
              </a:lnSpc>
              <a:buFontTx/>
              <a:buNone/>
            </a:pPr>
            <a:r>
              <a:rPr lang="en-US" sz="2400" smtClean="0">
                <a:latin typeface="Courier New" pitchFamily="49" charset="0"/>
              </a:rPr>
              <a:t>// Array-based stack implementation</a:t>
            </a:r>
          </a:p>
          <a:p>
            <a:pPr>
              <a:lnSpc>
                <a:spcPct val="70000"/>
              </a:lnSpc>
              <a:buFontTx/>
              <a:buNone/>
            </a:pPr>
            <a:r>
              <a:rPr lang="en-US" sz="2400" smtClean="0">
                <a:latin typeface="Courier New" pitchFamily="49" charset="0"/>
              </a:rPr>
              <a:t>private:</a:t>
            </a:r>
          </a:p>
          <a:p>
            <a:pPr>
              <a:lnSpc>
                <a:spcPct val="70000"/>
              </a:lnSpc>
              <a:buFontTx/>
              <a:buNone/>
            </a:pPr>
            <a:r>
              <a:rPr lang="en-US" sz="2400" smtClean="0">
                <a:latin typeface="Courier New" pitchFamily="49" charset="0"/>
              </a:rPr>
              <a:t>  int size;     // Maximum size of stack</a:t>
            </a:r>
          </a:p>
          <a:p>
            <a:pPr>
              <a:lnSpc>
                <a:spcPct val="70000"/>
              </a:lnSpc>
              <a:buFontTx/>
              <a:buNone/>
            </a:pPr>
            <a:r>
              <a:rPr lang="en-US" sz="2400" smtClean="0">
                <a:latin typeface="Courier New" pitchFamily="49" charset="0"/>
              </a:rPr>
              <a:t>  int top;      // Index for top element</a:t>
            </a:r>
          </a:p>
          <a:p>
            <a:pPr>
              <a:lnSpc>
                <a:spcPct val="70000"/>
              </a:lnSpc>
              <a:buFontTx/>
              <a:buNone/>
            </a:pPr>
            <a:r>
              <a:rPr lang="en-US" sz="2400" smtClean="0">
                <a:latin typeface="Courier New" pitchFamily="49" charset="0"/>
              </a:rPr>
              <a:t>  Elem *listArray; // Array holding elements</a:t>
            </a:r>
          </a:p>
          <a:p>
            <a:pPr>
              <a:lnSpc>
                <a:spcPct val="70000"/>
              </a:lnSpc>
              <a:buFontTx/>
              <a:buNone/>
            </a:pPr>
            <a:endParaRPr lang="en-US" sz="2400" smtClean="0">
              <a:latin typeface="Helvetica" pitchFamily="34" charset="0"/>
            </a:endParaRPr>
          </a:p>
          <a:p>
            <a:pPr>
              <a:lnSpc>
                <a:spcPct val="70000"/>
              </a:lnSpc>
              <a:buFontTx/>
              <a:buNone/>
            </a:pPr>
            <a:r>
              <a:rPr lang="en-US" smtClean="0">
                <a:latin typeface="Helvetica" pitchFamily="34" charset="0"/>
              </a:rPr>
              <a:t>Issues:</a:t>
            </a:r>
          </a:p>
          <a:p>
            <a:pPr>
              <a:lnSpc>
                <a:spcPct val="70000"/>
              </a:lnSpc>
            </a:pPr>
            <a:r>
              <a:rPr lang="en-US" smtClean="0">
                <a:latin typeface="Helvetica" pitchFamily="34" charset="0"/>
              </a:rPr>
              <a:t>Which end is the top?</a:t>
            </a:r>
          </a:p>
          <a:p>
            <a:pPr>
              <a:lnSpc>
                <a:spcPct val="70000"/>
              </a:lnSpc>
            </a:pPr>
            <a:r>
              <a:rPr lang="en-US" smtClean="0">
                <a:latin typeface="Helvetica" pitchFamily="34" charset="0"/>
              </a:rPr>
              <a:t>What is the cost of the operations?</a:t>
            </a:r>
          </a:p>
          <a:p>
            <a:pPr>
              <a:lnSpc>
                <a:spcPct val="70000"/>
              </a:lnSpc>
              <a:buFontTx/>
              <a:buNone/>
            </a:pPr>
            <a:endParaRPr lang="en-US" smtClean="0">
              <a:latin typeface="Helvetic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Push/Pop Cost with Array Stack</a:t>
            </a:r>
          </a:p>
        </p:txBody>
      </p:sp>
      <p:sp>
        <p:nvSpPr>
          <p:cNvPr id="10243" name="Content Placeholder 2"/>
          <p:cNvSpPr>
            <a:spLocks noGrp="1"/>
          </p:cNvSpPr>
          <p:nvPr>
            <p:ph idx="1"/>
          </p:nvPr>
        </p:nvSpPr>
        <p:spPr/>
        <p:txBody>
          <a:bodyPr/>
          <a:lstStyle/>
          <a:p>
            <a:r>
              <a:rPr lang="en-US" sz="2800" smtClean="0"/>
              <a:t>If top is “0”, then all PUSH and POP would be order </a:t>
            </a:r>
            <a:r>
              <a:rPr lang="en-US" sz="2800" smtClean="0">
                <a:sym typeface="Symbol" pitchFamily="18" charset="2"/>
              </a:rPr>
              <a:t></a:t>
            </a:r>
            <a:r>
              <a:rPr lang="en-US" sz="2800" smtClean="0"/>
              <a:t>(n)– why? </a:t>
            </a:r>
            <a:r>
              <a:rPr lang="en-US" sz="2800" smtClean="0">
                <a:sym typeface="Wingdings" pitchFamily="2" charset="2"/>
              </a:rPr>
              <a:t> Inefficient</a:t>
            </a:r>
          </a:p>
          <a:p>
            <a:endParaRPr lang="en-US" sz="2800" smtClean="0">
              <a:sym typeface="Wingdings" pitchFamily="2" charset="2"/>
            </a:endParaRPr>
          </a:p>
          <a:p>
            <a:r>
              <a:rPr lang="en-US" sz="2800" smtClean="0">
                <a:sym typeface="Wingdings" pitchFamily="2" charset="2"/>
              </a:rPr>
              <a:t>If top is “current size of array”, then PUSH and POP are order </a:t>
            </a:r>
            <a:r>
              <a:rPr lang="en-US" sz="2800" smtClean="0">
                <a:sym typeface="Symbol" pitchFamily="18" charset="2"/>
              </a:rPr>
              <a:t></a:t>
            </a:r>
            <a:r>
              <a:rPr lang="en-US" sz="2800" smtClean="0"/>
              <a:t>(1) </a:t>
            </a:r>
            <a:r>
              <a:rPr lang="en-US" sz="2800" smtClean="0">
                <a:sym typeface="Wingdings" pitchFamily="2" charset="2"/>
              </a:rPr>
              <a:t> Efficient</a:t>
            </a:r>
          </a:p>
          <a:p>
            <a:pPr lvl="1"/>
            <a:r>
              <a:rPr lang="en-US" sz="2400" smtClean="0">
                <a:sym typeface="Wingdings" pitchFamily="2" charset="2"/>
              </a:rPr>
              <a:t>What is top when stack is empty? </a:t>
            </a:r>
          </a:p>
          <a:p>
            <a:pPr lvl="1"/>
            <a:r>
              <a:rPr lang="en-US" sz="2400" smtClean="0"/>
              <a:t>To push x: put x into topmost slot, increment top</a:t>
            </a:r>
          </a:p>
          <a:p>
            <a:pPr lvl="1"/>
            <a:r>
              <a:rPr lang="en-US" sz="2400" smtClean="0"/>
              <a:t>To pop: Decrement top, get the topmost element</a:t>
            </a:r>
          </a:p>
          <a:p>
            <a:pPr lvl="1"/>
            <a:endParaRPr lang="en-US" sz="2400" smtClean="0">
              <a:sym typeface="Wingdings" pitchFamily="2" charset="2"/>
            </a:endParaRPr>
          </a:p>
          <a:p>
            <a:endParaRPr lang="en-US" sz="2800" smtClean="0"/>
          </a:p>
        </p:txBody>
      </p:sp>
      <p:sp>
        <p:nvSpPr>
          <p:cNvPr id="10244" name="TextBox 3"/>
          <p:cNvSpPr txBox="1">
            <a:spLocks noChangeArrowheads="1"/>
          </p:cNvSpPr>
          <p:nvPr/>
        </p:nvSpPr>
        <p:spPr bwMode="auto">
          <a:xfrm>
            <a:off x="3429000" y="6019800"/>
            <a:ext cx="2651125" cy="461963"/>
          </a:xfrm>
          <a:prstGeom prst="rect">
            <a:avLst/>
          </a:prstGeom>
          <a:noFill/>
          <a:ln w="9525">
            <a:noFill/>
            <a:miter lim="800000"/>
            <a:headEnd/>
            <a:tailEnd/>
          </a:ln>
        </p:spPr>
        <p:txBody>
          <a:bodyPr wrap="none">
            <a:spAutoFit/>
          </a:bodyPr>
          <a:lstStyle/>
          <a:p>
            <a:r>
              <a:rPr lang="en-US"/>
              <a:t>See </a:t>
            </a:r>
            <a:r>
              <a:rPr lang="en-US">
                <a:hlinkClick r:id="rId3" action="ppaction://hlinkfile"/>
              </a:rPr>
              <a:t>detailed</a:t>
            </a:r>
            <a:r>
              <a:rPr lang="en-US"/>
              <a:t> code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228600"/>
            <a:ext cx="7772400" cy="685800"/>
          </a:xfrm>
        </p:spPr>
        <p:txBody>
          <a:bodyPr/>
          <a:lstStyle/>
          <a:p>
            <a:r>
              <a:rPr lang="en-US" smtClean="0"/>
              <a:t>AStack</a:t>
            </a:r>
          </a:p>
        </p:txBody>
      </p:sp>
      <p:sp>
        <p:nvSpPr>
          <p:cNvPr id="11267" name="Content Placeholder 2"/>
          <p:cNvSpPr>
            <a:spLocks noGrp="1"/>
          </p:cNvSpPr>
          <p:nvPr>
            <p:ph idx="1"/>
          </p:nvPr>
        </p:nvSpPr>
        <p:spPr>
          <a:xfrm>
            <a:off x="762000" y="914400"/>
            <a:ext cx="7772400" cy="4114800"/>
          </a:xfrm>
        </p:spPr>
        <p:txBody>
          <a:bodyPr/>
          <a:lstStyle/>
          <a:p>
            <a:pPr>
              <a:buFontTx/>
              <a:buNone/>
            </a:pPr>
            <a:r>
              <a:rPr lang="en-US" sz="1200" smtClean="0"/>
              <a:t>// Array-based stack implementation</a:t>
            </a:r>
          </a:p>
          <a:p>
            <a:pPr>
              <a:buFontTx/>
              <a:buNone/>
            </a:pPr>
            <a:r>
              <a:rPr lang="en-US" sz="1200" smtClean="0"/>
              <a:t>template</a:t>
            </a:r>
            <a:r>
              <a:rPr lang="en-US" sz="1200" b="1" smtClean="0"/>
              <a:t> &lt;class Elem&gt; class AStack: public Stack&lt;Elem&gt; {</a:t>
            </a:r>
          </a:p>
          <a:p>
            <a:pPr>
              <a:buFontTx/>
              <a:buNone/>
            </a:pPr>
            <a:r>
              <a:rPr lang="en-US" sz="1200" smtClean="0"/>
              <a:t>private:</a:t>
            </a:r>
          </a:p>
          <a:p>
            <a:pPr>
              <a:buFontTx/>
              <a:buNone/>
            </a:pPr>
            <a:r>
              <a:rPr lang="en-US" sz="1200" b="1" smtClean="0"/>
              <a:t>  int size;                 // Maximum size of stack</a:t>
            </a:r>
          </a:p>
          <a:p>
            <a:pPr>
              <a:buFontTx/>
              <a:buNone/>
            </a:pPr>
            <a:r>
              <a:rPr lang="en-US" sz="1200" b="1" smtClean="0"/>
              <a:t>  int top;                  // Index for top element</a:t>
            </a:r>
          </a:p>
          <a:p>
            <a:pPr>
              <a:buFontTx/>
              <a:buNone/>
            </a:pPr>
            <a:r>
              <a:rPr lang="en-US" sz="1200" b="1" smtClean="0"/>
              <a:t>  Elem *listArray;          // Array holding stack elements</a:t>
            </a:r>
          </a:p>
          <a:p>
            <a:pPr>
              <a:buFontTx/>
              <a:buNone/>
            </a:pPr>
            <a:r>
              <a:rPr lang="en-US" sz="1200" smtClean="0"/>
              <a:t>public:</a:t>
            </a:r>
          </a:p>
          <a:p>
            <a:pPr>
              <a:buFontTx/>
              <a:buNone/>
            </a:pPr>
            <a:r>
              <a:rPr lang="en-US" sz="1200" b="1" smtClean="0"/>
              <a:t>  AStack(int sz =DefaultListSize)     // Constructor</a:t>
            </a:r>
          </a:p>
          <a:p>
            <a:pPr>
              <a:buFontTx/>
              <a:buNone/>
            </a:pPr>
            <a:r>
              <a:rPr lang="en-US" sz="1200" b="1" smtClean="0"/>
              <a:t>    { size = sz;  top = 0; listArray = new Elem[sz]; }</a:t>
            </a:r>
          </a:p>
          <a:p>
            <a:pPr>
              <a:buFontTx/>
              <a:buNone/>
            </a:pPr>
            <a:r>
              <a:rPr lang="en-US" sz="1200" b="1" smtClean="0"/>
              <a:t>  ~AStack() { delete [] listArray; }  // Destructor</a:t>
            </a:r>
          </a:p>
          <a:p>
            <a:pPr>
              <a:buFontTx/>
              <a:buNone/>
            </a:pPr>
            <a:r>
              <a:rPr lang="en-US" sz="1200" b="1" smtClean="0"/>
              <a:t>  void clear() { top = 0; }</a:t>
            </a:r>
          </a:p>
          <a:p>
            <a:pPr>
              <a:buFontTx/>
              <a:buNone/>
            </a:pPr>
            <a:r>
              <a:rPr lang="en-US" sz="1200" b="1" smtClean="0"/>
              <a:t>  bool push(const Elem&amp; item) {</a:t>
            </a:r>
          </a:p>
          <a:p>
            <a:pPr>
              <a:buFontTx/>
              <a:buNone/>
            </a:pPr>
            <a:r>
              <a:rPr lang="en-US" sz="1200" b="1" smtClean="0"/>
              <a:t>    if (top == size) return false; // Stack is full</a:t>
            </a:r>
          </a:p>
          <a:p>
            <a:pPr>
              <a:buFontTx/>
              <a:buNone/>
            </a:pPr>
            <a:r>
              <a:rPr lang="en-US" sz="1200" b="1" smtClean="0"/>
              <a:t>    else { listArray[top++] = item;  return true; }</a:t>
            </a:r>
          </a:p>
          <a:p>
            <a:pPr>
              <a:buFontTx/>
              <a:buNone/>
            </a:pPr>
            <a:r>
              <a:rPr lang="en-US" sz="1200" b="1" smtClean="0"/>
              <a:t>  }</a:t>
            </a:r>
          </a:p>
          <a:p>
            <a:pPr>
              <a:buFontTx/>
              <a:buNone/>
            </a:pPr>
            <a:r>
              <a:rPr lang="en-US" sz="1200" b="1" smtClean="0"/>
              <a:t>  bool pop(Elem&amp; it) {            // Pop top element</a:t>
            </a:r>
          </a:p>
          <a:p>
            <a:pPr>
              <a:buFontTx/>
              <a:buNone/>
            </a:pPr>
            <a:r>
              <a:rPr lang="en-US" sz="1200" b="1" smtClean="0"/>
              <a:t>    if (top == 0) return false;</a:t>
            </a:r>
          </a:p>
          <a:p>
            <a:pPr>
              <a:buFontTx/>
              <a:buNone/>
            </a:pPr>
            <a:r>
              <a:rPr lang="en-US" sz="1200" b="1" smtClean="0"/>
              <a:t>    else { it = listArray[--top];  return true; }</a:t>
            </a:r>
          </a:p>
          <a:p>
            <a:pPr>
              <a:buFontTx/>
              <a:buNone/>
            </a:pPr>
            <a:r>
              <a:rPr lang="en-US" sz="1200" b="1" smtClean="0"/>
              <a:t>  }</a:t>
            </a:r>
          </a:p>
          <a:p>
            <a:pPr>
              <a:buFontTx/>
              <a:buNone/>
            </a:pPr>
            <a:r>
              <a:rPr lang="en-US" sz="1200" b="1" smtClean="0"/>
              <a:t>  bool topValue(Elem&amp; it) const { // Return top element</a:t>
            </a:r>
          </a:p>
          <a:p>
            <a:pPr>
              <a:buFontTx/>
              <a:buNone/>
            </a:pPr>
            <a:r>
              <a:rPr lang="en-US" sz="1200" b="1" smtClean="0"/>
              <a:t>    if (top == 0) return false;</a:t>
            </a:r>
          </a:p>
          <a:p>
            <a:pPr>
              <a:buFontTx/>
              <a:buNone/>
            </a:pPr>
            <a:r>
              <a:rPr lang="en-US" sz="1200" b="1" smtClean="0"/>
              <a:t>    else { it = listArray[top-1];  return true; }</a:t>
            </a:r>
          </a:p>
          <a:p>
            <a:pPr>
              <a:buFontTx/>
              <a:buNone/>
            </a:pPr>
            <a:r>
              <a:rPr lang="en-US" sz="1200" b="1" smtClean="0"/>
              <a:t>  }</a:t>
            </a:r>
          </a:p>
          <a:p>
            <a:pPr>
              <a:buFontTx/>
              <a:buNone/>
            </a:pPr>
            <a:r>
              <a:rPr lang="en-US" sz="1200" b="1" smtClean="0"/>
              <a:t>  int length() const { return top; }</a:t>
            </a:r>
          </a:p>
          <a:p>
            <a:pPr>
              <a:buFontTx/>
              <a:buNone/>
            </a:pPr>
            <a:r>
              <a:rPr lang="en-US" sz="1200" smtClean="0"/>
              <a:t>};</a:t>
            </a:r>
          </a:p>
          <a:p>
            <a:pPr>
              <a:buFontTx/>
              <a:buNone/>
            </a:pPr>
            <a:endParaRPr lang="en-US" sz="1200" smtClean="0"/>
          </a:p>
        </p:txBody>
      </p:sp>
      <p:sp>
        <p:nvSpPr>
          <p:cNvPr id="4" name="Oval 3"/>
          <p:cNvSpPr/>
          <p:nvPr/>
        </p:nvSpPr>
        <p:spPr>
          <a:xfrm>
            <a:off x="762000" y="2819400"/>
            <a:ext cx="33528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69" name="TextBox 4"/>
          <p:cNvSpPr txBox="1">
            <a:spLocks noChangeArrowheads="1"/>
          </p:cNvSpPr>
          <p:nvPr/>
        </p:nvSpPr>
        <p:spPr bwMode="auto">
          <a:xfrm>
            <a:off x="4572000" y="2819400"/>
            <a:ext cx="2825750" cy="646113"/>
          </a:xfrm>
          <a:prstGeom prst="rect">
            <a:avLst/>
          </a:prstGeom>
          <a:noFill/>
          <a:ln w="9525">
            <a:solidFill>
              <a:schemeClr val="accent1"/>
            </a:solidFill>
            <a:miter lim="800000"/>
            <a:headEnd/>
            <a:tailEnd/>
          </a:ln>
        </p:spPr>
        <p:txBody>
          <a:bodyPr wrap="none">
            <a:spAutoFit/>
          </a:bodyPr>
          <a:lstStyle/>
          <a:p>
            <a:r>
              <a:rPr lang="en-US" sz="1800"/>
              <a:t>Destructor clears memory</a:t>
            </a:r>
          </a:p>
          <a:p>
            <a:r>
              <a:rPr lang="en-US" sz="1800"/>
              <a:t>Clear() just sets top</a:t>
            </a:r>
          </a:p>
        </p:txBody>
      </p:sp>
      <p:cxnSp>
        <p:nvCxnSpPr>
          <p:cNvPr id="7" name="Straight Arrow Connector 6"/>
          <p:cNvCxnSpPr>
            <a:stCxn id="4" idx="6"/>
            <a:endCxn id="11269" idx="1"/>
          </p:cNvCxnSpPr>
          <p:nvPr/>
        </p:nvCxnSpPr>
        <p:spPr>
          <a:xfrm>
            <a:off x="4114800" y="3124200"/>
            <a:ext cx="457200" cy="19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685800" y="1752600"/>
            <a:ext cx="33528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72" name="TextBox 9"/>
          <p:cNvSpPr txBox="1">
            <a:spLocks noChangeArrowheads="1"/>
          </p:cNvSpPr>
          <p:nvPr/>
        </p:nvSpPr>
        <p:spPr bwMode="auto">
          <a:xfrm>
            <a:off x="4876800" y="1600200"/>
            <a:ext cx="2365375" cy="369888"/>
          </a:xfrm>
          <a:prstGeom prst="rect">
            <a:avLst/>
          </a:prstGeom>
          <a:noFill/>
          <a:ln w="9525">
            <a:solidFill>
              <a:schemeClr val="accent1"/>
            </a:solidFill>
            <a:miter lim="800000"/>
            <a:headEnd/>
            <a:tailEnd/>
          </a:ln>
        </p:spPr>
        <p:txBody>
          <a:bodyPr wrap="none">
            <a:spAutoFit/>
          </a:bodyPr>
          <a:lstStyle/>
          <a:p>
            <a:r>
              <a:rPr lang="en-US" sz="1800"/>
              <a:t>Last element in Array</a:t>
            </a:r>
          </a:p>
        </p:txBody>
      </p:sp>
      <p:cxnSp>
        <p:nvCxnSpPr>
          <p:cNvPr id="12" name="Straight Arrow Connector 11"/>
          <p:cNvCxnSpPr>
            <a:stCxn id="9" idx="6"/>
            <a:endCxn id="11272" idx="1"/>
          </p:cNvCxnSpPr>
          <p:nvPr/>
        </p:nvCxnSpPr>
        <p:spPr>
          <a:xfrm flipV="1">
            <a:off x="4038600" y="1784350"/>
            <a:ext cx="838200" cy="120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85800" y="3276600"/>
            <a:ext cx="34290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457200" y="4191000"/>
            <a:ext cx="34290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1951</TotalTime>
  <Words>2231</Words>
  <Application>Microsoft Office PowerPoint</Application>
  <PresentationFormat>On-screen Show (4:3)</PresentationFormat>
  <Paragraphs>369</Paragraphs>
  <Slides>26</Slides>
  <Notes>21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Helvetica</vt:lpstr>
      <vt:lpstr>Times New Roman</vt:lpstr>
      <vt:lpstr>Arial</vt:lpstr>
      <vt:lpstr>Courier New</vt:lpstr>
      <vt:lpstr>Symbol</vt:lpstr>
      <vt:lpstr>Wingdings</vt:lpstr>
      <vt:lpstr>Default Design</vt:lpstr>
      <vt:lpstr>Bitmap Image</vt:lpstr>
      <vt:lpstr>Stacks &amp; Queues</vt:lpstr>
      <vt:lpstr>Project related assignment</vt:lpstr>
      <vt:lpstr>Slide 3</vt:lpstr>
      <vt:lpstr>Stacks</vt:lpstr>
      <vt:lpstr>Stack ADT</vt:lpstr>
      <vt:lpstr>Stacks as Arrays</vt:lpstr>
      <vt:lpstr>Array-Based Stack</vt:lpstr>
      <vt:lpstr>Push/Pop Cost with Array Stack</vt:lpstr>
      <vt:lpstr>AStack</vt:lpstr>
      <vt:lpstr>Linked Stack </vt:lpstr>
      <vt:lpstr>Linked Stack</vt:lpstr>
      <vt:lpstr>Lstack (1/2)</vt:lpstr>
      <vt:lpstr>Lstack (2/2)</vt:lpstr>
      <vt:lpstr>Queues</vt:lpstr>
      <vt:lpstr>Queue ADT</vt:lpstr>
      <vt:lpstr>Serial Queue Implementation</vt:lpstr>
      <vt:lpstr>Circular Queue Implementation(1)</vt:lpstr>
      <vt:lpstr>Circular Queue Implementation (2)</vt:lpstr>
      <vt:lpstr>Queue Implementation(3)</vt:lpstr>
      <vt:lpstr>Slide 20</vt:lpstr>
      <vt:lpstr>Queue Implementation(4)</vt:lpstr>
      <vt:lpstr>Aqueue Implementation (1/2)</vt:lpstr>
      <vt:lpstr>Aqueue Implementation (2/2)</vt:lpstr>
      <vt:lpstr>Linked Queue Implementation</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Lists</dc:title>
  <dc:creator>Ali El Hajj</dc:creator>
  <cp:lastModifiedBy>Ali</cp:lastModifiedBy>
  <cp:revision>163</cp:revision>
  <dcterms:created xsi:type="dcterms:W3CDTF">2002-02-12T18:44:23Z</dcterms:created>
  <dcterms:modified xsi:type="dcterms:W3CDTF">2010-02-06T20:34:14Z</dcterms:modified>
</cp:coreProperties>
</file>