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E1CD-B62B-4021-BE3D-72CDBFC45023}" type="datetimeFigureOut">
              <a:rPr lang="en-US" smtClean="0"/>
              <a:t>7/19/2014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856-5C08-4D49-B555-00398B89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9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E1CD-B62B-4021-BE3D-72CDBFC45023}" type="datetimeFigureOut">
              <a:rPr lang="en-US" smtClean="0"/>
              <a:t>7/19/2014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856-5C08-4D49-B555-00398B89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2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E1CD-B62B-4021-BE3D-72CDBFC45023}" type="datetimeFigureOut">
              <a:rPr lang="en-US" smtClean="0"/>
              <a:t>7/19/2014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856-5C08-4D49-B555-00398B89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E1CD-B62B-4021-BE3D-72CDBFC45023}" type="datetimeFigureOut">
              <a:rPr lang="en-US" smtClean="0"/>
              <a:t>7/19/2014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856-5C08-4D49-B555-00398B89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5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E1CD-B62B-4021-BE3D-72CDBFC45023}" type="datetimeFigureOut">
              <a:rPr lang="en-US" smtClean="0"/>
              <a:t>7/19/2014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856-5C08-4D49-B555-00398B89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0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E1CD-B62B-4021-BE3D-72CDBFC45023}" type="datetimeFigureOut">
              <a:rPr lang="en-US" smtClean="0"/>
              <a:t>7/19/2014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856-5C08-4D49-B555-00398B89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8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E1CD-B62B-4021-BE3D-72CDBFC45023}" type="datetimeFigureOut">
              <a:rPr lang="en-US" smtClean="0"/>
              <a:t>7/19/2014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856-5C08-4D49-B555-00398B89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2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E1CD-B62B-4021-BE3D-72CDBFC45023}" type="datetimeFigureOut">
              <a:rPr lang="en-US" smtClean="0"/>
              <a:t>7/19/2014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856-5C08-4D49-B555-00398B89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3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E1CD-B62B-4021-BE3D-72CDBFC45023}" type="datetimeFigureOut">
              <a:rPr lang="en-US" smtClean="0"/>
              <a:t>7/19/2014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856-5C08-4D49-B555-00398B89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5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E1CD-B62B-4021-BE3D-72CDBFC45023}" type="datetimeFigureOut">
              <a:rPr lang="en-US" smtClean="0"/>
              <a:t>7/19/2014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856-5C08-4D49-B555-00398B89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E1CD-B62B-4021-BE3D-72CDBFC45023}" type="datetimeFigureOut">
              <a:rPr lang="en-US" smtClean="0"/>
              <a:t>7/19/2014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856-5C08-4D49-B555-00398B89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4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2E1CD-B62B-4021-BE3D-72CDBFC45023}" type="datetimeFigureOut">
              <a:rPr lang="en-US" smtClean="0"/>
              <a:t>7/19/2014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79856-5C08-4D49-B555-00398B89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8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8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12" Type="http://schemas.openxmlformats.org/officeDocument/2006/relationships/image" Target="../media/image37.jpg"/><Relationship Id="rId2" Type="http://schemas.openxmlformats.org/officeDocument/2006/relationships/image" Target="../media/image27.jpg"/><Relationship Id="rId16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5" Type="http://schemas.openxmlformats.org/officeDocument/2006/relationships/image" Target="../media/image4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8090" y="734096"/>
            <a:ext cx="9144000" cy="600155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Aya Marwani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High-Protein Diet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Lebanese American University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05575" y="-562708"/>
            <a:ext cx="9144000" cy="1452026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181686"/>
            <a:ext cx="6879100" cy="5676314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high-protein diet is also known as the Atkins diet. It’s know by including meals with very high amounts of protein, and very low amounts of carbohydrates.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Followed by athletes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 trying to lose weight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020">
            <a:off x="7051368" y="405956"/>
            <a:ext cx="4115302" cy="3042901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25" y="4009292"/>
            <a:ext cx="4065563" cy="284870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02417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19061" cy="125164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High-Protein Foods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83" y="2710070"/>
            <a:ext cx="3388001" cy="40684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6660"/>
            <a:ext cx="4346713" cy="3551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088" y="0"/>
            <a:ext cx="3150912" cy="2477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5" y="4013961"/>
            <a:ext cx="2981325" cy="2844039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928006" y="0"/>
            <a:ext cx="6113082" cy="3103561"/>
          </a:xfrm>
          <a:prstGeom prst="cloudCallou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Fish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Meat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Poultry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Eggs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Some vegetables and legumes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5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948" y="-111953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High-protein diets are also High-fat diets!!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0825"/>
            <a:ext cx="397233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Most protein sources are animal ones.</a:t>
            </a:r>
          </a:p>
          <a:p>
            <a:pPr marL="0" indent="0">
              <a:buNone/>
            </a:pPr>
            <a:r>
              <a:rPr lang="en-US" dirty="0" smtClean="0"/>
              <a:t>These animal sources such as fat cuts, shellfish,</a:t>
            </a:r>
          </a:p>
          <a:p>
            <a:pPr marL="0" indent="0">
              <a:buNone/>
            </a:pPr>
            <a:r>
              <a:rPr lang="en-US" dirty="0" smtClean="0"/>
              <a:t>eggs and organ meats are all rich in high amounts</a:t>
            </a:r>
          </a:p>
          <a:p>
            <a:pPr marL="0" indent="0">
              <a:buNone/>
            </a:pPr>
            <a:r>
              <a:rPr lang="en-US" dirty="0" smtClean="0"/>
              <a:t>of fats.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02" y="1070974"/>
            <a:ext cx="7800198" cy="5657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02" y="1070974"/>
            <a:ext cx="7800198" cy="5787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02" y="1070974"/>
            <a:ext cx="3329609" cy="2239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848" y="1072912"/>
            <a:ext cx="2944152" cy="34289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02" y="4501893"/>
            <a:ext cx="7800198" cy="235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7455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Disorders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3500"/>
            <a:ext cx="582125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heart arteries are hardened until they block leading to heart attacks and strokes.</a:t>
            </a:r>
          </a:p>
          <a:p>
            <a:r>
              <a:rPr lang="en-US" dirty="0" smtClean="0"/>
              <a:t>Oxygen transport deficiency</a:t>
            </a:r>
          </a:p>
          <a:p>
            <a:pPr marL="0" indent="0">
              <a:buNone/>
            </a:pPr>
            <a:r>
              <a:rPr lang="en-US" dirty="0" smtClean="0"/>
              <a:t>      -Atherosclerosis</a:t>
            </a:r>
          </a:p>
          <a:p>
            <a:pPr marL="0" indent="0">
              <a:buNone/>
            </a:pPr>
            <a:r>
              <a:rPr lang="en-US" dirty="0" smtClean="0"/>
              <a:t>     - Atheroma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rteries are not only blocked by cholesterol and fat’s accumulation leading to atherosclerosis, but protein is also a villain.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80" y="1"/>
            <a:ext cx="584572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80" y="1"/>
            <a:ext cx="584572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80" y="2"/>
            <a:ext cx="5845720" cy="676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Hypoglycemia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20985"/>
            <a:ext cx="4687910" cy="55987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 high-protein diet is low in carbohydrates.</a:t>
            </a:r>
          </a:p>
          <a:p>
            <a:pPr marL="0" indent="0">
              <a:buNone/>
            </a:pPr>
            <a:r>
              <a:rPr lang="en-US" dirty="0" smtClean="0"/>
              <a:t>Taking low amounts of carbs means depriving</a:t>
            </a:r>
          </a:p>
          <a:p>
            <a:pPr marL="0" indent="0">
              <a:buNone/>
            </a:pPr>
            <a:r>
              <a:rPr lang="en-US" dirty="0" smtClean="0"/>
              <a:t>the body from blood sugar, thus low levels of</a:t>
            </a:r>
          </a:p>
          <a:p>
            <a:pPr marL="0" indent="0">
              <a:buNone/>
            </a:pPr>
            <a:r>
              <a:rPr lang="en-US" dirty="0" smtClean="0"/>
              <a:t>glucose (fuel of energy). </a:t>
            </a:r>
          </a:p>
          <a:p>
            <a:r>
              <a:rPr lang="en-US" dirty="0" smtClean="0"/>
              <a:t>Weakness</a:t>
            </a:r>
          </a:p>
          <a:p>
            <a:r>
              <a:rPr lang="en-US" dirty="0" smtClean="0"/>
              <a:t>Paleness</a:t>
            </a:r>
          </a:p>
          <a:p>
            <a:r>
              <a:rPr lang="en-US" dirty="0" smtClean="0"/>
              <a:t>Sweating</a:t>
            </a:r>
          </a:p>
          <a:p>
            <a:r>
              <a:rPr lang="en-US" dirty="0" smtClean="0"/>
              <a:t>Dizziness</a:t>
            </a:r>
          </a:p>
          <a:p>
            <a:r>
              <a:rPr lang="en-US" dirty="0" smtClean="0"/>
              <a:t>Irritating heart beats and breathing rates</a:t>
            </a:r>
          </a:p>
          <a:p>
            <a:r>
              <a:rPr lang="en-US" dirty="0" smtClean="0"/>
              <a:t>Malfunction in the brain and muscles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56" y="0"/>
            <a:ext cx="3194498" cy="2257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14" y="458976"/>
            <a:ext cx="3928056" cy="3361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70" y="0"/>
            <a:ext cx="7861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4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1393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Osteoporosis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5169"/>
            <a:ext cx="374667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Digested proteins release acids in the blood. The body neutralizes these acids with calcium taken from the bones.</a:t>
            </a:r>
          </a:p>
          <a:p>
            <a:r>
              <a:rPr lang="en-US" dirty="0" smtClean="0"/>
              <a:t>Pores in the bone</a:t>
            </a:r>
          </a:p>
          <a:p>
            <a:r>
              <a:rPr lang="en-US" dirty="0" smtClean="0"/>
              <a:t>Deterioration of the vertebral support</a:t>
            </a:r>
          </a:p>
          <a:p>
            <a:r>
              <a:rPr lang="en-US" dirty="0" smtClean="0"/>
              <a:t>Easily fractured bones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88" y="90152"/>
            <a:ext cx="7665512" cy="6767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88" y="0"/>
            <a:ext cx="7665511" cy="6845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87" y="0"/>
            <a:ext cx="7665511" cy="6448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77" y="0"/>
            <a:ext cx="784142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5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Opposers allege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0653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critics claim that the high-protein diet is the most effective diet they have ever followed.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weight loss … shorter period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Satiation… lesser meals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Satiety… smaller portions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927" y="-39632"/>
            <a:ext cx="4855335" cy="373051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36" y="-16972"/>
            <a:ext cx="2628900" cy="36398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3434">
            <a:off x="8223163" y="4215510"/>
            <a:ext cx="3625403" cy="220612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0069">
            <a:off x="5205706" y="3974887"/>
            <a:ext cx="2507758" cy="26193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966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Few Recommendations may save some lives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4572000" cy="4351338"/>
          </a:xfrm>
        </p:spPr>
        <p:txBody>
          <a:bodyPr/>
          <a:lstStyle/>
          <a:p>
            <a:r>
              <a:rPr lang="en-US" dirty="0" smtClean="0"/>
              <a:t>Include three types of macronutrients in each meal.</a:t>
            </a:r>
          </a:p>
          <a:p>
            <a:r>
              <a:rPr lang="en-US" dirty="0" smtClean="0"/>
              <a:t>Don’t eliminate all kinds of carbs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choose good carbs </a:t>
            </a:r>
            <a:endParaRPr lang="en-US" dirty="0"/>
          </a:p>
          <a:p>
            <a:r>
              <a:rPr lang="en-US" dirty="0" smtClean="0"/>
              <a:t>Make wise protein choices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82" y="772733"/>
            <a:ext cx="7182117" cy="6085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772733"/>
            <a:ext cx="2571750" cy="38740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" y="4474919"/>
            <a:ext cx="4917951" cy="2325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" y="4543322"/>
            <a:ext cx="4813845" cy="23251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9" y="4418157"/>
            <a:ext cx="4845256" cy="24386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" y="4436881"/>
            <a:ext cx="4905776" cy="24386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92" y="772733"/>
            <a:ext cx="3052158" cy="31828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27" y="3955607"/>
            <a:ext cx="4553321" cy="29023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98" y="755208"/>
            <a:ext cx="2143125" cy="32003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48" y="4129088"/>
            <a:ext cx="2571752" cy="2728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98" y="772732"/>
            <a:ext cx="7260802" cy="60852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76" y="755207"/>
            <a:ext cx="7286223" cy="61027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81" y="772731"/>
            <a:ext cx="7182117" cy="33563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08" y="4129086"/>
            <a:ext cx="7276277" cy="27289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6"/>
            <a:ext cx="12265785" cy="691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3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286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Introduction</vt:lpstr>
      <vt:lpstr>High-Protein Foods</vt:lpstr>
      <vt:lpstr>High-protein diets are also High-fat diets!!</vt:lpstr>
      <vt:lpstr>Cardiovascular Disorders</vt:lpstr>
      <vt:lpstr>Hypoglycemia</vt:lpstr>
      <vt:lpstr>Osteoporosis</vt:lpstr>
      <vt:lpstr>Opposers allege </vt:lpstr>
      <vt:lpstr>Few Recommendations may save some lives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LAU-01</dc:creator>
  <cp:lastModifiedBy>LAU-01</cp:lastModifiedBy>
  <cp:revision>12</cp:revision>
  <dcterms:created xsi:type="dcterms:W3CDTF">2014-07-19T10:21:48Z</dcterms:created>
  <dcterms:modified xsi:type="dcterms:W3CDTF">2014-07-19T12:11:55Z</dcterms:modified>
</cp:coreProperties>
</file>