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1" r:id="rId3"/>
    <p:sldId id="277" r:id="rId4"/>
    <p:sldId id="272" r:id="rId5"/>
    <p:sldId id="273" r:id="rId6"/>
    <p:sldId id="276" r:id="rId7"/>
    <p:sldId id="274" r:id="rId8"/>
    <p:sldId id="275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30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CC434-6A16-466F-96E4-364C5ADE69F5}" type="datetimeFigureOut">
              <a:rPr lang="en-US" smtClean="0"/>
              <a:t>06-Aug-18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5B47D-E0FC-44C1-AB3D-3F7E11FDC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11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2CC4B-6B19-4F5C-9AD3-AEC213022470}" type="datetimeFigureOut">
              <a:rPr lang="en-US" smtClean="0"/>
              <a:pPr/>
              <a:t>06-Aug-18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3E7BE-2228-4044-9BD6-350B497D0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7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3E7BE-2228-4044-9BD6-350B497D0AE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53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3E7BE-2228-4044-9BD6-350B497D0A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85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F473980-2A43-4A29-B159-7D67B58A844C}" type="datetime1">
              <a:rPr lang="en-US" smtClean="0"/>
              <a:t>06-Aug-18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EECE 310 - Fall 2019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D2D2294-03A4-4307-B069-2A87AC0E00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970" y="76200"/>
            <a:ext cx="3021030" cy="9433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FD06-AC40-4902-B6A6-AF0779138B29}" type="datetime1">
              <a:rPr lang="en-US" smtClean="0"/>
              <a:t>06-Aug-18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EECE 310 - Fall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2294-03A4-4307-B069-2A87AC0E00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D07A-78A4-4FB7-9437-A83EF3558681}" type="datetime1">
              <a:rPr lang="en-US" smtClean="0"/>
              <a:t>06-Aug-18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EECE 310 - Fall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2294-03A4-4307-B069-2A87AC0E00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CABE-542D-49F9-9182-7B8704CC3463}" type="datetime1">
              <a:rPr lang="en-US" smtClean="0"/>
              <a:t>06-Aug-18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EECE 310 - Fall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2294-03A4-4307-B069-2A87AC0E00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1B4CE10-AD01-4A85-9B54-1B9E21CADBEF}" type="datetime1">
              <a:rPr lang="en-US" smtClean="0"/>
              <a:t>06-Aug-18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EECE 310 - Fall 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D2D2294-03A4-4307-B069-2A87AC0E00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9343-A41D-49F9-B4C1-EA6AE3F5676A}" type="datetime1">
              <a:rPr lang="en-US" smtClean="0"/>
              <a:t>06-Aug-18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EECE 310 - Fall 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2294-03A4-4307-B069-2A87AC0E00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B625-8CB6-43F6-B991-1968C77739EE}" type="datetime1">
              <a:rPr lang="en-US" smtClean="0"/>
              <a:t>06-Aug-18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EECE 310 - Fall 2019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2294-03A4-4307-B069-2A87AC0E00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29B2-4599-4658-9BB9-5A909E56C636}" type="datetime1">
              <a:rPr lang="en-US" smtClean="0"/>
              <a:t>06-Aug-18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EECE 310 - Fall 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2294-03A4-4307-B069-2A87AC0E00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2F3F-E765-43A2-AA8B-753F2693542B}" type="datetime1">
              <a:rPr lang="en-US" smtClean="0"/>
              <a:t>06-Aug-18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EECE 310 - Fall 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2294-03A4-4307-B069-2A87AC0E00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1A32-3D3C-4B33-ACA8-6A90D09057E4}" type="datetime1">
              <a:rPr lang="en-US" smtClean="0"/>
              <a:t>06-Aug-18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EECE 310 - Fall 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2294-03A4-4307-B069-2A87AC0E00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D29E-A296-4870-AFAE-654CDA050790}" type="datetime1">
              <a:rPr lang="en-US" smtClean="0"/>
              <a:t>06-Aug-18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EECE 310 - Fall 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2294-03A4-4307-B069-2A87AC0E00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6C6041-736B-4100-87F3-DA0E761F8F37}" type="datetime1">
              <a:rPr lang="en-US" smtClean="0"/>
              <a:t>06-Aug-18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EECE 310 - Fall 2019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2D2294-03A4-4307-B069-2A87AC0E00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570" y="149226"/>
            <a:ext cx="3021030" cy="9433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EECE 310 - Lecture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</a:t>
            </a:r>
            <a:r>
              <a:rPr lang="en-US" dirty="0" err="1" smtClean="0"/>
              <a:t>Ayman</a:t>
            </a:r>
            <a:r>
              <a:rPr lang="en-US" dirty="0" smtClean="0"/>
              <a:t> </a:t>
            </a:r>
            <a:r>
              <a:rPr lang="en-US" dirty="0" err="1" smtClean="0"/>
              <a:t>Kayssi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EECE 310 - Fall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2294-03A4-4307-B069-2A87AC0E008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Capacitive Effects in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Diodes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Special Diode Types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86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EECE 310 - Fall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2294-03A4-4307-B069-2A87AC0E008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dirty="0"/>
              <a:t>Capacitive Effects in </a:t>
            </a:r>
            <a:r>
              <a:rPr lang="en-GB" b="1" dirty="0" smtClean="0"/>
              <a:t>Diodes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Special Diode Types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0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Capacitive Effects in Diodes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EECE 310 - Fall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2294-03A4-4307-B069-2A87AC0E008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Width </a:t>
            </a:r>
            <a:r>
              <a:rPr lang="en-GB" dirty="0"/>
              <a:t>of depletion </a:t>
            </a:r>
            <a:r>
              <a:rPr lang="en-GB" dirty="0" smtClean="0"/>
              <a:t>region: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233985"/>
            <a:ext cx="4648200" cy="2305050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593847" y="4038599"/>
            <a:ext cx="1054567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372423"/>
              </p:ext>
            </p:extLst>
          </p:nvPr>
        </p:nvGraphicFramePr>
        <p:xfrm>
          <a:off x="2593847" y="3886200"/>
          <a:ext cx="3452169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4" imgW="2095500" imgH="520700" progId="Equation.3">
                  <p:embed/>
                </p:oleObj>
              </mc:Choice>
              <mc:Fallback>
                <p:oleObj name="Equation" r:id="rId4" imgW="2095500" imgH="520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3847" y="3886200"/>
                        <a:ext cx="3452169" cy="857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286000" y="4882546"/>
                <a:ext cx="4572000" cy="128919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GB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GB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𝑝𝑒𝑟𝑚𝑖𝑡𝑡𝑖𝑣𝑖𝑡𝑦</m:t>
                      </m:r>
                      <m:r>
                        <a:rPr lang="en-GB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GB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𝑜𝑓</m:t>
                      </m:r>
                      <m:r>
                        <a:rPr lang="en-GB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GB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𝑆𝑖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GB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𝑏𝑢𝑖𝑙𝑡</m:t>
                      </m:r>
                      <m:r>
                        <a:rPr lang="en-US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𝑖𝑛</m:t>
                      </m:r>
                      <m:r>
                        <a:rPr lang="en-GB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GB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𝑝𝑜𝑡𝑒𝑛𝑡𝑖𝑎𝑙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GB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GB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𝑎𝑝𝑝𝑙𝑖𝑒𝑑</m:t>
                      </m:r>
                      <m:r>
                        <a:rPr lang="en-GB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GB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𝑟𝑒𝑣𝑒𝑟𝑠𝑒</m:t>
                      </m:r>
                      <m:r>
                        <a:rPr lang="en-GB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GB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𝑏𝑖𝑎𝑠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882546"/>
                <a:ext cx="4572000" cy="12891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208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Capacitive Effects in Diodes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EECE 310 - Fall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2294-03A4-4307-B069-2A87AC0E008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Depletion Capacitance:</a:t>
            </a:r>
          </a:p>
          <a:p>
            <a:endParaRPr lang="en-GB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4320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764720"/>
              </p:ext>
            </p:extLst>
          </p:nvPr>
        </p:nvGraphicFramePr>
        <p:xfrm>
          <a:off x="3862387" y="1191213"/>
          <a:ext cx="1607553" cy="86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3" imgW="825142" imgH="444307" progId="Equation.3">
                  <p:embed/>
                </p:oleObj>
              </mc:Choice>
              <mc:Fallback>
                <p:oleObj name="Equation" r:id="rId3" imgW="825142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387" y="1191213"/>
                        <a:ext cx="1607553" cy="860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93848" y="2689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975438"/>
              </p:ext>
            </p:extLst>
          </p:nvPr>
        </p:nvGraphicFramePr>
        <p:xfrm>
          <a:off x="3954298" y="2129078"/>
          <a:ext cx="1423730" cy="1138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5" imgW="863600" imgH="685800" progId="Equation.3">
                  <p:embed/>
                </p:oleObj>
              </mc:Choice>
              <mc:Fallback>
                <p:oleObj name="Equation" r:id="rId5" imgW="86360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298" y="2129078"/>
                        <a:ext cx="1423730" cy="11389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438400" y="446611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769543"/>
              </p:ext>
            </p:extLst>
          </p:nvPr>
        </p:nvGraphicFramePr>
        <p:xfrm>
          <a:off x="3945304" y="3221264"/>
          <a:ext cx="3381269" cy="93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7" imgW="1892300" imgH="520700" progId="Equation.3">
                  <p:embed/>
                </p:oleObj>
              </mc:Choice>
              <mc:Fallback>
                <p:oleObj name="Equation" r:id="rId7" imgW="18923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5304" y="3221264"/>
                        <a:ext cx="3381269" cy="938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02304" y="357992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605215" y="4336680"/>
            <a:ext cx="117852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general: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694296" y="446611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015559"/>
              </p:ext>
            </p:extLst>
          </p:nvPr>
        </p:nvGraphicFramePr>
        <p:xfrm>
          <a:off x="2083272" y="4203595"/>
          <a:ext cx="1572904" cy="1043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9" imgW="990170" imgH="660113" progId="Equation.3">
                  <p:embed/>
                </p:oleObj>
              </mc:Choice>
              <mc:Fallback>
                <p:oleObj name="Equation" r:id="rId9" imgW="990170" imgH="6601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3272" y="4203595"/>
                        <a:ext cx="1572904" cy="10435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3961420" y="4466082"/>
            <a:ext cx="364875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where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n=0.5 but may go down to 1/3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827" y="1607394"/>
            <a:ext cx="2726043" cy="239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87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EECE 310 - Fall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2294-03A4-4307-B069-2A87AC0E008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Capacitive Effects in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Diodes</a:t>
            </a:r>
          </a:p>
          <a:p>
            <a:r>
              <a:rPr lang="en-US" b="1" dirty="0"/>
              <a:t>Special Diode Types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8201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Diode Types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EECE 310 - Fall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2294-03A4-4307-B069-2A87AC0E008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/>
              <a:t>Varactor</a:t>
            </a:r>
            <a:r>
              <a:rPr lang="en-GB" dirty="0"/>
              <a:t> </a:t>
            </a:r>
            <a:r>
              <a:rPr lang="en-GB" dirty="0" smtClean="0"/>
              <a:t>Diodes: variable capacitor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GB" dirty="0"/>
              <a:t>Light Emitting Diode (LED)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658" y="1676400"/>
            <a:ext cx="4183190" cy="13386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8648" y="3507478"/>
            <a:ext cx="330517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4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Diode Types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EECE 310 - Fall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2294-03A4-4307-B069-2A87AC0E008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Opposite </a:t>
            </a:r>
            <a:r>
              <a:rPr lang="en-GB" dirty="0" smtClean="0"/>
              <a:t>Photodiode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GB" dirty="0" err="1"/>
              <a:t>Schottky</a:t>
            </a:r>
            <a:r>
              <a:rPr lang="en-GB" dirty="0"/>
              <a:t> </a:t>
            </a:r>
            <a:r>
              <a:rPr lang="en-GB" dirty="0" smtClean="0"/>
              <a:t>Diode: Metal </a:t>
            </a:r>
            <a:r>
              <a:rPr lang="en-GB" dirty="0"/>
              <a:t>Semiconductor Diode 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587" y="3810000"/>
            <a:ext cx="3552825" cy="1181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515640"/>
            <a:ext cx="2392700" cy="122755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87275" y="4991469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Fast</a:t>
            </a:r>
            <a:endParaRPr lang="en-GB" sz="16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Drops ~ 0.4 V when conducting</a:t>
            </a:r>
            <a:endParaRPr lang="en-GB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33627" y="2014707"/>
            <a:ext cx="1729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produces current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99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EECE 310 - Fall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2294-03A4-4307-B069-2A87AC0E008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Thank </a:t>
            </a:r>
            <a:r>
              <a:rPr lang="en-US" sz="3600" dirty="0"/>
              <a:t>you !</a:t>
            </a:r>
            <a:endParaRPr lang="en-GB" sz="3600" dirty="0"/>
          </a:p>
          <a:p>
            <a:endParaRPr lang="en-GB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1456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5216</TotalTime>
  <Words>148</Words>
  <Application>Microsoft Office PowerPoint</Application>
  <PresentationFormat>On-screen Show (4:3)</PresentationFormat>
  <Paragraphs>66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Bookman Old Style</vt:lpstr>
      <vt:lpstr>Calibri</vt:lpstr>
      <vt:lpstr>Cambria Math</vt:lpstr>
      <vt:lpstr>Gill Sans MT</vt:lpstr>
      <vt:lpstr>Times New Roman</vt:lpstr>
      <vt:lpstr>Wingdings</vt:lpstr>
      <vt:lpstr>Wingdings 3</vt:lpstr>
      <vt:lpstr>Origin</vt:lpstr>
      <vt:lpstr>Equation</vt:lpstr>
      <vt:lpstr>EECE 310 - Lecture 12</vt:lpstr>
      <vt:lpstr>Outline</vt:lpstr>
      <vt:lpstr>Outline</vt:lpstr>
      <vt:lpstr>Capacitive Effects in Diodes</vt:lpstr>
      <vt:lpstr>Capacitive Effects in Diodes</vt:lpstr>
      <vt:lpstr>Outline</vt:lpstr>
      <vt:lpstr>Special Diode Types</vt:lpstr>
      <vt:lpstr>Special Diode Types</vt:lpstr>
      <vt:lpstr>PowerPoint Presentation</vt:lpstr>
    </vt:vector>
  </TitlesOfParts>
  <Company>xp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416 Principles of Semiconductor devices</dc:title>
  <dc:creator>mbousanayeh</dc:creator>
  <cp:lastModifiedBy>Michella Rustom</cp:lastModifiedBy>
  <cp:revision>511</cp:revision>
  <dcterms:created xsi:type="dcterms:W3CDTF">2010-02-16T12:36:34Z</dcterms:created>
  <dcterms:modified xsi:type="dcterms:W3CDTF">2018-08-06T13:44:53Z</dcterms:modified>
</cp:coreProperties>
</file>