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356" r:id="rId3"/>
    <p:sldId id="358" r:id="rId4"/>
    <p:sldId id="357" r:id="rId5"/>
    <p:sldId id="360" r:id="rId6"/>
    <p:sldId id="359" r:id="rId7"/>
    <p:sldId id="362" r:id="rId8"/>
    <p:sldId id="36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0066FF"/>
    <a:srgbClr val="3399FF"/>
    <a:srgbClr val="9FC6FF"/>
    <a:srgbClr val="FF0000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4638" autoAdjust="0"/>
  </p:normalViewPr>
  <p:slideViewPr>
    <p:cSldViewPr>
      <p:cViewPr>
        <p:scale>
          <a:sx n="70" d="100"/>
          <a:sy n="70" d="100"/>
        </p:scale>
        <p:origin x="-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6FF8-AE64-4769-BA21-AD1D0E39B3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9D1F6-1CEF-434B-A4BE-A84BA06DA2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C04DE-2EF3-47E8-9153-06FB7BED2A37}" type="slidenum">
              <a:rPr lang="en-US"/>
              <a:pPr/>
              <a:t>2</a:t>
            </a:fld>
            <a:endParaRPr lang="en-US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FAC9E-D383-426B-9E3F-8FFD6A1AE15E}" type="slidenum">
              <a:rPr lang="en-US"/>
              <a:pPr/>
              <a:t>11</a:t>
            </a:fld>
            <a:endParaRPr lang="en-US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88B81-1B97-47AD-B50A-12F0D9274E70}" type="slidenum">
              <a:rPr lang="en-US"/>
              <a:pPr/>
              <a:t>12</a:t>
            </a:fld>
            <a:endParaRPr lang="en-US"/>
          </a:p>
        </p:txBody>
      </p:sp>
      <p:sp>
        <p:nvSpPr>
          <p:cNvPr id="363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F9933-61C0-4BF5-88BF-B8D6E8A75E4D}" type="slidenum">
              <a:rPr lang="en-US"/>
              <a:pPr/>
              <a:t>13</a:t>
            </a:fld>
            <a:endParaRPr lang="en-US"/>
          </a:p>
        </p:txBody>
      </p:sp>
      <p:sp>
        <p:nvSpPr>
          <p:cNvPr id="365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740C9-8673-46A1-A28B-C3B6E5893488}" type="slidenum">
              <a:rPr lang="en-US"/>
              <a:pPr/>
              <a:t>14</a:t>
            </a:fld>
            <a:endParaRPr lang="en-US"/>
          </a:p>
        </p:txBody>
      </p:sp>
      <p:sp>
        <p:nvSpPr>
          <p:cNvPr id="367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68D68-6928-4BCF-BF3F-7486A8D03AC4}" type="slidenum">
              <a:rPr lang="en-US"/>
              <a:pPr/>
              <a:t>15</a:t>
            </a:fld>
            <a:endParaRPr lang="en-US"/>
          </a:p>
        </p:txBody>
      </p:sp>
      <p:sp>
        <p:nvSpPr>
          <p:cNvPr id="369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49714-F1FA-4ABD-AE53-8A73C856C14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5EA57-EFD3-483F-9D22-53AC91AD306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641AA-91D6-49F7-A873-C06F1C590C5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D2214-73C4-49DC-B43E-E1FFE67FE89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C70B3-986D-475F-8A7F-15D21D0EF97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547AD-271A-4106-BBDD-449BD9C23556}" type="slidenum">
              <a:rPr lang="en-US"/>
              <a:pPr/>
              <a:t>3</a:t>
            </a:fld>
            <a:endParaRPr lang="en-US"/>
          </a:p>
        </p:txBody>
      </p:sp>
      <p:sp>
        <p:nvSpPr>
          <p:cNvPr id="347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1E3EA-27E9-437C-AAAC-5EDD787E3A1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DE33AA-1C1F-44EF-8577-60A353AE1F3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191C3-6B20-4F93-AB0A-2B9385E33A4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F120F-1906-4E46-B221-ADAC54D3A25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4F5A1-86AD-442D-AAAF-7606DB3BA66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EF39E-8536-4208-A7FB-4EB02DF29BE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67450-BD12-4F29-BE15-E7646EFC0B4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04C5C-E1DD-4F06-B938-9FF79FDEB78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A3F4B-BB60-4310-8760-D1E5F4B4CA2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D5DB2-0813-478B-92BE-0E4111392A7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45E8A-6387-45F6-AFCE-6CC830BCB013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78EDB-A2B4-461A-9417-A30BB4E9C7F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10FFCF-AC83-4635-A013-6123CDF4B14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75C9E-8D60-4B95-BADB-1C5BFD1162B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3CD69-18B6-4B52-84A1-BD0E40552BC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Ted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0A43-3435-4E62-B457-1AE08EE03F3A}" type="slidenum">
              <a:rPr lang="en-US"/>
              <a:pPr/>
              <a:t>5</a:t>
            </a:fld>
            <a:endParaRPr lang="en-US"/>
          </a:p>
        </p:txBody>
      </p:sp>
      <p:sp>
        <p:nvSpPr>
          <p:cNvPr id="351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6F70F-2A8B-4628-A5C2-09DC0401C1E2}" type="slidenum">
              <a:rPr lang="en-US"/>
              <a:pPr/>
              <a:t>6</a:t>
            </a:fld>
            <a:endParaRPr lang="en-US"/>
          </a:p>
        </p:txBody>
      </p:sp>
      <p:sp>
        <p:nvSpPr>
          <p:cNvPr id="349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1AA4A-BBDC-452D-A3B9-403A0DF3A504}" type="slidenum">
              <a:rPr lang="en-US"/>
              <a:pPr/>
              <a:t>7</a:t>
            </a:fld>
            <a:endParaRPr lang="en-US"/>
          </a:p>
        </p:txBody>
      </p:sp>
      <p:sp>
        <p:nvSpPr>
          <p:cNvPr id="355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584A2-DD5F-4AFD-A7B5-EC2D387A06BC}" type="slidenum">
              <a:rPr lang="en-US"/>
              <a:pPr/>
              <a:t>8</a:t>
            </a:fld>
            <a:endParaRPr lang="en-US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AB767-73E2-4142-ACC9-F13A0DFB8E52}" type="slidenum">
              <a:rPr lang="en-US"/>
              <a:pPr/>
              <a:t>9</a:t>
            </a:fld>
            <a:endParaRPr lang="en-US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3D31-349F-405E-979A-1A5F4A5B4A6E}" type="slidenum">
              <a:rPr lang="en-US"/>
              <a:pPr/>
              <a:t>10</a:t>
            </a:fld>
            <a:endParaRPr lang="en-US"/>
          </a:p>
        </p:txBody>
      </p:sp>
      <p:sp>
        <p:nvSpPr>
          <p:cNvPr id="359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Ted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  <p:pic>
        <p:nvPicPr>
          <p:cNvPr id="7" name="Picture 6" descr="lau-logo-homepa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169545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Dr. Ossama Dimassi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58763"/>
            <a:ext cx="7315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00"/>
                </a:solidFill>
              </a:defRPr>
            </a:lvl1pPr>
          </a:lstStyle>
          <a:p>
            <a:r>
              <a:rPr lang="en-US"/>
              <a:t>By: Dr. Ossama Dimassi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2484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 b="1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 sz="4000" b="1"/>
          </a:p>
          <a:p>
            <a:pPr algn="ctr">
              <a:buFontTx/>
              <a:buNone/>
            </a:pPr>
            <a:r>
              <a:rPr lang="en-US" sz="4000" b="1"/>
              <a:t>Canning</a:t>
            </a: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143000" y="76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b="1">
                <a:solidFill>
                  <a:srgbClr val="FFFF00"/>
                </a:solidFill>
              </a:rPr>
              <a:t>Introduction to </a:t>
            </a:r>
            <a:br>
              <a:rPr lang="en-US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Food technology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US" sz="3600"/>
              <a:t>Filling into Containers </a:t>
            </a:r>
          </a:p>
          <a:p>
            <a:pPr marL="990600" lvl="1" indent="-533400"/>
            <a:r>
              <a:rPr lang="en-US" sz="3200"/>
              <a:t>Glass Jars</a:t>
            </a:r>
          </a:p>
          <a:p>
            <a:pPr marL="990600" lvl="1" indent="-533400"/>
            <a:r>
              <a:rPr lang="en-US" sz="3200"/>
              <a:t>Aluminum Can </a:t>
            </a:r>
          </a:p>
          <a:p>
            <a:pPr marL="990600" lvl="1" indent="-533400"/>
            <a:r>
              <a:rPr lang="en-US" sz="3200"/>
              <a:t>Tin Can</a:t>
            </a:r>
          </a:p>
          <a:p>
            <a:pPr marL="990600" lvl="1" indent="-533400"/>
            <a:r>
              <a:rPr lang="en-US" sz="3200"/>
              <a:t>Plastic Material  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/>
            <a:r>
              <a:rPr lang="en-US" sz="3600"/>
              <a:t>Glass Jars vs. Tin &amp; Aluminum: (1/2)</a:t>
            </a:r>
          </a:p>
          <a:p>
            <a:pPr marL="990600" lvl="1" indent="-533400"/>
            <a:r>
              <a:rPr lang="en-US" sz="3200"/>
              <a:t>Advantages:</a:t>
            </a:r>
          </a:p>
          <a:p>
            <a:pPr marL="1371600" lvl="2" indent="-457200"/>
            <a:r>
              <a:rPr lang="en-US" sz="2800"/>
              <a:t>Attractive</a:t>
            </a:r>
          </a:p>
          <a:p>
            <a:pPr marL="1371600" lvl="2" indent="-457200"/>
            <a:r>
              <a:rPr lang="en-US" sz="2800"/>
              <a:t>Inert</a:t>
            </a:r>
          </a:p>
          <a:p>
            <a:pPr marL="1371600" lvl="2" indent="-457200"/>
            <a:r>
              <a:rPr lang="en-US" sz="2800"/>
              <a:t>Reusable</a:t>
            </a:r>
          </a:p>
          <a:p>
            <a:pPr marL="1371600" lvl="2" indent="-457200"/>
            <a:r>
              <a:rPr lang="en-US" sz="2800"/>
              <a:t>Disposable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/>
            <a:r>
              <a:rPr lang="en-US" sz="3600"/>
              <a:t>Glass Jars vs. Tin &amp; Aluminum: (2/2)</a:t>
            </a:r>
          </a:p>
          <a:p>
            <a:pPr marL="990600" lvl="1" indent="-533400"/>
            <a:r>
              <a:rPr lang="en-US" sz="3200"/>
              <a:t>Disadvantages:</a:t>
            </a:r>
          </a:p>
          <a:p>
            <a:pPr marL="1371600" lvl="2" indent="-457200"/>
            <a:r>
              <a:rPr lang="en-US" sz="2800"/>
              <a:t>Breakable</a:t>
            </a:r>
          </a:p>
          <a:p>
            <a:pPr marL="1371600" lvl="2" indent="-457200"/>
            <a:r>
              <a:rPr lang="en-US" sz="2800"/>
              <a:t>Usually transparent</a:t>
            </a:r>
          </a:p>
          <a:p>
            <a:pPr marL="1371600" lvl="2" indent="-457200"/>
            <a:r>
              <a:rPr lang="en-US" sz="2800"/>
              <a:t>Temperature sensitive</a:t>
            </a:r>
          </a:p>
          <a:p>
            <a:pPr marL="1752600" lvl="3" indent="-381000"/>
            <a:r>
              <a:rPr lang="en-US" sz="2400"/>
              <a:t>Glass that can withstand T fluctuation </a:t>
            </a:r>
            <a:r>
              <a:rPr lang="en-US" sz="2400">
                <a:sym typeface="Wingdings" pitchFamily="2" charset="2"/>
              </a:rPr>
              <a:t> expensive</a:t>
            </a:r>
            <a:endParaRPr lang="en-US" sz="2400"/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/>
            <a:r>
              <a:rPr lang="en-US" sz="3600"/>
              <a:t>Aluminum Can: (1/2)</a:t>
            </a:r>
          </a:p>
          <a:p>
            <a:pPr marL="990600" lvl="1" indent="-533400"/>
            <a:r>
              <a:rPr lang="en-US" sz="3200"/>
              <a:t>Beverages, cheeses, meat, tuna etc. </a:t>
            </a:r>
          </a:p>
          <a:p>
            <a:pPr marL="990600" lvl="1" indent="-533400"/>
            <a:r>
              <a:rPr lang="en-US" sz="3200"/>
              <a:t>Cans consist of 2 pieces</a:t>
            </a:r>
          </a:p>
          <a:p>
            <a:pPr marL="1371600" lvl="2" indent="-457200"/>
            <a:r>
              <a:rPr lang="en-US" sz="2800"/>
              <a:t>One by molding </a:t>
            </a:r>
          </a:p>
          <a:p>
            <a:pPr marL="1371600" lvl="2" indent="-457200"/>
            <a:endParaRPr lang="en-US" sz="2800"/>
          </a:p>
          <a:p>
            <a:pPr marL="1371600" lvl="2" indent="-457200"/>
            <a:r>
              <a:rPr lang="en-US" sz="2800"/>
              <a:t>Cover is the other piece</a:t>
            </a:r>
          </a:p>
          <a:p>
            <a:pPr marL="990600" lvl="1" indent="-533400"/>
            <a:endParaRPr lang="en-US" sz="3200"/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  <p:grpSp>
        <p:nvGrpSpPr>
          <p:cNvPr id="364556" name="Group 12"/>
          <p:cNvGrpSpPr>
            <a:grpSpLocks/>
          </p:cNvGrpSpPr>
          <p:nvPr/>
        </p:nvGrpSpPr>
        <p:grpSpPr bwMode="auto">
          <a:xfrm>
            <a:off x="1676400" y="4114800"/>
            <a:ext cx="3733800" cy="441325"/>
            <a:chOff x="720" y="2928"/>
            <a:chExt cx="2352" cy="278"/>
          </a:xfrm>
        </p:grpSpPr>
        <p:sp>
          <p:nvSpPr>
            <p:cNvPr id="364548" name="Line 4"/>
            <p:cNvSpPr>
              <a:spLocks noChangeShapeType="1"/>
            </p:cNvSpPr>
            <p:nvPr/>
          </p:nvSpPr>
          <p:spPr bwMode="auto">
            <a:xfrm>
              <a:off x="720" y="30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49" name="Freeform 5"/>
            <p:cNvSpPr>
              <a:spLocks/>
            </p:cNvSpPr>
            <p:nvPr/>
          </p:nvSpPr>
          <p:spPr bwMode="auto">
            <a:xfrm>
              <a:off x="1680" y="3024"/>
              <a:ext cx="672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2" y="182"/>
                </a:cxn>
                <a:cxn ang="0">
                  <a:pos x="672" y="0"/>
                </a:cxn>
              </a:cxnLst>
              <a:rect l="0" t="0" r="r" b="b"/>
              <a:pathLst>
                <a:path w="672" h="182">
                  <a:moveTo>
                    <a:pt x="0" y="0"/>
                  </a:moveTo>
                  <a:cubicBezTo>
                    <a:pt x="55" y="30"/>
                    <a:pt x="220" y="182"/>
                    <a:pt x="332" y="182"/>
                  </a:cubicBezTo>
                  <a:cubicBezTo>
                    <a:pt x="444" y="182"/>
                    <a:pt x="601" y="38"/>
                    <a:pt x="6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50" name="Line 6"/>
            <p:cNvSpPr>
              <a:spLocks noChangeShapeType="1"/>
            </p:cNvSpPr>
            <p:nvPr/>
          </p:nvSpPr>
          <p:spPr bwMode="auto">
            <a:xfrm>
              <a:off x="1488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51" name="Line 7"/>
            <p:cNvSpPr>
              <a:spLocks noChangeShapeType="1"/>
            </p:cNvSpPr>
            <p:nvPr/>
          </p:nvSpPr>
          <p:spPr bwMode="auto">
            <a:xfrm>
              <a:off x="2448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53" name="Line 9"/>
            <p:cNvSpPr>
              <a:spLocks noChangeShapeType="1"/>
            </p:cNvSpPr>
            <p:nvPr/>
          </p:nvSpPr>
          <p:spPr bwMode="auto">
            <a:xfrm>
              <a:off x="2880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54" name="Line 10"/>
            <p:cNvSpPr>
              <a:spLocks noChangeShapeType="1"/>
            </p:cNvSpPr>
            <p:nvPr/>
          </p:nvSpPr>
          <p:spPr bwMode="auto">
            <a:xfrm>
              <a:off x="2880" y="31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4555" name="Line 11"/>
            <p:cNvSpPr>
              <a:spLocks noChangeShapeType="1"/>
            </p:cNvSpPr>
            <p:nvPr/>
          </p:nvSpPr>
          <p:spPr bwMode="auto">
            <a:xfrm flipV="1">
              <a:off x="3072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/>
            <a:r>
              <a:rPr lang="en-US" sz="3600"/>
              <a:t>Aluminum Can: (2/2)</a:t>
            </a:r>
          </a:p>
          <a:p>
            <a:pPr marL="990600" lvl="1" indent="-533400"/>
            <a:r>
              <a:rPr lang="en-US" sz="3200"/>
              <a:t>Advantages:</a:t>
            </a:r>
          </a:p>
          <a:p>
            <a:pPr marL="1371600" lvl="2" indent="-457200"/>
            <a:r>
              <a:rPr lang="en-US" sz="2800"/>
              <a:t>Less Reactive than Tin </a:t>
            </a:r>
          </a:p>
          <a:p>
            <a:pPr marL="1371600" lvl="2" indent="-457200"/>
            <a:r>
              <a:rPr lang="en-US" sz="2800"/>
              <a:t>Soft </a:t>
            </a:r>
            <a:r>
              <a:rPr lang="en-US" sz="2800">
                <a:sym typeface="Wingdings" pitchFamily="2" charset="2"/>
              </a:rPr>
              <a:t> easy to open cover lid</a:t>
            </a:r>
            <a:endParaRPr lang="en-US" sz="2800"/>
          </a:p>
          <a:p>
            <a:pPr marL="990600" lvl="1" indent="-533400"/>
            <a:r>
              <a:rPr lang="en-US" sz="3200"/>
              <a:t>Disadvantage</a:t>
            </a:r>
          </a:p>
          <a:p>
            <a:pPr marL="1371600" lvl="2" indent="-457200"/>
            <a:r>
              <a:rPr lang="en-US" sz="2800"/>
              <a:t>More expensive</a:t>
            </a:r>
          </a:p>
          <a:p>
            <a:pPr marL="1371600" lvl="2" indent="-457200"/>
            <a:r>
              <a:rPr lang="en-US" sz="2800"/>
              <a:t>Soft type </a:t>
            </a:r>
          </a:p>
          <a:p>
            <a:pPr marL="1752600" lvl="3" indent="-381000"/>
            <a:r>
              <a:rPr lang="en-US" sz="2400"/>
              <a:t>Careful during sterilization using pressure 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grpSp>
        <p:nvGrpSpPr>
          <p:cNvPr id="368658" name="Group 18"/>
          <p:cNvGrpSpPr>
            <a:grpSpLocks/>
          </p:cNvGrpSpPr>
          <p:nvPr/>
        </p:nvGrpSpPr>
        <p:grpSpPr bwMode="auto">
          <a:xfrm>
            <a:off x="4876800" y="5410200"/>
            <a:ext cx="685800" cy="609600"/>
            <a:chOff x="0" y="1968"/>
            <a:chExt cx="432" cy="384"/>
          </a:xfrm>
        </p:grpSpPr>
        <p:sp>
          <p:nvSpPr>
            <p:cNvPr id="368652" name="Oval 12"/>
            <p:cNvSpPr>
              <a:spLocks noChangeArrowheads="1"/>
            </p:cNvSpPr>
            <p:nvPr/>
          </p:nvSpPr>
          <p:spPr bwMode="auto">
            <a:xfrm>
              <a:off x="0" y="1968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654" name="Oval 14"/>
            <p:cNvSpPr>
              <a:spLocks noChangeAspect="1" noChangeArrowheads="1"/>
            </p:cNvSpPr>
            <p:nvPr/>
          </p:nvSpPr>
          <p:spPr bwMode="auto">
            <a:xfrm>
              <a:off x="39" y="2000"/>
              <a:ext cx="345" cy="3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655" name="Oval 15"/>
            <p:cNvSpPr>
              <a:spLocks noChangeAspect="1" noChangeArrowheads="1"/>
            </p:cNvSpPr>
            <p:nvPr/>
          </p:nvSpPr>
          <p:spPr bwMode="auto">
            <a:xfrm>
              <a:off x="68" y="2032"/>
              <a:ext cx="276" cy="2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68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/>
            <a:r>
              <a:rPr lang="en-US"/>
              <a:t>Tin Can: (1/2)</a:t>
            </a:r>
          </a:p>
          <a:p>
            <a:pPr marL="990600" lvl="1" indent="-533400"/>
            <a:r>
              <a:rPr lang="en-US"/>
              <a:t>Three pieces to form can</a:t>
            </a:r>
          </a:p>
          <a:p>
            <a:pPr marL="1371600" lvl="2" indent="-457200"/>
            <a:r>
              <a:rPr lang="en-US"/>
              <a:t>Top </a:t>
            </a:r>
          </a:p>
          <a:p>
            <a:pPr marL="1371600" lvl="2" indent="-457200"/>
            <a:r>
              <a:rPr lang="en-US"/>
              <a:t>Wall </a:t>
            </a:r>
          </a:p>
          <a:p>
            <a:pPr marL="1371600" lvl="2" indent="-457200"/>
            <a:r>
              <a:rPr lang="en-US"/>
              <a:t>Bottom</a:t>
            </a:r>
          </a:p>
          <a:p>
            <a:pPr marL="990600" lvl="1" indent="-533400"/>
            <a:r>
              <a:rPr lang="en-US"/>
              <a:t>Identified by:</a:t>
            </a:r>
          </a:p>
          <a:p>
            <a:pPr marL="1371600" lvl="2" indent="-457200"/>
            <a:r>
              <a:rPr lang="en-US"/>
              <a:t>Height and Diameter</a:t>
            </a:r>
          </a:p>
          <a:p>
            <a:pPr marL="990600" lvl="1" indent="-533400"/>
            <a:r>
              <a:rPr lang="en-US"/>
              <a:t>Concentric circles on top and bottom </a:t>
            </a:r>
            <a:r>
              <a:rPr lang="en-US">
                <a:sym typeface="Wingdings" pitchFamily="2" charset="2"/>
              </a:rPr>
              <a:t> resist pressure</a:t>
            </a:r>
            <a:endParaRPr lang="en-US"/>
          </a:p>
        </p:txBody>
      </p:sp>
      <p:sp>
        <p:nvSpPr>
          <p:cNvPr id="368646" name="AutoShape 6"/>
          <p:cNvSpPr>
            <a:spLocks noChangeArrowheads="1"/>
          </p:cNvSpPr>
          <p:nvPr/>
        </p:nvSpPr>
        <p:spPr bwMode="auto">
          <a:xfrm rot="16200000">
            <a:off x="4838700" y="3695700"/>
            <a:ext cx="381000" cy="457200"/>
          </a:xfrm>
          <a:prstGeom prst="flowChartOr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  <p:sp>
        <p:nvSpPr>
          <p:cNvPr id="368645" name="AutoShape 5"/>
          <p:cNvSpPr>
            <a:spLocks noChangeArrowheads="1"/>
          </p:cNvSpPr>
          <p:nvPr/>
        </p:nvSpPr>
        <p:spPr bwMode="auto">
          <a:xfrm rot="16200000">
            <a:off x="4533900" y="3162300"/>
            <a:ext cx="990600" cy="457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648" name="AutoShape 8"/>
          <p:cNvSpPr>
            <a:spLocks noChangeArrowheads="1"/>
          </p:cNvSpPr>
          <p:nvPr/>
        </p:nvSpPr>
        <p:spPr bwMode="auto">
          <a:xfrm rot="-26616614">
            <a:off x="4838700" y="2667000"/>
            <a:ext cx="381000" cy="457200"/>
          </a:xfrm>
          <a:prstGeom prst="flowChartSummingJunction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649" name="Line 9"/>
          <p:cNvSpPr>
            <a:spLocks noChangeShapeType="1"/>
          </p:cNvSpPr>
          <p:nvPr/>
        </p:nvSpPr>
        <p:spPr bwMode="auto">
          <a:xfrm>
            <a:off x="2743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68650" name="Line 10"/>
          <p:cNvSpPr>
            <a:spLocks noChangeShapeType="1"/>
          </p:cNvSpPr>
          <p:nvPr/>
        </p:nvSpPr>
        <p:spPr bwMode="auto">
          <a:xfrm>
            <a:off x="27432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>
            <a:off x="2895600" y="388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endParaRPr lang="en-US" sz="3600" dirty="0" smtClean="0"/>
          </a:p>
          <a:p>
            <a:pPr marL="609600" indent="-609600" eaLnBrk="1" hangingPunct="1"/>
            <a:endParaRPr lang="en-US" sz="3600" dirty="0" smtClean="0"/>
          </a:p>
          <a:p>
            <a:pPr marL="609600" indent="-609600" eaLnBrk="1" hangingPunct="1"/>
            <a:endParaRPr lang="en-US" sz="3600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3600" dirty="0" smtClean="0"/>
              <a:t>Technical </a:t>
            </a:r>
            <a:r>
              <a:rPr lang="en-US" sz="3600" dirty="0" smtClean="0"/>
              <a:t>Information about canning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Double Seam (Hermetic seal)</a:t>
            </a:r>
            <a:r>
              <a:rPr lang="en-US" sz="3600" smtClean="0">
                <a:sym typeface="Wingdings" pitchFamily="2" charset="2"/>
              </a:rPr>
              <a:t>: (1/2)</a:t>
            </a:r>
            <a:endParaRPr lang="en-US" sz="3600" smtClean="0"/>
          </a:p>
          <a:p>
            <a:pPr marL="990600" lvl="1" indent="-533400" eaLnBrk="1" hangingPunct="1"/>
            <a:r>
              <a:rPr lang="en-US" smtClean="0"/>
              <a:t>Formed by interlocking the can body and the can end during two rolling actions. </a:t>
            </a:r>
          </a:p>
          <a:p>
            <a:pPr marL="990600" lvl="1" indent="-533400" eaLnBrk="1" hangingPunct="1"/>
            <a:r>
              <a:rPr lang="en-US" smtClean="0"/>
              <a:t>The first action</a:t>
            </a:r>
          </a:p>
          <a:p>
            <a:pPr marL="1371600" lvl="2" indent="-457200" eaLnBrk="1" hangingPunct="1"/>
            <a:r>
              <a:rPr lang="en-US" smtClean="0"/>
              <a:t>Roll curls the edge of the can end up under the flange of the can body </a:t>
            </a:r>
          </a:p>
          <a:p>
            <a:pPr marL="1371600" lvl="2" indent="-457200" eaLnBrk="1" hangingPunct="1"/>
            <a:r>
              <a:rPr lang="en-US" smtClean="0"/>
              <a:t>Folds the metal into file thicknesses</a:t>
            </a:r>
          </a:p>
          <a:p>
            <a:pPr marL="1371600" lvl="2" indent="-457200" eaLnBrk="1" hangingPunct="1"/>
            <a:r>
              <a:rPr lang="en-US" smtClean="0"/>
              <a:t>Embedding the flange into the compound. </a:t>
            </a:r>
          </a:p>
          <a:p>
            <a:pPr marL="1371600" lvl="2" indent="-457200" eaLnBrk="1" hangingPunct="1"/>
            <a:r>
              <a:rPr lang="en-US" smtClean="0"/>
              <a:t>Edge of can end is reduced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wrinkle formation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Double Seam (Hermetic seal): (2/2)</a:t>
            </a:r>
          </a:p>
          <a:p>
            <a:pPr marL="990600" lvl="1" indent="-533400" eaLnBrk="1" hangingPunct="1"/>
            <a:r>
              <a:rPr lang="en-US" smtClean="0"/>
              <a:t>The second action roll </a:t>
            </a:r>
          </a:p>
          <a:p>
            <a:pPr marL="1371600" lvl="2" indent="-457200" eaLnBrk="1" hangingPunct="1"/>
            <a:r>
              <a:rPr lang="en-US" smtClean="0"/>
              <a:t>flattens and tightens the seam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hermetic seal is formed. </a:t>
            </a:r>
          </a:p>
          <a:p>
            <a:pPr marL="1371600" lvl="2" indent="-457200" eaLnBrk="1" hangingPunct="1"/>
            <a:r>
              <a:rPr lang="en-US" smtClean="0"/>
              <a:t>Causes </a:t>
            </a:r>
          </a:p>
          <a:p>
            <a:pPr marL="1752600" lvl="3" indent="-381000" eaLnBrk="1" hangingPunct="1"/>
            <a:r>
              <a:rPr lang="en-US" smtClean="0"/>
              <a:t>The wrinkles to be ironed out </a:t>
            </a:r>
          </a:p>
          <a:p>
            <a:pPr marL="1752600" lvl="3" indent="-381000" eaLnBrk="1" hangingPunct="1"/>
            <a:r>
              <a:rPr lang="en-US" smtClean="0"/>
              <a:t>The “compound” to be forced into any gaps</a:t>
            </a:r>
            <a:endParaRPr lang="en-US" sz="2400" smtClean="0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sz="3600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1</a:t>
            </a: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46434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6275" y="2333625"/>
            <a:ext cx="42767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3124200" y="4114800"/>
            <a:ext cx="1524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914400" y="2057400"/>
            <a:ext cx="457200" cy="3667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391400" y="2667000"/>
            <a:ext cx="457200" cy="3667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/>
              <a:t>Raw material:</a:t>
            </a:r>
          </a:p>
          <a:p>
            <a:pPr marL="990600" lvl="1" indent="-533400"/>
            <a:r>
              <a:rPr lang="en-US" sz="3200"/>
              <a:t>Care for variety </a:t>
            </a:r>
          </a:p>
          <a:p>
            <a:pPr marL="1371600" lvl="2" indent="-457200"/>
            <a:r>
              <a:rPr lang="en-US" sz="2800"/>
              <a:t>Tomatoes with higher solid  </a:t>
            </a:r>
            <a:r>
              <a:rPr lang="en-US" sz="2800">
                <a:sym typeface="Wingdings" pitchFamily="2" charset="2"/>
              </a:rPr>
              <a:t> more tomato paste (24%)  more efficient</a:t>
            </a:r>
          </a:p>
          <a:p>
            <a:pPr marL="990600" lvl="1" indent="-533400"/>
            <a:r>
              <a:rPr lang="en-US" sz="3200"/>
              <a:t>Uniformity:</a:t>
            </a:r>
          </a:p>
          <a:p>
            <a:pPr marL="1371600" lvl="2" indent="-457200"/>
            <a:r>
              <a:rPr lang="en-US" sz="2800"/>
              <a:t>In maturity, in size</a:t>
            </a:r>
          </a:p>
          <a:p>
            <a:pPr marL="990600" lvl="1" indent="-533400"/>
            <a:endParaRPr lang="en-US" sz="3200"/>
          </a:p>
          <a:p>
            <a:pPr marL="1752600" lvl="3" indent="-381000"/>
            <a:endParaRPr lang="en-US" sz="2400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609600" y="23622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b="1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sz="3600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1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3446463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500" y="1828800"/>
            <a:ext cx="43815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895600" y="4343400"/>
            <a:ext cx="1981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81000" cy="3667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638800" y="2133600"/>
            <a:ext cx="381000" cy="3667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dirty="0" smtClean="0"/>
              <a:t>Can lining:</a:t>
            </a:r>
          </a:p>
          <a:p>
            <a:pPr marL="990600" lvl="1" indent="-533400" eaLnBrk="1" hangingPunct="1"/>
            <a:r>
              <a:rPr lang="en-US" sz="3200" dirty="0" smtClean="0"/>
              <a:t>Depending on product look at:</a:t>
            </a:r>
          </a:p>
          <a:p>
            <a:pPr marL="1371600" lvl="2" indent="-457200" eaLnBrk="1" hangingPunct="1"/>
            <a:r>
              <a:rPr lang="en-US" sz="2800" dirty="0" smtClean="0"/>
              <a:t>Need for lining</a:t>
            </a:r>
          </a:p>
          <a:p>
            <a:pPr marL="1752600" lvl="3" indent="-381000" eaLnBrk="1" hangingPunct="1">
              <a:buFontTx/>
              <a:buNone/>
            </a:pPr>
            <a:endParaRPr lang="en-US" sz="2400" dirty="0" smtClean="0"/>
          </a:p>
          <a:p>
            <a:pPr marL="1371600" lvl="2" indent="-457200" eaLnBrk="1" hangingPunct="1"/>
            <a:r>
              <a:rPr lang="en-US" sz="2800" dirty="0" smtClean="0"/>
              <a:t>Sulfur resistance (canning meat for ex.)</a:t>
            </a:r>
          </a:p>
          <a:p>
            <a:pPr marL="1752600" lvl="3" indent="-381000" eaLnBrk="1" hangingPunct="1"/>
            <a:r>
              <a:rPr lang="en-US" sz="2400" dirty="0" smtClean="0"/>
              <a:t>Enamel</a:t>
            </a:r>
          </a:p>
          <a:p>
            <a:pPr marL="1371600" lvl="2" indent="-457200" eaLnBrk="1" hangingPunct="1"/>
            <a:r>
              <a:rPr lang="en-US" sz="2800" dirty="0" smtClean="0"/>
              <a:t>Acid resistance</a:t>
            </a:r>
          </a:p>
          <a:p>
            <a:pPr marL="1752600" lvl="3" indent="-381000" eaLnBrk="1" hangingPunct="1"/>
            <a:r>
              <a:rPr lang="en-US" sz="2400" dirty="0" smtClean="0"/>
              <a:t>Resin </a:t>
            </a:r>
            <a:endParaRPr lang="en-US" sz="2400" dirty="0" smtClean="0"/>
          </a:p>
          <a:p>
            <a:pPr marL="1295400" lvl="2" indent="-381000"/>
            <a:r>
              <a:rPr lang="en-US" sz="2800" dirty="0" smtClean="0"/>
              <a:t>New subject has to be careful for BPA </a:t>
            </a:r>
            <a:endParaRPr lang="en-US" sz="2800" dirty="0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Vacuum:</a:t>
            </a:r>
          </a:p>
          <a:p>
            <a:pPr marL="990600" lvl="1" indent="-533400" eaLnBrk="1" hangingPunct="1"/>
            <a:r>
              <a:rPr lang="en-US" sz="3200" smtClean="0"/>
              <a:t>Head space vacuum </a:t>
            </a:r>
          </a:p>
          <a:p>
            <a:pPr marL="1371600" lvl="2" indent="-457200" eaLnBrk="1" hangingPunct="1"/>
            <a:r>
              <a:rPr lang="en-US" sz="2800" smtClean="0"/>
              <a:t>Bet. Food and lid </a:t>
            </a:r>
          </a:p>
          <a:p>
            <a:pPr marL="1371600" lvl="2" indent="-457200" eaLnBrk="1" hangingPunct="1"/>
            <a:r>
              <a:rPr lang="en-US" sz="2800" smtClean="0"/>
              <a:t>Prevent swelling</a:t>
            </a:r>
          </a:p>
          <a:p>
            <a:pPr marL="1752600" lvl="3" indent="-381000" eaLnBrk="1" hangingPunct="1"/>
            <a:r>
              <a:rPr lang="en-US" sz="2400" smtClean="0"/>
              <a:t>Food expands </a:t>
            </a:r>
          </a:p>
          <a:p>
            <a:pPr marL="1371600" lvl="2" indent="-457200" eaLnBrk="1" hangingPunct="1"/>
            <a:r>
              <a:rPr lang="en-US" sz="2800" smtClean="0"/>
              <a:t>Reduce O2 </a:t>
            </a:r>
            <a:r>
              <a:rPr lang="en-US" sz="2800" smtClean="0">
                <a:sym typeface="Wingdings" pitchFamily="2" charset="2"/>
              </a:rPr>
              <a:t> less oxidation</a:t>
            </a:r>
          </a:p>
          <a:p>
            <a:pPr marL="1371600" lvl="2" indent="-457200" eaLnBrk="1" hangingPunct="1"/>
            <a:r>
              <a:rPr lang="en-US" sz="2800" smtClean="0">
                <a:sym typeface="Wingdings" pitchFamily="2" charset="2"/>
              </a:rPr>
              <a:t>Reduce corrosion of can </a:t>
            </a:r>
            <a:endParaRPr lang="en-US" sz="280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Vacuum:</a:t>
            </a:r>
          </a:p>
          <a:p>
            <a:pPr marL="990600" lvl="1" indent="-533400" eaLnBrk="1" hangingPunct="1"/>
            <a:r>
              <a:rPr lang="en-US" sz="3200" smtClean="0"/>
              <a:t>Build up vacuum</a:t>
            </a:r>
          </a:p>
          <a:p>
            <a:pPr marL="1371600" lvl="2" indent="-457200" eaLnBrk="1" hangingPunct="1"/>
            <a:r>
              <a:rPr lang="en-US" sz="2800" smtClean="0"/>
              <a:t>Thermal exhausting </a:t>
            </a:r>
          </a:p>
          <a:p>
            <a:pPr marL="1752600" lvl="3" indent="-381000" eaLnBrk="1" hangingPunct="1"/>
            <a:r>
              <a:rPr lang="en-US" sz="2400" smtClean="0">
                <a:sym typeface="Wingdings" pitchFamily="2" charset="2"/>
              </a:rPr>
              <a:t>Hot food before sealing Vapor  put lid T lowers Vapor condense to water  Vacuum</a:t>
            </a:r>
          </a:p>
          <a:p>
            <a:pPr marL="1371600" lvl="2" indent="-457200" eaLnBrk="1" hangingPunct="1"/>
            <a:r>
              <a:rPr lang="en-US" sz="2800" smtClean="0">
                <a:sym typeface="Wingdings" pitchFamily="2" charset="2"/>
              </a:rPr>
              <a:t>Mechanical</a:t>
            </a:r>
          </a:p>
          <a:p>
            <a:pPr marL="1752600" lvl="3" indent="-381000" eaLnBrk="1" hangingPunct="1"/>
            <a:r>
              <a:rPr lang="en-US" sz="2400" smtClean="0">
                <a:sym typeface="Wingdings" pitchFamily="2" charset="2"/>
              </a:rPr>
              <a:t>Seal in a vacuum chamber</a:t>
            </a:r>
          </a:p>
          <a:p>
            <a:pPr marL="1371600" lvl="2" indent="-457200" eaLnBrk="1" hangingPunct="1"/>
            <a:r>
              <a:rPr lang="en-US" sz="2800" smtClean="0">
                <a:sym typeface="Wingdings" pitchFamily="2" charset="2"/>
              </a:rPr>
              <a:t>Control and measure vacuum by a gauge  </a:t>
            </a:r>
            <a:endParaRPr lang="en-US" sz="2800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Thermal exhaustion:</a:t>
            </a:r>
          </a:p>
          <a:p>
            <a:pPr marL="990600" lvl="1" indent="-533400" eaLnBrk="1" hangingPunct="1"/>
            <a:r>
              <a:rPr lang="en-US" sz="3200" smtClean="0"/>
              <a:t>Prevent enzymatic activity</a:t>
            </a:r>
          </a:p>
          <a:p>
            <a:pPr marL="1371600" lvl="2" indent="-457200" eaLnBrk="1" hangingPunct="1"/>
            <a:r>
              <a:rPr lang="en-US" sz="2800" smtClean="0"/>
              <a:t>T &gt; 60</a:t>
            </a:r>
            <a:r>
              <a:rPr lang="en-US" sz="2800" smtClean="0">
                <a:cs typeface="Arial" charset="0"/>
              </a:rPr>
              <a:t>º</a:t>
            </a:r>
          </a:p>
          <a:p>
            <a:pPr marL="990600" lvl="1" indent="-533400" eaLnBrk="1" hangingPunct="1"/>
            <a:r>
              <a:rPr lang="en-US" sz="3200" smtClean="0"/>
              <a:t>Prevent microbial activity</a:t>
            </a:r>
          </a:p>
          <a:p>
            <a:pPr marL="990600" lvl="1" indent="-533400" eaLnBrk="1" hangingPunct="1"/>
            <a:endParaRPr lang="en-US" sz="3200" smtClean="0"/>
          </a:p>
          <a:p>
            <a:pPr marL="990600" lvl="1" indent="-533400" eaLnBrk="1" hangingPunct="1"/>
            <a:r>
              <a:rPr lang="en-US" sz="3200" smtClean="0"/>
              <a:t>Anaerobic Spore forming bacteria</a:t>
            </a:r>
          </a:p>
          <a:p>
            <a:pPr marL="1371600" lvl="2" indent="-457200" eaLnBrk="1" hangingPunct="1"/>
            <a:r>
              <a:rPr lang="en-US" sz="2800" smtClean="0">
                <a:sym typeface="Wingdings" pitchFamily="2" charset="2"/>
              </a:rPr>
              <a:t>Primary challenge</a:t>
            </a:r>
            <a:endParaRPr lang="en-US" sz="2800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Thermal Sterilization:</a:t>
            </a:r>
          </a:p>
          <a:p>
            <a:pPr marL="990600" lvl="1" indent="-533400" eaLnBrk="1" hangingPunct="1"/>
            <a:r>
              <a:rPr lang="en-US" sz="3200" smtClean="0"/>
              <a:t>To apply successfully we need:</a:t>
            </a:r>
          </a:p>
          <a:p>
            <a:pPr marL="1371600" lvl="2" indent="-457200" eaLnBrk="1" hangingPunct="1"/>
            <a:r>
              <a:rPr lang="en-US" sz="2800" smtClean="0"/>
              <a:t>Information about product</a:t>
            </a:r>
          </a:p>
          <a:p>
            <a:pPr marL="1752600" lvl="3" indent="-381000" eaLnBrk="1" hangingPunct="1"/>
            <a:r>
              <a:rPr lang="en-US" sz="2400" smtClean="0"/>
              <a:t>Liquid, solid… etc.</a:t>
            </a:r>
          </a:p>
          <a:p>
            <a:pPr marL="1371600" lvl="2" indent="-457200" eaLnBrk="1" hangingPunct="1"/>
            <a:r>
              <a:rPr lang="en-US" sz="2800" smtClean="0"/>
              <a:t>Information about expected </a:t>
            </a:r>
            <a:r>
              <a:rPr lang="en-US" sz="2800" smtClean="0">
                <a:latin typeface="Symbol" pitchFamily="18" charset="2"/>
              </a:rPr>
              <a:t>m-</a:t>
            </a:r>
            <a:r>
              <a:rPr lang="en-US" sz="2800" smtClean="0"/>
              <a:t>organisms</a:t>
            </a:r>
          </a:p>
          <a:p>
            <a:pPr marL="1752600" lvl="3" indent="-381000" eaLnBrk="1" hangingPunct="1"/>
            <a:r>
              <a:rPr lang="en-US" sz="2400" smtClean="0"/>
              <a:t>Spore forming …etc. </a:t>
            </a:r>
          </a:p>
          <a:p>
            <a:pPr marL="1371600" lvl="2" indent="-457200" eaLnBrk="1" hangingPunct="1"/>
            <a:r>
              <a:rPr lang="en-US" sz="2800" smtClean="0"/>
              <a:t>Understand Coldest point concept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Topic </a:t>
            </a:r>
            <a:r>
              <a:rPr lang="en-US" sz="4400" b="1">
                <a:solidFill>
                  <a:srgbClr val="FFFF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Product information</a:t>
            </a:r>
          </a:p>
          <a:p>
            <a:pPr marL="990600" lvl="1" indent="-533400" eaLnBrk="1" hangingPunct="1"/>
            <a:r>
              <a:rPr lang="en-US" sz="3200" smtClean="0"/>
              <a:t>Provide insight on heat transfer:</a:t>
            </a:r>
          </a:p>
          <a:p>
            <a:pPr marL="1371600" lvl="2" indent="-457200" eaLnBrk="1" hangingPunct="1"/>
            <a:r>
              <a:rPr lang="en-US" sz="2800" smtClean="0"/>
              <a:t>Conduction in solids </a:t>
            </a:r>
          </a:p>
          <a:p>
            <a:pPr marL="1752600" lvl="3" indent="-381000" eaLnBrk="1" hangingPunct="1"/>
            <a:r>
              <a:rPr lang="en-US" sz="2400" smtClean="0"/>
              <a:t>By contact </a:t>
            </a:r>
          </a:p>
          <a:p>
            <a:pPr marL="1752600" lvl="3" indent="-381000" eaLnBrk="1" hangingPunct="1"/>
            <a:r>
              <a:rPr lang="en-US" sz="2400" smtClean="0"/>
              <a:t>Coldest point easy to visualize (middle)</a:t>
            </a:r>
          </a:p>
          <a:p>
            <a:pPr marL="1371600" lvl="2" indent="-457200" eaLnBrk="1" hangingPunct="1"/>
            <a:r>
              <a:rPr lang="en-US" sz="2800" smtClean="0"/>
              <a:t>Convection </a:t>
            </a:r>
          </a:p>
          <a:p>
            <a:pPr marL="1752600" lvl="3" indent="-381000" eaLnBrk="1" hangingPunct="1"/>
            <a:r>
              <a:rPr lang="en-US" sz="2400" smtClean="0"/>
              <a:t>Nature of fluids </a:t>
            </a:r>
          </a:p>
          <a:p>
            <a:pPr marL="1752600" lvl="3" indent="-381000" eaLnBrk="1" hangingPunct="1"/>
            <a:r>
              <a:rPr lang="en-US" sz="2400" smtClean="0"/>
              <a:t>In 211 Can 1 inch from bottom.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Product information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914400" y="2743200"/>
            <a:ext cx="1828800" cy="21336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5486400" y="2743200"/>
            <a:ext cx="1828800" cy="21336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1676400" y="3962400"/>
            <a:ext cx="2286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V="1">
            <a:off x="914400" y="4114800"/>
            <a:ext cx="685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H="1" flipV="1">
            <a:off x="1981200" y="4114800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V="1">
            <a:off x="1066800" y="4191000"/>
            <a:ext cx="609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 flipH="1" flipV="1">
            <a:off x="1905000" y="4191000"/>
            <a:ext cx="609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V="1">
            <a:off x="1600200" y="4267200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1828800" y="4267200"/>
            <a:ext cx="228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914400" y="4038600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914400" y="39624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914400" y="3733800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914400" y="3200400"/>
            <a:ext cx="685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752600" y="34290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1905000" y="3352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1981200" y="32004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2057400" y="3581400"/>
            <a:ext cx="6858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2057400" y="4038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1752600" y="4038600"/>
            <a:ext cx="16002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124200" y="5334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Coldest point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914400" y="2209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Conduction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410200" y="2286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Convection</a:t>
            </a: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6324600" y="4267200"/>
            <a:ext cx="2286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 rot="-10035478">
            <a:off x="6554788" y="3259138"/>
            <a:ext cx="685800" cy="1295400"/>
          </a:xfrm>
          <a:prstGeom prst="curvedLeftArrow">
            <a:avLst>
              <a:gd name="adj1" fmla="val 23069"/>
              <a:gd name="adj2" fmla="val 50668"/>
              <a:gd name="adj3" fmla="val 198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 rot="882437">
            <a:off x="5638800" y="3429000"/>
            <a:ext cx="685800" cy="1295400"/>
          </a:xfrm>
          <a:prstGeom prst="curvedLeftArrow">
            <a:avLst>
              <a:gd name="adj1" fmla="val 23069"/>
              <a:gd name="adj2" fmla="val 50668"/>
              <a:gd name="adj3" fmla="val 198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5105400" y="4495800"/>
            <a:ext cx="11430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>
                <a:solidFill>
                  <a:srgbClr val="FF0000"/>
                </a:solidFill>
              </a:rPr>
              <a:t>Product information</a:t>
            </a:r>
          </a:p>
          <a:p>
            <a:pPr marL="990600" lvl="1" indent="-533400" eaLnBrk="1" hangingPunct="1"/>
            <a:r>
              <a:rPr lang="en-US" sz="3200" smtClean="0"/>
              <a:t>Provide insight on heat transfer rate:</a:t>
            </a:r>
          </a:p>
          <a:p>
            <a:pPr marL="1371600" lvl="2" indent="-457200" eaLnBrk="1" hangingPunct="1"/>
            <a:r>
              <a:rPr lang="en-US" sz="2800" smtClean="0"/>
              <a:t>Heat travels faster in liquid foods </a:t>
            </a:r>
          </a:p>
          <a:p>
            <a:pPr marL="1371600" lvl="2" indent="-457200" eaLnBrk="1" hangingPunct="1"/>
            <a:r>
              <a:rPr lang="en-US" sz="2800" smtClean="0"/>
              <a:t>Each product have a curve</a:t>
            </a:r>
          </a:p>
          <a:p>
            <a:pPr marL="1752600" lvl="3" indent="-381000" eaLnBrk="1" hangingPunct="1"/>
            <a:r>
              <a:rPr lang="en-US" sz="2400" smtClean="0"/>
              <a:t>X axis processing time </a:t>
            </a:r>
          </a:p>
          <a:p>
            <a:pPr marL="1752600" lvl="3" indent="-381000" eaLnBrk="1" hangingPunct="1"/>
            <a:r>
              <a:rPr lang="en-US" sz="2400" smtClean="0"/>
              <a:t>Y axis T </a:t>
            </a:r>
            <a:r>
              <a:rPr lang="en-US" sz="2400" smtClean="0">
                <a:cs typeface="Arial" charset="0"/>
              </a:rPr>
              <a:t>ºC (Logarithmic Scale)</a:t>
            </a:r>
          </a:p>
          <a:p>
            <a:pPr marL="1752600" lvl="3" indent="-381000" eaLnBrk="1" hangingPunct="1"/>
            <a:r>
              <a:rPr lang="en-US" sz="2400" smtClean="0">
                <a:cs typeface="Arial" charset="0"/>
              </a:rPr>
              <a:t>From rate and target T and time at coldest point </a:t>
            </a:r>
            <a:r>
              <a:rPr lang="en-US" sz="2400" smtClean="0">
                <a:cs typeface="Arial" charset="0"/>
                <a:sym typeface="Wingdings" pitchFamily="2" charset="2"/>
              </a:rPr>
              <a:t> KNOW PROCESSING TIME</a:t>
            </a:r>
            <a:endParaRPr lang="en-US" sz="2400" smtClean="0">
              <a:cs typeface="Arial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endParaRPr lang="en-US" sz="3600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1828800"/>
            <a:ext cx="4343400" cy="4038600"/>
            <a:chOff x="144" y="1152"/>
            <a:chExt cx="2736" cy="2544"/>
          </a:xfrm>
        </p:grpSpPr>
        <p:sp>
          <p:nvSpPr>
            <p:cNvPr id="15367" name="Text Box 10"/>
            <p:cNvSpPr txBox="1">
              <a:spLocks noChangeArrowheads="1"/>
            </p:cNvSpPr>
            <p:nvPr/>
          </p:nvSpPr>
          <p:spPr bwMode="auto">
            <a:xfrm>
              <a:off x="144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121</a:t>
              </a:r>
              <a:r>
                <a:rPr lang="en-US">
                  <a:cs typeface="Arial" charset="0"/>
                </a:rPr>
                <a:t>º</a:t>
              </a:r>
            </a:p>
          </p:txBody>
        </p:sp>
        <p:sp>
          <p:nvSpPr>
            <p:cNvPr id="15368" name="Text Box 14"/>
            <p:cNvSpPr txBox="1">
              <a:spLocks noChangeArrowheads="1"/>
            </p:cNvSpPr>
            <p:nvPr/>
          </p:nvSpPr>
          <p:spPr bwMode="auto">
            <a:xfrm rot="-5400000">
              <a:off x="-316" y="2236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Temperature </a:t>
              </a:r>
              <a:r>
                <a:rPr lang="en-US">
                  <a:cs typeface="Arial" charset="0"/>
                </a:rPr>
                <a:t>º</a:t>
              </a:r>
              <a:r>
                <a:rPr lang="en-US"/>
                <a:t>C </a:t>
              </a:r>
            </a:p>
          </p:txBody>
        </p:sp>
        <p:sp>
          <p:nvSpPr>
            <p:cNvPr id="15369" name="Text Box 17"/>
            <p:cNvSpPr txBox="1">
              <a:spLocks noChangeArrowheads="1"/>
            </p:cNvSpPr>
            <p:nvPr/>
          </p:nvSpPr>
          <p:spPr bwMode="auto">
            <a:xfrm>
              <a:off x="768" y="3465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Time (min)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76" y="1152"/>
              <a:ext cx="2304" cy="2160"/>
              <a:chOff x="576" y="1152"/>
              <a:chExt cx="2304" cy="2160"/>
            </a:xfrm>
          </p:grpSpPr>
          <p:sp>
            <p:nvSpPr>
              <p:cNvPr id="15371" name="Line 4"/>
              <p:cNvSpPr>
                <a:spLocks noChangeShapeType="1"/>
              </p:cNvSpPr>
              <p:nvPr/>
            </p:nvSpPr>
            <p:spPr bwMode="auto">
              <a:xfrm flipV="1">
                <a:off x="576" y="1152"/>
                <a:ext cx="0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2" name="Line 5"/>
              <p:cNvSpPr>
                <a:spLocks noChangeShapeType="1"/>
              </p:cNvSpPr>
              <p:nvPr/>
            </p:nvSpPr>
            <p:spPr bwMode="auto">
              <a:xfrm>
                <a:off x="576" y="3312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3" name="Freeform 7"/>
              <p:cNvSpPr>
                <a:spLocks/>
              </p:cNvSpPr>
              <p:nvPr/>
            </p:nvSpPr>
            <p:spPr bwMode="auto">
              <a:xfrm>
                <a:off x="576" y="1584"/>
                <a:ext cx="1728" cy="1392"/>
              </a:xfrm>
              <a:custGeom>
                <a:avLst/>
                <a:gdLst>
                  <a:gd name="T0" fmla="*/ 0 w 1728"/>
                  <a:gd name="T1" fmla="*/ 1392 h 1392"/>
                  <a:gd name="T2" fmla="*/ 888 w 1728"/>
                  <a:gd name="T3" fmla="*/ 1104 h 1392"/>
                  <a:gd name="T4" fmla="*/ 1576 w 1728"/>
                  <a:gd name="T5" fmla="*/ 536 h 1392"/>
                  <a:gd name="T6" fmla="*/ 1728 w 1728"/>
                  <a:gd name="T7" fmla="*/ 0 h 13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8"/>
                  <a:gd name="T13" fmla="*/ 0 h 1392"/>
                  <a:gd name="T14" fmla="*/ 1728 w 1728"/>
                  <a:gd name="T15" fmla="*/ 1392 h 13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8" h="1392">
                    <a:moveTo>
                      <a:pt x="0" y="1392"/>
                    </a:moveTo>
                    <a:lnTo>
                      <a:pt x="888" y="1104"/>
                    </a:lnTo>
                    <a:lnTo>
                      <a:pt x="1576" y="536"/>
                    </a:lnTo>
                    <a:lnTo>
                      <a:pt x="1728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4" name="Freeform 8"/>
              <p:cNvSpPr>
                <a:spLocks/>
              </p:cNvSpPr>
              <p:nvPr/>
            </p:nvSpPr>
            <p:spPr bwMode="auto">
              <a:xfrm>
                <a:off x="576" y="1584"/>
                <a:ext cx="1152" cy="1392"/>
              </a:xfrm>
              <a:custGeom>
                <a:avLst/>
                <a:gdLst>
                  <a:gd name="T0" fmla="*/ 0 w 1728"/>
                  <a:gd name="T1" fmla="*/ 1392 h 1392"/>
                  <a:gd name="T2" fmla="*/ 263 w 1728"/>
                  <a:gd name="T3" fmla="*/ 1104 h 1392"/>
                  <a:gd name="T4" fmla="*/ 467 w 1728"/>
                  <a:gd name="T5" fmla="*/ 536 h 1392"/>
                  <a:gd name="T6" fmla="*/ 512 w 1728"/>
                  <a:gd name="T7" fmla="*/ 0 h 13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8"/>
                  <a:gd name="T13" fmla="*/ 0 h 1392"/>
                  <a:gd name="T14" fmla="*/ 1728 w 1728"/>
                  <a:gd name="T15" fmla="*/ 1392 h 13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8" h="1392">
                    <a:moveTo>
                      <a:pt x="0" y="1392"/>
                    </a:moveTo>
                    <a:lnTo>
                      <a:pt x="888" y="1104"/>
                    </a:lnTo>
                    <a:lnTo>
                      <a:pt x="1576" y="536"/>
                    </a:lnTo>
                    <a:lnTo>
                      <a:pt x="1728" y="0"/>
                    </a:lnTo>
                  </a:path>
                </a:pathLst>
              </a:custGeom>
              <a:noFill/>
              <a:ln w="571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5" name="Line 9"/>
              <p:cNvSpPr>
                <a:spLocks noChangeShapeType="1"/>
              </p:cNvSpPr>
              <p:nvPr/>
            </p:nvSpPr>
            <p:spPr bwMode="auto">
              <a:xfrm>
                <a:off x="576" y="1584"/>
                <a:ext cx="1728" cy="0"/>
              </a:xfrm>
              <a:prstGeom prst="line">
                <a:avLst/>
              </a:prstGeom>
              <a:noFill/>
              <a:ln w="38100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6" name="Line 11"/>
              <p:cNvSpPr>
                <a:spLocks noChangeShapeType="1"/>
              </p:cNvSpPr>
              <p:nvPr/>
            </p:nvSpPr>
            <p:spPr bwMode="auto">
              <a:xfrm>
                <a:off x="1728" y="1584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CC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7" name="Line 12"/>
              <p:cNvSpPr>
                <a:spLocks noChangeShapeType="1"/>
              </p:cNvSpPr>
              <p:nvPr/>
            </p:nvSpPr>
            <p:spPr bwMode="auto">
              <a:xfrm>
                <a:off x="2304" y="1584"/>
                <a:ext cx="0" cy="1728"/>
              </a:xfrm>
              <a:prstGeom prst="line">
                <a:avLst/>
              </a:prstGeom>
              <a:noFill/>
              <a:ln w="57150" cap="rnd">
                <a:solidFill>
                  <a:srgbClr val="00CC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8" name="Text Box 18"/>
              <p:cNvSpPr txBox="1">
                <a:spLocks noChangeArrowheads="1"/>
              </p:cNvSpPr>
              <p:nvPr/>
            </p:nvSpPr>
            <p:spPr bwMode="auto">
              <a:xfrm rot="-3305290">
                <a:off x="908" y="2116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Liquid</a:t>
                </a:r>
              </a:p>
            </p:txBody>
          </p:sp>
          <p:sp>
            <p:nvSpPr>
              <p:cNvPr id="15379" name="Text Box 19"/>
              <p:cNvSpPr txBox="1">
                <a:spLocks noChangeArrowheads="1"/>
              </p:cNvSpPr>
              <p:nvPr/>
            </p:nvSpPr>
            <p:spPr bwMode="auto">
              <a:xfrm rot="-2348566">
                <a:off x="1253" y="2212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Solid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3600"/>
              <a:t>Storage</a:t>
            </a:r>
          </a:p>
          <a:p>
            <a:pPr marL="1371600" lvl="2" indent="-457200"/>
            <a:endParaRPr lang="en-US" sz="2800"/>
          </a:p>
          <a:p>
            <a:pPr marL="1371600" lvl="2" indent="-457200"/>
            <a:r>
              <a:rPr lang="en-US" sz="2800"/>
              <a:t>Better storage facility </a:t>
            </a:r>
            <a:r>
              <a:rPr lang="en-US" sz="2800">
                <a:sym typeface="Wingdings" pitchFamily="2" charset="2"/>
              </a:rPr>
              <a:t> higher flexibility</a:t>
            </a:r>
          </a:p>
          <a:p>
            <a:pPr marL="1752600" lvl="3" indent="-381000"/>
            <a:r>
              <a:rPr lang="en-US" sz="2400"/>
              <a:t>Materials bought at optimal price to quality</a:t>
            </a:r>
          </a:p>
          <a:p>
            <a:pPr marL="1752600" lvl="3" indent="-381000"/>
            <a:endParaRPr lang="en-US" sz="2400"/>
          </a:p>
          <a:p>
            <a:pPr marL="1371600" lvl="2" indent="-457200"/>
            <a:r>
              <a:rPr lang="en-US" sz="2800"/>
              <a:t>Depends on our processing capability</a:t>
            </a:r>
          </a:p>
          <a:p>
            <a:pPr marL="1752600" lvl="3" indent="-381000">
              <a:buFontTx/>
              <a:buNone/>
            </a:pPr>
            <a:endParaRPr lang="en-US" sz="2400"/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609600" y="23622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b="1"/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 </a:t>
            </a:r>
            <a:r>
              <a:rPr lang="en-US" sz="3600" smtClean="0">
                <a:latin typeface="Symbol" pitchFamily="18" charset="2"/>
              </a:rPr>
              <a:t>m</a:t>
            </a:r>
            <a:r>
              <a:rPr lang="en-US" sz="3600" smtClean="0"/>
              <a:t>-organism information</a:t>
            </a:r>
          </a:p>
          <a:p>
            <a:pPr marL="990600" lvl="1" indent="-533400" eaLnBrk="1" hangingPunct="1"/>
            <a:r>
              <a:rPr lang="en-US" sz="3200" smtClean="0"/>
              <a:t>Kind of </a:t>
            </a:r>
            <a:r>
              <a:rPr lang="en-US" sz="3200" smtClean="0">
                <a:latin typeface="Symbol" pitchFamily="18" charset="2"/>
              </a:rPr>
              <a:t>m</a:t>
            </a:r>
            <a:r>
              <a:rPr lang="en-US" sz="3200" smtClean="0"/>
              <a:t>-organism to be expected</a:t>
            </a:r>
          </a:p>
          <a:p>
            <a:pPr marL="1371600" lvl="2" indent="-457200" eaLnBrk="1" hangingPunct="1"/>
            <a:r>
              <a:rPr lang="en-US" sz="2800" smtClean="0"/>
              <a:t>Low acid food pH&gt; 4.5</a:t>
            </a:r>
          </a:p>
          <a:p>
            <a:pPr marL="1752600" lvl="3" indent="-381000" eaLnBrk="1" hangingPunct="1"/>
            <a:r>
              <a:rPr lang="en-US" sz="2400" smtClean="0"/>
              <a:t>Spore forming </a:t>
            </a:r>
          </a:p>
          <a:p>
            <a:pPr marL="1752600" lvl="3" indent="-381000" eaLnBrk="1" hangingPunct="1"/>
            <a:r>
              <a:rPr lang="en-US" sz="2400" smtClean="0"/>
              <a:t>More difficult to sterilize</a:t>
            </a:r>
          </a:p>
          <a:p>
            <a:pPr marL="1371600" lvl="2" indent="-457200" eaLnBrk="1" hangingPunct="1"/>
            <a:r>
              <a:rPr lang="en-US" sz="2800" smtClean="0"/>
              <a:t>High acid food pH&lt; 4.5</a:t>
            </a:r>
          </a:p>
          <a:p>
            <a:pPr marL="1752600" lvl="3" indent="-381000" eaLnBrk="1" hangingPunct="1"/>
            <a:r>
              <a:rPr lang="en-US" sz="2400" smtClean="0"/>
              <a:t>Easier to sterilize 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  <p:pic>
        <p:nvPicPr>
          <p:cNvPr id="17413" name="Picture 1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01725"/>
            <a:ext cx="5932488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10-October-2007</a:t>
            </a:r>
          </a:p>
          <a:p>
            <a:r>
              <a:rPr lang="en-US" smtClean="0"/>
              <a:t>12:00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smtClean="0"/>
              <a:t> </a:t>
            </a:r>
            <a:r>
              <a:rPr lang="en-US" sz="3600" smtClean="0">
                <a:latin typeface="Symbol" pitchFamily="18" charset="2"/>
              </a:rPr>
              <a:t>m</a:t>
            </a:r>
            <a:r>
              <a:rPr lang="en-US" sz="3600" smtClean="0"/>
              <a:t>-organism information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smtClean="0"/>
              <a:t>Thermal destruction of bacteria: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smtClean="0"/>
              <a:t>The most notorious is </a:t>
            </a:r>
            <a:r>
              <a:rPr lang="en-US" sz="2800" i="1" smtClean="0"/>
              <a:t>Cl. Botulinum</a:t>
            </a:r>
            <a:r>
              <a:rPr lang="en-US" sz="2800" smtClean="0"/>
              <a:t> 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n-US" sz="280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smtClean="0"/>
              <a:t>A survival curve is constructed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2400" smtClean="0"/>
              <a:t>@ Constant lethal temperature </a:t>
            </a:r>
            <a:r>
              <a:rPr lang="en-US" smtClean="0"/>
              <a:t>(usu. T:121.1</a:t>
            </a:r>
            <a:r>
              <a:rPr lang="en-US" smtClean="0">
                <a:cs typeface="Arial" charset="0"/>
              </a:rPr>
              <a:t>ºC)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Decimal reduction time is (D)</a:t>
            </a:r>
          </a:p>
          <a:p>
            <a:pPr marL="2209800" lvl="4" indent="-38100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Time to reduce spore from 10000 to 1000  = Time to reduce spore from  100 to 10</a:t>
            </a:r>
          </a:p>
          <a:p>
            <a:pPr marL="2209800" lvl="4" indent="-381000" eaLnBrk="1" hangingPunct="1">
              <a:lnSpc>
                <a:spcPct val="90000"/>
              </a:lnSpc>
            </a:pPr>
            <a:endParaRPr lang="en-US" sz="2400" smtClean="0">
              <a:cs typeface="Arial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endParaRPr lang="en-US" sz="3600" smtClean="0">
              <a:cs typeface="Arial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6413" y="2141538"/>
            <a:ext cx="5538787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09800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By: Dr. Ossama Dimassi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 eaLnBrk="1" hangingPunct="1"/>
            <a:endParaRPr lang="en-US" sz="3600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Topic 4</a:t>
            </a: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272463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609600" y="53340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a/ D values quoted are those at the reference temperature of 121.1°C, with the exception of that for C. botulinum type E, the spores of which are relatively heat sensitive, being killed at pasteurization temperatures (e.g., 82.2°C)</a:t>
            </a:r>
          </a:p>
          <a:p>
            <a:pPr algn="l">
              <a:spcBef>
                <a:spcPct val="50000"/>
              </a:spcBef>
            </a:pPr>
            <a:r>
              <a:rPr lang="en-US" sz="1200"/>
              <a:t>b/ Although the temperature range for optimum growth of C. botulinum type E is 30-35 °C, it has a minimum of 3.3°C which means that it is able to grow at refrigeration temperatures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sz="3600"/>
              <a:t>Soaking &amp; washing: (1/3)</a:t>
            </a:r>
          </a:p>
          <a:p>
            <a:pPr marL="990600" lvl="1" indent="-533400"/>
            <a:endParaRPr lang="en-US" sz="3200"/>
          </a:p>
          <a:p>
            <a:pPr marL="990600" lvl="1" indent="-533400"/>
            <a:r>
              <a:rPr lang="en-US" sz="3200"/>
              <a:t>Necessary cleaning step </a:t>
            </a:r>
          </a:p>
          <a:p>
            <a:pPr marL="1371600" lvl="2" indent="-457200"/>
            <a:r>
              <a:rPr lang="en-US" sz="2800"/>
              <a:t>Hot/ cold water </a:t>
            </a:r>
          </a:p>
          <a:p>
            <a:pPr marL="1371600" lvl="2" indent="-457200"/>
            <a:r>
              <a:rPr lang="en-US" sz="2800"/>
              <a:t>Depending on raw material</a:t>
            </a:r>
          </a:p>
          <a:p>
            <a:pPr marL="1371600" lvl="2" indent="-457200">
              <a:buFontTx/>
              <a:buNone/>
            </a:pPr>
            <a:endParaRPr lang="en-US" sz="2800"/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609600" y="23622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b="1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sz="3600"/>
              <a:t>Soaking &amp; washing: (2/3)</a:t>
            </a:r>
          </a:p>
          <a:p>
            <a:pPr marL="990600" lvl="1" indent="-533400"/>
            <a:r>
              <a:rPr lang="en-US" sz="3200"/>
              <a:t>Detergents:</a:t>
            </a:r>
          </a:p>
          <a:p>
            <a:pPr marL="1371600" lvl="2" indent="-457200"/>
            <a:r>
              <a:rPr lang="en-US" sz="2800"/>
              <a:t>Alkaline (Against protein – esp. milk protein)</a:t>
            </a:r>
          </a:p>
          <a:p>
            <a:pPr marL="1371600" lvl="2" indent="-457200"/>
            <a:r>
              <a:rPr lang="en-US" sz="2800"/>
              <a:t>Acid (Against organic complexes)</a:t>
            </a:r>
          </a:p>
          <a:p>
            <a:pPr marL="1371600" lvl="2" indent="-457200"/>
            <a:r>
              <a:rPr lang="en-US" sz="2800"/>
              <a:t>Surface active agents (like soaps)</a:t>
            </a:r>
          </a:p>
          <a:p>
            <a:pPr marL="1371600" lvl="2" indent="-457200"/>
            <a:r>
              <a:rPr lang="en-US" sz="2800"/>
              <a:t>Enzymes (lipases, Carbohydrases.. etc.)</a:t>
            </a: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609600" y="23622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b="1"/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sz="3600"/>
              <a:t>Soaking &amp; washing: (3/3)</a:t>
            </a:r>
          </a:p>
          <a:p>
            <a:pPr marL="990600" lvl="1" indent="-533400"/>
            <a:r>
              <a:rPr lang="en-US" sz="3200"/>
              <a:t>Example:</a:t>
            </a:r>
          </a:p>
          <a:p>
            <a:pPr marL="1371600" lvl="2" indent="-457200"/>
            <a:r>
              <a:rPr lang="en-US" sz="2800"/>
              <a:t>HCl </a:t>
            </a:r>
            <a:r>
              <a:rPr lang="en-US" sz="2800">
                <a:sym typeface="Wingdings" pitchFamily="2" charset="2"/>
              </a:rPr>
              <a:t> Lead arsenate (Insecticide)</a:t>
            </a:r>
            <a:r>
              <a:rPr lang="en-US" sz="2800"/>
              <a:t> removal</a:t>
            </a:r>
          </a:p>
          <a:p>
            <a:pPr marL="1752600" lvl="3" indent="-381000"/>
            <a:r>
              <a:rPr lang="en-US" sz="2400"/>
              <a:t>Prohibited</a:t>
            </a:r>
          </a:p>
          <a:p>
            <a:pPr marL="1752600" lvl="3" indent="-381000"/>
            <a:r>
              <a:rPr lang="en-US" sz="2400"/>
              <a:t>Used in apple orchids 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3600"/>
              <a:t>Sorting and grading:</a:t>
            </a:r>
          </a:p>
          <a:p>
            <a:pPr marL="990600" lvl="1" indent="-533400"/>
            <a:r>
              <a:rPr lang="en-US" sz="3200"/>
              <a:t>Remove spoiled food </a:t>
            </a:r>
          </a:p>
          <a:p>
            <a:pPr marL="1371600" lvl="2" indent="-457200"/>
            <a:r>
              <a:rPr lang="en-US" sz="2800"/>
              <a:t>Bad oranges  </a:t>
            </a:r>
          </a:p>
          <a:p>
            <a:pPr marL="990600" lvl="1" indent="-533400"/>
            <a:r>
              <a:rPr lang="en-US" sz="3200"/>
              <a:t>Sort</a:t>
            </a:r>
          </a:p>
          <a:p>
            <a:pPr marL="1371600" lvl="2" indent="-457200"/>
            <a:r>
              <a:rPr lang="en-US" sz="2800"/>
              <a:t>Size</a:t>
            </a:r>
          </a:p>
          <a:p>
            <a:pPr marL="1371600" lvl="2" indent="-457200"/>
            <a:r>
              <a:rPr lang="en-US" sz="2800"/>
              <a:t>Maturity</a:t>
            </a:r>
          </a:p>
          <a:p>
            <a:pPr marL="1371600" lvl="2" indent="-457200"/>
            <a:endParaRPr lang="en-US" sz="2800"/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 sz="3600"/>
              <a:t>Blanching: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/>
              <a:t>Treatment with boiling water for short time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800"/>
              <a:t>Inactivate enzymes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800"/>
              <a:t>Facilitate peeling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/>
              <a:t>Time for blanching can be determined: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800"/>
              <a:t>Measuring peroxides activity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sz="2400"/>
              <a:t>Peroxidase is a resistant enzyme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sz="2400"/>
              <a:t>Plays a role is bleaching of vegetables</a:t>
            </a:r>
          </a:p>
        </p:txBody>
      </p:sp>
      <p:sp>
        <p:nvSpPr>
          <p:cNvPr id="352259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Dr. Ossama Dimassi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 marL="609600" indent="-609600">
              <a:buFontTx/>
              <a:buAutoNum type="arabicPeriod" startAt="6"/>
            </a:pPr>
            <a:r>
              <a:rPr lang="en-US" sz="3600"/>
              <a:t>Peeling, pitting and/or coring</a:t>
            </a:r>
          </a:p>
          <a:p>
            <a:pPr marL="990600" lvl="1" indent="-533400"/>
            <a:r>
              <a:rPr lang="en-US" sz="3200"/>
              <a:t>By hand:</a:t>
            </a:r>
          </a:p>
          <a:p>
            <a:pPr marL="1371600" lvl="2" indent="-457200"/>
            <a:r>
              <a:rPr lang="en-US" sz="2800"/>
              <a:t>Sensitive product and small factory</a:t>
            </a:r>
          </a:p>
          <a:p>
            <a:pPr marL="990600" lvl="1" indent="-533400"/>
            <a:r>
              <a:rPr lang="en-US" sz="3200"/>
              <a:t>By heating </a:t>
            </a:r>
          </a:p>
          <a:p>
            <a:pPr marL="990600" lvl="1" indent="-533400"/>
            <a:r>
              <a:rPr lang="en-US" sz="3200"/>
              <a:t>By machines</a:t>
            </a:r>
          </a:p>
          <a:p>
            <a:pPr marL="990600" lvl="1" indent="-533400"/>
            <a:r>
              <a:rPr lang="en-US" sz="3200"/>
              <a:t>Lye peeling</a:t>
            </a:r>
          </a:p>
          <a:p>
            <a:pPr marL="1371600" lvl="2" indent="-457200"/>
            <a:r>
              <a:rPr lang="en-US" sz="2800"/>
              <a:t>1-2% NaOH dip  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</a:rPr>
              <a:t>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3907</TotalTime>
  <Words>1178</Words>
  <Application>Microsoft Office PowerPoint</Application>
  <PresentationFormat>On-screen Show (4:3)</PresentationFormat>
  <Paragraphs>326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PSU Dairy &amp; Animal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to Score Body Condition - Step by Step</dc:title>
  <dc:creator>Coleen M. Jones</dc:creator>
  <cp:lastModifiedBy>user_toshiba4333</cp:lastModifiedBy>
  <cp:revision>139</cp:revision>
  <dcterms:created xsi:type="dcterms:W3CDTF">2004-06-29T16:20:28Z</dcterms:created>
  <dcterms:modified xsi:type="dcterms:W3CDTF">2012-03-30T06:15:21Z</dcterms:modified>
</cp:coreProperties>
</file>