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87" d="100"/>
          <a:sy n="87" d="100"/>
        </p:scale>
        <p:origin x="-672"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46" Type="http://schemas.openxmlformats.org/officeDocument/2006/relationships/theme" Target="theme/theme1.xml"/><Relationship Id="rId47" Type="http://schemas.openxmlformats.org/officeDocument/2006/relationships/tableStyles" Target="tableStyle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printerSettings" Target="printerSettings/printerSettings1.bin"/><Relationship Id="rId44" Type="http://schemas.openxmlformats.org/officeDocument/2006/relationships/presProps" Target="presProps.xml"/><Relationship Id="rId4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E2A05C1-94B4-9140-A109-BC28A80CB6E2}" type="datetimeFigureOut">
              <a:rPr lang="en-US" smtClean="0"/>
              <a:t>12/6/13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52979F-9E37-6C4E-9815-81C72E8EA7C7}" type="slidenum">
              <a:rPr lang="en-US" smtClean="0"/>
              <a:t>‹#›</a:t>
            </a:fld>
            <a:endParaRPr lang="en-US"/>
          </a:p>
        </p:txBody>
      </p:sp>
    </p:spTree>
    <p:extLst>
      <p:ext uri="{BB962C8B-B14F-4D97-AF65-F5344CB8AC3E}">
        <p14:creationId xmlns:p14="http://schemas.microsoft.com/office/powerpoint/2010/main" val="39337286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E2A05C1-94B4-9140-A109-BC28A80CB6E2}" type="datetimeFigureOut">
              <a:rPr lang="en-US" smtClean="0"/>
              <a:t>12/6/13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52979F-9E37-6C4E-9815-81C72E8EA7C7}" type="slidenum">
              <a:rPr lang="en-US" smtClean="0"/>
              <a:t>‹#›</a:t>
            </a:fld>
            <a:endParaRPr lang="en-US"/>
          </a:p>
        </p:txBody>
      </p:sp>
    </p:spTree>
    <p:extLst>
      <p:ext uri="{BB962C8B-B14F-4D97-AF65-F5344CB8AC3E}">
        <p14:creationId xmlns:p14="http://schemas.microsoft.com/office/powerpoint/2010/main" val="8483071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E2A05C1-94B4-9140-A109-BC28A80CB6E2}" type="datetimeFigureOut">
              <a:rPr lang="en-US" smtClean="0"/>
              <a:t>12/6/13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52979F-9E37-6C4E-9815-81C72E8EA7C7}" type="slidenum">
              <a:rPr lang="en-US" smtClean="0"/>
              <a:t>‹#›</a:t>
            </a:fld>
            <a:endParaRPr lang="en-US"/>
          </a:p>
        </p:txBody>
      </p:sp>
    </p:spTree>
    <p:extLst>
      <p:ext uri="{BB962C8B-B14F-4D97-AF65-F5344CB8AC3E}">
        <p14:creationId xmlns:p14="http://schemas.microsoft.com/office/powerpoint/2010/main" val="39764660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E2A05C1-94B4-9140-A109-BC28A80CB6E2}" type="datetimeFigureOut">
              <a:rPr lang="en-US" smtClean="0"/>
              <a:t>12/6/13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52979F-9E37-6C4E-9815-81C72E8EA7C7}" type="slidenum">
              <a:rPr lang="en-US" smtClean="0"/>
              <a:t>‹#›</a:t>
            </a:fld>
            <a:endParaRPr lang="en-US"/>
          </a:p>
        </p:txBody>
      </p:sp>
    </p:spTree>
    <p:extLst>
      <p:ext uri="{BB962C8B-B14F-4D97-AF65-F5344CB8AC3E}">
        <p14:creationId xmlns:p14="http://schemas.microsoft.com/office/powerpoint/2010/main" val="30530377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E2A05C1-94B4-9140-A109-BC28A80CB6E2}" type="datetimeFigureOut">
              <a:rPr lang="en-US" smtClean="0"/>
              <a:t>12/6/13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52979F-9E37-6C4E-9815-81C72E8EA7C7}" type="slidenum">
              <a:rPr lang="en-US" smtClean="0"/>
              <a:t>‹#›</a:t>
            </a:fld>
            <a:endParaRPr lang="en-US"/>
          </a:p>
        </p:txBody>
      </p:sp>
    </p:spTree>
    <p:extLst>
      <p:ext uri="{BB962C8B-B14F-4D97-AF65-F5344CB8AC3E}">
        <p14:creationId xmlns:p14="http://schemas.microsoft.com/office/powerpoint/2010/main" val="18298610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E2A05C1-94B4-9140-A109-BC28A80CB6E2}" type="datetimeFigureOut">
              <a:rPr lang="en-US" smtClean="0"/>
              <a:t>12/6/13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52979F-9E37-6C4E-9815-81C72E8EA7C7}" type="slidenum">
              <a:rPr lang="en-US" smtClean="0"/>
              <a:t>‹#›</a:t>
            </a:fld>
            <a:endParaRPr lang="en-US"/>
          </a:p>
        </p:txBody>
      </p:sp>
    </p:spTree>
    <p:extLst>
      <p:ext uri="{BB962C8B-B14F-4D97-AF65-F5344CB8AC3E}">
        <p14:creationId xmlns:p14="http://schemas.microsoft.com/office/powerpoint/2010/main" val="27198778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E2A05C1-94B4-9140-A109-BC28A80CB6E2}" type="datetimeFigureOut">
              <a:rPr lang="en-US" smtClean="0"/>
              <a:t>12/6/13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C52979F-9E37-6C4E-9815-81C72E8EA7C7}" type="slidenum">
              <a:rPr lang="en-US" smtClean="0"/>
              <a:t>‹#›</a:t>
            </a:fld>
            <a:endParaRPr lang="en-US"/>
          </a:p>
        </p:txBody>
      </p:sp>
    </p:spTree>
    <p:extLst>
      <p:ext uri="{BB962C8B-B14F-4D97-AF65-F5344CB8AC3E}">
        <p14:creationId xmlns:p14="http://schemas.microsoft.com/office/powerpoint/2010/main" val="166441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E2A05C1-94B4-9140-A109-BC28A80CB6E2}" type="datetimeFigureOut">
              <a:rPr lang="en-US" smtClean="0"/>
              <a:t>12/6/13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C52979F-9E37-6C4E-9815-81C72E8EA7C7}" type="slidenum">
              <a:rPr lang="en-US" smtClean="0"/>
              <a:t>‹#›</a:t>
            </a:fld>
            <a:endParaRPr lang="en-US"/>
          </a:p>
        </p:txBody>
      </p:sp>
    </p:spTree>
    <p:extLst>
      <p:ext uri="{BB962C8B-B14F-4D97-AF65-F5344CB8AC3E}">
        <p14:creationId xmlns:p14="http://schemas.microsoft.com/office/powerpoint/2010/main" val="36519484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2A05C1-94B4-9140-A109-BC28A80CB6E2}" type="datetimeFigureOut">
              <a:rPr lang="en-US" smtClean="0"/>
              <a:t>12/6/13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C52979F-9E37-6C4E-9815-81C72E8EA7C7}" type="slidenum">
              <a:rPr lang="en-US" smtClean="0"/>
              <a:t>‹#›</a:t>
            </a:fld>
            <a:endParaRPr lang="en-US"/>
          </a:p>
        </p:txBody>
      </p:sp>
    </p:spTree>
    <p:extLst>
      <p:ext uri="{BB962C8B-B14F-4D97-AF65-F5344CB8AC3E}">
        <p14:creationId xmlns:p14="http://schemas.microsoft.com/office/powerpoint/2010/main" val="39814057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E2A05C1-94B4-9140-A109-BC28A80CB6E2}" type="datetimeFigureOut">
              <a:rPr lang="en-US" smtClean="0"/>
              <a:t>12/6/13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52979F-9E37-6C4E-9815-81C72E8EA7C7}" type="slidenum">
              <a:rPr lang="en-US" smtClean="0"/>
              <a:t>‹#›</a:t>
            </a:fld>
            <a:endParaRPr lang="en-US"/>
          </a:p>
        </p:txBody>
      </p:sp>
    </p:spTree>
    <p:extLst>
      <p:ext uri="{BB962C8B-B14F-4D97-AF65-F5344CB8AC3E}">
        <p14:creationId xmlns:p14="http://schemas.microsoft.com/office/powerpoint/2010/main" val="38131068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E2A05C1-94B4-9140-A109-BC28A80CB6E2}" type="datetimeFigureOut">
              <a:rPr lang="en-US" smtClean="0"/>
              <a:t>12/6/13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52979F-9E37-6C4E-9815-81C72E8EA7C7}" type="slidenum">
              <a:rPr lang="en-US" smtClean="0"/>
              <a:t>‹#›</a:t>
            </a:fld>
            <a:endParaRPr lang="en-US"/>
          </a:p>
        </p:txBody>
      </p:sp>
    </p:spTree>
    <p:extLst>
      <p:ext uri="{BB962C8B-B14F-4D97-AF65-F5344CB8AC3E}">
        <p14:creationId xmlns:p14="http://schemas.microsoft.com/office/powerpoint/2010/main" val="923748317"/>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2A05C1-94B4-9140-A109-BC28A80CB6E2}" type="datetimeFigureOut">
              <a:rPr lang="en-US" smtClean="0"/>
              <a:t>12/6/13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52979F-9E37-6C4E-9815-81C72E8EA7C7}" type="slidenum">
              <a:rPr lang="en-US" smtClean="0"/>
              <a:t>‹#›</a:t>
            </a:fld>
            <a:endParaRPr lang="en-US"/>
          </a:p>
        </p:txBody>
      </p:sp>
    </p:spTree>
    <p:extLst>
      <p:ext uri="{BB962C8B-B14F-4D97-AF65-F5344CB8AC3E}">
        <p14:creationId xmlns:p14="http://schemas.microsoft.com/office/powerpoint/2010/main" val="9870390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1" name="Rectangle 2"/>
          <p:cNvSpPr>
            <a:spLocks noGrp="1" noChangeArrowheads="1"/>
          </p:cNvSpPr>
          <p:nvPr>
            <p:ph type="ctrTitle"/>
          </p:nvPr>
        </p:nvSpPr>
        <p:spPr>
          <a:xfrm>
            <a:off x="685800" y="2286000"/>
            <a:ext cx="7772400" cy="1143000"/>
          </a:xfrm>
        </p:spPr>
        <p:txBody>
          <a:bodyPr>
            <a:normAutofit fontScale="90000"/>
          </a:bodyPr>
          <a:lstStyle/>
          <a:p>
            <a:r>
              <a:rPr lang="en-US">
                <a:latin typeface="Calibri" charset="0"/>
              </a:rPr>
              <a:t>Module 4</a:t>
            </a:r>
            <a:br>
              <a:rPr lang="en-US">
                <a:latin typeface="Calibri" charset="0"/>
              </a:rPr>
            </a:br>
            <a:r>
              <a:rPr lang="en-US">
                <a:latin typeface="Calibri" charset="0"/>
              </a:rPr>
              <a:t/>
            </a:r>
            <a:br>
              <a:rPr lang="en-US">
                <a:latin typeface="Calibri" charset="0"/>
              </a:rPr>
            </a:br>
            <a:r>
              <a:rPr lang="en-US">
                <a:latin typeface="Calibri" charset="0"/>
              </a:rPr>
              <a:t>Lists and arrays, Part 1</a:t>
            </a:r>
          </a:p>
        </p:txBody>
      </p:sp>
      <p:sp>
        <p:nvSpPr>
          <p:cNvPr id="122883" name="Rectangle 3"/>
          <p:cNvSpPr>
            <a:spLocks noGrp="1" noChangeArrowheads="1"/>
          </p:cNvSpPr>
          <p:nvPr>
            <p:ph type="subTitle" idx="1"/>
          </p:nvPr>
        </p:nvSpPr>
        <p:spPr/>
        <p:txBody>
          <a:bodyPr rtlCol="0">
            <a:normAutofit/>
          </a:bodyPr>
          <a:lstStyle/>
          <a:p>
            <a:pPr fontAlgn="auto">
              <a:spcAft>
                <a:spcPts val="0"/>
              </a:spcAft>
              <a:buFont typeface="Arial"/>
              <a:buNone/>
              <a:defRPr/>
            </a:pPr>
            <a:endParaRPr lang="en-CA" smtClean="0">
              <a:ea typeface="+mn-ea"/>
              <a:cs typeface="+mn-cs"/>
            </a:endParaRPr>
          </a:p>
        </p:txBody>
      </p:sp>
    </p:spTree>
    <p:extLst>
      <p:ext uri="{BB962C8B-B14F-4D97-AF65-F5344CB8AC3E}">
        <p14:creationId xmlns:p14="http://schemas.microsoft.com/office/powerpoint/2010/main" val="12627317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7" name="Rectangle 2"/>
          <p:cNvSpPr>
            <a:spLocks noGrp="1" noChangeArrowheads="1"/>
          </p:cNvSpPr>
          <p:nvPr>
            <p:ph type="title"/>
          </p:nvPr>
        </p:nvSpPr>
        <p:spPr/>
        <p:txBody>
          <a:bodyPr/>
          <a:lstStyle/>
          <a:p>
            <a:r>
              <a:rPr lang="en-US">
                <a:latin typeface="Calibri" charset="0"/>
              </a:rPr>
              <a:t>A slice of a list</a:t>
            </a:r>
            <a:endParaRPr lang="en-CA">
              <a:latin typeface="Calibri" charset="0"/>
            </a:endParaRPr>
          </a:p>
        </p:txBody>
      </p:sp>
      <p:sp>
        <p:nvSpPr>
          <p:cNvPr id="116738" name="Rectangle 3"/>
          <p:cNvSpPr>
            <a:spLocks noGrp="1" noChangeArrowheads="1"/>
          </p:cNvSpPr>
          <p:nvPr>
            <p:ph idx="1"/>
          </p:nvPr>
        </p:nvSpPr>
        <p:spPr/>
        <p:txBody>
          <a:bodyPr/>
          <a:lstStyle/>
          <a:p>
            <a:r>
              <a:rPr lang="en-US" sz="2800">
                <a:latin typeface="Calibri" charset="0"/>
              </a:rPr>
              <a:t>You can retrieve more than one list element at a time.  This is subgroup of a list is called a slice.  Specify the list elements you want separated by commas:</a:t>
            </a:r>
            <a:br>
              <a:rPr lang="en-US" sz="2800">
                <a:latin typeface="Calibri" charset="0"/>
              </a:rPr>
            </a:br>
            <a:r>
              <a:rPr lang="en-US" sz="2800">
                <a:latin typeface="Courier New" charset="0"/>
              </a:rPr>
              <a:t>@biglist=qw(a b c d e f g h);</a:t>
            </a:r>
            <a:br>
              <a:rPr lang="en-US" sz="2800">
                <a:latin typeface="Courier New" charset="0"/>
              </a:rPr>
            </a:br>
            <a:r>
              <a:rPr lang="en-US" sz="2800">
                <a:latin typeface="Courier New" charset="0"/>
              </a:rPr>
              <a:t>@vowels=@biglist[0,4];</a:t>
            </a:r>
          </a:p>
          <a:p>
            <a:r>
              <a:rPr lang="en-US" sz="2800">
                <a:latin typeface="Calibri" charset="0"/>
              </a:rPr>
              <a:t>You can subgroup or slice lists many times using this method</a:t>
            </a:r>
            <a:endParaRPr lang="en-CA" sz="2800">
              <a:latin typeface="Calibri" charset="0"/>
            </a:endParaRPr>
          </a:p>
        </p:txBody>
      </p:sp>
    </p:spTree>
    <p:extLst>
      <p:ext uri="{BB962C8B-B14F-4D97-AF65-F5344CB8AC3E}">
        <p14:creationId xmlns:p14="http://schemas.microsoft.com/office/powerpoint/2010/main" val="7171718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1" name="Rectangle 2"/>
          <p:cNvSpPr>
            <a:spLocks noGrp="1" noChangeArrowheads="1"/>
          </p:cNvSpPr>
          <p:nvPr>
            <p:ph type="title"/>
          </p:nvPr>
        </p:nvSpPr>
        <p:spPr/>
        <p:txBody>
          <a:bodyPr/>
          <a:lstStyle/>
          <a:p>
            <a:r>
              <a:rPr lang="en-US">
                <a:latin typeface="Calibri" charset="0"/>
              </a:rPr>
              <a:t>End of a list, method #1</a:t>
            </a:r>
            <a:endParaRPr lang="en-CA">
              <a:latin typeface="Calibri" charset="0"/>
            </a:endParaRPr>
          </a:p>
        </p:txBody>
      </p:sp>
      <p:sp>
        <p:nvSpPr>
          <p:cNvPr id="117762" name="Rectangle 3"/>
          <p:cNvSpPr>
            <a:spLocks noGrp="1" noChangeArrowheads="1"/>
          </p:cNvSpPr>
          <p:nvPr>
            <p:ph idx="1"/>
          </p:nvPr>
        </p:nvSpPr>
        <p:spPr/>
        <p:txBody>
          <a:bodyPr/>
          <a:lstStyle/>
          <a:p>
            <a:pPr>
              <a:lnSpc>
                <a:spcPct val="90000"/>
              </a:lnSpc>
            </a:pPr>
            <a:r>
              <a:rPr lang="en-US" sz="2800">
                <a:latin typeface="Calibri" charset="0"/>
              </a:rPr>
              <a:t>You can find how many elements there are in a list by using the special symbol $# followed by the list name.  For example:</a:t>
            </a:r>
            <a:br>
              <a:rPr lang="en-US" sz="2800">
                <a:latin typeface="Calibri" charset="0"/>
              </a:rPr>
            </a:br>
            <a:r>
              <a:rPr lang="en-US" sz="2800">
                <a:latin typeface="Courier New" charset="0"/>
              </a:rPr>
              <a:t>@list1=qw(a b c d e);</a:t>
            </a:r>
            <a:br>
              <a:rPr lang="en-US" sz="2800">
                <a:latin typeface="Courier New" charset="0"/>
              </a:rPr>
            </a:br>
            <a:r>
              <a:rPr lang="en-US" sz="2800">
                <a:latin typeface="Courier New" charset="0"/>
              </a:rPr>
              <a:t>print $#list1;</a:t>
            </a:r>
            <a:br>
              <a:rPr lang="en-US" sz="2800">
                <a:latin typeface="Courier New" charset="0"/>
              </a:rPr>
            </a:br>
            <a:r>
              <a:rPr lang="en-US" sz="2800">
                <a:latin typeface="Calibri" charset="0"/>
              </a:rPr>
              <a:t>will display the value 4 (counting starts at 0, and there are five elements, so the last is @list1[4].</a:t>
            </a:r>
          </a:p>
          <a:p>
            <a:pPr>
              <a:lnSpc>
                <a:spcPct val="90000"/>
              </a:lnSpc>
            </a:pPr>
            <a:r>
              <a:rPr lang="en-US" sz="2800">
                <a:latin typeface="Calibri" charset="0"/>
              </a:rPr>
              <a:t>Can you use this method to assign the size of the array to a variable, like this:</a:t>
            </a:r>
            <a:br>
              <a:rPr lang="en-US" sz="2800">
                <a:latin typeface="Calibri" charset="0"/>
              </a:rPr>
            </a:br>
            <a:r>
              <a:rPr lang="en-US" sz="2800">
                <a:latin typeface="Courier New" charset="0"/>
              </a:rPr>
              <a:t>$size=$#list1;</a:t>
            </a:r>
            <a:endParaRPr lang="en-CA" sz="2800">
              <a:latin typeface="Courier New" charset="0"/>
            </a:endParaRPr>
          </a:p>
        </p:txBody>
      </p:sp>
    </p:spTree>
    <p:extLst>
      <p:ext uri="{BB962C8B-B14F-4D97-AF65-F5344CB8AC3E}">
        <p14:creationId xmlns:p14="http://schemas.microsoft.com/office/powerpoint/2010/main" val="23217771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5" name="Rectangle 2"/>
          <p:cNvSpPr>
            <a:spLocks noGrp="1" noChangeArrowheads="1"/>
          </p:cNvSpPr>
          <p:nvPr>
            <p:ph type="title"/>
          </p:nvPr>
        </p:nvSpPr>
        <p:spPr/>
        <p:txBody>
          <a:bodyPr/>
          <a:lstStyle/>
          <a:p>
            <a:r>
              <a:rPr lang="en-US">
                <a:latin typeface="Calibri" charset="0"/>
              </a:rPr>
              <a:t>End of a list, method #2</a:t>
            </a:r>
            <a:endParaRPr lang="en-CA">
              <a:latin typeface="Calibri" charset="0"/>
            </a:endParaRPr>
          </a:p>
        </p:txBody>
      </p:sp>
      <p:sp>
        <p:nvSpPr>
          <p:cNvPr id="118786" name="Rectangle 3"/>
          <p:cNvSpPr>
            <a:spLocks noGrp="1" noChangeArrowheads="1"/>
          </p:cNvSpPr>
          <p:nvPr>
            <p:ph idx="1"/>
          </p:nvPr>
        </p:nvSpPr>
        <p:spPr/>
        <p:txBody>
          <a:bodyPr/>
          <a:lstStyle/>
          <a:p>
            <a:r>
              <a:rPr lang="en-US" sz="2800">
                <a:latin typeface="Calibri" charset="0"/>
              </a:rPr>
              <a:t>A sneakier way to determine the length of a list is to use a scalar conversion:</a:t>
            </a:r>
            <a:br>
              <a:rPr lang="en-US" sz="2800">
                <a:latin typeface="Calibri" charset="0"/>
              </a:rPr>
            </a:br>
            <a:r>
              <a:rPr lang="en-US" sz="2800">
                <a:latin typeface="Courier New" charset="0"/>
              </a:rPr>
              <a:t>$size = @list1;</a:t>
            </a:r>
          </a:p>
          <a:p>
            <a:r>
              <a:rPr lang="en-US" sz="2800">
                <a:latin typeface="Calibri" charset="0"/>
              </a:rPr>
              <a:t>$size is a scalar and cannot contain the contents of list @list1. It holds the number of elements in @list1. (This works because of Perl contexts, which you will see later.)</a:t>
            </a:r>
            <a:endParaRPr lang="en-CA" sz="2800">
              <a:latin typeface="Calibri" charset="0"/>
            </a:endParaRPr>
          </a:p>
        </p:txBody>
      </p:sp>
    </p:spTree>
    <p:extLst>
      <p:ext uri="{BB962C8B-B14F-4D97-AF65-F5344CB8AC3E}">
        <p14:creationId xmlns:p14="http://schemas.microsoft.com/office/powerpoint/2010/main" val="21798286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09" name="Rectangle 2"/>
          <p:cNvSpPr>
            <a:spLocks noGrp="1" noChangeArrowheads="1"/>
          </p:cNvSpPr>
          <p:nvPr>
            <p:ph type="title"/>
          </p:nvPr>
        </p:nvSpPr>
        <p:spPr/>
        <p:txBody>
          <a:bodyPr/>
          <a:lstStyle/>
          <a:p>
            <a:r>
              <a:rPr lang="en-US">
                <a:latin typeface="Calibri" charset="0"/>
              </a:rPr>
              <a:t>Exercise</a:t>
            </a:r>
            <a:endParaRPr lang="en-CA">
              <a:latin typeface="Calibri" charset="0"/>
            </a:endParaRPr>
          </a:p>
        </p:txBody>
      </p:sp>
      <p:sp>
        <p:nvSpPr>
          <p:cNvPr id="119810" name="Rectangle 3"/>
          <p:cNvSpPr>
            <a:spLocks noGrp="1" noChangeArrowheads="1"/>
          </p:cNvSpPr>
          <p:nvPr>
            <p:ph idx="1"/>
          </p:nvPr>
        </p:nvSpPr>
        <p:spPr/>
        <p:txBody>
          <a:bodyPr/>
          <a:lstStyle/>
          <a:p>
            <a:r>
              <a:rPr lang="en-US">
                <a:latin typeface="Calibri" charset="0"/>
              </a:rPr>
              <a:t>Create an array that holds the numbers from 1 to 10.  Create a slice of that list with a different name that holds all the odd numbers, and another slice of that sublist that holds all the primes. Write a program that displays the last slice, one element at a time. Display the size of all three lists.</a:t>
            </a:r>
            <a:endParaRPr lang="en-CA">
              <a:latin typeface="Calibri" charset="0"/>
            </a:endParaRPr>
          </a:p>
        </p:txBody>
      </p:sp>
    </p:spTree>
    <p:extLst>
      <p:ext uri="{BB962C8B-B14F-4D97-AF65-F5344CB8AC3E}">
        <p14:creationId xmlns:p14="http://schemas.microsoft.com/office/powerpoint/2010/main" val="7341221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3" name="Rectangle 2"/>
          <p:cNvSpPr>
            <a:spLocks noGrp="1" noChangeArrowheads="1"/>
          </p:cNvSpPr>
          <p:nvPr>
            <p:ph type="ctrTitle"/>
          </p:nvPr>
        </p:nvSpPr>
        <p:spPr>
          <a:xfrm>
            <a:off x="685800" y="2286000"/>
            <a:ext cx="7772400" cy="1143000"/>
          </a:xfrm>
        </p:spPr>
        <p:txBody>
          <a:bodyPr/>
          <a:lstStyle/>
          <a:p>
            <a:r>
              <a:rPr lang="en-US">
                <a:latin typeface="Calibri" charset="0"/>
              </a:rPr>
              <a:t>The foreach loop and arrays</a:t>
            </a:r>
            <a:endParaRPr lang="en-CA">
              <a:latin typeface="Calibri" charset="0"/>
            </a:endParaRPr>
          </a:p>
        </p:txBody>
      </p:sp>
      <p:sp>
        <p:nvSpPr>
          <p:cNvPr id="136195" name="Rectangle 3"/>
          <p:cNvSpPr>
            <a:spLocks noGrp="1" noChangeArrowheads="1"/>
          </p:cNvSpPr>
          <p:nvPr>
            <p:ph type="subTitle" idx="1"/>
          </p:nvPr>
        </p:nvSpPr>
        <p:spPr/>
        <p:txBody>
          <a:bodyPr rtlCol="0">
            <a:normAutofit/>
          </a:bodyPr>
          <a:lstStyle/>
          <a:p>
            <a:pPr fontAlgn="auto">
              <a:spcAft>
                <a:spcPts val="0"/>
              </a:spcAft>
              <a:buFont typeface="Arial"/>
              <a:buNone/>
              <a:defRPr/>
            </a:pPr>
            <a:endParaRPr lang="en-CA" smtClean="0">
              <a:ea typeface="+mn-ea"/>
              <a:cs typeface="+mn-cs"/>
            </a:endParaRPr>
          </a:p>
        </p:txBody>
      </p:sp>
    </p:spTree>
    <p:extLst>
      <p:ext uri="{BB962C8B-B14F-4D97-AF65-F5344CB8AC3E}">
        <p14:creationId xmlns:p14="http://schemas.microsoft.com/office/powerpoint/2010/main" val="12340254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7" name="Rectangle 2"/>
          <p:cNvSpPr>
            <a:spLocks noGrp="1" noChangeArrowheads="1"/>
          </p:cNvSpPr>
          <p:nvPr>
            <p:ph type="title"/>
          </p:nvPr>
        </p:nvSpPr>
        <p:spPr/>
        <p:txBody>
          <a:bodyPr/>
          <a:lstStyle/>
          <a:p>
            <a:r>
              <a:rPr lang="en-US">
                <a:latin typeface="Calibri" charset="0"/>
              </a:rPr>
              <a:t>Accessing elements</a:t>
            </a:r>
            <a:endParaRPr lang="en-CA">
              <a:latin typeface="Calibri" charset="0"/>
            </a:endParaRPr>
          </a:p>
        </p:txBody>
      </p:sp>
      <p:sp>
        <p:nvSpPr>
          <p:cNvPr id="121858" name="Rectangle 3"/>
          <p:cNvSpPr>
            <a:spLocks noGrp="1" noChangeArrowheads="1"/>
          </p:cNvSpPr>
          <p:nvPr>
            <p:ph idx="1"/>
          </p:nvPr>
        </p:nvSpPr>
        <p:spPr/>
        <p:txBody>
          <a:bodyPr/>
          <a:lstStyle/>
          <a:p>
            <a:pPr>
              <a:lnSpc>
                <a:spcPct val="90000"/>
              </a:lnSpc>
            </a:pPr>
            <a:r>
              <a:rPr lang="en-US" sz="2800">
                <a:latin typeface="Calibri" charset="0"/>
              </a:rPr>
              <a:t>You already know you can access a list element using its index number, such as </a:t>
            </a:r>
            <a:br>
              <a:rPr lang="en-US" sz="2800">
                <a:latin typeface="Calibri" charset="0"/>
              </a:rPr>
            </a:br>
            <a:r>
              <a:rPr lang="en-US" sz="2800">
                <a:latin typeface="Courier New" charset="0"/>
              </a:rPr>
              <a:t>@list[4];</a:t>
            </a:r>
            <a:br>
              <a:rPr lang="en-US" sz="2800">
                <a:latin typeface="Courier New" charset="0"/>
              </a:rPr>
            </a:br>
            <a:r>
              <a:rPr lang="en-US" sz="2800">
                <a:latin typeface="Calibri" charset="0"/>
              </a:rPr>
              <a:t>Often you will have to move along an entire array, working with each element in the list.  You can do this with a for loop:</a:t>
            </a:r>
            <a:br>
              <a:rPr lang="en-US" sz="2800">
                <a:latin typeface="Calibri" charset="0"/>
              </a:rPr>
            </a:br>
            <a:r>
              <a:rPr lang="en-US" sz="2800">
                <a:latin typeface="Courier New" charset="0"/>
              </a:rPr>
              <a:t>for ($x=1; $x&lt;@list; $x++)</a:t>
            </a:r>
            <a:br>
              <a:rPr lang="en-US" sz="2800">
                <a:latin typeface="Courier New" charset="0"/>
              </a:rPr>
            </a:br>
            <a:r>
              <a:rPr lang="en-US" sz="2800">
                <a:latin typeface="Courier New" charset="0"/>
              </a:rPr>
              <a:t>{ print @list[$x];}</a:t>
            </a:r>
          </a:p>
          <a:p>
            <a:pPr>
              <a:lnSpc>
                <a:spcPct val="90000"/>
              </a:lnSpc>
            </a:pPr>
            <a:r>
              <a:rPr lang="en-US" sz="2800">
                <a:latin typeface="Calibri" charset="0"/>
              </a:rPr>
              <a:t>The @list in the for condition evaluates to a scalar, the length of the list</a:t>
            </a:r>
            <a:endParaRPr lang="en-CA" sz="2800">
              <a:latin typeface="Calibri" charset="0"/>
            </a:endParaRPr>
          </a:p>
        </p:txBody>
      </p:sp>
    </p:spTree>
    <p:extLst>
      <p:ext uri="{BB962C8B-B14F-4D97-AF65-F5344CB8AC3E}">
        <p14:creationId xmlns:p14="http://schemas.microsoft.com/office/powerpoint/2010/main" val="38592700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1" name="Rectangle 2"/>
          <p:cNvSpPr>
            <a:spLocks noGrp="1" noChangeArrowheads="1"/>
          </p:cNvSpPr>
          <p:nvPr>
            <p:ph type="title"/>
          </p:nvPr>
        </p:nvSpPr>
        <p:spPr/>
        <p:txBody>
          <a:bodyPr/>
          <a:lstStyle/>
          <a:p>
            <a:r>
              <a:rPr lang="en-US">
                <a:latin typeface="Calibri" charset="0"/>
              </a:rPr>
              <a:t>The foreach loop</a:t>
            </a:r>
            <a:endParaRPr lang="en-CA">
              <a:latin typeface="Calibri" charset="0"/>
            </a:endParaRPr>
          </a:p>
        </p:txBody>
      </p:sp>
      <p:sp>
        <p:nvSpPr>
          <p:cNvPr id="122882" name="Rectangle 3"/>
          <p:cNvSpPr>
            <a:spLocks noGrp="1" noChangeArrowheads="1"/>
          </p:cNvSpPr>
          <p:nvPr>
            <p:ph idx="1"/>
          </p:nvPr>
        </p:nvSpPr>
        <p:spPr/>
        <p:txBody>
          <a:bodyPr/>
          <a:lstStyle/>
          <a:p>
            <a:pPr>
              <a:lnSpc>
                <a:spcPct val="90000"/>
              </a:lnSpc>
            </a:pPr>
            <a:r>
              <a:rPr lang="en-US" sz="2800">
                <a:latin typeface="Calibri" charset="0"/>
              </a:rPr>
              <a:t>Perl has an easier setup for moving across a list, and that</a:t>
            </a:r>
            <a:r>
              <a:rPr lang="ja-JP" altLang="en-US" sz="2800">
                <a:latin typeface="Arial" charset="0"/>
              </a:rPr>
              <a:t>’</a:t>
            </a:r>
            <a:r>
              <a:rPr lang="en-US" altLang="ja-JP" sz="2800">
                <a:latin typeface="Calibri" charset="0"/>
              </a:rPr>
              <a:t>s the foreach loop. The foreach loop creates an index variable that is equal to each element in the list, left to right. Here</a:t>
            </a:r>
            <a:r>
              <a:rPr lang="ja-JP" altLang="en-US" sz="2800">
                <a:latin typeface="Arial" charset="0"/>
              </a:rPr>
              <a:t>’</a:t>
            </a:r>
            <a:r>
              <a:rPr lang="en-US" altLang="ja-JP" sz="2800">
                <a:latin typeface="Calibri" charset="0"/>
              </a:rPr>
              <a:t>s the same code as the previous slide:</a:t>
            </a:r>
            <a:br>
              <a:rPr lang="en-US" altLang="ja-JP" sz="2800">
                <a:latin typeface="Calibri" charset="0"/>
              </a:rPr>
            </a:br>
            <a:r>
              <a:rPr lang="en-US" altLang="ja-JP" sz="2800">
                <a:latin typeface="Courier New" charset="0"/>
              </a:rPr>
              <a:t>foreach $x (@list)</a:t>
            </a:r>
            <a:br>
              <a:rPr lang="en-US" altLang="ja-JP" sz="2800">
                <a:latin typeface="Courier New" charset="0"/>
              </a:rPr>
            </a:br>
            <a:r>
              <a:rPr lang="en-US" altLang="ja-JP" sz="2800">
                <a:latin typeface="Courier New" charset="0"/>
              </a:rPr>
              <a:t>{ print @list[$x];}</a:t>
            </a:r>
          </a:p>
          <a:p>
            <a:pPr>
              <a:lnSpc>
                <a:spcPct val="90000"/>
              </a:lnSpc>
            </a:pPr>
            <a:r>
              <a:rPr lang="en-US" sz="2800">
                <a:latin typeface="Calibri" charset="0"/>
              </a:rPr>
              <a:t>The variable $x is set to each element in @list in turn, so you don</a:t>
            </a:r>
            <a:r>
              <a:rPr lang="ja-JP" altLang="en-US" sz="2800">
                <a:latin typeface="Arial" charset="0"/>
              </a:rPr>
              <a:t>’</a:t>
            </a:r>
            <a:r>
              <a:rPr lang="en-US" altLang="ja-JP" sz="2800">
                <a:latin typeface="Calibri" charset="0"/>
              </a:rPr>
              <a:t>t have to set up the for loop. The foreach loop starts at index 1, so the 0</a:t>
            </a:r>
            <a:r>
              <a:rPr lang="en-US" altLang="ja-JP" sz="2800" baseline="30000">
                <a:latin typeface="Calibri" charset="0"/>
              </a:rPr>
              <a:t>th</a:t>
            </a:r>
            <a:r>
              <a:rPr lang="en-US" altLang="ja-JP" sz="2800">
                <a:latin typeface="Calibri" charset="0"/>
              </a:rPr>
              <a:t> element is not counted.   </a:t>
            </a:r>
            <a:endParaRPr lang="en-CA" sz="2800">
              <a:latin typeface="Calibri" charset="0"/>
            </a:endParaRPr>
          </a:p>
        </p:txBody>
      </p:sp>
    </p:spTree>
    <p:extLst>
      <p:ext uri="{BB962C8B-B14F-4D97-AF65-F5344CB8AC3E}">
        <p14:creationId xmlns:p14="http://schemas.microsoft.com/office/powerpoint/2010/main" val="15701073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5" name="Rectangle 2"/>
          <p:cNvSpPr>
            <a:spLocks noGrp="1" noChangeArrowheads="1"/>
          </p:cNvSpPr>
          <p:nvPr>
            <p:ph type="title"/>
          </p:nvPr>
        </p:nvSpPr>
        <p:spPr/>
        <p:txBody>
          <a:bodyPr/>
          <a:lstStyle/>
          <a:p>
            <a:r>
              <a:rPr lang="en-US">
                <a:latin typeface="Calibri" charset="0"/>
              </a:rPr>
              <a:t>The for and foreach loops</a:t>
            </a:r>
            <a:endParaRPr lang="en-CA">
              <a:latin typeface="Calibri" charset="0"/>
            </a:endParaRPr>
          </a:p>
        </p:txBody>
      </p:sp>
      <p:sp>
        <p:nvSpPr>
          <p:cNvPr id="123906" name="Rectangle 3"/>
          <p:cNvSpPr>
            <a:spLocks noGrp="1" noChangeArrowheads="1"/>
          </p:cNvSpPr>
          <p:nvPr>
            <p:ph idx="1"/>
          </p:nvPr>
        </p:nvSpPr>
        <p:spPr/>
        <p:txBody>
          <a:bodyPr/>
          <a:lstStyle/>
          <a:p>
            <a:r>
              <a:rPr lang="en-US" sz="2800">
                <a:latin typeface="Calibri" charset="0"/>
              </a:rPr>
              <a:t>Perl uses the foreach and for loops interchangably: you can use either in most situations </a:t>
            </a:r>
          </a:p>
          <a:p>
            <a:r>
              <a:rPr lang="en-US" sz="2800">
                <a:latin typeface="Calibri" charset="0"/>
              </a:rPr>
              <a:t>However, you will find that most Perl programmers use foreach when working with arrays, and for in other situations.  This makes it easier to keep track of the loops and uses.</a:t>
            </a:r>
            <a:endParaRPr lang="en-CA" sz="2800">
              <a:latin typeface="Calibri" charset="0"/>
            </a:endParaRPr>
          </a:p>
        </p:txBody>
      </p:sp>
    </p:spTree>
    <p:extLst>
      <p:ext uri="{BB962C8B-B14F-4D97-AF65-F5344CB8AC3E}">
        <p14:creationId xmlns:p14="http://schemas.microsoft.com/office/powerpoint/2010/main" val="36659620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29" name="Rectangle 2"/>
          <p:cNvSpPr>
            <a:spLocks noGrp="1" noChangeArrowheads="1"/>
          </p:cNvSpPr>
          <p:nvPr>
            <p:ph type="title"/>
          </p:nvPr>
        </p:nvSpPr>
        <p:spPr/>
        <p:txBody>
          <a:bodyPr/>
          <a:lstStyle/>
          <a:p>
            <a:r>
              <a:rPr lang="en-US">
                <a:latin typeface="Calibri" charset="0"/>
              </a:rPr>
              <a:t>Exercise</a:t>
            </a:r>
            <a:endParaRPr lang="en-CA">
              <a:latin typeface="Calibri" charset="0"/>
            </a:endParaRPr>
          </a:p>
        </p:txBody>
      </p:sp>
      <p:sp>
        <p:nvSpPr>
          <p:cNvPr id="124930" name="Rectangle 3"/>
          <p:cNvSpPr>
            <a:spLocks noGrp="1" noChangeArrowheads="1"/>
          </p:cNvSpPr>
          <p:nvPr>
            <p:ph idx="1"/>
          </p:nvPr>
        </p:nvSpPr>
        <p:spPr/>
        <p:txBody>
          <a:bodyPr/>
          <a:lstStyle/>
          <a:p>
            <a:r>
              <a:rPr lang="en-US">
                <a:latin typeface="Calibri" charset="0"/>
              </a:rPr>
              <a:t>Modify the last program you wrote to use a foreach or for loop to display the list elements in each of the three lists.</a:t>
            </a:r>
            <a:endParaRPr lang="en-CA">
              <a:latin typeface="Calibri" charset="0"/>
            </a:endParaRPr>
          </a:p>
        </p:txBody>
      </p:sp>
    </p:spTree>
    <p:extLst>
      <p:ext uri="{BB962C8B-B14F-4D97-AF65-F5344CB8AC3E}">
        <p14:creationId xmlns:p14="http://schemas.microsoft.com/office/powerpoint/2010/main" val="31793678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3" name="Rectangle 2"/>
          <p:cNvSpPr>
            <a:spLocks noGrp="1" noChangeArrowheads="1"/>
          </p:cNvSpPr>
          <p:nvPr>
            <p:ph type="ctrTitle"/>
          </p:nvPr>
        </p:nvSpPr>
        <p:spPr>
          <a:xfrm>
            <a:off x="685800" y="2286000"/>
            <a:ext cx="7772400" cy="1143000"/>
          </a:xfrm>
        </p:spPr>
        <p:txBody>
          <a:bodyPr/>
          <a:lstStyle/>
          <a:p>
            <a:r>
              <a:rPr lang="en-US">
                <a:latin typeface="Calibri" charset="0"/>
              </a:rPr>
              <a:t>The pop and push operators</a:t>
            </a:r>
            <a:endParaRPr lang="en-CA">
              <a:latin typeface="Calibri" charset="0"/>
            </a:endParaRPr>
          </a:p>
        </p:txBody>
      </p:sp>
      <p:sp>
        <p:nvSpPr>
          <p:cNvPr id="141315" name="Rectangle 3"/>
          <p:cNvSpPr>
            <a:spLocks noGrp="1" noChangeArrowheads="1"/>
          </p:cNvSpPr>
          <p:nvPr>
            <p:ph type="subTitle" idx="1"/>
          </p:nvPr>
        </p:nvSpPr>
        <p:spPr/>
        <p:txBody>
          <a:bodyPr rtlCol="0">
            <a:normAutofit/>
          </a:bodyPr>
          <a:lstStyle/>
          <a:p>
            <a:pPr fontAlgn="auto">
              <a:spcAft>
                <a:spcPts val="0"/>
              </a:spcAft>
              <a:buFont typeface="Arial"/>
              <a:buNone/>
              <a:defRPr/>
            </a:pPr>
            <a:endParaRPr lang="en-CA" smtClean="0">
              <a:ea typeface="+mn-ea"/>
              <a:cs typeface="+mn-cs"/>
            </a:endParaRPr>
          </a:p>
        </p:txBody>
      </p:sp>
    </p:spTree>
    <p:extLst>
      <p:ext uri="{BB962C8B-B14F-4D97-AF65-F5344CB8AC3E}">
        <p14:creationId xmlns:p14="http://schemas.microsoft.com/office/powerpoint/2010/main" val="4386835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5" name="Rectangle 2"/>
          <p:cNvSpPr>
            <a:spLocks noGrp="1" noChangeArrowheads="1"/>
          </p:cNvSpPr>
          <p:nvPr>
            <p:ph type="title"/>
          </p:nvPr>
        </p:nvSpPr>
        <p:spPr/>
        <p:txBody>
          <a:bodyPr/>
          <a:lstStyle/>
          <a:p>
            <a:r>
              <a:rPr lang="en-US">
                <a:latin typeface="Calibri" charset="0"/>
              </a:rPr>
              <a:t>Scalars, lists, arrays and hashes</a:t>
            </a:r>
            <a:endParaRPr lang="en-CA">
              <a:latin typeface="Calibri" charset="0"/>
            </a:endParaRPr>
          </a:p>
        </p:txBody>
      </p:sp>
      <p:sp>
        <p:nvSpPr>
          <p:cNvPr id="108546" name="Rectangle 3"/>
          <p:cNvSpPr>
            <a:spLocks noGrp="1" noChangeArrowheads="1"/>
          </p:cNvSpPr>
          <p:nvPr>
            <p:ph idx="1"/>
          </p:nvPr>
        </p:nvSpPr>
        <p:spPr/>
        <p:txBody>
          <a:bodyPr/>
          <a:lstStyle/>
          <a:p>
            <a:r>
              <a:rPr lang="en-US" sz="2800">
                <a:latin typeface="Calibri" charset="0"/>
              </a:rPr>
              <a:t>The last few modules have dealt with scalars: variables with a single value.  There are times you want to work with a collection of data, all the same type of different types.</a:t>
            </a:r>
          </a:p>
          <a:p>
            <a:r>
              <a:rPr lang="en-US" sz="2800">
                <a:latin typeface="Calibri" charset="0"/>
              </a:rPr>
              <a:t>With Perl, data that is not a scalar is one of three different types: list, hash, or array. We</a:t>
            </a:r>
            <a:r>
              <a:rPr lang="ja-JP" altLang="en-US" sz="2800">
                <a:latin typeface="Arial" charset="0"/>
              </a:rPr>
              <a:t>’</a:t>
            </a:r>
            <a:r>
              <a:rPr lang="en-US" altLang="ja-JP" sz="2800">
                <a:latin typeface="Calibri" charset="0"/>
              </a:rPr>
              <a:t>ll look at all three types in this module.</a:t>
            </a:r>
            <a:endParaRPr lang="en-CA" sz="2800">
              <a:latin typeface="Calibri" charset="0"/>
            </a:endParaRPr>
          </a:p>
        </p:txBody>
      </p:sp>
    </p:spTree>
    <p:extLst>
      <p:ext uri="{BB962C8B-B14F-4D97-AF65-F5344CB8AC3E}">
        <p14:creationId xmlns:p14="http://schemas.microsoft.com/office/powerpoint/2010/main" val="37134708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7" name="Rectangle 2"/>
          <p:cNvSpPr>
            <a:spLocks noGrp="1" noChangeArrowheads="1"/>
          </p:cNvSpPr>
          <p:nvPr>
            <p:ph type="title"/>
          </p:nvPr>
        </p:nvSpPr>
        <p:spPr/>
        <p:txBody>
          <a:bodyPr/>
          <a:lstStyle/>
          <a:p>
            <a:r>
              <a:rPr lang="en-US">
                <a:latin typeface="Calibri" charset="0"/>
              </a:rPr>
              <a:t>Arrays and stacks</a:t>
            </a:r>
            <a:endParaRPr lang="en-CA">
              <a:latin typeface="Calibri" charset="0"/>
            </a:endParaRPr>
          </a:p>
        </p:txBody>
      </p:sp>
      <p:sp>
        <p:nvSpPr>
          <p:cNvPr id="126978" name="Rectangle 3"/>
          <p:cNvSpPr>
            <a:spLocks noGrp="1" noChangeArrowheads="1"/>
          </p:cNvSpPr>
          <p:nvPr>
            <p:ph idx="1"/>
          </p:nvPr>
        </p:nvSpPr>
        <p:spPr/>
        <p:txBody>
          <a:bodyPr/>
          <a:lstStyle/>
          <a:p>
            <a:pPr>
              <a:lnSpc>
                <a:spcPct val="90000"/>
              </a:lnSpc>
            </a:pPr>
            <a:r>
              <a:rPr lang="en-US" sz="2800">
                <a:latin typeface="Calibri" charset="0"/>
              </a:rPr>
              <a:t>Perl has many ways of doing things.  Another way to move through a list is to use the pop and push operators.</a:t>
            </a:r>
          </a:p>
          <a:p>
            <a:pPr>
              <a:lnSpc>
                <a:spcPct val="90000"/>
              </a:lnSpc>
            </a:pPr>
            <a:r>
              <a:rPr lang="en-US" sz="2800">
                <a:latin typeface="Calibri" charset="0"/>
              </a:rPr>
              <a:t>You can think of an array as a stack, like a stack of paper.  When you add something to the top of the stack, everything else gets moved down one place. This is called a push operation.  When you take something off the top of the stack, everything moves up one place.  This is called a pop operation. (These terms will be familiar to anyone who knows RPN notation.)</a:t>
            </a:r>
            <a:endParaRPr lang="en-CA" sz="2800">
              <a:latin typeface="Calibri" charset="0"/>
            </a:endParaRPr>
          </a:p>
        </p:txBody>
      </p:sp>
    </p:spTree>
    <p:extLst>
      <p:ext uri="{BB962C8B-B14F-4D97-AF65-F5344CB8AC3E}">
        <p14:creationId xmlns:p14="http://schemas.microsoft.com/office/powerpoint/2010/main" val="27302517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1" name="Rectangle 2"/>
          <p:cNvSpPr>
            <a:spLocks noGrp="1" noChangeArrowheads="1"/>
          </p:cNvSpPr>
          <p:nvPr>
            <p:ph type="title"/>
          </p:nvPr>
        </p:nvSpPr>
        <p:spPr/>
        <p:txBody>
          <a:bodyPr/>
          <a:lstStyle/>
          <a:p>
            <a:r>
              <a:rPr lang="en-US">
                <a:latin typeface="Calibri" charset="0"/>
              </a:rPr>
              <a:t>Using pop</a:t>
            </a:r>
            <a:endParaRPr lang="en-CA">
              <a:latin typeface="Calibri" charset="0"/>
            </a:endParaRPr>
          </a:p>
        </p:txBody>
      </p:sp>
      <p:sp>
        <p:nvSpPr>
          <p:cNvPr id="128002" name="Rectangle 3"/>
          <p:cNvSpPr>
            <a:spLocks noGrp="1" noChangeArrowheads="1"/>
          </p:cNvSpPr>
          <p:nvPr>
            <p:ph idx="1"/>
          </p:nvPr>
        </p:nvSpPr>
        <p:spPr/>
        <p:txBody>
          <a:bodyPr/>
          <a:lstStyle/>
          <a:p>
            <a:pPr>
              <a:lnSpc>
                <a:spcPct val="90000"/>
              </a:lnSpc>
            </a:pPr>
            <a:r>
              <a:rPr lang="en-US" sz="2800">
                <a:latin typeface="Calibri" charset="0"/>
              </a:rPr>
              <a:t>Perl supports the pop and push operators to work through a list. The list is stacked, one on top of the other, from left to right, so the last entry is on top. Here</a:t>
            </a:r>
            <a:r>
              <a:rPr lang="ja-JP" altLang="en-US" sz="2800">
                <a:latin typeface="Arial" charset="0"/>
              </a:rPr>
              <a:t>’</a:t>
            </a:r>
            <a:r>
              <a:rPr lang="en-US" altLang="ja-JP" sz="2800">
                <a:latin typeface="Calibri" charset="0"/>
              </a:rPr>
              <a:t>s an example:</a:t>
            </a:r>
            <a:br>
              <a:rPr lang="en-US" altLang="ja-JP" sz="2800">
                <a:latin typeface="Calibri" charset="0"/>
              </a:rPr>
            </a:br>
            <a:r>
              <a:rPr lang="en-US" altLang="ja-JP" sz="2800">
                <a:latin typeface="Courier New" charset="0"/>
              </a:rPr>
              <a:t>@list=(</a:t>
            </a:r>
            <a:r>
              <a:rPr lang="ja-JP" altLang="en-US" sz="2800">
                <a:latin typeface="Arial" charset="0"/>
              </a:rPr>
              <a:t>“</a:t>
            </a:r>
            <a:r>
              <a:rPr lang="en-US" altLang="ja-JP" sz="2800">
                <a:latin typeface="Courier New" charset="0"/>
              </a:rPr>
              <a:t>A</a:t>
            </a:r>
            <a:r>
              <a:rPr lang="ja-JP" altLang="en-US" sz="2800">
                <a:latin typeface="Arial" charset="0"/>
              </a:rPr>
              <a:t>”</a:t>
            </a:r>
            <a:r>
              <a:rPr lang="en-US" altLang="ja-JP" sz="2800">
                <a:latin typeface="Courier New" charset="0"/>
              </a:rPr>
              <a:t>, </a:t>
            </a:r>
            <a:r>
              <a:rPr lang="ja-JP" altLang="en-US" sz="2800">
                <a:latin typeface="Arial" charset="0"/>
              </a:rPr>
              <a:t>“</a:t>
            </a:r>
            <a:r>
              <a:rPr lang="en-US" altLang="ja-JP" sz="2800">
                <a:latin typeface="Courier New" charset="0"/>
              </a:rPr>
              <a:t>B</a:t>
            </a:r>
            <a:r>
              <a:rPr lang="ja-JP" altLang="en-US" sz="2800">
                <a:latin typeface="Arial" charset="0"/>
              </a:rPr>
              <a:t>”</a:t>
            </a:r>
            <a:r>
              <a:rPr lang="en-US" altLang="ja-JP" sz="2800">
                <a:latin typeface="Courier New" charset="0"/>
              </a:rPr>
              <a:t>, </a:t>
            </a:r>
            <a:r>
              <a:rPr lang="ja-JP" altLang="en-US" sz="2800">
                <a:latin typeface="Arial" charset="0"/>
              </a:rPr>
              <a:t>“</a:t>
            </a:r>
            <a:r>
              <a:rPr lang="en-US" altLang="ja-JP" sz="2800">
                <a:latin typeface="Courier New" charset="0"/>
              </a:rPr>
              <a:t>C</a:t>
            </a:r>
            <a:r>
              <a:rPr lang="ja-JP" altLang="en-US" sz="2800">
                <a:latin typeface="Arial" charset="0"/>
              </a:rPr>
              <a:t>”</a:t>
            </a:r>
            <a:r>
              <a:rPr lang="en-US" altLang="ja-JP" sz="2800">
                <a:latin typeface="Courier New" charset="0"/>
              </a:rPr>
              <a:t>, </a:t>
            </a:r>
            <a:r>
              <a:rPr lang="ja-JP" altLang="en-US" sz="2800">
                <a:latin typeface="Arial" charset="0"/>
              </a:rPr>
              <a:t>“</a:t>
            </a:r>
            <a:r>
              <a:rPr lang="en-US" altLang="ja-JP" sz="2800">
                <a:latin typeface="Courier New" charset="0"/>
              </a:rPr>
              <a:t>D</a:t>
            </a:r>
            <a:r>
              <a:rPr lang="ja-JP" altLang="en-US" sz="2800">
                <a:latin typeface="Arial" charset="0"/>
              </a:rPr>
              <a:t>”</a:t>
            </a:r>
            <a:r>
              <a:rPr lang="en-US" altLang="ja-JP" sz="2800">
                <a:latin typeface="Courier New" charset="0"/>
              </a:rPr>
              <a:t>, </a:t>
            </a:r>
            <a:r>
              <a:rPr lang="ja-JP" altLang="en-US" sz="2800">
                <a:latin typeface="Arial" charset="0"/>
              </a:rPr>
              <a:t>“</a:t>
            </a:r>
            <a:r>
              <a:rPr lang="en-US" altLang="ja-JP" sz="2800">
                <a:latin typeface="Courier New" charset="0"/>
              </a:rPr>
              <a:t>E</a:t>
            </a:r>
            <a:r>
              <a:rPr lang="ja-JP" altLang="en-US" sz="2800">
                <a:latin typeface="Arial" charset="0"/>
              </a:rPr>
              <a:t>”</a:t>
            </a:r>
            <a:r>
              <a:rPr lang="en-US" altLang="ja-JP" sz="2800">
                <a:latin typeface="Courier New" charset="0"/>
              </a:rPr>
              <a:t>);</a:t>
            </a:r>
            <a:br>
              <a:rPr lang="en-US" altLang="ja-JP" sz="2800">
                <a:latin typeface="Courier New" charset="0"/>
              </a:rPr>
            </a:br>
            <a:r>
              <a:rPr lang="en-US" altLang="ja-JP" sz="2800">
                <a:latin typeface="Courier New" charset="0"/>
              </a:rPr>
              <a:t>$pick=pop @list;</a:t>
            </a:r>
            <a:br>
              <a:rPr lang="en-US" altLang="ja-JP" sz="2800">
                <a:latin typeface="Courier New" charset="0"/>
              </a:rPr>
            </a:br>
            <a:r>
              <a:rPr lang="en-US" altLang="ja-JP" sz="2800">
                <a:latin typeface="Courier New" charset="0"/>
              </a:rPr>
              <a:t>print $pick;	  #prints </a:t>
            </a:r>
            <a:r>
              <a:rPr lang="ja-JP" altLang="en-US" sz="2800">
                <a:latin typeface="Arial" charset="0"/>
              </a:rPr>
              <a:t>“</a:t>
            </a:r>
            <a:r>
              <a:rPr lang="en-US" altLang="ja-JP" sz="2800">
                <a:latin typeface="Courier New" charset="0"/>
              </a:rPr>
              <a:t>E</a:t>
            </a:r>
            <a:r>
              <a:rPr lang="ja-JP" altLang="en-US" sz="2800">
                <a:latin typeface="Arial" charset="0"/>
              </a:rPr>
              <a:t>”</a:t>
            </a:r>
            <a:r>
              <a:rPr lang="en-US" altLang="ja-JP" sz="2800">
                <a:latin typeface="Courier New" charset="0"/>
              </a:rPr>
              <a:t/>
            </a:r>
            <a:br>
              <a:rPr lang="en-US" altLang="ja-JP" sz="2800">
                <a:latin typeface="Courier New" charset="0"/>
              </a:rPr>
            </a:br>
            <a:r>
              <a:rPr lang="en-US" altLang="ja-JP" sz="2800">
                <a:latin typeface="Courier New" charset="0"/>
              </a:rPr>
              <a:t>$pick=pop @list;</a:t>
            </a:r>
            <a:br>
              <a:rPr lang="en-US" altLang="ja-JP" sz="2800">
                <a:latin typeface="Courier New" charset="0"/>
              </a:rPr>
            </a:br>
            <a:r>
              <a:rPr lang="en-US" altLang="ja-JP" sz="2800">
                <a:latin typeface="Courier New" charset="0"/>
              </a:rPr>
              <a:t>print $pick;      #prints </a:t>
            </a:r>
            <a:r>
              <a:rPr lang="ja-JP" altLang="en-US" sz="2800">
                <a:latin typeface="Arial" charset="0"/>
              </a:rPr>
              <a:t>“</a:t>
            </a:r>
            <a:r>
              <a:rPr lang="en-US" altLang="ja-JP" sz="2800">
                <a:latin typeface="Courier New" charset="0"/>
              </a:rPr>
              <a:t>D</a:t>
            </a:r>
            <a:r>
              <a:rPr lang="ja-JP" altLang="en-US" sz="2800">
                <a:latin typeface="Arial" charset="0"/>
              </a:rPr>
              <a:t>”</a:t>
            </a:r>
            <a:endParaRPr lang="en-US" altLang="ja-JP" sz="2800">
              <a:latin typeface="Courier New" charset="0"/>
            </a:endParaRPr>
          </a:p>
          <a:p>
            <a:pPr>
              <a:lnSpc>
                <a:spcPct val="90000"/>
              </a:lnSpc>
            </a:pPr>
            <a:r>
              <a:rPr lang="en-US" sz="2800">
                <a:latin typeface="Calibri" charset="0"/>
              </a:rPr>
              <a:t>You can work through the stack to the bottom using the pop operator</a:t>
            </a:r>
            <a:endParaRPr lang="en-CA" sz="2800">
              <a:latin typeface="Calibri" charset="0"/>
            </a:endParaRPr>
          </a:p>
        </p:txBody>
      </p:sp>
    </p:spTree>
    <p:extLst>
      <p:ext uri="{BB962C8B-B14F-4D97-AF65-F5344CB8AC3E}">
        <p14:creationId xmlns:p14="http://schemas.microsoft.com/office/powerpoint/2010/main" val="218561365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5" name="Rectangle 2"/>
          <p:cNvSpPr>
            <a:spLocks noGrp="1" noChangeArrowheads="1"/>
          </p:cNvSpPr>
          <p:nvPr>
            <p:ph type="title"/>
          </p:nvPr>
        </p:nvSpPr>
        <p:spPr/>
        <p:txBody>
          <a:bodyPr/>
          <a:lstStyle/>
          <a:p>
            <a:r>
              <a:rPr lang="en-US">
                <a:latin typeface="Calibri" charset="0"/>
              </a:rPr>
              <a:t>Using push</a:t>
            </a:r>
            <a:endParaRPr lang="en-CA">
              <a:latin typeface="Calibri" charset="0"/>
            </a:endParaRPr>
          </a:p>
        </p:txBody>
      </p:sp>
      <p:sp>
        <p:nvSpPr>
          <p:cNvPr id="129026" name="Rectangle 3"/>
          <p:cNvSpPr>
            <a:spLocks noGrp="1" noChangeArrowheads="1"/>
          </p:cNvSpPr>
          <p:nvPr>
            <p:ph idx="1"/>
          </p:nvPr>
        </p:nvSpPr>
        <p:spPr/>
        <p:txBody>
          <a:bodyPr/>
          <a:lstStyle/>
          <a:p>
            <a:pPr>
              <a:lnSpc>
                <a:spcPct val="90000"/>
              </a:lnSpc>
            </a:pPr>
            <a:r>
              <a:rPr lang="en-US" sz="2800">
                <a:latin typeface="Calibri" charset="0"/>
              </a:rPr>
              <a:t>The push operator will add things onto the top of the stack:</a:t>
            </a:r>
            <a:br>
              <a:rPr lang="en-US" sz="2800">
                <a:latin typeface="Calibri" charset="0"/>
              </a:rPr>
            </a:br>
            <a:r>
              <a:rPr lang="en-US" sz="2800">
                <a:latin typeface="Courier New" charset="0"/>
              </a:rPr>
              <a:t>@list=(</a:t>
            </a:r>
            <a:r>
              <a:rPr lang="ja-JP" altLang="en-US" sz="2800">
                <a:latin typeface="Arial" charset="0"/>
              </a:rPr>
              <a:t>“</a:t>
            </a:r>
            <a:r>
              <a:rPr lang="en-US" altLang="ja-JP" sz="2800">
                <a:latin typeface="Courier New" charset="0"/>
              </a:rPr>
              <a:t>A</a:t>
            </a:r>
            <a:r>
              <a:rPr lang="ja-JP" altLang="en-US" sz="2800">
                <a:latin typeface="Arial" charset="0"/>
              </a:rPr>
              <a:t>”</a:t>
            </a:r>
            <a:r>
              <a:rPr lang="en-US" altLang="ja-JP" sz="2800">
                <a:latin typeface="Courier New" charset="0"/>
              </a:rPr>
              <a:t>, </a:t>
            </a:r>
            <a:r>
              <a:rPr lang="ja-JP" altLang="en-US" sz="2800">
                <a:latin typeface="Arial" charset="0"/>
              </a:rPr>
              <a:t>“</a:t>
            </a:r>
            <a:r>
              <a:rPr lang="en-US" altLang="ja-JP" sz="2800">
                <a:latin typeface="Courier New" charset="0"/>
              </a:rPr>
              <a:t>B</a:t>
            </a:r>
            <a:r>
              <a:rPr lang="ja-JP" altLang="en-US" sz="2800">
                <a:latin typeface="Arial" charset="0"/>
              </a:rPr>
              <a:t>”</a:t>
            </a:r>
            <a:r>
              <a:rPr lang="en-US" altLang="ja-JP" sz="2800">
                <a:latin typeface="Courier New" charset="0"/>
              </a:rPr>
              <a:t>, </a:t>
            </a:r>
            <a:r>
              <a:rPr lang="ja-JP" altLang="en-US" sz="2800">
                <a:latin typeface="Arial" charset="0"/>
              </a:rPr>
              <a:t>“</a:t>
            </a:r>
            <a:r>
              <a:rPr lang="en-US" altLang="ja-JP" sz="2800">
                <a:latin typeface="Courier New" charset="0"/>
              </a:rPr>
              <a:t>C</a:t>
            </a:r>
            <a:r>
              <a:rPr lang="ja-JP" altLang="en-US" sz="2800">
                <a:latin typeface="Arial" charset="0"/>
              </a:rPr>
              <a:t>”</a:t>
            </a:r>
            <a:r>
              <a:rPr lang="en-US" altLang="ja-JP" sz="2800">
                <a:latin typeface="Courier New" charset="0"/>
              </a:rPr>
              <a:t>, </a:t>
            </a:r>
            <a:r>
              <a:rPr lang="ja-JP" altLang="en-US" sz="2800">
                <a:latin typeface="Arial" charset="0"/>
              </a:rPr>
              <a:t>“</a:t>
            </a:r>
            <a:r>
              <a:rPr lang="en-US" altLang="ja-JP" sz="2800">
                <a:latin typeface="Courier New" charset="0"/>
              </a:rPr>
              <a:t>D</a:t>
            </a:r>
            <a:r>
              <a:rPr lang="ja-JP" altLang="en-US" sz="2800">
                <a:latin typeface="Arial" charset="0"/>
              </a:rPr>
              <a:t>”</a:t>
            </a:r>
            <a:r>
              <a:rPr lang="en-US" altLang="ja-JP" sz="2800">
                <a:latin typeface="Courier New" charset="0"/>
              </a:rPr>
              <a:t>, </a:t>
            </a:r>
            <a:r>
              <a:rPr lang="ja-JP" altLang="en-US" sz="2800">
                <a:latin typeface="Arial" charset="0"/>
              </a:rPr>
              <a:t>“</a:t>
            </a:r>
            <a:r>
              <a:rPr lang="en-US" altLang="ja-JP" sz="2800">
                <a:latin typeface="Courier New" charset="0"/>
              </a:rPr>
              <a:t>E</a:t>
            </a:r>
            <a:r>
              <a:rPr lang="ja-JP" altLang="en-US" sz="2800">
                <a:latin typeface="Arial" charset="0"/>
              </a:rPr>
              <a:t>”</a:t>
            </a:r>
            <a:r>
              <a:rPr lang="en-US" altLang="ja-JP" sz="2800">
                <a:latin typeface="Courier New" charset="0"/>
              </a:rPr>
              <a:t>);</a:t>
            </a:r>
            <a:br>
              <a:rPr lang="en-US" altLang="ja-JP" sz="2800">
                <a:latin typeface="Courier New" charset="0"/>
              </a:rPr>
            </a:br>
            <a:r>
              <a:rPr lang="en-US" altLang="ja-JP" sz="2800">
                <a:latin typeface="Courier New" charset="0"/>
              </a:rPr>
              <a:t>pop @list;       # </a:t>
            </a:r>
            <a:r>
              <a:rPr lang="ja-JP" altLang="en-US" sz="2800">
                <a:latin typeface="Arial" charset="0"/>
              </a:rPr>
              <a:t>“</a:t>
            </a:r>
            <a:r>
              <a:rPr lang="en-US" altLang="ja-JP" sz="2800">
                <a:latin typeface="Courier New" charset="0"/>
              </a:rPr>
              <a:t>E</a:t>
            </a:r>
            <a:r>
              <a:rPr lang="ja-JP" altLang="en-US" sz="2800">
                <a:latin typeface="Arial" charset="0"/>
              </a:rPr>
              <a:t>”</a:t>
            </a:r>
            <a:r>
              <a:rPr lang="en-US" altLang="ja-JP" sz="2800">
                <a:latin typeface="Courier New" charset="0"/>
              </a:rPr>
              <a:t/>
            </a:r>
            <a:br>
              <a:rPr lang="en-US" altLang="ja-JP" sz="2800">
                <a:latin typeface="Courier New" charset="0"/>
              </a:rPr>
            </a:br>
            <a:r>
              <a:rPr lang="en-US" altLang="ja-JP" sz="2800">
                <a:latin typeface="Courier New" charset="0"/>
              </a:rPr>
              <a:t>pop @list;       # </a:t>
            </a:r>
            <a:r>
              <a:rPr lang="ja-JP" altLang="en-US" sz="2800">
                <a:latin typeface="Arial" charset="0"/>
              </a:rPr>
              <a:t>“</a:t>
            </a:r>
            <a:r>
              <a:rPr lang="en-US" altLang="ja-JP" sz="2800">
                <a:latin typeface="Courier New" charset="0"/>
              </a:rPr>
              <a:t>D</a:t>
            </a:r>
            <a:r>
              <a:rPr lang="ja-JP" altLang="en-US" sz="2800">
                <a:latin typeface="Arial" charset="0"/>
              </a:rPr>
              <a:t>”</a:t>
            </a:r>
            <a:r>
              <a:rPr lang="en-US" altLang="ja-JP" sz="2800">
                <a:latin typeface="Courier New" charset="0"/>
              </a:rPr>
              <a:t/>
            </a:r>
            <a:br>
              <a:rPr lang="en-US" altLang="ja-JP" sz="2800">
                <a:latin typeface="Courier New" charset="0"/>
              </a:rPr>
            </a:br>
            <a:r>
              <a:rPr lang="en-US" altLang="ja-JP" sz="2800">
                <a:latin typeface="Courier New" charset="0"/>
              </a:rPr>
              <a:t>$x=pop @list;    #holds </a:t>
            </a:r>
            <a:r>
              <a:rPr lang="ja-JP" altLang="en-US" sz="2800">
                <a:latin typeface="Arial" charset="0"/>
              </a:rPr>
              <a:t>“</a:t>
            </a:r>
            <a:r>
              <a:rPr lang="en-US" altLang="ja-JP" sz="2800">
                <a:latin typeface="Courier New" charset="0"/>
              </a:rPr>
              <a:t>C</a:t>
            </a:r>
            <a:r>
              <a:rPr lang="ja-JP" altLang="en-US" sz="2800">
                <a:latin typeface="Arial" charset="0"/>
              </a:rPr>
              <a:t>”</a:t>
            </a:r>
            <a:r>
              <a:rPr lang="en-US" altLang="ja-JP" sz="2800">
                <a:latin typeface="Courier New" charset="0"/>
              </a:rPr>
              <a:t/>
            </a:r>
            <a:br>
              <a:rPr lang="en-US" altLang="ja-JP" sz="2800">
                <a:latin typeface="Courier New" charset="0"/>
              </a:rPr>
            </a:br>
            <a:r>
              <a:rPr lang="en-US" altLang="ja-JP" sz="2800">
                <a:latin typeface="Courier New" charset="0"/>
              </a:rPr>
              <a:t>push @list, $x;  #puts </a:t>
            </a:r>
            <a:r>
              <a:rPr lang="ja-JP" altLang="en-US" sz="2800">
                <a:latin typeface="Arial" charset="0"/>
              </a:rPr>
              <a:t>“</a:t>
            </a:r>
            <a:r>
              <a:rPr lang="en-US" altLang="ja-JP" sz="2800">
                <a:latin typeface="Courier New" charset="0"/>
              </a:rPr>
              <a:t>C</a:t>
            </a:r>
            <a:r>
              <a:rPr lang="ja-JP" altLang="en-US" sz="2800">
                <a:latin typeface="Arial" charset="0"/>
              </a:rPr>
              <a:t>”</a:t>
            </a:r>
            <a:r>
              <a:rPr lang="en-US" altLang="ja-JP" sz="2800">
                <a:latin typeface="Courier New" charset="0"/>
              </a:rPr>
              <a:t> back </a:t>
            </a:r>
            <a:br>
              <a:rPr lang="en-US" altLang="ja-JP" sz="2800">
                <a:latin typeface="Courier New" charset="0"/>
              </a:rPr>
            </a:br>
            <a:r>
              <a:rPr lang="en-US" altLang="ja-JP" sz="2800">
                <a:latin typeface="Calibri" charset="0"/>
              </a:rPr>
              <a:t>The trick to using pop and push is imagining a pointer in the list that moves with each operation. Once something has been popped off the stack it is not in the stack anymore unless pushed.</a:t>
            </a:r>
            <a:endParaRPr lang="en-CA" sz="2800">
              <a:latin typeface="Calibri" charset="0"/>
            </a:endParaRPr>
          </a:p>
        </p:txBody>
      </p:sp>
    </p:spTree>
    <p:extLst>
      <p:ext uri="{BB962C8B-B14F-4D97-AF65-F5344CB8AC3E}">
        <p14:creationId xmlns:p14="http://schemas.microsoft.com/office/powerpoint/2010/main" val="12972006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49" name="Rectangle 2"/>
          <p:cNvSpPr>
            <a:spLocks noGrp="1" noChangeArrowheads="1"/>
          </p:cNvSpPr>
          <p:nvPr>
            <p:ph type="title"/>
          </p:nvPr>
        </p:nvSpPr>
        <p:spPr/>
        <p:txBody>
          <a:bodyPr/>
          <a:lstStyle/>
          <a:p>
            <a:r>
              <a:rPr lang="en-US">
                <a:latin typeface="Calibri" charset="0"/>
              </a:rPr>
              <a:t>More push</a:t>
            </a:r>
            <a:endParaRPr lang="en-CA">
              <a:latin typeface="Calibri" charset="0"/>
            </a:endParaRPr>
          </a:p>
        </p:txBody>
      </p:sp>
      <p:sp>
        <p:nvSpPr>
          <p:cNvPr id="130050" name="Rectangle 3"/>
          <p:cNvSpPr>
            <a:spLocks noGrp="1" noChangeArrowheads="1"/>
          </p:cNvSpPr>
          <p:nvPr>
            <p:ph idx="1"/>
          </p:nvPr>
        </p:nvSpPr>
        <p:spPr/>
        <p:txBody>
          <a:bodyPr/>
          <a:lstStyle/>
          <a:p>
            <a:r>
              <a:rPr lang="en-US" sz="2800">
                <a:latin typeface="Calibri" charset="0"/>
              </a:rPr>
              <a:t>You can push anything back onto a stack.  For example:</a:t>
            </a:r>
            <a:br>
              <a:rPr lang="en-US" sz="2800">
                <a:latin typeface="Calibri" charset="0"/>
              </a:rPr>
            </a:br>
            <a:r>
              <a:rPr lang="en-US" sz="2800">
                <a:latin typeface="Courier New" charset="0"/>
              </a:rPr>
              <a:t>@list=(</a:t>
            </a:r>
            <a:r>
              <a:rPr lang="ja-JP" altLang="en-US" sz="2800">
                <a:latin typeface="Arial" charset="0"/>
              </a:rPr>
              <a:t>“</a:t>
            </a:r>
            <a:r>
              <a:rPr lang="en-US" altLang="ja-JP" sz="2800">
                <a:latin typeface="Courier New" charset="0"/>
              </a:rPr>
              <a:t>A</a:t>
            </a:r>
            <a:r>
              <a:rPr lang="ja-JP" altLang="en-US" sz="2800">
                <a:latin typeface="Arial" charset="0"/>
              </a:rPr>
              <a:t>”</a:t>
            </a:r>
            <a:r>
              <a:rPr lang="en-US" altLang="ja-JP" sz="2800">
                <a:latin typeface="Courier New" charset="0"/>
              </a:rPr>
              <a:t>, </a:t>
            </a:r>
            <a:r>
              <a:rPr lang="ja-JP" altLang="en-US" sz="2800">
                <a:latin typeface="Arial" charset="0"/>
              </a:rPr>
              <a:t>“</a:t>
            </a:r>
            <a:r>
              <a:rPr lang="en-US" altLang="ja-JP" sz="2800">
                <a:latin typeface="Courier New" charset="0"/>
              </a:rPr>
              <a:t>B</a:t>
            </a:r>
            <a:r>
              <a:rPr lang="ja-JP" altLang="en-US" sz="2800">
                <a:latin typeface="Arial" charset="0"/>
              </a:rPr>
              <a:t>”</a:t>
            </a:r>
            <a:r>
              <a:rPr lang="en-US" altLang="ja-JP" sz="2800">
                <a:latin typeface="Courier New" charset="0"/>
              </a:rPr>
              <a:t>, </a:t>
            </a:r>
            <a:r>
              <a:rPr lang="ja-JP" altLang="en-US" sz="2800">
                <a:latin typeface="Arial" charset="0"/>
              </a:rPr>
              <a:t>“</a:t>
            </a:r>
            <a:r>
              <a:rPr lang="en-US" altLang="ja-JP" sz="2800">
                <a:latin typeface="Courier New" charset="0"/>
              </a:rPr>
              <a:t>C</a:t>
            </a:r>
            <a:r>
              <a:rPr lang="ja-JP" altLang="en-US" sz="2800">
                <a:latin typeface="Arial" charset="0"/>
              </a:rPr>
              <a:t>”</a:t>
            </a:r>
            <a:r>
              <a:rPr lang="en-US" altLang="ja-JP" sz="2800">
                <a:latin typeface="Courier New" charset="0"/>
              </a:rPr>
              <a:t>, </a:t>
            </a:r>
            <a:r>
              <a:rPr lang="ja-JP" altLang="en-US" sz="2800">
                <a:latin typeface="Arial" charset="0"/>
              </a:rPr>
              <a:t>“</a:t>
            </a:r>
            <a:r>
              <a:rPr lang="en-US" altLang="ja-JP" sz="2800">
                <a:latin typeface="Courier New" charset="0"/>
              </a:rPr>
              <a:t>D</a:t>
            </a:r>
            <a:r>
              <a:rPr lang="ja-JP" altLang="en-US" sz="2800">
                <a:latin typeface="Arial" charset="0"/>
              </a:rPr>
              <a:t>”</a:t>
            </a:r>
            <a:r>
              <a:rPr lang="en-US" altLang="ja-JP" sz="2800">
                <a:latin typeface="Courier New" charset="0"/>
              </a:rPr>
              <a:t>, </a:t>
            </a:r>
            <a:r>
              <a:rPr lang="ja-JP" altLang="en-US" sz="2800">
                <a:latin typeface="Arial" charset="0"/>
              </a:rPr>
              <a:t>“</a:t>
            </a:r>
            <a:r>
              <a:rPr lang="en-US" altLang="ja-JP" sz="2800">
                <a:latin typeface="Courier New" charset="0"/>
              </a:rPr>
              <a:t>E</a:t>
            </a:r>
            <a:r>
              <a:rPr lang="ja-JP" altLang="en-US" sz="2800">
                <a:latin typeface="Arial" charset="0"/>
              </a:rPr>
              <a:t>”</a:t>
            </a:r>
            <a:r>
              <a:rPr lang="en-US" altLang="ja-JP" sz="2800">
                <a:latin typeface="Courier New" charset="0"/>
              </a:rPr>
              <a:t>);</a:t>
            </a:r>
            <a:br>
              <a:rPr lang="en-US" altLang="ja-JP" sz="2800">
                <a:latin typeface="Courier New" charset="0"/>
              </a:rPr>
            </a:br>
            <a:r>
              <a:rPr lang="en-US" altLang="ja-JP" sz="2800">
                <a:latin typeface="Courier New" charset="0"/>
              </a:rPr>
              <a:t>pop @list;       # </a:t>
            </a:r>
            <a:r>
              <a:rPr lang="ja-JP" altLang="en-US" sz="2800">
                <a:latin typeface="Arial" charset="0"/>
              </a:rPr>
              <a:t>“</a:t>
            </a:r>
            <a:r>
              <a:rPr lang="en-US" altLang="ja-JP" sz="2800">
                <a:latin typeface="Courier New" charset="0"/>
              </a:rPr>
              <a:t>E</a:t>
            </a:r>
            <a:r>
              <a:rPr lang="ja-JP" altLang="en-US" sz="2800">
                <a:latin typeface="Arial" charset="0"/>
              </a:rPr>
              <a:t>”</a:t>
            </a:r>
            <a:r>
              <a:rPr lang="en-US" altLang="ja-JP" sz="2800">
                <a:latin typeface="Courier New" charset="0"/>
              </a:rPr>
              <a:t/>
            </a:r>
            <a:br>
              <a:rPr lang="en-US" altLang="ja-JP" sz="2800">
                <a:latin typeface="Courier New" charset="0"/>
              </a:rPr>
            </a:br>
            <a:r>
              <a:rPr lang="en-US" altLang="ja-JP" sz="2800">
                <a:latin typeface="Courier New" charset="0"/>
              </a:rPr>
              <a:t>pop @list;       # </a:t>
            </a:r>
            <a:r>
              <a:rPr lang="ja-JP" altLang="en-US" sz="2800">
                <a:latin typeface="Arial" charset="0"/>
              </a:rPr>
              <a:t>“</a:t>
            </a:r>
            <a:r>
              <a:rPr lang="en-US" altLang="ja-JP" sz="2800">
                <a:latin typeface="Courier New" charset="0"/>
              </a:rPr>
              <a:t>D</a:t>
            </a:r>
            <a:r>
              <a:rPr lang="ja-JP" altLang="en-US" sz="2800">
                <a:latin typeface="Arial" charset="0"/>
              </a:rPr>
              <a:t>”</a:t>
            </a:r>
            <a:r>
              <a:rPr lang="en-US" altLang="ja-JP" sz="2800">
                <a:latin typeface="Courier New" charset="0"/>
              </a:rPr>
              <a:t/>
            </a:r>
            <a:br>
              <a:rPr lang="en-US" altLang="ja-JP" sz="2800">
                <a:latin typeface="Courier New" charset="0"/>
              </a:rPr>
            </a:br>
            <a:r>
              <a:rPr lang="en-US" altLang="ja-JP" sz="2800">
                <a:latin typeface="Courier New" charset="0"/>
              </a:rPr>
              <a:t>push @list, </a:t>
            </a:r>
            <a:r>
              <a:rPr lang="ja-JP" altLang="en-US" sz="2800">
                <a:latin typeface="Arial" charset="0"/>
              </a:rPr>
              <a:t>“</a:t>
            </a:r>
            <a:r>
              <a:rPr lang="en-US" altLang="ja-JP" sz="2800">
                <a:latin typeface="Courier New" charset="0"/>
              </a:rPr>
              <a:t>F</a:t>
            </a:r>
            <a:r>
              <a:rPr lang="ja-JP" altLang="en-US" sz="2800">
                <a:latin typeface="Arial" charset="0"/>
              </a:rPr>
              <a:t>”</a:t>
            </a:r>
            <a:r>
              <a:rPr lang="en-US" altLang="ja-JP" sz="2800">
                <a:latin typeface="Courier New" charset="0"/>
              </a:rPr>
              <a:t>; #puts </a:t>
            </a:r>
            <a:r>
              <a:rPr lang="ja-JP" altLang="en-US" sz="2800">
                <a:latin typeface="Arial" charset="0"/>
              </a:rPr>
              <a:t>“</a:t>
            </a:r>
            <a:r>
              <a:rPr lang="en-US" altLang="ja-JP" sz="2800">
                <a:latin typeface="Courier New" charset="0"/>
              </a:rPr>
              <a:t>F</a:t>
            </a:r>
            <a:r>
              <a:rPr lang="ja-JP" altLang="en-US" sz="2800">
                <a:latin typeface="Arial" charset="0"/>
              </a:rPr>
              <a:t>”</a:t>
            </a:r>
            <a:r>
              <a:rPr lang="en-US" altLang="ja-JP" sz="2800">
                <a:latin typeface="Courier New" charset="0"/>
              </a:rPr>
              <a:t> back </a:t>
            </a:r>
            <a:endParaRPr lang="en-US" altLang="ja-JP" sz="2800">
              <a:latin typeface="Calibri" charset="0"/>
            </a:endParaRPr>
          </a:p>
          <a:p>
            <a:r>
              <a:rPr lang="en-US" sz="2800">
                <a:latin typeface="Calibri" charset="0"/>
              </a:rPr>
              <a:t>The stack will now have (</a:t>
            </a:r>
            <a:r>
              <a:rPr lang="ja-JP" altLang="en-US" sz="2800">
                <a:latin typeface="Arial" charset="0"/>
              </a:rPr>
              <a:t>“</a:t>
            </a:r>
            <a:r>
              <a:rPr lang="en-US" altLang="ja-JP" sz="2800">
                <a:latin typeface="Calibri" charset="0"/>
              </a:rPr>
              <a:t>A</a:t>
            </a:r>
            <a:r>
              <a:rPr lang="ja-JP" altLang="en-US" sz="2800">
                <a:latin typeface="Arial" charset="0"/>
              </a:rPr>
              <a:t>”</a:t>
            </a:r>
            <a:r>
              <a:rPr lang="en-US" altLang="ja-JP" sz="2800">
                <a:latin typeface="Calibri" charset="0"/>
              </a:rPr>
              <a:t>, </a:t>
            </a:r>
            <a:r>
              <a:rPr lang="ja-JP" altLang="en-US" sz="2800">
                <a:latin typeface="Arial" charset="0"/>
              </a:rPr>
              <a:t>“</a:t>
            </a:r>
            <a:r>
              <a:rPr lang="en-US" altLang="ja-JP" sz="2800">
                <a:latin typeface="Calibri" charset="0"/>
              </a:rPr>
              <a:t>B</a:t>
            </a:r>
            <a:r>
              <a:rPr lang="ja-JP" altLang="en-US" sz="2800">
                <a:latin typeface="Arial" charset="0"/>
              </a:rPr>
              <a:t>”</a:t>
            </a:r>
            <a:r>
              <a:rPr lang="en-US" altLang="ja-JP" sz="2800">
                <a:latin typeface="Calibri" charset="0"/>
              </a:rPr>
              <a:t>, </a:t>
            </a:r>
            <a:r>
              <a:rPr lang="ja-JP" altLang="en-US" sz="2800">
                <a:latin typeface="Arial" charset="0"/>
              </a:rPr>
              <a:t>“</a:t>
            </a:r>
            <a:r>
              <a:rPr lang="en-US" altLang="ja-JP" sz="2800">
                <a:latin typeface="Calibri" charset="0"/>
              </a:rPr>
              <a:t>C</a:t>
            </a:r>
            <a:r>
              <a:rPr lang="ja-JP" altLang="en-US" sz="2800">
                <a:latin typeface="Arial" charset="0"/>
              </a:rPr>
              <a:t>”</a:t>
            </a:r>
            <a:r>
              <a:rPr lang="en-US" altLang="ja-JP" sz="2800">
                <a:latin typeface="Calibri" charset="0"/>
              </a:rPr>
              <a:t>, </a:t>
            </a:r>
            <a:r>
              <a:rPr lang="ja-JP" altLang="en-US" sz="2800">
                <a:latin typeface="Arial" charset="0"/>
              </a:rPr>
              <a:t>“</a:t>
            </a:r>
            <a:r>
              <a:rPr lang="en-US" altLang="ja-JP" sz="2800">
                <a:latin typeface="Calibri" charset="0"/>
              </a:rPr>
              <a:t>F</a:t>
            </a:r>
            <a:r>
              <a:rPr lang="ja-JP" altLang="en-US" sz="2800">
                <a:latin typeface="Arial" charset="0"/>
              </a:rPr>
              <a:t>”</a:t>
            </a:r>
            <a:r>
              <a:rPr lang="en-US" altLang="ja-JP" sz="2800">
                <a:latin typeface="Calibri" charset="0"/>
              </a:rPr>
              <a:t>)</a:t>
            </a:r>
          </a:p>
          <a:p>
            <a:r>
              <a:rPr lang="en-US" sz="2800">
                <a:latin typeface="Calibri" charset="0"/>
              </a:rPr>
              <a:t>You can add more than one item to the stack:</a:t>
            </a:r>
            <a:br>
              <a:rPr lang="en-US" sz="2800">
                <a:latin typeface="Calibri" charset="0"/>
              </a:rPr>
            </a:br>
            <a:r>
              <a:rPr lang="en-US" sz="2800">
                <a:latin typeface="Courier New" charset="0"/>
              </a:rPr>
              <a:t>push @list, </a:t>
            </a:r>
            <a:r>
              <a:rPr lang="ja-JP" altLang="en-US" sz="2800">
                <a:latin typeface="Arial" charset="0"/>
              </a:rPr>
              <a:t>“</a:t>
            </a:r>
            <a:r>
              <a:rPr lang="en-US" altLang="ja-JP" sz="2800">
                <a:latin typeface="Courier New" charset="0"/>
              </a:rPr>
              <a:t>F</a:t>
            </a:r>
            <a:r>
              <a:rPr lang="ja-JP" altLang="en-US" sz="2800">
                <a:latin typeface="Arial" charset="0"/>
              </a:rPr>
              <a:t>”</a:t>
            </a:r>
            <a:r>
              <a:rPr lang="en-US" altLang="ja-JP" sz="2800">
                <a:latin typeface="Courier New" charset="0"/>
              </a:rPr>
              <a:t>, </a:t>
            </a:r>
            <a:r>
              <a:rPr lang="ja-JP" altLang="en-US" sz="2800">
                <a:latin typeface="Arial" charset="0"/>
              </a:rPr>
              <a:t>“</a:t>
            </a:r>
            <a:r>
              <a:rPr lang="en-US" altLang="ja-JP" sz="2800">
                <a:latin typeface="Courier New" charset="0"/>
              </a:rPr>
              <a:t>G</a:t>
            </a:r>
            <a:r>
              <a:rPr lang="ja-JP" altLang="en-US" sz="2800">
                <a:latin typeface="Arial" charset="0"/>
              </a:rPr>
              <a:t>”</a:t>
            </a:r>
            <a:r>
              <a:rPr lang="en-US" altLang="ja-JP" sz="2800">
                <a:latin typeface="Courier New" charset="0"/>
              </a:rPr>
              <a:t>, </a:t>
            </a:r>
            <a:r>
              <a:rPr lang="ja-JP" altLang="en-US" sz="2800">
                <a:latin typeface="Arial" charset="0"/>
              </a:rPr>
              <a:t>“</a:t>
            </a:r>
            <a:r>
              <a:rPr lang="en-US" altLang="ja-JP" sz="2800">
                <a:latin typeface="Courier New" charset="0"/>
              </a:rPr>
              <a:t>H</a:t>
            </a:r>
            <a:r>
              <a:rPr lang="ja-JP" altLang="en-US" sz="2800">
                <a:latin typeface="Arial" charset="0"/>
              </a:rPr>
              <a:t>”</a:t>
            </a:r>
            <a:r>
              <a:rPr lang="en-US" altLang="ja-JP" sz="2800">
                <a:latin typeface="Courier New" charset="0"/>
              </a:rPr>
              <a:t>;</a:t>
            </a:r>
            <a:endParaRPr lang="en-CA" sz="2800">
              <a:latin typeface="Courier New" charset="0"/>
            </a:endParaRPr>
          </a:p>
        </p:txBody>
      </p:sp>
    </p:spTree>
    <p:extLst>
      <p:ext uri="{BB962C8B-B14F-4D97-AF65-F5344CB8AC3E}">
        <p14:creationId xmlns:p14="http://schemas.microsoft.com/office/powerpoint/2010/main" val="64118394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3" name="Rectangle 2"/>
          <p:cNvSpPr>
            <a:spLocks noGrp="1" noChangeArrowheads="1"/>
          </p:cNvSpPr>
          <p:nvPr>
            <p:ph type="title"/>
          </p:nvPr>
        </p:nvSpPr>
        <p:spPr/>
        <p:txBody>
          <a:bodyPr/>
          <a:lstStyle/>
          <a:p>
            <a:r>
              <a:rPr lang="en-US">
                <a:latin typeface="Calibri" charset="0"/>
              </a:rPr>
              <a:t>Pushing arrays</a:t>
            </a:r>
            <a:endParaRPr lang="en-CA">
              <a:latin typeface="Calibri" charset="0"/>
            </a:endParaRPr>
          </a:p>
        </p:txBody>
      </p:sp>
      <p:sp>
        <p:nvSpPr>
          <p:cNvPr id="131074" name="Rectangle 3"/>
          <p:cNvSpPr>
            <a:spLocks noGrp="1" noChangeArrowheads="1"/>
          </p:cNvSpPr>
          <p:nvPr>
            <p:ph idx="1"/>
          </p:nvPr>
        </p:nvSpPr>
        <p:spPr/>
        <p:txBody>
          <a:bodyPr/>
          <a:lstStyle/>
          <a:p>
            <a:pPr>
              <a:lnSpc>
                <a:spcPct val="90000"/>
              </a:lnSpc>
            </a:pPr>
            <a:r>
              <a:rPr lang="en-US">
                <a:latin typeface="Calibri" charset="0"/>
              </a:rPr>
              <a:t>So far we</a:t>
            </a:r>
            <a:r>
              <a:rPr lang="ja-JP" altLang="en-US">
                <a:latin typeface="Arial" charset="0"/>
              </a:rPr>
              <a:t>’</a:t>
            </a:r>
            <a:r>
              <a:rPr lang="en-US" altLang="ja-JP">
                <a:latin typeface="Calibri" charset="0"/>
              </a:rPr>
              <a:t>ve only pushed scalars, but you can push arrays onto a stack as well:</a:t>
            </a:r>
            <a:br>
              <a:rPr lang="en-US" altLang="ja-JP">
                <a:latin typeface="Calibri" charset="0"/>
              </a:rPr>
            </a:br>
            <a:r>
              <a:rPr lang="en-US" altLang="ja-JP">
                <a:latin typeface="Courier New" charset="0"/>
              </a:rPr>
              <a:t>push @list @array;</a:t>
            </a:r>
          </a:p>
          <a:p>
            <a:pPr>
              <a:lnSpc>
                <a:spcPct val="90000"/>
              </a:lnSpc>
            </a:pPr>
            <a:r>
              <a:rPr lang="en-US">
                <a:latin typeface="Calibri" charset="0"/>
              </a:rPr>
              <a:t>When you push a list onto a stack, the new list is a concatenation of the two</a:t>
            </a:r>
          </a:p>
          <a:p>
            <a:pPr>
              <a:lnSpc>
                <a:spcPct val="90000"/>
              </a:lnSpc>
            </a:pPr>
            <a:r>
              <a:rPr lang="en-US">
                <a:latin typeface="Calibri" charset="0"/>
              </a:rPr>
              <a:t>You can push lists of lists, as well. To do this, the list of lists gets flattened into a single list, then added to the stack.</a:t>
            </a:r>
            <a:endParaRPr lang="en-CA">
              <a:latin typeface="Calibri" charset="0"/>
            </a:endParaRPr>
          </a:p>
        </p:txBody>
      </p:sp>
    </p:spTree>
    <p:extLst>
      <p:ext uri="{BB962C8B-B14F-4D97-AF65-F5344CB8AC3E}">
        <p14:creationId xmlns:p14="http://schemas.microsoft.com/office/powerpoint/2010/main" val="83514607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7" name="Rectangle 2"/>
          <p:cNvSpPr>
            <a:spLocks noGrp="1" noChangeArrowheads="1"/>
          </p:cNvSpPr>
          <p:nvPr>
            <p:ph type="title"/>
          </p:nvPr>
        </p:nvSpPr>
        <p:spPr/>
        <p:txBody>
          <a:bodyPr/>
          <a:lstStyle/>
          <a:p>
            <a:r>
              <a:rPr lang="en-US">
                <a:latin typeface="Calibri" charset="0"/>
              </a:rPr>
              <a:t>The shift and unshift operators</a:t>
            </a:r>
            <a:endParaRPr lang="en-CA">
              <a:latin typeface="Calibri" charset="0"/>
            </a:endParaRPr>
          </a:p>
        </p:txBody>
      </p:sp>
      <p:sp>
        <p:nvSpPr>
          <p:cNvPr id="132098" name="Rectangle 3"/>
          <p:cNvSpPr>
            <a:spLocks noGrp="1" noChangeArrowheads="1"/>
          </p:cNvSpPr>
          <p:nvPr>
            <p:ph idx="1"/>
          </p:nvPr>
        </p:nvSpPr>
        <p:spPr/>
        <p:txBody>
          <a:bodyPr/>
          <a:lstStyle/>
          <a:p>
            <a:pPr>
              <a:lnSpc>
                <a:spcPct val="90000"/>
              </a:lnSpc>
            </a:pPr>
            <a:r>
              <a:rPr lang="en-US" sz="2800">
                <a:latin typeface="Calibri" charset="0"/>
              </a:rPr>
              <a:t>The push and pop operators work on the top element of a stack. The shift and unshift operators do the same task at the bottom of the stack. </a:t>
            </a:r>
          </a:p>
          <a:p>
            <a:pPr>
              <a:lnSpc>
                <a:spcPct val="90000"/>
              </a:lnSpc>
            </a:pPr>
            <a:r>
              <a:rPr lang="en-US" sz="2800">
                <a:latin typeface="Calibri" charset="0"/>
              </a:rPr>
              <a:t>The unshift operator adds an object to the bottom of the stack, and the shift operator removes an object from the bottom of the stack.</a:t>
            </a:r>
          </a:p>
          <a:p>
            <a:pPr>
              <a:lnSpc>
                <a:spcPct val="90000"/>
              </a:lnSpc>
            </a:pPr>
            <a:r>
              <a:rPr lang="en-US" sz="2800">
                <a:latin typeface="Calibri" charset="0"/>
              </a:rPr>
              <a:t>You can use pop/push and shift/unshift at the same time. This is one way of manipulating arrays and list elements, but not all programmers use this method.</a:t>
            </a:r>
            <a:endParaRPr lang="en-CA" sz="2800">
              <a:latin typeface="Calibri" charset="0"/>
            </a:endParaRPr>
          </a:p>
        </p:txBody>
      </p:sp>
    </p:spTree>
    <p:extLst>
      <p:ext uri="{BB962C8B-B14F-4D97-AF65-F5344CB8AC3E}">
        <p14:creationId xmlns:p14="http://schemas.microsoft.com/office/powerpoint/2010/main" val="393866275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1" name="Rectangle 2"/>
          <p:cNvSpPr>
            <a:spLocks noGrp="1" noChangeArrowheads="1"/>
          </p:cNvSpPr>
          <p:nvPr>
            <p:ph type="ctrTitle"/>
          </p:nvPr>
        </p:nvSpPr>
        <p:spPr>
          <a:xfrm>
            <a:off x="685800" y="2286000"/>
            <a:ext cx="7772400" cy="1143000"/>
          </a:xfrm>
        </p:spPr>
        <p:txBody>
          <a:bodyPr/>
          <a:lstStyle/>
          <a:p>
            <a:r>
              <a:rPr lang="en-US">
                <a:latin typeface="Calibri" charset="0"/>
              </a:rPr>
              <a:t>Context</a:t>
            </a:r>
            <a:endParaRPr lang="en-CA">
              <a:latin typeface="Calibri" charset="0"/>
            </a:endParaRPr>
          </a:p>
        </p:txBody>
      </p:sp>
      <p:sp>
        <p:nvSpPr>
          <p:cNvPr id="148483" name="Rectangle 3"/>
          <p:cNvSpPr>
            <a:spLocks noGrp="1" noChangeArrowheads="1"/>
          </p:cNvSpPr>
          <p:nvPr>
            <p:ph type="subTitle" idx="1"/>
          </p:nvPr>
        </p:nvSpPr>
        <p:spPr/>
        <p:txBody>
          <a:bodyPr rtlCol="0">
            <a:normAutofit/>
          </a:bodyPr>
          <a:lstStyle/>
          <a:p>
            <a:pPr fontAlgn="auto">
              <a:spcAft>
                <a:spcPts val="0"/>
              </a:spcAft>
              <a:buFont typeface="Arial"/>
              <a:buNone/>
              <a:defRPr/>
            </a:pPr>
            <a:endParaRPr lang="en-CA" smtClean="0">
              <a:ea typeface="+mn-ea"/>
              <a:cs typeface="+mn-cs"/>
            </a:endParaRPr>
          </a:p>
        </p:txBody>
      </p:sp>
    </p:spTree>
    <p:extLst>
      <p:ext uri="{BB962C8B-B14F-4D97-AF65-F5344CB8AC3E}">
        <p14:creationId xmlns:p14="http://schemas.microsoft.com/office/powerpoint/2010/main" val="18760810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5" name="Rectangle 2"/>
          <p:cNvSpPr>
            <a:spLocks noGrp="1" noChangeArrowheads="1"/>
          </p:cNvSpPr>
          <p:nvPr>
            <p:ph type="title"/>
          </p:nvPr>
        </p:nvSpPr>
        <p:spPr/>
        <p:txBody>
          <a:bodyPr/>
          <a:lstStyle/>
          <a:p>
            <a:r>
              <a:rPr lang="en-US">
                <a:latin typeface="Calibri" charset="0"/>
              </a:rPr>
              <a:t>Context</a:t>
            </a:r>
            <a:endParaRPr lang="en-CA">
              <a:latin typeface="Calibri" charset="0"/>
            </a:endParaRPr>
          </a:p>
        </p:txBody>
      </p:sp>
      <p:sp>
        <p:nvSpPr>
          <p:cNvPr id="134146" name="Rectangle 3"/>
          <p:cNvSpPr>
            <a:spLocks noGrp="1" noChangeArrowheads="1"/>
          </p:cNvSpPr>
          <p:nvPr>
            <p:ph idx="1"/>
          </p:nvPr>
        </p:nvSpPr>
        <p:spPr/>
        <p:txBody>
          <a:bodyPr/>
          <a:lstStyle/>
          <a:p>
            <a:r>
              <a:rPr lang="en-US" sz="2800">
                <a:latin typeface="Calibri" charset="0"/>
              </a:rPr>
              <a:t>Context has to do with the way Perl uses variables and values.  The two important types of contexts in Perl are scalar context and list context.</a:t>
            </a:r>
          </a:p>
          <a:p>
            <a:r>
              <a:rPr lang="en-US" sz="2800">
                <a:latin typeface="Calibri" charset="0"/>
              </a:rPr>
              <a:t>When assigning variables, the expression on the left of the equals sign determines what context the right side is evaluated in. The differences between scalar context and list context indicate whether values are treated as lists or scalars, as you will see.</a:t>
            </a:r>
          </a:p>
        </p:txBody>
      </p:sp>
    </p:spTree>
    <p:extLst>
      <p:ext uri="{BB962C8B-B14F-4D97-AF65-F5344CB8AC3E}">
        <p14:creationId xmlns:p14="http://schemas.microsoft.com/office/powerpoint/2010/main" val="161023717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69" name="Rectangle 2"/>
          <p:cNvSpPr>
            <a:spLocks noGrp="1" noChangeArrowheads="1"/>
          </p:cNvSpPr>
          <p:nvPr>
            <p:ph type="title"/>
          </p:nvPr>
        </p:nvSpPr>
        <p:spPr/>
        <p:txBody>
          <a:bodyPr/>
          <a:lstStyle/>
          <a:p>
            <a:r>
              <a:rPr lang="en-US">
                <a:latin typeface="Calibri" charset="0"/>
              </a:rPr>
              <a:t>Scalar and list contexts</a:t>
            </a:r>
            <a:endParaRPr lang="en-CA">
              <a:latin typeface="Calibri" charset="0"/>
            </a:endParaRPr>
          </a:p>
        </p:txBody>
      </p:sp>
      <p:sp>
        <p:nvSpPr>
          <p:cNvPr id="135170" name="Rectangle 3"/>
          <p:cNvSpPr>
            <a:spLocks noGrp="1" noChangeArrowheads="1"/>
          </p:cNvSpPr>
          <p:nvPr>
            <p:ph idx="1"/>
          </p:nvPr>
        </p:nvSpPr>
        <p:spPr/>
        <p:txBody>
          <a:bodyPr/>
          <a:lstStyle/>
          <a:p>
            <a:pPr>
              <a:lnSpc>
                <a:spcPct val="90000"/>
              </a:lnSpc>
            </a:pPr>
            <a:r>
              <a:rPr lang="en-US" sz="2800">
                <a:latin typeface="Calibri" charset="0"/>
              </a:rPr>
              <a:t>Scalar context arises when using scalars:</a:t>
            </a:r>
            <a:br>
              <a:rPr lang="en-US" sz="2800">
                <a:latin typeface="Calibri" charset="0"/>
              </a:rPr>
            </a:br>
            <a:r>
              <a:rPr lang="en-US" sz="2800">
                <a:latin typeface="Courier New" charset="0"/>
              </a:rPr>
              <a:t>$num1=$num2;</a:t>
            </a:r>
            <a:br>
              <a:rPr lang="en-US" sz="2800">
                <a:latin typeface="Courier New" charset="0"/>
              </a:rPr>
            </a:br>
            <a:r>
              <a:rPr lang="en-US" sz="2800">
                <a:latin typeface="Calibri" charset="0"/>
              </a:rPr>
              <a:t>since the left is a scalar, the right is treated as a scalar. If the left is a list, the right is treated as a list:</a:t>
            </a:r>
            <a:br>
              <a:rPr lang="en-US" sz="2800">
                <a:latin typeface="Calibri" charset="0"/>
              </a:rPr>
            </a:br>
            <a:r>
              <a:rPr lang="en-US" sz="2800">
                <a:latin typeface="Courier New" charset="0"/>
              </a:rPr>
              <a:t>@list1=@list2;</a:t>
            </a:r>
          </a:p>
          <a:p>
            <a:pPr>
              <a:lnSpc>
                <a:spcPct val="90000"/>
              </a:lnSpc>
            </a:pPr>
            <a:r>
              <a:rPr lang="en-US" sz="2800">
                <a:latin typeface="Calibri" charset="0"/>
              </a:rPr>
              <a:t>There are times when mixed contexts arise:</a:t>
            </a:r>
            <a:br>
              <a:rPr lang="en-US" sz="2800">
                <a:latin typeface="Calibri" charset="0"/>
              </a:rPr>
            </a:br>
            <a:r>
              <a:rPr lang="en-US" sz="2800">
                <a:latin typeface="Courier New" charset="0"/>
              </a:rPr>
              <a:t>$num1=@list1;</a:t>
            </a:r>
            <a:br>
              <a:rPr lang="en-US" sz="2800">
                <a:latin typeface="Courier New" charset="0"/>
              </a:rPr>
            </a:br>
            <a:r>
              <a:rPr lang="en-US" sz="2800">
                <a:latin typeface="Calibri" charset="0"/>
              </a:rPr>
              <a:t>which has a scalar to the left so it evaluates the right as a scalar and returns the number of items in the list.</a:t>
            </a:r>
            <a:endParaRPr lang="en-CA" sz="2800">
              <a:latin typeface="Calibri" charset="0"/>
            </a:endParaRPr>
          </a:p>
          <a:p>
            <a:pPr>
              <a:lnSpc>
                <a:spcPct val="90000"/>
              </a:lnSpc>
            </a:pPr>
            <a:endParaRPr lang="en-CA" sz="2800">
              <a:latin typeface="Calibri" charset="0"/>
            </a:endParaRPr>
          </a:p>
        </p:txBody>
      </p:sp>
    </p:spTree>
    <p:extLst>
      <p:ext uri="{BB962C8B-B14F-4D97-AF65-F5344CB8AC3E}">
        <p14:creationId xmlns:p14="http://schemas.microsoft.com/office/powerpoint/2010/main" val="356561015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3" name="Rectangle 2"/>
          <p:cNvSpPr>
            <a:spLocks noGrp="1" noChangeArrowheads="1"/>
          </p:cNvSpPr>
          <p:nvPr>
            <p:ph type="title"/>
          </p:nvPr>
        </p:nvSpPr>
        <p:spPr/>
        <p:txBody>
          <a:bodyPr/>
          <a:lstStyle/>
          <a:p>
            <a:r>
              <a:rPr lang="en-US">
                <a:latin typeface="Calibri" charset="0"/>
              </a:rPr>
              <a:t>Forcing scalar</a:t>
            </a:r>
            <a:endParaRPr lang="en-CA">
              <a:latin typeface="Calibri" charset="0"/>
            </a:endParaRPr>
          </a:p>
        </p:txBody>
      </p:sp>
      <p:sp>
        <p:nvSpPr>
          <p:cNvPr id="136194" name="Rectangle 3"/>
          <p:cNvSpPr>
            <a:spLocks noGrp="1" noChangeArrowheads="1"/>
          </p:cNvSpPr>
          <p:nvPr>
            <p:ph idx="1"/>
          </p:nvPr>
        </p:nvSpPr>
        <p:spPr/>
        <p:txBody>
          <a:bodyPr/>
          <a:lstStyle/>
          <a:p>
            <a:pPr>
              <a:lnSpc>
                <a:spcPct val="90000"/>
              </a:lnSpc>
            </a:pPr>
            <a:r>
              <a:rPr lang="en-US" sz="2800">
                <a:latin typeface="Calibri" charset="0"/>
              </a:rPr>
              <a:t>There are times when you want to force a list to be treated as a scalar.  The print function actually expects a list as an argument, so the command:</a:t>
            </a:r>
            <a:br>
              <a:rPr lang="en-US" sz="2800">
                <a:latin typeface="Calibri" charset="0"/>
              </a:rPr>
            </a:br>
            <a:r>
              <a:rPr lang="en-US" sz="2800">
                <a:latin typeface="Courier New" charset="0"/>
              </a:rPr>
              <a:t>print @list1;</a:t>
            </a:r>
            <a:br>
              <a:rPr lang="en-US" sz="2800">
                <a:latin typeface="Courier New" charset="0"/>
              </a:rPr>
            </a:br>
            <a:r>
              <a:rPr lang="en-US" sz="2800">
                <a:latin typeface="Calibri" charset="0"/>
              </a:rPr>
              <a:t>prints the contents of the list @list1. </a:t>
            </a:r>
          </a:p>
          <a:p>
            <a:pPr>
              <a:lnSpc>
                <a:spcPct val="90000"/>
              </a:lnSpc>
            </a:pPr>
            <a:r>
              <a:rPr lang="en-US" sz="2800">
                <a:latin typeface="Calibri" charset="0"/>
              </a:rPr>
              <a:t>You can force the print command to accept a scalar context like this:</a:t>
            </a:r>
            <a:br>
              <a:rPr lang="en-US" sz="2800">
                <a:latin typeface="Calibri" charset="0"/>
              </a:rPr>
            </a:br>
            <a:r>
              <a:rPr lang="en-US" sz="2800">
                <a:latin typeface="Courier New" charset="0"/>
              </a:rPr>
              <a:t>print scalar(@list1);</a:t>
            </a:r>
            <a:br>
              <a:rPr lang="en-US" sz="2800">
                <a:latin typeface="Courier New" charset="0"/>
              </a:rPr>
            </a:br>
            <a:r>
              <a:rPr lang="en-US" sz="2800">
                <a:latin typeface="Calibri" charset="0"/>
              </a:rPr>
              <a:t>which will convert the list to a scalar and display the number of elements in the list.</a:t>
            </a:r>
            <a:endParaRPr lang="en-CA" sz="2800">
              <a:latin typeface="Calibri" charset="0"/>
            </a:endParaRPr>
          </a:p>
        </p:txBody>
      </p:sp>
    </p:spTree>
    <p:extLst>
      <p:ext uri="{BB962C8B-B14F-4D97-AF65-F5344CB8AC3E}">
        <p14:creationId xmlns:p14="http://schemas.microsoft.com/office/powerpoint/2010/main" val="9425318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69" name="Rectangle 2"/>
          <p:cNvSpPr>
            <a:spLocks noGrp="1" noChangeArrowheads="1"/>
          </p:cNvSpPr>
          <p:nvPr>
            <p:ph type="ctrTitle"/>
          </p:nvPr>
        </p:nvSpPr>
        <p:spPr>
          <a:xfrm>
            <a:off x="685800" y="2286000"/>
            <a:ext cx="7772400" cy="1143000"/>
          </a:xfrm>
        </p:spPr>
        <p:txBody>
          <a:bodyPr/>
          <a:lstStyle/>
          <a:p>
            <a:r>
              <a:rPr lang="en-US">
                <a:latin typeface="Calibri" charset="0"/>
              </a:rPr>
              <a:t>Perl lists</a:t>
            </a:r>
            <a:endParaRPr lang="en-CA">
              <a:latin typeface="Calibri" charset="0"/>
            </a:endParaRPr>
          </a:p>
        </p:txBody>
      </p:sp>
      <p:sp>
        <p:nvSpPr>
          <p:cNvPr id="124931" name="Rectangle 3"/>
          <p:cNvSpPr>
            <a:spLocks noGrp="1" noChangeArrowheads="1"/>
          </p:cNvSpPr>
          <p:nvPr>
            <p:ph type="subTitle" idx="1"/>
          </p:nvPr>
        </p:nvSpPr>
        <p:spPr/>
        <p:txBody>
          <a:bodyPr rtlCol="0">
            <a:normAutofit/>
          </a:bodyPr>
          <a:lstStyle/>
          <a:p>
            <a:pPr fontAlgn="auto">
              <a:spcAft>
                <a:spcPts val="0"/>
              </a:spcAft>
              <a:buFont typeface="Arial"/>
              <a:buNone/>
              <a:defRPr/>
            </a:pPr>
            <a:endParaRPr lang="en-CA" smtClean="0">
              <a:ea typeface="+mn-ea"/>
              <a:cs typeface="+mn-cs"/>
            </a:endParaRPr>
          </a:p>
        </p:txBody>
      </p:sp>
    </p:spTree>
    <p:extLst>
      <p:ext uri="{BB962C8B-B14F-4D97-AF65-F5344CB8AC3E}">
        <p14:creationId xmlns:p14="http://schemas.microsoft.com/office/powerpoint/2010/main" val="70180907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7" name="Rectangle 2"/>
          <p:cNvSpPr>
            <a:spLocks noGrp="1" noChangeArrowheads="1"/>
          </p:cNvSpPr>
          <p:nvPr>
            <p:ph type="ctrTitle"/>
          </p:nvPr>
        </p:nvSpPr>
        <p:spPr>
          <a:xfrm>
            <a:off x="685800" y="2286000"/>
            <a:ext cx="7772400" cy="1143000"/>
          </a:xfrm>
        </p:spPr>
        <p:txBody>
          <a:bodyPr/>
          <a:lstStyle/>
          <a:p>
            <a:r>
              <a:rPr lang="en-US">
                <a:latin typeface="Calibri" charset="0"/>
              </a:rPr>
              <a:t>Reordering array elements</a:t>
            </a:r>
            <a:endParaRPr lang="en-CA">
              <a:latin typeface="Calibri" charset="0"/>
            </a:endParaRPr>
          </a:p>
        </p:txBody>
      </p:sp>
      <p:sp>
        <p:nvSpPr>
          <p:cNvPr id="152579" name="Rectangle 3"/>
          <p:cNvSpPr>
            <a:spLocks noGrp="1" noChangeArrowheads="1"/>
          </p:cNvSpPr>
          <p:nvPr>
            <p:ph type="subTitle" idx="1"/>
          </p:nvPr>
        </p:nvSpPr>
        <p:spPr/>
        <p:txBody>
          <a:bodyPr rtlCol="0">
            <a:normAutofit/>
          </a:bodyPr>
          <a:lstStyle/>
          <a:p>
            <a:pPr fontAlgn="auto">
              <a:spcAft>
                <a:spcPts val="0"/>
              </a:spcAft>
              <a:buFont typeface="Arial"/>
              <a:buNone/>
              <a:defRPr/>
            </a:pPr>
            <a:endParaRPr lang="en-CA" smtClean="0">
              <a:ea typeface="+mn-ea"/>
              <a:cs typeface="+mn-cs"/>
            </a:endParaRPr>
          </a:p>
        </p:txBody>
      </p:sp>
    </p:spTree>
    <p:extLst>
      <p:ext uri="{BB962C8B-B14F-4D97-AF65-F5344CB8AC3E}">
        <p14:creationId xmlns:p14="http://schemas.microsoft.com/office/powerpoint/2010/main" val="104810071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1" name="Rectangle 2"/>
          <p:cNvSpPr>
            <a:spLocks noGrp="1" noChangeArrowheads="1"/>
          </p:cNvSpPr>
          <p:nvPr>
            <p:ph type="title"/>
          </p:nvPr>
        </p:nvSpPr>
        <p:spPr/>
        <p:txBody>
          <a:bodyPr/>
          <a:lstStyle/>
          <a:p>
            <a:r>
              <a:rPr lang="en-US">
                <a:latin typeface="Calibri" charset="0"/>
              </a:rPr>
              <a:t>Reordering array elements</a:t>
            </a:r>
            <a:endParaRPr lang="en-CA">
              <a:latin typeface="Calibri" charset="0"/>
            </a:endParaRPr>
          </a:p>
        </p:txBody>
      </p:sp>
      <p:sp>
        <p:nvSpPr>
          <p:cNvPr id="138242" name="Rectangle 3"/>
          <p:cNvSpPr>
            <a:spLocks noGrp="1" noChangeArrowheads="1"/>
          </p:cNvSpPr>
          <p:nvPr>
            <p:ph idx="1"/>
          </p:nvPr>
        </p:nvSpPr>
        <p:spPr/>
        <p:txBody>
          <a:bodyPr/>
          <a:lstStyle/>
          <a:p>
            <a:pPr>
              <a:lnSpc>
                <a:spcPct val="90000"/>
              </a:lnSpc>
            </a:pPr>
            <a:r>
              <a:rPr lang="en-US" sz="2800">
                <a:latin typeface="Calibri" charset="0"/>
              </a:rPr>
              <a:t>You will often need to work with array elements in a different order than they appear in a list. You could code variable storage for each element, but there are better ways in Perl.  To organize a list in some order, there is the sort function. </a:t>
            </a:r>
          </a:p>
          <a:p>
            <a:pPr>
              <a:lnSpc>
                <a:spcPct val="90000"/>
              </a:lnSpc>
            </a:pPr>
            <a:r>
              <a:rPr lang="en-US" sz="2800">
                <a:latin typeface="Calibri" charset="0"/>
              </a:rPr>
              <a:t>The syntax of the sort function is:</a:t>
            </a:r>
            <a:br>
              <a:rPr lang="en-US" sz="2800">
                <a:latin typeface="Calibri" charset="0"/>
              </a:rPr>
            </a:br>
            <a:r>
              <a:rPr lang="en-US" sz="2800">
                <a:latin typeface="Courier New" charset="0"/>
              </a:rPr>
              <a:t>sort list;</a:t>
            </a:r>
            <a:br>
              <a:rPr lang="en-US" sz="2800">
                <a:latin typeface="Courier New" charset="0"/>
              </a:rPr>
            </a:br>
            <a:r>
              <a:rPr lang="en-US" sz="2800">
                <a:latin typeface="Calibri" charset="0"/>
              </a:rPr>
              <a:t>where list is the name of the list to be sorted.</a:t>
            </a:r>
          </a:p>
          <a:p>
            <a:pPr>
              <a:lnSpc>
                <a:spcPct val="90000"/>
              </a:lnSpc>
            </a:pPr>
            <a:r>
              <a:rPr lang="en-US" sz="2800">
                <a:latin typeface="Calibri" charset="0"/>
              </a:rPr>
              <a:t>By default an ASCII sort is produced. The original list is not modified.</a:t>
            </a:r>
            <a:endParaRPr lang="en-CA" sz="2800">
              <a:latin typeface="Calibri" charset="0"/>
            </a:endParaRPr>
          </a:p>
        </p:txBody>
      </p:sp>
    </p:spTree>
    <p:extLst>
      <p:ext uri="{BB962C8B-B14F-4D97-AF65-F5344CB8AC3E}">
        <p14:creationId xmlns:p14="http://schemas.microsoft.com/office/powerpoint/2010/main" val="276607966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5" name="Rectangle 2"/>
          <p:cNvSpPr>
            <a:spLocks noGrp="1" noChangeArrowheads="1"/>
          </p:cNvSpPr>
          <p:nvPr>
            <p:ph type="title"/>
          </p:nvPr>
        </p:nvSpPr>
        <p:spPr/>
        <p:txBody>
          <a:bodyPr/>
          <a:lstStyle/>
          <a:p>
            <a:r>
              <a:rPr lang="en-US">
                <a:latin typeface="Calibri" charset="0"/>
              </a:rPr>
              <a:t>Using sort</a:t>
            </a:r>
            <a:endParaRPr lang="en-CA">
              <a:latin typeface="Calibri" charset="0"/>
            </a:endParaRPr>
          </a:p>
        </p:txBody>
      </p:sp>
      <p:sp>
        <p:nvSpPr>
          <p:cNvPr id="139266" name="Rectangle 3"/>
          <p:cNvSpPr>
            <a:spLocks noGrp="1" noChangeArrowheads="1"/>
          </p:cNvSpPr>
          <p:nvPr>
            <p:ph idx="1"/>
          </p:nvPr>
        </p:nvSpPr>
        <p:spPr/>
        <p:txBody>
          <a:bodyPr/>
          <a:lstStyle/>
          <a:p>
            <a:pPr>
              <a:lnSpc>
                <a:spcPct val="90000"/>
              </a:lnSpc>
            </a:pPr>
            <a:r>
              <a:rPr lang="en-US" sz="2800">
                <a:latin typeface="Calibri" charset="0"/>
              </a:rPr>
              <a:t>You can use sort to order a list, and assign the result to another variable:</a:t>
            </a:r>
            <a:br>
              <a:rPr lang="en-US" sz="2800">
                <a:latin typeface="Calibri" charset="0"/>
              </a:rPr>
            </a:br>
            <a:r>
              <a:rPr lang="en-US" sz="2800">
                <a:latin typeface="Courier New" charset="0"/>
              </a:rPr>
              <a:t>@let1=qw(A F D w U d F l X H);</a:t>
            </a:r>
            <a:br>
              <a:rPr lang="en-US" sz="2800">
                <a:latin typeface="Courier New" charset="0"/>
              </a:rPr>
            </a:br>
            <a:r>
              <a:rPr lang="en-US" sz="2800">
                <a:latin typeface="Courier New" charset="0"/>
              </a:rPr>
              <a:t>@let2=sort(@let1);</a:t>
            </a:r>
          </a:p>
          <a:p>
            <a:pPr>
              <a:lnSpc>
                <a:spcPct val="90000"/>
              </a:lnSpc>
            </a:pPr>
            <a:r>
              <a:rPr lang="en-US" sz="2800">
                <a:latin typeface="Calibri" charset="0"/>
              </a:rPr>
              <a:t>It is important to remember that the ASCII sort will result in lower case letters appearing after upper case letters. Also, numbers will sort in a different order than you expect.  For example, 12 will be after 102. To handle these issues, different sorting orders are needed.</a:t>
            </a:r>
            <a:endParaRPr lang="en-CA" sz="2800">
              <a:latin typeface="Calibri" charset="0"/>
            </a:endParaRPr>
          </a:p>
        </p:txBody>
      </p:sp>
    </p:spTree>
    <p:extLst>
      <p:ext uri="{BB962C8B-B14F-4D97-AF65-F5344CB8AC3E}">
        <p14:creationId xmlns:p14="http://schemas.microsoft.com/office/powerpoint/2010/main" val="283249157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89" name="Rectangle 2"/>
          <p:cNvSpPr>
            <a:spLocks noGrp="1" noChangeArrowheads="1"/>
          </p:cNvSpPr>
          <p:nvPr>
            <p:ph type="title"/>
          </p:nvPr>
        </p:nvSpPr>
        <p:spPr/>
        <p:txBody>
          <a:bodyPr/>
          <a:lstStyle/>
          <a:p>
            <a:r>
              <a:rPr lang="en-US">
                <a:latin typeface="Calibri" charset="0"/>
              </a:rPr>
              <a:t>Exercise</a:t>
            </a:r>
            <a:endParaRPr lang="en-CA">
              <a:latin typeface="Calibri" charset="0"/>
            </a:endParaRPr>
          </a:p>
        </p:txBody>
      </p:sp>
      <p:sp>
        <p:nvSpPr>
          <p:cNvPr id="140290" name="Rectangle 3"/>
          <p:cNvSpPr>
            <a:spLocks noGrp="1" noChangeArrowheads="1"/>
          </p:cNvSpPr>
          <p:nvPr>
            <p:ph idx="1"/>
          </p:nvPr>
        </p:nvSpPr>
        <p:spPr/>
        <p:txBody>
          <a:bodyPr/>
          <a:lstStyle/>
          <a:p>
            <a:r>
              <a:rPr lang="en-US">
                <a:latin typeface="Calibri" charset="0"/>
              </a:rPr>
              <a:t>Create an array with a list of names in it, and sort them in ASCII order, displaying the result. </a:t>
            </a:r>
            <a:endParaRPr lang="en-CA">
              <a:latin typeface="Calibri" charset="0"/>
            </a:endParaRPr>
          </a:p>
        </p:txBody>
      </p:sp>
    </p:spTree>
    <p:extLst>
      <p:ext uri="{BB962C8B-B14F-4D97-AF65-F5344CB8AC3E}">
        <p14:creationId xmlns:p14="http://schemas.microsoft.com/office/powerpoint/2010/main" val="299616985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3" name="Rectangle 2"/>
          <p:cNvSpPr>
            <a:spLocks noGrp="1" noChangeArrowheads="1"/>
          </p:cNvSpPr>
          <p:nvPr>
            <p:ph type="title"/>
          </p:nvPr>
        </p:nvSpPr>
        <p:spPr/>
        <p:txBody>
          <a:bodyPr/>
          <a:lstStyle/>
          <a:p>
            <a:r>
              <a:rPr lang="en-US">
                <a:latin typeface="Calibri" charset="0"/>
              </a:rPr>
              <a:t>Changing the sort order</a:t>
            </a:r>
            <a:endParaRPr lang="en-CA">
              <a:latin typeface="Calibri" charset="0"/>
            </a:endParaRPr>
          </a:p>
        </p:txBody>
      </p:sp>
      <p:sp>
        <p:nvSpPr>
          <p:cNvPr id="141314" name="Rectangle 3"/>
          <p:cNvSpPr>
            <a:spLocks noGrp="1" noChangeArrowheads="1"/>
          </p:cNvSpPr>
          <p:nvPr>
            <p:ph idx="1"/>
          </p:nvPr>
        </p:nvSpPr>
        <p:spPr/>
        <p:txBody>
          <a:bodyPr/>
          <a:lstStyle/>
          <a:p>
            <a:r>
              <a:rPr lang="en-US" sz="2800">
                <a:latin typeface="Calibri" charset="0"/>
              </a:rPr>
              <a:t>To change the sort order from ASCII, you need to add an argument to the sort function. The argument is a block of code which contains instructions on the new sort order.</a:t>
            </a:r>
          </a:p>
          <a:p>
            <a:r>
              <a:rPr lang="en-US" sz="2800">
                <a:latin typeface="Calibri" charset="0"/>
              </a:rPr>
              <a:t>Inside the block of code, two variables ($a and $b) are used to indicate two elements in the list. The logic returns one of three values when comparing $a and $b:-1 if $a is less than $b, 1 if $a is greater than $b, and 0 if they are equal.</a:t>
            </a:r>
            <a:endParaRPr lang="en-CA" sz="2800">
              <a:latin typeface="Calibri" charset="0"/>
            </a:endParaRPr>
          </a:p>
        </p:txBody>
      </p:sp>
    </p:spTree>
    <p:extLst>
      <p:ext uri="{BB962C8B-B14F-4D97-AF65-F5344CB8AC3E}">
        <p14:creationId xmlns:p14="http://schemas.microsoft.com/office/powerpoint/2010/main" val="302736415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7" name="Rectangle 2"/>
          <p:cNvSpPr>
            <a:spLocks noGrp="1" noChangeArrowheads="1"/>
          </p:cNvSpPr>
          <p:nvPr>
            <p:ph type="title"/>
          </p:nvPr>
        </p:nvSpPr>
        <p:spPr/>
        <p:txBody>
          <a:bodyPr/>
          <a:lstStyle/>
          <a:p>
            <a:r>
              <a:rPr lang="en-US">
                <a:latin typeface="Calibri" charset="0"/>
              </a:rPr>
              <a:t>The </a:t>
            </a:r>
            <a:r>
              <a:rPr lang="ja-JP" altLang="en-US">
                <a:latin typeface="Arial" charset="0"/>
              </a:rPr>
              <a:t>“</a:t>
            </a:r>
            <a:r>
              <a:rPr lang="en-US" altLang="ja-JP">
                <a:latin typeface="Calibri" charset="0"/>
              </a:rPr>
              <a:t>spaceship</a:t>
            </a:r>
            <a:r>
              <a:rPr lang="ja-JP" altLang="en-US">
                <a:latin typeface="Arial" charset="0"/>
              </a:rPr>
              <a:t>”</a:t>
            </a:r>
            <a:r>
              <a:rPr lang="en-US" altLang="ja-JP">
                <a:latin typeface="Calibri" charset="0"/>
              </a:rPr>
              <a:t> operator</a:t>
            </a:r>
            <a:endParaRPr lang="en-CA">
              <a:latin typeface="Calibri" charset="0"/>
            </a:endParaRPr>
          </a:p>
        </p:txBody>
      </p:sp>
      <p:sp>
        <p:nvSpPr>
          <p:cNvPr id="142338" name="Rectangle 3"/>
          <p:cNvSpPr>
            <a:spLocks noGrp="1" noChangeArrowheads="1"/>
          </p:cNvSpPr>
          <p:nvPr>
            <p:ph idx="1"/>
          </p:nvPr>
        </p:nvSpPr>
        <p:spPr/>
        <p:txBody>
          <a:bodyPr/>
          <a:lstStyle/>
          <a:p>
            <a:r>
              <a:rPr lang="en-US" sz="2800">
                <a:latin typeface="Calibri" charset="0"/>
              </a:rPr>
              <a:t>To help with changing the sorting order of numbers, Perl has the spaceship operator </a:t>
            </a:r>
            <a:r>
              <a:rPr lang="ja-JP" altLang="en-US" sz="2800">
                <a:latin typeface="Arial" charset="0"/>
              </a:rPr>
              <a:t>“</a:t>
            </a:r>
            <a:r>
              <a:rPr lang="en-US" altLang="ja-JP" sz="2800">
                <a:latin typeface="Calibri" charset="0"/>
              </a:rPr>
              <a:t>&lt;=&gt;</a:t>
            </a:r>
            <a:r>
              <a:rPr lang="ja-JP" altLang="en-US" sz="2800">
                <a:latin typeface="Arial" charset="0"/>
              </a:rPr>
              <a:t>”</a:t>
            </a:r>
            <a:r>
              <a:rPr lang="en-US" altLang="ja-JP" sz="2800">
                <a:latin typeface="Calibri" charset="0"/>
              </a:rPr>
              <a:t> which performs the comparison of $a and $b.  The spaceship operator returns –1 if the left is less than the right, 1 if the left is greater than the right, and 0 if they are equal.  Here</a:t>
            </a:r>
            <a:r>
              <a:rPr lang="ja-JP" altLang="en-US" sz="2800">
                <a:latin typeface="Arial" charset="0"/>
              </a:rPr>
              <a:t>’</a:t>
            </a:r>
            <a:r>
              <a:rPr lang="en-US" altLang="ja-JP" sz="2800">
                <a:latin typeface="Calibri" charset="0"/>
              </a:rPr>
              <a:t>s how to use it:</a:t>
            </a:r>
            <a:br>
              <a:rPr lang="en-US" altLang="ja-JP" sz="2800">
                <a:latin typeface="Calibri" charset="0"/>
              </a:rPr>
            </a:br>
            <a:r>
              <a:rPr lang="en-US" altLang="ja-JP" sz="2800">
                <a:latin typeface="Courier New" charset="0"/>
              </a:rPr>
              <a:t>@newlist=sort {$a </a:t>
            </a:r>
            <a:r>
              <a:rPr lang="en-US" altLang="ja-JP" sz="2800">
                <a:latin typeface="Courier New" charset="0"/>
                <a:sym typeface="Wingdings" charset="0"/>
              </a:rPr>
              <a:t>&lt;=&gt; $b} @list;</a:t>
            </a:r>
          </a:p>
          <a:p>
            <a:r>
              <a:rPr lang="en-US" sz="2800">
                <a:latin typeface="Calibri" charset="0"/>
                <a:sym typeface="Wingdings" charset="0"/>
              </a:rPr>
              <a:t>This command will sort list based on the argument values. This works with numbers, not strings.</a:t>
            </a:r>
            <a:endParaRPr lang="en-CA" sz="2800">
              <a:latin typeface="Calibri" charset="0"/>
            </a:endParaRPr>
          </a:p>
        </p:txBody>
      </p:sp>
    </p:spTree>
    <p:extLst>
      <p:ext uri="{BB962C8B-B14F-4D97-AF65-F5344CB8AC3E}">
        <p14:creationId xmlns:p14="http://schemas.microsoft.com/office/powerpoint/2010/main" val="239396026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1" name="Rectangle 2"/>
          <p:cNvSpPr>
            <a:spLocks noGrp="1" noChangeArrowheads="1"/>
          </p:cNvSpPr>
          <p:nvPr>
            <p:ph type="title"/>
          </p:nvPr>
        </p:nvSpPr>
        <p:spPr/>
        <p:txBody>
          <a:bodyPr/>
          <a:lstStyle/>
          <a:p>
            <a:r>
              <a:rPr lang="en-US">
                <a:latin typeface="Calibri" charset="0"/>
              </a:rPr>
              <a:t>Exercise</a:t>
            </a:r>
            <a:endParaRPr lang="en-CA">
              <a:latin typeface="Calibri" charset="0"/>
            </a:endParaRPr>
          </a:p>
        </p:txBody>
      </p:sp>
      <p:sp>
        <p:nvSpPr>
          <p:cNvPr id="143362" name="Rectangle 3"/>
          <p:cNvSpPr>
            <a:spLocks noGrp="1" noChangeArrowheads="1"/>
          </p:cNvSpPr>
          <p:nvPr>
            <p:ph idx="1"/>
          </p:nvPr>
        </p:nvSpPr>
        <p:spPr/>
        <p:txBody>
          <a:bodyPr/>
          <a:lstStyle/>
          <a:p>
            <a:r>
              <a:rPr lang="en-US">
                <a:latin typeface="Calibri" charset="0"/>
              </a:rPr>
              <a:t>To see how the spaceship operator and the sort function work, create a list of random numbers (you can generate it or simply enter one on the keyboard). Then, use the sort function with the spaceship operator to sort the numbers in ascending order, and display the result.</a:t>
            </a:r>
            <a:endParaRPr lang="en-CA">
              <a:latin typeface="Calibri" charset="0"/>
            </a:endParaRPr>
          </a:p>
        </p:txBody>
      </p:sp>
    </p:spTree>
    <p:extLst>
      <p:ext uri="{BB962C8B-B14F-4D97-AF65-F5344CB8AC3E}">
        <p14:creationId xmlns:p14="http://schemas.microsoft.com/office/powerpoint/2010/main" val="410983655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5" name="Rectangle 2"/>
          <p:cNvSpPr>
            <a:spLocks noGrp="1" noChangeArrowheads="1"/>
          </p:cNvSpPr>
          <p:nvPr>
            <p:ph type="ctrTitle"/>
          </p:nvPr>
        </p:nvSpPr>
        <p:spPr>
          <a:xfrm>
            <a:off x="685800" y="2286000"/>
            <a:ext cx="7772400" cy="1143000"/>
          </a:xfrm>
        </p:spPr>
        <p:txBody>
          <a:bodyPr/>
          <a:lstStyle/>
          <a:p>
            <a:r>
              <a:rPr lang="en-US">
                <a:latin typeface="Calibri" charset="0"/>
              </a:rPr>
              <a:t>Converting scalars and arrays</a:t>
            </a:r>
            <a:endParaRPr lang="en-CA">
              <a:latin typeface="Calibri" charset="0"/>
            </a:endParaRPr>
          </a:p>
        </p:txBody>
      </p:sp>
      <p:sp>
        <p:nvSpPr>
          <p:cNvPr id="159747" name="Rectangle 3"/>
          <p:cNvSpPr>
            <a:spLocks noGrp="1" noChangeArrowheads="1"/>
          </p:cNvSpPr>
          <p:nvPr>
            <p:ph type="subTitle" idx="1"/>
          </p:nvPr>
        </p:nvSpPr>
        <p:spPr/>
        <p:txBody>
          <a:bodyPr rtlCol="0">
            <a:normAutofit/>
          </a:bodyPr>
          <a:lstStyle/>
          <a:p>
            <a:pPr fontAlgn="auto">
              <a:spcAft>
                <a:spcPts val="0"/>
              </a:spcAft>
              <a:buFont typeface="Arial"/>
              <a:buNone/>
              <a:defRPr/>
            </a:pPr>
            <a:endParaRPr lang="en-CA" smtClean="0">
              <a:ea typeface="+mn-ea"/>
              <a:cs typeface="+mn-cs"/>
            </a:endParaRPr>
          </a:p>
        </p:txBody>
      </p:sp>
    </p:spTree>
    <p:extLst>
      <p:ext uri="{BB962C8B-B14F-4D97-AF65-F5344CB8AC3E}">
        <p14:creationId xmlns:p14="http://schemas.microsoft.com/office/powerpoint/2010/main" val="406253003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09" name="Rectangle 2"/>
          <p:cNvSpPr>
            <a:spLocks noGrp="1" noChangeArrowheads="1"/>
          </p:cNvSpPr>
          <p:nvPr>
            <p:ph type="title"/>
          </p:nvPr>
        </p:nvSpPr>
        <p:spPr/>
        <p:txBody>
          <a:bodyPr/>
          <a:lstStyle/>
          <a:p>
            <a:r>
              <a:rPr lang="en-US">
                <a:latin typeface="Calibri" charset="0"/>
              </a:rPr>
              <a:t>Scalars to arrays</a:t>
            </a:r>
            <a:endParaRPr lang="en-CA">
              <a:latin typeface="Calibri" charset="0"/>
            </a:endParaRPr>
          </a:p>
        </p:txBody>
      </p:sp>
      <p:sp>
        <p:nvSpPr>
          <p:cNvPr id="145410" name="Rectangle 3"/>
          <p:cNvSpPr>
            <a:spLocks noGrp="1" noChangeArrowheads="1"/>
          </p:cNvSpPr>
          <p:nvPr>
            <p:ph idx="1"/>
          </p:nvPr>
        </p:nvSpPr>
        <p:spPr/>
        <p:txBody>
          <a:bodyPr/>
          <a:lstStyle/>
          <a:p>
            <a:pPr>
              <a:lnSpc>
                <a:spcPct val="90000"/>
              </a:lnSpc>
            </a:pPr>
            <a:r>
              <a:rPr lang="en-US" sz="2800">
                <a:latin typeface="Calibri" charset="0"/>
              </a:rPr>
              <a:t>Perl allows conversion between scalars and arrays in several ways</a:t>
            </a:r>
          </a:p>
          <a:p>
            <a:pPr>
              <a:lnSpc>
                <a:spcPct val="90000"/>
              </a:lnSpc>
            </a:pPr>
            <a:r>
              <a:rPr lang="en-US" sz="2800">
                <a:latin typeface="Calibri" charset="0"/>
              </a:rPr>
              <a:t>You can convert a scalar to an array using the split function, which requires a pattern to be specified that breaks the scalar into an array based on that pattern.  The pattern is surrounded by slashes.  For example, to break the scalar </a:t>
            </a:r>
            <a:r>
              <a:rPr lang="ja-JP" altLang="en-US" sz="2800">
                <a:latin typeface="Arial" charset="0"/>
              </a:rPr>
              <a:t>“</a:t>
            </a:r>
            <a:r>
              <a:rPr lang="en-US" altLang="ja-JP" sz="2800">
                <a:latin typeface="Calibri" charset="0"/>
              </a:rPr>
              <a:t>This is a script</a:t>
            </a:r>
            <a:r>
              <a:rPr lang="ja-JP" altLang="en-US" sz="2800">
                <a:latin typeface="Arial" charset="0"/>
              </a:rPr>
              <a:t>”</a:t>
            </a:r>
            <a:r>
              <a:rPr lang="en-US" altLang="ja-JP" sz="2800">
                <a:latin typeface="Calibri" charset="0"/>
              </a:rPr>
              <a:t> into an array based on spaces, you would issue the command:</a:t>
            </a:r>
            <a:br>
              <a:rPr lang="en-US" altLang="ja-JP" sz="2800">
                <a:latin typeface="Calibri" charset="0"/>
              </a:rPr>
            </a:br>
            <a:r>
              <a:rPr lang="en-US" altLang="ja-JP" sz="2800">
                <a:latin typeface="Courier New" charset="0"/>
              </a:rPr>
              <a:t>@n1=split(/ /,</a:t>
            </a:r>
            <a:r>
              <a:rPr lang="ja-JP" altLang="en-US" sz="2800">
                <a:latin typeface="Arial" charset="0"/>
              </a:rPr>
              <a:t>“</a:t>
            </a:r>
            <a:r>
              <a:rPr lang="en-US" altLang="ja-JP" sz="2800">
                <a:latin typeface="Courier New" charset="0"/>
              </a:rPr>
              <a:t>This is a script</a:t>
            </a:r>
            <a:r>
              <a:rPr lang="ja-JP" altLang="en-US" sz="2800">
                <a:latin typeface="Arial" charset="0"/>
              </a:rPr>
              <a:t>”</a:t>
            </a:r>
            <a:r>
              <a:rPr lang="en-US" altLang="ja-JP" sz="2800">
                <a:latin typeface="Courier New" charset="0"/>
              </a:rPr>
              <a:t>);</a:t>
            </a:r>
            <a:endParaRPr lang="en-CA" sz="2800">
              <a:latin typeface="Courier New" charset="0"/>
            </a:endParaRPr>
          </a:p>
        </p:txBody>
      </p:sp>
    </p:spTree>
    <p:extLst>
      <p:ext uri="{BB962C8B-B14F-4D97-AF65-F5344CB8AC3E}">
        <p14:creationId xmlns:p14="http://schemas.microsoft.com/office/powerpoint/2010/main" val="248392547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3" name="Rectangle 2"/>
          <p:cNvSpPr>
            <a:spLocks noGrp="1" noChangeArrowheads="1"/>
          </p:cNvSpPr>
          <p:nvPr>
            <p:ph type="title"/>
          </p:nvPr>
        </p:nvSpPr>
        <p:spPr/>
        <p:txBody>
          <a:bodyPr/>
          <a:lstStyle/>
          <a:p>
            <a:r>
              <a:rPr lang="en-US">
                <a:latin typeface="Calibri" charset="0"/>
              </a:rPr>
              <a:t>Results of split</a:t>
            </a:r>
            <a:endParaRPr lang="en-CA">
              <a:latin typeface="Calibri" charset="0"/>
            </a:endParaRPr>
          </a:p>
        </p:txBody>
      </p:sp>
      <p:sp>
        <p:nvSpPr>
          <p:cNvPr id="146434" name="Rectangle 3"/>
          <p:cNvSpPr>
            <a:spLocks noGrp="1" noChangeArrowheads="1"/>
          </p:cNvSpPr>
          <p:nvPr>
            <p:ph idx="1"/>
          </p:nvPr>
        </p:nvSpPr>
        <p:spPr/>
        <p:txBody>
          <a:bodyPr/>
          <a:lstStyle/>
          <a:p>
            <a:pPr>
              <a:lnSpc>
                <a:spcPct val="90000"/>
              </a:lnSpc>
            </a:pPr>
            <a:r>
              <a:rPr lang="en-US" sz="2800">
                <a:latin typeface="Calibri" charset="0"/>
              </a:rPr>
              <a:t>The result of the command:</a:t>
            </a:r>
            <a:br>
              <a:rPr lang="en-US" sz="2800">
                <a:latin typeface="Calibri" charset="0"/>
              </a:rPr>
            </a:br>
            <a:r>
              <a:rPr lang="en-US" sz="2800">
                <a:latin typeface="Courier New" charset="0"/>
              </a:rPr>
              <a:t>@n1=split(/ /,</a:t>
            </a:r>
            <a:r>
              <a:rPr lang="ja-JP" altLang="en-US" sz="2800">
                <a:latin typeface="Arial" charset="0"/>
              </a:rPr>
              <a:t>“</a:t>
            </a:r>
            <a:r>
              <a:rPr lang="en-US" altLang="ja-JP" sz="2800">
                <a:latin typeface="Courier New" charset="0"/>
              </a:rPr>
              <a:t>This is a script</a:t>
            </a:r>
            <a:r>
              <a:rPr lang="ja-JP" altLang="en-US" sz="2800">
                <a:latin typeface="Arial" charset="0"/>
              </a:rPr>
              <a:t>”</a:t>
            </a:r>
            <a:r>
              <a:rPr lang="en-US" altLang="ja-JP" sz="2800">
                <a:latin typeface="Courier New" charset="0"/>
              </a:rPr>
              <a:t>);</a:t>
            </a:r>
            <a:r>
              <a:rPr lang="en-US" altLang="ja-JP" sz="2800">
                <a:latin typeface="Calibri" charset="0"/>
              </a:rPr>
              <a:t> </a:t>
            </a:r>
            <a:br>
              <a:rPr lang="en-US" altLang="ja-JP" sz="2800">
                <a:latin typeface="Calibri" charset="0"/>
              </a:rPr>
            </a:br>
            <a:r>
              <a:rPr lang="en-US" altLang="ja-JP" sz="2800">
                <a:latin typeface="Calibri" charset="0"/>
              </a:rPr>
              <a:t>would be an array called @n1 that has the list (</a:t>
            </a:r>
            <a:r>
              <a:rPr lang="ja-JP" altLang="en-US" sz="2800">
                <a:latin typeface="Arial" charset="0"/>
              </a:rPr>
              <a:t>“</a:t>
            </a:r>
            <a:r>
              <a:rPr lang="en-US" altLang="ja-JP" sz="2800">
                <a:latin typeface="Calibri" charset="0"/>
              </a:rPr>
              <a:t>This</a:t>
            </a:r>
            <a:r>
              <a:rPr lang="ja-JP" altLang="en-US" sz="2800">
                <a:latin typeface="Arial" charset="0"/>
              </a:rPr>
              <a:t>”</a:t>
            </a:r>
            <a:r>
              <a:rPr lang="en-US" altLang="ja-JP" sz="2800">
                <a:latin typeface="Calibri" charset="0"/>
              </a:rPr>
              <a:t>, </a:t>
            </a:r>
            <a:r>
              <a:rPr lang="ja-JP" altLang="en-US" sz="2800">
                <a:latin typeface="Arial" charset="0"/>
              </a:rPr>
              <a:t>“</a:t>
            </a:r>
            <a:r>
              <a:rPr lang="en-US" altLang="ja-JP" sz="2800">
                <a:latin typeface="Calibri" charset="0"/>
              </a:rPr>
              <a:t>is</a:t>
            </a:r>
            <a:r>
              <a:rPr lang="ja-JP" altLang="en-US" sz="2800">
                <a:latin typeface="Arial" charset="0"/>
              </a:rPr>
              <a:t>”</a:t>
            </a:r>
            <a:r>
              <a:rPr lang="en-US" altLang="ja-JP" sz="2800">
                <a:latin typeface="Calibri" charset="0"/>
              </a:rPr>
              <a:t>, </a:t>
            </a:r>
            <a:r>
              <a:rPr lang="ja-JP" altLang="en-US" sz="2800">
                <a:latin typeface="Arial" charset="0"/>
              </a:rPr>
              <a:t>“</a:t>
            </a:r>
            <a:r>
              <a:rPr lang="en-US" altLang="ja-JP" sz="2800">
                <a:latin typeface="Calibri" charset="0"/>
              </a:rPr>
              <a:t>a</a:t>
            </a:r>
            <a:r>
              <a:rPr lang="ja-JP" altLang="en-US" sz="2800">
                <a:latin typeface="Arial" charset="0"/>
              </a:rPr>
              <a:t>”</a:t>
            </a:r>
            <a:r>
              <a:rPr lang="en-US" altLang="ja-JP" sz="2800">
                <a:latin typeface="Calibri" charset="0"/>
              </a:rPr>
              <a:t>, </a:t>
            </a:r>
            <a:r>
              <a:rPr lang="ja-JP" altLang="en-US" sz="2800">
                <a:latin typeface="Arial" charset="0"/>
              </a:rPr>
              <a:t>“</a:t>
            </a:r>
            <a:r>
              <a:rPr lang="en-US" altLang="ja-JP" sz="2800">
                <a:latin typeface="Calibri" charset="0"/>
              </a:rPr>
              <a:t>script</a:t>
            </a:r>
            <a:r>
              <a:rPr lang="ja-JP" altLang="en-US" sz="2800">
                <a:latin typeface="Arial" charset="0"/>
              </a:rPr>
              <a:t>”</a:t>
            </a:r>
            <a:r>
              <a:rPr lang="en-US" altLang="ja-JP" sz="2800">
                <a:latin typeface="Calibri" charset="0"/>
              </a:rPr>
              <a:t>) as the contents.</a:t>
            </a:r>
          </a:p>
          <a:p>
            <a:pPr>
              <a:lnSpc>
                <a:spcPct val="90000"/>
              </a:lnSpc>
            </a:pPr>
            <a:r>
              <a:rPr lang="en-US" sz="2800">
                <a:latin typeface="Calibri" charset="0"/>
              </a:rPr>
              <a:t>If you don</a:t>
            </a:r>
            <a:r>
              <a:rPr lang="ja-JP" altLang="en-US" sz="2800">
                <a:latin typeface="Arial" charset="0"/>
              </a:rPr>
              <a:t>’</a:t>
            </a:r>
            <a:r>
              <a:rPr lang="en-US" altLang="ja-JP" sz="2800">
                <a:latin typeface="Calibri" charset="0"/>
              </a:rPr>
              <a:t>t specify a pattern to break up the scalar, whitespace is used by default. If you do not specify a variable name as an argument to split, the default variable $_ is used.</a:t>
            </a:r>
          </a:p>
          <a:p>
            <a:pPr>
              <a:lnSpc>
                <a:spcPct val="90000"/>
              </a:lnSpc>
            </a:pPr>
            <a:r>
              <a:rPr lang="en-US" sz="2800">
                <a:latin typeface="Calibri" charset="0"/>
              </a:rPr>
              <a:t>A special pattern is null (//) which breaks the scalar up character-by-character</a:t>
            </a:r>
            <a:endParaRPr lang="en-CA" sz="2800">
              <a:latin typeface="Calibri" charset="0"/>
            </a:endParaRPr>
          </a:p>
        </p:txBody>
      </p:sp>
    </p:spTree>
    <p:extLst>
      <p:ext uri="{BB962C8B-B14F-4D97-AF65-F5344CB8AC3E}">
        <p14:creationId xmlns:p14="http://schemas.microsoft.com/office/powerpoint/2010/main" val="32572430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3" name="Rectangle 2"/>
          <p:cNvSpPr>
            <a:spLocks noGrp="1" noChangeArrowheads="1"/>
          </p:cNvSpPr>
          <p:nvPr>
            <p:ph type="title"/>
          </p:nvPr>
        </p:nvSpPr>
        <p:spPr/>
        <p:txBody>
          <a:bodyPr/>
          <a:lstStyle/>
          <a:p>
            <a:r>
              <a:rPr lang="en-US">
                <a:latin typeface="Calibri" charset="0"/>
              </a:rPr>
              <a:t>Lists</a:t>
            </a:r>
            <a:endParaRPr lang="en-CA">
              <a:latin typeface="Calibri" charset="0"/>
            </a:endParaRPr>
          </a:p>
        </p:txBody>
      </p:sp>
      <p:sp>
        <p:nvSpPr>
          <p:cNvPr id="110594" name="Rectangle 3"/>
          <p:cNvSpPr>
            <a:spLocks noGrp="1" noChangeArrowheads="1"/>
          </p:cNvSpPr>
          <p:nvPr>
            <p:ph idx="1"/>
          </p:nvPr>
        </p:nvSpPr>
        <p:spPr/>
        <p:txBody>
          <a:bodyPr/>
          <a:lstStyle/>
          <a:p>
            <a:pPr>
              <a:lnSpc>
                <a:spcPct val="90000"/>
              </a:lnSpc>
            </a:pPr>
            <a:r>
              <a:rPr lang="en-US" sz="2800">
                <a:latin typeface="Calibri" charset="0"/>
              </a:rPr>
              <a:t>Lists are groups of scalars and usually reflect multiple values of the same type of data. There are several ways to represent lists, but the most common is to put the list in parentheses, separated by commas:</a:t>
            </a:r>
            <a:br>
              <a:rPr lang="en-US" sz="2800">
                <a:latin typeface="Calibri" charset="0"/>
              </a:rPr>
            </a:br>
            <a:r>
              <a:rPr lang="en-US" sz="2800">
                <a:latin typeface="Courier New" charset="0"/>
              </a:rPr>
              <a:t>(</a:t>
            </a:r>
            <a:r>
              <a:rPr lang="ja-JP" altLang="en-US" sz="2800">
                <a:latin typeface="Arial" charset="0"/>
              </a:rPr>
              <a:t>“</a:t>
            </a:r>
            <a:r>
              <a:rPr lang="en-US" altLang="ja-JP" sz="2800">
                <a:latin typeface="Courier New" charset="0"/>
              </a:rPr>
              <a:t>Tim</a:t>
            </a:r>
            <a:r>
              <a:rPr lang="ja-JP" altLang="en-US" sz="2800">
                <a:latin typeface="Arial" charset="0"/>
              </a:rPr>
              <a:t>”</a:t>
            </a:r>
            <a:r>
              <a:rPr lang="en-US" altLang="ja-JP" sz="2800">
                <a:latin typeface="Courier New" charset="0"/>
              </a:rPr>
              <a:t>, 1234567, 16.65)</a:t>
            </a:r>
          </a:p>
          <a:p>
            <a:pPr>
              <a:lnSpc>
                <a:spcPct val="90000"/>
              </a:lnSpc>
            </a:pPr>
            <a:r>
              <a:rPr lang="en-US" sz="2800">
                <a:latin typeface="Calibri" charset="0"/>
              </a:rPr>
              <a:t>This list has a string value and two numbers, one an integer and one a float (although you don</a:t>
            </a:r>
            <a:r>
              <a:rPr lang="ja-JP" altLang="en-US" sz="2800">
                <a:latin typeface="Arial" charset="0"/>
              </a:rPr>
              <a:t>’</a:t>
            </a:r>
            <a:r>
              <a:rPr lang="en-US" altLang="ja-JP" sz="2800">
                <a:latin typeface="Calibri" charset="0"/>
              </a:rPr>
              <a:t>t care about the numeric types). Each part of this list is a </a:t>
            </a:r>
            <a:r>
              <a:rPr lang="ja-JP" altLang="en-US" sz="2800">
                <a:latin typeface="Arial" charset="0"/>
              </a:rPr>
              <a:t>“</a:t>
            </a:r>
            <a:r>
              <a:rPr lang="en-US" altLang="ja-JP" sz="2800">
                <a:latin typeface="Calibri" charset="0"/>
              </a:rPr>
              <a:t>list element</a:t>
            </a:r>
            <a:r>
              <a:rPr lang="ja-JP" altLang="en-US" sz="2800">
                <a:latin typeface="Arial" charset="0"/>
              </a:rPr>
              <a:t>”</a:t>
            </a:r>
            <a:r>
              <a:rPr lang="en-US" altLang="ja-JP" sz="2800">
                <a:latin typeface="Calibri" charset="0"/>
              </a:rPr>
              <a:t> so there are three list elements here.</a:t>
            </a:r>
            <a:endParaRPr lang="en-CA" sz="2800">
              <a:latin typeface="Calibri" charset="0"/>
            </a:endParaRPr>
          </a:p>
        </p:txBody>
      </p:sp>
    </p:spTree>
    <p:extLst>
      <p:ext uri="{BB962C8B-B14F-4D97-AF65-F5344CB8AC3E}">
        <p14:creationId xmlns:p14="http://schemas.microsoft.com/office/powerpoint/2010/main" val="6541117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7" name="Rectangle 2"/>
          <p:cNvSpPr>
            <a:spLocks noGrp="1" noChangeArrowheads="1"/>
          </p:cNvSpPr>
          <p:nvPr>
            <p:ph type="title"/>
          </p:nvPr>
        </p:nvSpPr>
        <p:spPr/>
        <p:txBody>
          <a:bodyPr/>
          <a:lstStyle/>
          <a:p>
            <a:r>
              <a:rPr lang="en-US">
                <a:latin typeface="Calibri" charset="0"/>
              </a:rPr>
              <a:t>Using split</a:t>
            </a:r>
            <a:endParaRPr lang="en-CA">
              <a:latin typeface="Calibri" charset="0"/>
            </a:endParaRPr>
          </a:p>
        </p:txBody>
      </p:sp>
      <p:sp>
        <p:nvSpPr>
          <p:cNvPr id="147458" name="Rectangle 3"/>
          <p:cNvSpPr>
            <a:spLocks noGrp="1" noChangeArrowheads="1"/>
          </p:cNvSpPr>
          <p:nvPr>
            <p:ph idx="1"/>
          </p:nvPr>
        </p:nvSpPr>
        <p:spPr/>
        <p:txBody>
          <a:bodyPr/>
          <a:lstStyle/>
          <a:p>
            <a:pPr>
              <a:lnSpc>
                <a:spcPct val="90000"/>
              </a:lnSpc>
            </a:pPr>
            <a:r>
              <a:rPr lang="en-US" sz="2800">
                <a:latin typeface="Calibri" charset="0"/>
              </a:rPr>
              <a:t>The split function allows you to break up arrays into smaller parts when combined with foreach:</a:t>
            </a:r>
            <a:br>
              <a:rPr lang="en-US" sz="2800">
                <a:latin typeface="Calibri" charset="0"/>
              </a:rPr>
            </a:br>
            <a:r>
              <a:rPr lang="en-US" sz="2400">
                <a:latin typeface="Courier New" charset="0"/>
              </a:rPr>
              <a:t>@cpu=(</a:t>
            </a:r>
            <a:r>
              <a:rPr lang="ja-JP" altLang="en-US" sz="2400">
                <a:latin typeface="Arial" charset="0"/>
              </a:rPr>
              <a:t>“</a:t>
            </a:r>
            <a:r>
              <a:rPr lang="en-US" altLang="ja-JP" sz="2400">
                <a:latin typeface="Courier New" charset="0"/>
              </a:rPr>
              <a:t>Intel, Pentium</a:t>
            </a:r>
            <a:r>
              <a:rPr lang="ja-JP" altLang="en-US" sz="2400">
                <a:latin typeface="Arial" charset="0"/>
              </a:rPr>
              <a:t>”</a:t>
            </a:r>
            <a:r>
              <a:rPr lang="en-US" altLang="ja-JP" sz="2400">
                <a:latin typeface="Courier New" charset="0"/>
              </a:rPr>
              <a:t>, </a:t>
            </a:r>
            <a:r>
              <a:rPr lang="ja-JP" altLang="en-US" sz="2400">
                <a:latin typeface="Arial" charset="0"/>
              </a:rPr>
              <a:t>“</a:t>
            </a:r>
            <a:r>
              <a:rPr lang="en-US" altLang="ja-JP" sz="2400">
                <a:latin typeface="Courier New" charset="0"/>
              </a:rPr>
              <a:t>AMD, Athlon</a:t>
            </a:r>
            <a:r>
              <a:rPr lang="ja-JP" altLang="en-US" sz="2400">
                <a:latin typeface="Arial" charset="0"/>
              </a:rPr>
              <a:t>”</a:t>
            </a:r>
            <a:r>
              <a:rPr lang="en-US" altLang="ja-JP" sz="2400">
                <a:latin typeface="Courier New" charset="0"/>
              </a:rPr>
              <a:t>, </a:t>
            </a:r>
            <a:r>
              <a:rPr lang="ja-JP" altLang="en-US" sz="2400">
                <a:latin typeface="Arial" charset="0"/>
              </a:rPr>
              <a:t>“</a:t>
            </a:r>
            <a:r>
              <a:rPr lang="en-US" altLang="ja-JP" sz="2400">
                <a:latin typeface="Courier New" charset="0"/>
              </a:rPr>
              <a:t>Transmeta, Crusoe</a:t>
            </a:r>
            <a:r>
              <a:rPr lang="ja-JP" altLang="en-US" sz="2400">
                <a:latin typeface="Arial" charset="0"/>
              </a:rPr>
              <a:t>”</a:t>
            </a:r>
            <a:r>
              <a:rPr lang="en-US" altLang="ja-JP" sz="2400">
                <a:latin typeface="Courier New" charset="0"/>
              </a:rPr>
              <a:t>);</a:t>
            </a:r>
            <a:br>
              <a:rPr lang="en-US" altLang="ja-JP" sz="2400">
                <a:latin typeface="Courier New" charset="0"/>
              </a:rPr>
            </a:br>
            <a:r>
              <a:rPr lang="en-US" altLang="ja-JP" sz="2400">
                <a:latin typeface="Courier New" charset="0"/>
              </a:rPr>
              <a:t>foreach $x (@cpu)</a:t>
            </a:r>
            <a:br>
              <a:rPr lang="en-US" altLang="ja-JP" sz="2400">
                <a:latin typeface="Courier New" charset="0"/>
              </a:rPr>
            </a:br>
            <a:r>
              <a:rPr lang="en-US" altLang="ja-JP" sz="2400">
                <a:latin typeface="Courier New" charset="0"/>
              </a:rPr>
              <a:t>{ ($company, $chip)=split(/,/, $x);}</a:t>
            </a:r>
          </a:p>
          <a:p>
            <a:pPr>
              <a:lnSpc>
                <a:spcPct val="90000"/>
              </a:lnSpc>
            </a:pPr>
            <a:r>
              <a:rPr lang="en-US" sz="2800">
                <a:latin typeface="Calibri" charset="0"/>
              </a:rPr>
              <a:t>This uses the foreach to extract the three list elements in @cpu, and then split breaks those list elements into two parts based on the commas. These are then assigned to the scalars $company and $chip respectively.</a:t>
            </a:r>
          </a:p>
          <a:p>
            <a:pPr>
              <a:lnSpc>
                <a:spcPct val="90000"/>
              </a:lnSpc>
            </a:pPr>
            <a:endParaRPr lang="en-CA" sz="2800">
              <a:latin typeface="Calibri" charset="0"/>
            </a:endParaRPr>
          </a:p>
        </p:txBody>
      </p:sp>
    </p:spTree>
    <p:extLst>
      <p:ext uri="{BB962C8B-B14F-4D97-AF65-F5344CB8AC3E}">
        <p14:creationId xmlns:p14="http://schemas.microsoft.com/office/powerpoint/2010/main" val="388337717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1" name="Rectangle 2"/>
          <p:cNvSpPr>
            <a:spLocks noGrp="1" noChangeArrowheads="1"/>
          </p:cNvSpPr>
          <p:nvPr>
            <p:ph type="title"/>
          </p:nvPr>
        </p:nvSpPr>
        <p:spPr/>
        <p:txBody>
          <a:bodyPr/>
          <a:lstStyle/>
          <a:p>
            <a:r>
              <a:rPr lang="en-US">
                <a:latin typeface="Calibri" charset="0"/>
              </a:rPr>
              <a:t>Exercise </a:t>
            </a:r>
            <a:endParaRPr lang="en-CA">
              <a:latin typeface="Calibri" charset="0"/>
            </a:endParaRPr>
          </a:p>
        </p:txBody>
      </p:sp>
      <p:sp>
        <p:nvSpPr>
          <p:cNvPr id="148482" name="Rectangle 3"/>
          <p:cNvSpPr>
            <a:spLocks noGrp="1" noChangeArrowheads="1"/>
          </p:cNvSpPr>
          <p:nvPr>
            <p:ph idx="1"/>
          </p:nvPr>
        </p:nvSpPr>
        <p:spPr/>
        <p:txBody>
          <a:bodyPr/>
          <a:lstStyle/>
          <a:p>
            <a:r>
              <a:rPr lang="en-US">
                <a:latin typeface="Calibri" charset="0"/>
              </a:rPr>
              <a:t>Create an array which holds a list of record albums, consisting of album title, the year it was released (guess if you don</a:t>
            </a:r>
            <a:r>
              <a:rPr lang="ja-JP" altLang="en-US">
                <a:latin typeface="Arial" charset="0"/>
              </a:rPr>
              <a:t>’</a:t>
            </a:r>
            <a:r>
              <a:rPr lang="en-US" altLang="ja-JP">
                <a:latin typeface="Calibri" charset="0"/>
              </a:rPr>
              <a:t>t know) and artist (in that order). Add at least five albums to the list. Then, use the split function and a for or foreach loop to display the artist followed by the title for each list element.</a:t>
            </a:r>
            <a:endParaRPr lang="en-CA">
              <a:latin typeface="Calibri" charset="0"/>
            </a:endParaRPr>
          </a:p>
        </p:txBody>
      </p:sp>
    </p:spTree>
    <p:extLst>
      <p:ext uri="{BB962C8B-B14F-4D97-AF65-F5344CB8AC3E}">
        <p14:creationId xmlns:p14="http://schemas.microsoft.com/office/powerpoint/2010/main" val="12102992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7" name="Rectangle 2"/>
          <p:cNvSpPr>
            <a:spLocks noGrp="1" noChangeArrowheads="1"/>
          </p:cNvSpPr>
          <p:nvPr>
            <p:ph type="title"/>
          </p:nvPr>
        </p:nvSpPr>
        <p:spPr/>
        <p:txBody>
          <a:bodyPr/>
          <a:lstStyle/>
          <a:p>
            <a:r>
              <a:rPr lang="en-US">
                <a:latin typeface="Calibri" charset="0"/>
              </a:rPr>
              <a:t>List contents</a:t>
            </a:r>
            <a:endParaRPr lang="en-CA">
              <a:latin typeface="Calibri" charset="0"/>
            </a:endParaRPr>
          </a:p>
        </p:txBody>
      </p:sp>
      <p:sp>
        <p:nvSpPr>
          <p:cNvPr id="111618" name="Rectangle 3"/>
          <p:cNvSpPr>
            <a:spLocks noGrp="1" noChangeArrowheads="1"/>
          </p:cNvSpPr>
          <p:nvPr>
            <p:ph idx="1"/>
          </p:nvPr>
        </p:nvSpPr>
        <p:spPr/>
        <p:txBody>
          <a:bodyPr/>
          <a:lstStyle/>
          <a:p>
            <a:r>
              <a:rPr lang="en-US">
                <a:latin typeface="Calibri" charset="0"/>
              </a:rPr>
              <a:t>Perl allows lists to have as many elements as you would like in them: there is no size limitation. Lists can therefore be very large. </a:t>
            </a:r>
          </a:p>
          <a:p>
            <a:r>
              <a:rPr lang="en-US">
                <a:latin typeface="Calibri" charset="0"/>
              </a:rPr>
              <a:t>You can use variables inside lists, too:</a:t>
            </a:r>
            <a:br>
              <a:rPr lang="en-US">
                <a:latin typeface="Calibri" charset="0"/>
              </a:rPr>
            </a:br>
            <a:r>
              <a:rPr lang="en-US">
                <a:latin typeface="Courier New" charset="0"/>
              </a:rPr>
              <a:t>(</a:t>
            </a:r>
            <a:r>
              <a:rPr lang="ja-JP" altLang="en-US">
                <a:latin typeface="Arial" charset="0"/>
              </a:rPr>
              <a:t>“</a:t>
            </a:r>
            <a:r>
              <a:rPr lang="en-US" altLang="ja-JP">
                <a:latin typeface="Courier New" charset="0"/>
              </a:rPr>
              <a:t>Tim</a:t>
            </a:r>
            <a:r>
              <a:rPr lang="ja-JP" altLang="en-US">
                <a:latin typeface="Arial" charset="0"/>
              </a:rPr>
              <a:t>”</a:t>
            </a:r>
            <a:r>
              <a:rPr lang="en-US" altLang="ja-JP">
                <a:latin typeface="Courier New" charset="0"/>
              </a:rPr>
              <a:t>, $var1, $num1, 65)</a:t>
            </a:r>
          </a:p>
          <a:p>
            <a:r>
              <a:rPr lang="en-US">
                <a:latin typeface="Calibri" charset="0"/>
              </a:rPr>
              <a:t>Lists can refer to other lists, holding one list inside another list as a variable</a:t>
            </a:r>
            <a:endParaRPr lang="en-CA">
              <a:latin typeface="Calibri" charset="0"/>
            </a:endParaRPr>
          </a:p>
        </p:txBody>
      </p:sp>
    </p:spTree>
    <p:extLst>
      <p:ext uri="{BB962C8B-B14F-4D97-AF65-F5344CB8AC3E}">
        <p14:creationId xmlns:p14="http://schemas.microsoft.com/office/powerpoint/2010/main" val="31302344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1" name="Rectangle 2"/>
          <p:cNvSpPr>
            <a:spLocks noGrp="1" noChangeArrowheads="1"/>
          </p:cNvSpPr>
          <p:nvPr>
            <p:ph type="title"/>
          </p:nvPr>
        </p:nvSpPr>
        <p:spPr/>
        <p:txBody>
          <a:bodyPr/>
          <a:lstStyle/>
          <a:p>
            <a:r>
              <a:rPr lang="en-US">
                <a:latin typeface="Calibri" charset="0"/>
              </a:rPr>
              <a:t>Creating list variables</a:t>
            </a:r>
            <a:endParaRPr lang="en-CA">
              <a:latin typeface="Calibri" charset="0"/>
            </a:endParaRPr>
          </a:p>
        </p:txBody>
      </p:sp>
      <p:sp>
        <p:nvSpPr>
          <p:cNvPr id="112642" name="Rectangle 3"/>
          <p:cNvSpPr>
            <a:spLocks noGrp="1" noChangeArrowheads="1"/>
          </p:cNvSpPr>
          <p:nvPr>
            <p:ph idx="1"/>
          </p:nvPr>
        </p:nvSpPr>
        <p:spPr/>
        <p:txBody>
          <a:bodyPr/>
          <a:lstStyle/>
          <a:p>
            <a:r>
              <a:rPr lang="en-US" sz="2800">
                <a:latin typeface="Calibri" charset="0"/>
              </a:rPr>
              <a:t>List variables are similar to scalar variables except the $ used as the first letter of a scalar variable name is replaced by an @ sign for array variables. Lists are a type of array. The array is the variable that had a list assigned to it.</a:t>
            </a:r>
          </a:p>
          <a:p>
            <a:r>
              <a:rPr lang="en-US" sz="2800">
                <a:latin typeface="Calibri" charset="0"/>
              </a:rPr>
              <a:t>The same rules apply for array variable naming as with scalar variables, although $foo and @foo are two different variables as far as Perl is concerned because the first letters are different</a:t>
            </a:r>
            <a:endParaRPr lang="en-CA" sz="2800">
              <a:latin typeface="Calibri" charset="0"/>
            </a:endParaRPr>
          </a:p>
        </p:txBody>
      </p:sp>
    </p:spTree>
    <p:extLst>
      <p:ext uri="{BB962C8B-B14F-4D97-AF65-F5344CB8AC3E}">
        <p14:creationId xmlns:p14="http://schemas.microsoft.com/office/powerpoint/2010/main" val="22061970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5" name="Rectangle 2"/>
          <p:cNvSpPr>
            <a:spLocks noGrp="1" noChangeArrowheads="1"/>
          </p:cNvSpPr>
          <p:nvPr>
            <p:ph type="title"/>
          </p:nvPr>
        </p:nvSpPr>
        <p:spPr/>
        <p:txBody>
          <a:bodyPr/>
          <a:lstStyle/>
          <a:p>
            <a:r>
              <a:rPr lang="en-US">
                <a:latin typeface="Calibri" charset="0"/>
              </a:rPr>
              <a:t>Assigning lists</a:t>
            </a:r>
            <a:endParaRPr lang="en-CA">
              <a:latin typeface="Calibri" charset="0"/>
            </a:endParaRPr>
          </a:p>
        </p:txBody>
      </p:sp>
      <p:sp>
        <p:nvSpPr>
          <p:cNvPr id="113666" name="Rectangle 3"/>
          <p:cNvSpPr>
            <a:spLocks noGrp="1" noChangeArrowheads="1"/>
          </p:cNvSpPr>
          <p:nvPr>
            <p:ph idx="1"/>
          </p:nvPr>
        </p:nvSpPr>
        <p:spPr/>
        <p:txBody>
          <a:bodyPr/>
          <a:lstStyle/>
          <a:p>
            <a:r>
              <a:rPr lang="en-US" sz="2800">
                <a:latin typeface="Calibri" charset="0"/>
              </a:rPr>
              <a:t>You can assign a list to a variable the same way as any other value. This creates an array variable containing the list:</a:t>
            </a:r>
            <a:br>
              <a:rPr lang="en-US" sz="2800">
                <a:latin typeface="Calibri" charset="0"/>
              </a:rPr>
            </a:br>
            <a:r>
              <a:rPr lang="en-US" sz="2800">
                <a:latin typeface="Courier New" charset="0"/>
              </a:rPr>
              <a:t>@list1=(</a:t>
            </a:r>
            <a:r>
              <a:rPr lang="ja-JP" altLang="en-US" sz="2800">
                <a:latin typeface="Arial" charset="0"/>
              </a:rPr>
              <a:t>“</a:t>
            </a:r>
            <a:r>
              <a:rPr lang="en-US" altLang="ja-JP" sz="2800">
                <a:latin typeface="Courier New" charset="0"/>
              </a:rPr>
              <a:t>Tim</a:t>
            </a:r>
            <a:r>
              <a:rPr lang="ja-JP" altLang="en-US" sz="2800">
                <a:latin typeface="Arial" charset="0"/>
              </a:rPr>
              <a:t>”</a:t>
            </a:r>
            <a:r>
              <a:rPr lang="en-US" altLang="ja-JP" sz="2800">
                <a:latin typeface="Courier New" charset="0"/>
              </a:rPr>
              <a:t>, 45, 56.0);</a:t>
            </a:r>
          </a:p>
          <a:p>
            <a:r>
              <a:rPr lang="en-US" sz="2800">
                <a:latin typeface="Calibri" charset="0"/>
              </a:rPr>
              <a:t>When one list contains another list, you use the same syntax:</a:t>
            </a:r>
            <a:br>
              <a:rPr lang="en-US" sz="2800">
                <a:latin typeface="Calibri" charset="0"/>
              </a:rPr>
            </a:br>
            <a:r>
              <a:rPr lang="en-US" sz="2800">
                <a:latin typeface="Courier New" charset="0"/>
              </a:rPr>
              <a:t>@list2=(@list1, </a:t>
            </a:r>
            <a:r>
              <a:rPr lang="ja-JP" altLang="en-US" sz="2800">
                <a:latin typeface="Arial" charset="0"/>
              </a:rPr>
              <a:t>“</a:t>
            </a:r>
            <a:r>
              <a:rPr lang="en-US" altLang="ja-JP" sz="2800">
                <a:latin typeface="Courier New" charset="0"/>
              </a:rPr>
              <a:t>sample</a:t>
            </a:r>
            <a:r>
              <a:rPr lang="ja-JP" altLang="en-US" sz="2800">
                <a:latin typeface="Arial" charset="0"/>
              </a:rPr>
              <a:t>”</a:t>
            </a:r>
            <a:r>
              <a:rPr lang="en-US" altLang="ja-JP" sz="2800">
                <a:latin typeface="Courier New" charset="0"/>
              </a:rPr>
              <a:t>, 5.3);</a:t>
            </a:r>
          </a:p>
          <a:p>
            <a:r>
              <a:rPr lang="en-US" sz="2800">
                <a:latin typeface="Calibri" charset="0"/>
              </a:rPr>
              <a:t>You can combine lists and variables:</a:t>
            </a:r>
            <a:br>
              <a:rPr lang="en-US" sz="2800">
                <a:latin typeface="Calibri" charset="0"/>
              </a:rPr>
            </a:br>
            <a:r>
              <a:rPr lang="en-US" sz="2800">
                <a:latin typeface="Courier New" charset="0"/>
              </a:rPr>
              <a:t>@list2=(@list1, </a:t>
            </a:r>
            <a:r>
              <a:rPr lang="ja-JP" altLang="en-US" sz="2800">
                <a:latin typeface="Arial" charset="0"/>
              </a:rPr>
              <a:t>“</a:t>
            </a:r>
            <a:r>
              <a:rPr lang="en-US" altLang="ja-JP" sz="2800">
                <a:latin typeface="Courier New" charset="0"/>
              </a:rPr>
              <a:t>sample</a:t>
            </a:r>
            <a:r>
              <a:rPr lang="ja-JP" altLang="en-US" sz="2800">
                <a:latin typeface="Arial" charset="0"/>
              </a:rPr>
              <a:t>”</a:t>
            </a:r>
            <a:r>
              <a:rPr lang="en-US" altLang="ja-JP" sz="2800">
                <a:latin typeface="Courier New" charset="0"/>
              </a:rPr>
              <a:t>, $num1);</a:t>
            </a:r>
            <a:endParaRPr lang="en-US" sz="2800">
              <a:latin typeface="Courier New" charset="0"/>
            </a:endParaRPr>
          </a:p>
        </p:txBody>
      </p:sp>
    </p:spTree>
    <p:extLst>
      <p:ext uri="{BB962C8B-B14F-4D97-AF65-F5344CB8AC3E}">
        <p14:creationId xmlns:p14="http://schemas.microsoft.com/office/powerpoint/2010/main" val="19281006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89" name="Rectangle 2"/>
          <p:cNvSpPr>
            <a:spLocks noGrp="1" noChangeArrowheads="1"/>
          </p:cNvSpPr>
          <p:nvPr>
            <p:ph type="title"/>
          </p:nvPr>
        </p:nvSpPr>
        <p:spPr/>
        <p:txBody>
          <a:bodyPr/>
          <a:lstStyle/>
          <a:p>
            <a:r>
              <a:rPr lang="en-US">
                <a:latin typeface="Calibri" charset="0"/>
              </a:rPr>
              <a:t>The qw operator</a:t>
            </a:r>
            <a:endParaRPr lang="en-CA">
              <a:latin typeface="Calibri" charset="0"/>
            </a:endParaRPr>
          </a:p>
        </p:txBody>
      </p:sp>
      <p:sp>
        <p:nvSpPr>
          <p:cNvPr id="114690" name="Rectangle 3"/>
          <p:cNvSpPr>
            <a:spLocks noGrp="1" noChangeArrowheads="1"/>
          </p:cNvSpPr>
          <p:nvPr>
            <p:ph idx="1"/>
          </p:nvPr>
        </p:nvSpPr>
        <p:spPr/>
        <p:txBody>
          <a:bodyPr/>
          <a:lstStyle/>
          <a:p>
            <a:r>
              <a:rPr lang="en-US" sz="2800">
                <a:latin typeface="Calibri" charset="0"/>
              </a:rPr>
              <a:t>When you are adding several scalars to a list and don</a:t>
            </a:r>
            <a:r>
              <a:rPr lang="ja-JP" altLang="en-US" sz="2800">
                <a:latin typeface="Arial" charset="0"/>
              </a:rPr>
              <a:t>’</a:t>
            </a:r>
            <a:r>
              <a:rPr lang="en-US" altLang="ja-JP" sz="2800">
                <a:latin typeface="Calibri" charset="0"/>
              </a:rPr>
              <a:t>t want to bother with quotation marks, you can use the qw operator like this:</a:t>
            </a:r>
            <a:br>
              <a:rPr lang="en-US" altLang="ja-JP" sz="2800">
                <a:latin typeface="Calibri" charset="0"/>
              </a:rPr>
            </a:br>
            <a:r>
              <a:rPr lang="en-US" altLang="ja-JP" sz="2800">
                <a:latin typeface="Courier New" charset="0"/>
              </a:rPr>
              <a:t>qw(red green 45 $x);</a:t>
            </a:r>
          </a:p>
          <a:p>
            <a:r>
              <a:rPr lang="en-US" sz="2800">
                <a:latin typeface="Calibri" charset="0"/>
              </a:rPr>
              <a:t>The qw operator has a whitespace separated list in parentheses, and it converts everything to literals (with no expansion of variables, so $x is a literal). The line above is equivalent to:</a:t>
            </a:r>
            <a:br>
              <a:rPr lang="en-US" sz="2800">
                <a:latin typeface="Calibri" charset="0"/>
              </a:rPr>
            </a:br>
            <a:r>
              <a:rPr lang="en-US" sz="2800">
                <a:latin typeface="Courier New" charset="0"/>
              </a:rPr>
              <a:t>(</a:t>
            </a:r>
            <a:r>
              <a:rPr lang="ja-JP" altLang="en-US" sz="2800">
                <a:latin typeface="Arial" charset="0"/>
              </a:rPr>
              <a:t>‘</a:t>
            </a:r>
            <a:r>
              <a:rPr lang="en-US" altLang="ja-JP" sz="2800">
                <a:latin typeface="Courier New" charset="0"/>
              </a:rPr>
              <a:t>red</a:t>
            </a:r>
            <a:r>
              <a:rPr lang="ja-JP" altLang="en-US" sz="2800">
                <a:latin typeface="Arial" charset="0"/>
              </a:rPr>
              <a:t>’</a:t>
            </a:r>
            <a:r>
              <a:rPr lang="en-US" altLang="ja-JP" sz="2800">
                <a:latin typeface="Courier New" charset="0"/>
              </a:rPr>
              <a:t>, </a:t>
            </a:r>
            <a:r>
              <a:rPr lang="ja-JP" altLang="en-US" sz="2800">
                <a:latin typeface="Arial" charset="0"/>
              </a:rPr>
              <a:t>‘</a:t>
            </a:r>
            <a:r>
              <a:rPr lang="en-US" altLang="ja-JP" sz="2800">
                <a:latin typeface="Courier New" charset="0"/>
              </a:rPr>
              <a:t>green</a:t>
            </a:r>
            <a:r>
              <a:rPr lang="ja-JP" altLang="en-US" sz="2800">
                <a:latin typeface="Arial" charset="0"/>
              </a:rPr>
              <a:t>’</a:t>
            </a:r>
            <a:r>
              <a:rPr lang="en-US" altLang="ja-JP" sz="2800">
                <a:latin typeface="Courier New" charset="0"/>
              </a:rPr>
              <a:t>, </a:t>
            </a:r>
            <a:r>
              <a:rPr lang="ja-JP" altLang="en-US" sz="2800">
                <a:latin typeface="Arial" charset="0"/>
              </a:rPr>
              <a:t>‘</a:t>
            </a:r>
            <a:r>
              <a:rPr lang="en-US" altLang="ja-JP" sz="2800">
                <a:latin typeface="Courier New" charset="0"/>
              </a:rPr>
              <a:t>45</a:t>
            </a:r>
            <a:r>
              <a:rPr lang="ja-JP" altLang="en-US" sz="2800">
                <a:latin typeface="Arial" charset="0"/>
              </a:rPr>
              <a:t>’</a:t>
            </a:r>
            <a:r>
              <a:rPr lang="en-US" altLang="ja-JP" sz="2800">
                <a:latin typeface="Courier New" charset="0"/>
              </a:rPr>
              <a:t>, </a:t>
            </a:r>
            <a:r>
              <a:rPr lang="ja-JP" altLang="en-US" sz="2800">
                <a:latin typeface="Arial" charset="0"/>
              </a:rPr>
              <a:t>‘</a:t>
            </a:r>
            <a:r>
              <a:rPr lang="en-US" altLang="ja-JP" sz="2800">
                <a:latin typeface="Courier New" charset="0"/>
              </a:rPr>
              <a:t>$x</a:t>
            </a:r>
            <a:r>
              <a:rPr lang="ja-JP" altLang="en-US" sz="2800">
                <a:latin typeface="Arial" charset="0"/>
              </a:rPr>
              <a:t>’</a:t>
            </a:r>
            <a:r>
              <a:rPr lang="en-US" altLang="ja-JP" sz="2800">
                <a:latin typeface="Courier New" charset="0"/>
              </a:rPr>
              <a:t>);</a:t>
            </a:r>
            <a:endParaRPr lang="en-CA" sz="2800">
              <a:latin typeface="Courier New" charset="0"/>
            </a:endParaRPr>
          </a:p>
        </p:txBody>
      </p:sp>
    </p:spTree>
    <p:extLst>
      <p:ext uri="{BB962C8B-B14F-4D97-AF65-F5344CB8AC3E}">
        <p14:creationId xmlns:p14="http://schemas.microsoft.com/office/powerpoint/2010/main" val="14440155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3" name="Rectangle 2"/>
          <p:cNvSpPr>
            <a:spLocks noGrp="1" noChangeArrowheads="1"/>
          </p:cNvSpPr>
          <p:nvPr>
            <p:ph type="title"/>
          </p:nvPr>
        </p:nvSpPr>
        <p:spPr/>
        <p:txBody>
          <a:bodyPr/>
          <a:lstStyle/>
          <a:p>
            <a:r>
              <a:rPr lang="en-US">
                <a:latin typeface="Calibri" charset="0"/>
              </a:rPr>
              <a:t>Getting elements from an array</a:t>
            </a:r>
            <a:endParaRPr lang="en-CA">
              <a:latin typeface="Calibri" charset="0"/>
            </a:endParaRPr>
          </a:p>
        </p:txBody>
      </p:sp>
      <p:sp>
        <p:nvSpPr>
          <p:cNvPr id="115714" name="Rectangle 3"/>
          <p:cNvSpPr>
            <a:spLocks noGrp="1" noChangeArrowheads="1"/>
          </p:cNvSpPr>
          <p:nvPr>
            <p:ph idx="1"/>
          </p:nvPr>
        </p:nvSpPr>
        <p:spPr/>
        <p:txBody>
          <a:bodyPr/>
          <a:lstStyle/>
          <a:p>
            <a:r>
              <a:rPr lang="en-US" sz="2800">
                <a:latin typeface="Calibri" charset="0"/>
              </a:rPr>
              <a:t>You can retrieve list (array) elements by using their element index value.  All list elements are numbered, starting from zero, left to right.  To access an array element, use the element number in square brackets:</a:t>
            </a:r>
            <a:br>
              <a:rPr lang="en-US" sz="2800">
                <a:latin typeface="Calibri" charset="0"/>
              </a:rPr>
            </a:br>
            <a:r>
              <a:rPr lang="en-US" sz="2800">
                <a:latin typeface="Courier New" charset="0"/>
              </a:rPr>
              <a:t>@test=(0,1,2,3,4,5);</a:t>
            </a:r>
            <a:br>
              <a:rPr lang="en-US" sz="2800">
                <a:latin typeface="Courier New" charset="0"/>
              </a:rPr>
            </a:br>
            <a:r>
              <a:rPr lang="en-US" sz="2800">
                <a:latin typeface="Courier New" charset="0"/>
              </a:rPr>
              <a:t>print @test[3];</a:t>
            </a:r>
          </a:p>
          <a:p>
            <a:r>
              <a:rPr lang="en-US" sz="2800">
                <a:latin typeface="Calibri" charset="0"/>
              </a:rPr>
              <a:t>This will display the fourth element (because of zero-origin) which will be 3</a:t>
            </a:r>
            <a:endParaRPr lang="en-CA" sz="2800">
              <a:latin typeface="Calibri" charset="0"/>
            </a:endParaRPr>
          </a:p>
        </p:txBody>
      </p:sp>
    </p:spTree>
    <p:extLst>
      <p:ext uri="{BB962C8B-B14F-4D97-AF65-F5344CB8AC3E}">
        <p14:creationId xmlns:p14="http://schemas.microsoft.com/office/powerpoint/2010/main" val="8539464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0</TotalTime>
  <Words>1619</Words>
  <Application>Microsoft Macintosh PowerPoint</Application>
  <PresentationFormat>On-screen Show (4:3)</PresentationFormat>
  <Paragraphs>110</Paragraphs>
  <Slides>41</Slides>
  <Notes>0</Notes>
  <HiddenSlides>0</HiddenSlides>
  <MMClips>0</MMClips>
  <ScaleCrop>false</ScaleCrop>
  <HeadingPairs>
    <vt:vector size="4" baseType="variant">
      <vt:variant>
        <vt:lpstr>Theme</vt:lpstr>
      </vt:variant>
      <vt:variant>
        <vt:i4>1</vt:i4>
      </vt:variant>
      <vt:variant>
        <vt:lpstr>Slide Titles</vt:lpstr>
      </vt:variant>
      <vt:variant>
        <vt:i4>41</vt:i4>
      </vt:variant>
    </vt:vector>
  </HeadingPairs>
  <TitlesOfParts>
    <vt:vector size="42" baseType="lpstr">
      <vt:lpstr>Office Theme</vt:lpstr>
      <vt:lpstr>Module 4  Lists and arrays, Part 1</vt:lpstr>
      <vt:lpstr>Scalars, lists, arrays and hashes</vt:lpstr>
      <vt:lpstr>Perl lists</vt:lpstr>
      <vt:lpstr>Lists</vt:lpstr>
      <vt:lpstr>List contents</vt:lpstr>
      <vt:lpstr>Creating list variables</vt:lpstr>
      <vt:lpstr>Assigning lists</vt:lpstr>
      <vt:lpstr>The qw operator</vt:lpstr>
      <vt:lpstr>Getting elements from an array</vt:lpstr>
      <vt:lpstr>A slice of a list</vt:lpstr>
      <vt:lpstr>End of a list, method #1</vt:lpstr>
      <vt:lpstr>End of a list, method #2</vt:lpstr>
      <vt:lpstr>Exercise</vt:lpstr>
      <vt:lpstr>The foreach loop and arrays</vt:lpstr>
      <vt:lpstr>Accessing elements</vt:lpstr>
      <vt:lpstr>The foreach loop</vt:lpstr>
      <vt:lpstr>The for and foreach loops</vt:lpstr>
      <vt:lpstr>Exercise</vt:lpstr>
      <vt:lpstr>The pop and push operators</vt:lpstr>
      <vt:lpstr>Arrays and stacks</vt:lpstr>
      <vt:lpstr>Using pop</vt:lpstr>
      <vt:lpstr>Using push</vt:lpstr>
      <vt:lpstr>More push</vt:lpstr>
      <vt:lpstr>Pushing arrays</vt:lpstr>
      <vt:lpstr>The shift and unshift operators</vt:lpstr>
      <vt:lpstr>Context</vt:lpstr>
      <vt:lpstr>Context</vt:lpstr>
      <vt:lpstr>Scalar and list contexts</vt:lpstr>
      <vt:lpstr>Forcing scalar</vt:lpstr>
      <vt:lpstr>Reordering array elements</vt:lpstr>
      <vt:lpstr>Reordering array elements</vt:lpstr>
      <vt:lpstr>Using sort</vt:lpstr>
      <vt:lpstr>Exercise</vt:lpstr>
      <vt:lpstr>Changing the sort order</vt:lpstr>
      <vt:lpstr>The “spaceship” operator</vt:lpstr>
      <vt:lpstr>Exercise</vt:lpstr>
      <vt:lpstr>Converting scalars and arrays</vt:lpstr>
      <vt:lpstr>Scalars to arrays</vt:lpstr>
      <vt:lpstr>Results of split</vt:lpstr>
      <vt:lpstr>Using split</vt:lpstr>
      <vt:lpstr>Exercise </vt:lpstr>
    </vt:vector>
  </TitlesOfParts>
  <Company>LAU</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Module 4  Lists and arrays, Part 1</dc:title>
  <dc:creator>Georges Khazen</dc:creator>
  <cp:lastModifiedBy>Georges Khazen</cp:lastModifiedBy>
  <cp:revision>1</cp:revision>
  <dcterms:created xsi:type="dcterms:W3CDTF">2013-12-06T11:41:21Z</dcterms:created>
  <dcterms:modified xsi:type="dcterms:W3CDTF">2013-12-06T11:41:55Z</dcterms:modified>
</cp:coreProperties>
</file>