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7"/>
  </p:notesMasterIdLst>
  <p:handoutMasterIdLst>
    <p:handoutMasterId r:id="rId8"/>
  </p:handoutMasterIdLst>
  <p:sldIdLst>
    <p:sldId id="412" r:id="rId2"/>
    <p:sldId id="413" r:id="rId3"/>
    <p:sldId id="414" r:id="rId4"/>
    <p:sldId id="415" r:id="rId5"/>
    <p:sldId id="41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0C666-327F-4216-8543-471B1924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496F3-07EE-45C2-90A8-33CE389D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9C6674-B874-4FB2-8121-8134377FAF9F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A9AB48-3E83-4687-9A10-E16957E726D8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7C0C7C-7868-45E4-9F78-312BCD95319D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B3D3-691D-42F5-A007-88AAC3A2E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8723-CED4-43C8-A2DD-2D26D4480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9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51A7-5D4E-4BA7-A58E-4BE6A5F1F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6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A9E-355D-4558-A75A-050954F6C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C39-1634-45FF-8E7B-91EFB16D0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7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22CF-B04E-4FBC-A1EF-488BEF2B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7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91A4-1F43-485E-9363-9B6DC4425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2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102F-62D5-45F3-9EF0-9D72327E3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FAAA-A6C4-4628-8EEC-440BD07B9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486A-71C8-473A-A239-A084DBB96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610A-7392-4FA6-8B13-ACD385D32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B8AB-0BA9-4709-ADD5-166AAA4D2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F26498-D5B9-4D0A-AE29-61186CB6A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Android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application can have one or more activities, where</a:t>
            </a:r>
          </a:p>
          <a:p>
            <a:pPr lvl="1" eaLnBrk="1" hangingPunct="1">
              <a:defRPr/>
            </a:pPr>
            <a:r>
              <a:rPr lang="en-US" dirty="0" smtClean="0"/>
              <a:t>Each activity</a:t>
            </a:r>
          </a:p>
          <a:p>
            <a:pPr lvl="2" eaLnBrk="1" hangingPunct="1">
              <a:defRPr/>
            </a:pPr>
            <a:r>
              <a:rPr lang="en-US" dirty="0" smtClean="0"/>
              <a:t>Represents a screen that an app </a:t>
            </a:r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present to its user</a:t>
            </a:r>
          </a:p>
          <a:p>
            <a:pPr lvl="2" eaLnBrk="1" hangingPunct="1">
              <a:defRPr/>
            </a:pPr>
            <a:r>
              <a:rPr lang="en-US" dirty="0" smtClean="0"/>
              <a:t>Extends the </a:t>
            </a:r>
            <a:r>
              <a:rPr lang="en-US" dirty="0" smtClean="0">
                <a:latin typeface="Courier" pitchFamily="49" charset="0"/>
              </a:rPr>
              <a:t>Activity </a:t>
            </a:r>
            <a:r>
              <a:rPr lang="en-US" dirty="0" smtClean="0"/>
              <a:t>class</a:t>
            </a:r>
          </a:p>
          <a:p>
            <a:pPr eaLnBrk="1" hangingPunct="1">
              <a:defRPr/>
            </a:pPr>
            <a:r>
              <a:rPr lang="en-US" dirty="0" smtClean="0"/>
              <a:t>Activity's event handlers</a:t>
            </a:r>
          </a:p>
          <a:p>
            <a:pPr lvl="2" eaLnBrk="1" hangingPunct="1">
              <a:defRPr/>
            </a:pPr>
            <a:r>
              <a:rPr lang="en-US" dirty="0" smtClean="0"/>
              <a:t>onCreate(): when first created</a:t>
            </a:r>
          </a:p>
          <a:p>
            <a:pPr lvl="2" eaLnBrk="1" hangingPunct="1">
              <a:defRPr/>
            </a:pPr>
            <a:r>
              <a:rPr lang="en-US" dirty="0" smtClean="0"/>
              <a:t>onStart(): when visible</a:t>
            </a:r>
          </a:p>
          <a:p>
            <a:pPr lvl="2" eaLnBrk="1" hangingPunct="1">
              <a:defRPr/>
            </a:pPr>
            <a:r>
              <a:rPr lang="en-US" dirty="0" smtClean="0"/>
              <a:t>onResume(): when interactive </a:t>
            </a:r>
          </a:p>
          <a:p>
            <a:pPr lvl="2" eaLnBrk="1" hangingPunct="1">
              <a:defRPr/>
            </a:pPr>
            <a:r>
              <a:rPr lang="en-US" dirty="0" smtClean="0"/>
              <a:t>onPause(): when paused</a:t>
            </a:r>
          </a:p>
          <a:p>
            <a:pPr lvl="2" eaLnBrk="1" hangingPunct="1">
              <a:defRPr/>
            </a:pPr>
            <a:r>
              <a:rPr lang="en-US" dirty="0" smtClean="0"/>
              <a:t>onStop(): when no longer visible</a:t>
            </a:r>
          </a:p>
          <a:p>
            <a:pPr lvl="2" eaLnBrk="1" hangingPunct="1">
              <a:defRPr/>
            </a:pPr>
            <a:r>
              <a:rPr lang="en-US" dirty="0" smtClean="0"/>
              <a:t>onDestroy(): prior to destruction</a:t>
            </a:r>
          </a:p>
          <a:p>
            <a:pPr lvl="2" eaLnBrk="1" hangingPunct="1">
              <a:defRPr/>
            </a:pPr>
            <a:r>
              <a:rPr lang="en-US" dirty="0" err="1" smtClean="0"/>
              <a:t>onSaveInstanceState</a:t>
            </a:r>
            <a:r>
              <a:rPr lang="en-US" dirty="0" smtClean="0"/>
              <a:t>(Bundle)</a:t>
            </a:r>
          </a:p>
          <a:p>
            <a:pPr lvl="2" eaLnBrk="1" hangingPunct="1"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1981200"/>
            <a:ext cx="40576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Activity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state of an activity depends on</a:t>
            </a:r>
          </a:p>
          <a:p>
            <a:pPr lvl="1" eaLnBrk="1" hangingPunct="1">
              <a:defRPr/>
            </a:pPr>
            <a:r>
              <a:rPr lang="en-US" dirty="0" smtClean="0"/>
              <a:t>Its position in the Activity stack</a:t>
            </a:r>
          </a:p>
          <a:p>
            <a:pPr eaLnBrk="1" hangingPunct="1">
              <a:defRPr/>
            </a:pPr>
            <a:r>
              <a:rPr lang="en-US" dirty="0" smtClean="0"/>
              <a:t>Activity states</a:t>
            </a:r>
          </a:p>
          <a:p>
            <a:pPr lvl="1" eaLnBrk="1" hangingPunct="1">
              <a:defRPr/>
            </a:pPr>
            <a:r>
              <a:rPr lang="en-US" dirty="0" smtClean="0"/>
              <a:t>Active </a:t>
            </a:r>
          </a:p>
          <a:p>
            <a:pPr lvl="2" eaLnBrk="1" hangingPunct="1">
              <a:defRPr/>
            </a:pPr>
            <a:r>
              <a:rPr lang="en-US" dirty="0" smtClean="0"/>
              <a:t>Activity at the top of the stack</a:t>
            </a:r>
          </a:p>
          <a:p>
            <a:pPr lvl="1" eaLnBrk="1" hangingPunct="1">
              <a:defRPr/>
            </a:pPr>
            <a:r>
              <a:rPr lang="en-US" dirty="0" smtClean="0"/>
              <a:t>Paused</a:t>
            </a:r>
          </a:p>
          <a:p>
            <a:pPr lvl="2" eaLnBrk="1" hangingPunct="1">
              <a:defRPr/>
            </a:pPr>
            <a:r>
              <a:rPr lang="en-US" dirty="0" smtClean="0"/>
              <a:t>Activity does not have focus</a:t>
            </a:r>
          </a:p>
          <a:p>
            <a:pPr lvl="1" eaLnBrk="1" hangingPunct="1">
              <a:defRPr/>
            </a:pPr>
            <a:r>
              <a:rPr lang="en-US" dirty="0" smtClean="0"/>
              <a:t>Stopped</a:t>
            </a:r>
          </a:p>
          <a:p>
            <a:pPr lvl="2" eaLnBrk="1" hangingPunct="1">
              <a:defRPr/>
            </a:pPr>
            <a:r>
              <a:rPr lang="en-US" dirty="0" smtClean="0"/>
              <a:t>Activity is not visible</a:t>
            </a:r>
          </a:p>
          <a:p>
            <a:pPr lvl="1" eaLnBrk="1" hangingPunct="1">
              <a:defRPr/>
            </a:pPr>
            <a:r>
              <a:rPr lang="en-US" dirty="0" smtClean="0"/>
              <a:t>Inactive</a:t>
            </a:r>
          </a:p>
          <a:p>
            <a:pPr lvl="2" eaLnBrk="1" hangingPunct="1">
              <a:defRPr/>
            </a:pPr>
            <a:r>
              <a:rPr lang="en-US" dirty="0" smtClean="0"/>
              <a:t>After an activity has been killed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514600"/>
            <a:ext cx="471487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Handlers to Monitor State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3200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Event handlers are defined to</a:t>
            </a:r>
          </a:p>
          <a:p>
            <a:pPr lvl="2" eaLnBrk="1" hangingPunct="1">
              <a:defRPr/>
            </a:pPr>
            <a:r>
              <a:rPr lang="en-US" dirty="0" smtClean="0"/>
              <a:t>Enable activities to react to state changes</a:t>
            </a:r>
          </a:p>
          <a:p>
            <a:pPr lvl="1" eaLnBrk="1" hangingPunct="1">
              <a:defRPr/>
            </a:pPr>
            <a:r>
              <a:rPr lang="en-US" dirty="0" smtClean="0"/>
              <a:t>Full lifetime:</a:t>
            </a:r>
          </a:p>
          <a:p>
            <a:pPr lvl="2" eaLnBrk="1" hangingPunct="1">
              <a:defRPr/>
            </a:pPr>
            <a:r>
              <a:rPr lang="en-US" dirty="0" smtClean="0"/>
              <a:t>Between onCreate and onDestroy</a:t>
            </a:r>
          </a:p>
          <a:p>
            <a:pPr lvl="1" eaLnBrk="1" hangingPunct="1">
              <a:defRPr/>
            </a:pPr>
            <a:r>
              <a:rPr lang="en-US" dirty="0" smtClean="0"/>
              <a:t>Visible lifetime:</a:t>
            </a:r>
          </a:p>
          <a:p>
            <a:pPr lvl="2" eaLnBrk="1" hangingPunct="1">
              <a:defRPr/>
            </a:pPr>
            <a:r>
              <a:rPr lang="en-US" dirty="0" smtClean="0"/>
              <a:t>Bound between onStart and onStop</a:t>
            </a:r>
          </a:p>
          <a:p>
            <a:pPr lvl="1" eaLnBrk="1" hangingPunct="1">
              <a:defRPr/>
            </a:pPr>
            <a:r>
              <a:rPr lang="en-US" dirty="0" smtClean="0"/>
              <a:t>Active lifetime</a:t>
            </a:r>
          </a:p>
          <a:p>
            <a:pPr lvl="2" eaLnBrk="1" hangingPunct="1">
              <a:defRPr/>
            </a:pPr>
            <a:r>
              <a:rPr lang="en-US" dirty="0" smtClean="0"/>
              <a:t>Starts with onResume and ends with onPause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93737" lvl="2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0485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TipCalculator App (Chapter 4 of Android how to Program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b="1" dirty="0" smtClean="0"/>
              <a:t>Objectives </a:t>
            </a:r>
            <a:endParaRPr lang="en-US" dirty="0"/>
          </a:p>
          <a:p>
            <a:pPr lvl="1"/>
            <a:r>
              <a:rPr lang="en-US" dirty="0" smtClean="0"/>
              <a:t>Design </a:t>
            </a:r>
            <a:r>
              <a:rPr lang="en-US" dirty="0"/>
              <a:t>a GUI using a </a:t>
            </a:r>
            <a:r>
              <a:rPr lang="en-US" dirty="0" err="1">
                <a:latin typeface="Courier" pitchFamily="49" charset="0"/>
              </a:rPr>
              <a:t>TableLayout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ADT Plugin’s Outline window in Eclipse </a:t>
            </a:r>
            <a:endParaRPr lang="en-US" dirty="0" smtClean="0"/>
          </a:p>
          <a:p>
            <a:pPr lvl="2"/>
            <a:r>
              <a:rPr lang="en-US" dirty="0" smtClean="0"/>
              <a:t>to </a:t>
            </a:r>
            <a:r>
              <a:rPr lang="en-US" dirty="0"/>
              <a:t>add GUI components to a </a:t>
            </a:r>
            <a:r>
              <a:rPr lang="en-US" dirty="0" err="1">
                <a:latin typeface="Courier" pitchFamily="49" charset="0"/>
              </a:rPr>
              <a:t>TableLayout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Directly </a:t>
            </a:r>
            <a:r>
              <a:rPr lang="en-US" dirty="0"/>
              <a:t>edit the XML of a GUI layout to customize properties </a:t>
            </a:r>
            <a:endParaRPr lang="en-US" dirty="0" smtClean="0"/>
          </a:p>
          <a:p>
            <a:pPr lvl="2"/>
            <a:r>
              <a:rPr lang="en-US" dirty="0" smtClean="0"/>
              <a:t>that </a:t>
            </a:r>
            <a:r>
              <a:rPr lang="en-US" dirty="0"/>
              <a:t>are not available through the Visual Layout Editor </a:t>
            </a:r>
            <a:endParaRPr lang="en-US" dirty="0" smtClean="0"/>
          </a:p>
          <a:p>
            <a:pPr lvl="2"/>
            <a:r>
              <a:rPr lang="en-US" dirty="0" smtClean="0"/>
              <a:t>and </a:t>
            </a:r>
            <a:r>
              <a:rPr lang="en-US" dirty="0"/>
              <a:t>Properties window in Eclipse.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" pitchFamily="49" charset="0"/>
              </a:rPr>
              <a:t>TextView</a:t>
            </a:r>
            <a:r>
              <a:rPr lang="en-US" dirty="0"/>
              <a:t>, </a:t>
            </a:r>
            <a:r>
              <a:rPr lang="en-US" dirty="0" err="1">
                <a:latin typeface="Courier" pitchFamily="49" charset="0"/>
              </a:rPr>
              <a:t>EditText</a:t>
            </a:r>
            <a:r>
              <a:rPr lang="en-US" dirty="0"/>
              <a:t> and </a:t>
            </a:r>
            <a:r>
              <a:rPr lang="en-US" dirty="0" err="1">
                <a:latin typeface="Courier" pitchFamily="49" charset="0"/>
              </a:rPr>
              <a:t>SeekBar</a:t>
            </a:r>
            <a:r>
              <a:rPr lang="en-US" dirty="0"/>
              <a:t> GUI components.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event handling to respond to user interactions with an</a:t>
            </a:r>
          </a:p>
          <a:p>
            <a:pPr lvl="2"/>
            <a:r>
              <a:rPr lang="en-US" dirty="0" err="1">
                <a:latin typeface="Courier" pitchFamily="49" charset="0"/>
              </a:rPr>
              <a:t>EditText</a:t>
            </a:r>
            <a:r>
              <a:rPr lang="en-US" dirty="0"/>
              <a:t> and a </a:t>
            </a:r>
            <a:r>
              <a:rPr lang="en-US" dirty="0" err="1">
                <a:latin typeface="Courier" pitchFamily="49" charset="0"/>
              </a:rPr>
              <a:t>SeekBar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Refer to </a:t>
            </a:r>
            <a:r>
              <a:rPr lang="en-US" dirty="0" err="1" smtClean="0">
                <a:latin typeface="Courier" pitchFamily="49" charset="0"/>
              </a:rPr>
              <a:t>TipCalculatorApp</a:t>
            </a:r>
            <a:r>
              <a:rPr lang="en-US" dirty="0" smtClean="0"/>
              <a:t> android 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TipCalculator App (Continued)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11517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8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972</TotalTime>
  <Words>246</Words>
  <Application>Microsoft Office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Network</vt:lpstr>
      <vt:lpstr>Android Activities</vt:lpstr>
      <vt:lpstr>Activity States</vt:lpstr>
      <vt:lpstr>Event Handlers to Monitor State Changes</vt:lpstr>
      <vt:lpstr>TipCalculator App (Chapter 4 of Android how to Program book)</vt:lpstr>
      <vt:lpstr>TipCalculator App (Continued)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284</cp:revision>
  <cp:lastPrinted>1601-01-01T00:00:00Z</cp:lastPrinted>
  <dcterms:created xsi:type="dcterms:W3CDTF">2006-10-15T06:08:27Z</dcterms:created>
  <dcterms:modified xsi:type="dcterms:W3CDTF">2014-01-15T05:53:50Z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