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4"/>
  </p:notesMasterIdLst>
  <p:sldIdLst>
    <p:sldId id="257" r:id="rId2"/>
    <p:sldId id="292" r:id="rId3"/>
    <p:sldId id="294" r:id="rId4"/>
    <p:sldId id="293" r:id="rId5"/>
    <p:sldId id="258" r:id="rId6"/>
    <p:sldId id="256" r:id="rId7"/>
    <p:sldId id="296" r:id="rId8"/>
    <p:sldId id="276" r:id="rId9"/>
    <p:sldId id="259" r:id="rId10"/>
    <p:sldId id="297" r:id="rId11"/>
    <p:sldId id="260" r:id="rId12"/>
    <p:sldId id="261" r:id="rId13"/>
    <p:sldId id="298" r:id="rId14"/>
    <p:sldId id="307" r:id="rId15"/>
    <p:sldId id="308" r:id="rId16"/>
    <p:sldId id="309" r:id="rId17"/>
    <p:sldId id="262" r:id="rId18"/>
    <p:sldId id="263" r:id="rId19"/>
    <p:sldId id="264" r:id="rId20"/>
    <p:sldId id="265" r:id="rId21"/>
    <p:sldId id="266" r:id="rId22"/>
    <p:sldId id="267" r:id="rId23"/>
    <p:sldId id="268" r:id="rId24"/>
    <p:sldId id="269" r:id="rId25"/>
    <p:sldId id="270" r:id="rId26"/>
    <p:sldId id="271" r:id="rId27"/>
    <p:sldId id="299" r:id="rId28"/>
    <p:sldId id="272" r:id="rId29"/>
    <p:sldId id="275" r:id="rId30"/>
    <p:sldId id="274" r:id="rId31"/>
    <p:sldId id="277" r:id="rId32"/>
    <p:sldId id="301" r:id="rId33"/>
    <p:sldId id="279" r:id="rId34"/>
    <p:sldId id="278" r:id="rId35"/>
    <p:sldId id="305" r:id="rId36"/>
    <p:sldId id="306" r:id="rId37"/>
    <p:sldId id="280" r:id="rId38"/>
    <p:sldId id="282" r:id="rId39"/>
    <p:sldId id="302" r:id="rId40"/>
    <p:sldId id="281" r:id="rId41"/>
    <p:sldId id="303" r:id="rId42"/>
    <p:sldId id="28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103" autoAdjust="0"/>
  </p:normalViewPr>
  <p:slideViewPr>
    <p:cSldViewPr snapToGrid="0" snapToObjects="1">
      <p:cViewPr varScale="1">
        <p:scale>
          <a:sx n="40" d="100"/>
          <a:sy n="40" d="100"/>
        </p:scale>
        <p:origin x="225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156AAE-953D-2B4A-9404-4628E81D71F6}" type="doc">
      <dgm:prSet loTypeId="urn:microsoft.com/office/officeart/2005/8/layout/hierarchy5" loCatId="" qsTypeId="urn:microsoft.com/office/officeart/2005/8/quickstyle/3D2" qsCatId="3D" csTypeId="urn:microsoft.com/office/officeart/2005/8/colors/accent6_3" csCatId="accent6" phldr="1"/>
      <dgm:spPr/>
      <dgm:t>
        <a:bodyPr/>
        <a:lstStyle/>
        <a:p>
          <a:endParaRPr lang="en-US"/>
        </a:p>
      </dgm:t>
    </dgm:pt>
    <dgm:pt modelId="{E07FA3E6-ED69-DF41-992C-1A9DFDD72020}">
      <dgm:prSet phldrT="[Text]"/>
      <dgm:spPr/>
      <dgm:t>
        <a:bodyPr/>
        <a:lstStyle/>
        <a:p>
          <a:r>
            <a:rPr lang="en-US" dirty="0"/>
            <a:t>Types of Decisions</a:t>
          </a:r>
        </a:p>
      </dgm:t>
    </dgm:pt>
    <dgm:pt modelId="{4F5FA12C-FD23-074E-A5AF-445DA8A16AA3}" type="parTrans" cxnId="{EDEBBFA7-703D-164E-937F-1587BC09DF98}">
      <dgm:prSet/>
      <dgm:spPr/>
      <dgm:t>
        <a:bodyPr/>
        <a:lstStyle/>
        <a:p>
          <a:endParaRPr lang="en-US"/>
        </a:p>
      </dgm:t>
    </dgm:pt>
    <dgm:pt modelId="{10D3DD83-E848-9D49-9681-815E16190A18}" type="sibTrans" cxnId="{EDEBBFA7-703D-164E-937F-1587BC09DF98}">
      <dgm:prSet/>
      <dgm:spPr/>
      <dgm:t>
        <a:bodyPr/>
        <a:lstStyle/>
        <a:p>
          <a:endParaRPr lang="en-US"/>
        </a:p>
      </dgm:t>
    </dgm:pt>
    <dgm:pt modelId="{0BDBEC71-F416-5342-9646-E754F78A0677}">
      <dgm:prSet phldrT="[Text]"/>
      <dgm:spPr/>
      <dgm:t>
        <a:bodyPr/>
        <a:lstStyle/>
        <a:p>
          <a:r>
            <a:rPr lang="en-US" dirty="0"/>
            <a:t>Programmed</a:t>
          </a:r>
        </a:p>
      </dgm:t>
    </dgm:pt>
    <dgm:pt modelId="{2D181216-53C5-B843-A6B4-6550EB7279C9}" type="parTrans" cxnId="{28742473-0AF5-4042-80EC-2D1AE2842D5B}">
      <dgm:prSet/>
      <dgm:spPr/>
      <dgm:t>
        <a:bodyPr/>
        <a:lstStyle/>
        <a:p>
          <a:endParaRPr lang="en-US"/>
        </a:p>
      </dgm:t>
    </dgm:pt>
    <dgm:pt modelId="{3DDDC6B8-2171-0043-AD9B-D13A9EC235CF}" type="sibTrans" cxnId="{28742473-0AF5-4042-80EC-2D1AE2842D5B}">
      <dgm:prSet/>
      <dgm:spPr/>
      <dgm:t>
        <a:bodyPr/>
        <a:lstStyle/>
        <a:p>
          <a:endParaRPr lang="en-US"/>
        </a:p>
      </dgm:t>
    </dgm:pt>
    <dgm:pt modelId="{A112B427-D67B-DC41-B2BF-0B959381FBCE}">
      <dgm:prSet phldrT="[Text]"/>
      <dgm:spPr/>
      <dgm:t>
        <a:bodyPr/>
        <a:lstStyle/>
        <a:p>
          <a:r>
            <a:rPr lang="en-US" dirty="0"/>
            <a:t>Non Programmed</a:t>
          </a:r>
        </a:p>
      </dgm:t>
    </dgm:pt>
    <dgm:pt modelId="{E6136623-640D-8342-9074-F80EFAB4E3D8}" type="parTrans" cxnId="{76B6C17F-9708-3949-BCAD-33C1453C90C0}">
      <dgm:prSet/>
      <dgm:spPr/>
      <dgm:t>
        <a:bodyPr/>
        <a:lstStyle/>
        <a:p>
          <a:endParaRPr lang="en-US"/>
        </a:p>
      </dgm:t>
    </dgm:pt>
    <dgm:pt modelId="{F6EDC063-A4FC-0A43-BE21-587E1315E8E0}" type="sibTrans" cxnId="{76B6C17F-9708-3949-BCAD-33C1453C90C0}">
      <dgm:prSet/>
      <dgm:spPr/>
      <dgm:t>
        <a:bodyPr/>
        <a:lstStyle/>
        <a:p>
          <a:endParaRPr lang="en-US"/>
        </a:p>
      </dgm:t>
    </dgm:pt>
    <dgm:pt modelId="{607EEA65-9699-CE48-BF82-56B3F68810B8}" type="pres">
      <dgm:prSet presAssocID="{EE156AAE-953D-2B4A-9404-4628E81D71F6}" presName="mainComposite" presStyleCnt="0">
        <dgm:presLayoutVars>
          <dgm:chPref val="1"/>
          <dgm:dir/>
          <dgm:animOne val="branch"/>
          <dgm:animLvl val="lvl"/>
          <dgm:resizeHandles val="exact"/>
        </dgm:presLayoutVars>
      </dgm:prSet>
      <dgm:spPr/>
    </dgm:pt>
    <dgm:pt modelId="{ADF852E8-3097-8A41-B63F-5A8A089E3211}" type="pres">
      <dgm:prSet presAssocID="{EE156AAE-953D-2B4A-9404-4628E81D71F6}" presName="hierFlow" presStyleCnt="0"/>
      <dgm:spPr/>
    </dgm:pt>
    <dgm:pt modelId="{A499777B-6DCC-8D47-ADD2-9163E5E459FC}" type="pres">
      <dgm:prSet presAssocID="{EE156AAE-953D-2B4A-9404-4628E81D71F6}" presName="hierChild1" presStyleCnt="0">
        <dgm:presLayoutVars>
          <dgm:chPref val="1"/>
          <dgm:animOne val="branch"/>
          <dgm:animLvl val="lvl"/>
        </dgm:presLayoutVars>
      </dgm:prSet>
      <dgm:spPr/>
    </dgm:pt>
    <dgm:pt modelId="{4767F1FF-765D-1E4C-ACB1-EA703873A745}" type="pres">
      <dgm:prSet presAssocID="{E07FA3E6-ED69-DF41-992C-1A9DFDD72020}" presName="Name17" presStyleCnt="0"/>
      <dgm:spPr/>
    </dgm:pt>
    <dgm:pt modelId="{6230235D-F148-E54E-8105-95C48782A6A4}" type="pres">
      <dgm:prSet presAssocID="{E07FA3E6-ED69-DF41-992C-1A9DFDD72020}" presName="level1Shape" presStyleLbl="node0" presStyleIdx="0" presStyleCnt="1">
        <dgm:presLayoutVars>
          <dgm:chPref val="3"/>
        </dgm:presLayoutVars>
      </dgm:prSet>
      <dgm:spPr/>
    </dgm:pt>
    <dgm:pt modelId="{FFF1C526-CE93-834F-9C9E-62BC56EB7A83}" type="pres">
      <dgm:prSet presAssocID="{E07FA3E6-ED69-DF41-992C-1A9DFDD72020}" presName="hierChild2" presStyleCnt="0"/>
      <dgm:spPr/>
    </dgm:pt>
    <dgm:pt modelId="{B79C9CBC-1FAE-D444-B22D-CE87BC6DE69D}" type="pres">
      <dgm:prSet presAssocID="{2D181216-53C5-B843-A6B4-6550EB7279C9}" presName="Name25" presStyleLbl="parChTrans1D2" presStyleIdx="0" presStyleCnt="2"/>
      <dgm:spPr/>
    </dgm:pt>
    <dgm:pt modelId="{6AAA52B1-BA31-B54A-A4A7-141B3E5FA087}" type="pres">
      <dgm:prSet presAssocID="{2D181216-53C5-B843-A6B4-6550EB7279C9}" presName="connTx" presStyleLbl="parChTrans1D2" presStyleIdx="0" presStyleCnt="2"/>
      <dgm:spPr/>
    </dgm:pt>
    <dgm:pt modelId="{D7407CDA-442B-554B-941C-9810E4190C01}" type="pres">
      <dgm:prSet presAssocID="{0BDBEC71-F416-5342-9646-E754F78A0677}" presName="Name30" presStyleCnt="0"/>
      <dgm:spPr/>
    </dgm:pt>
    <dgm:pt modelId="{AC8B43AB-73A1-FB4E-A7B5-08B109904BDA}" type="pres">
      <dgm:prSet presAssocID="{0BDBEC71-F416-5342-9646-E754F78A0677}" presName="level2Shape" presStyleLbl="node2" presStyleIdx="0" presStyleCnt="2"/>
      <dgm:spPr/>
    </dgm:pt>
    <dgm:pt modelId="{2586286F-2EF0-FB41-9C28-4B980040662D}" type="pres">
      <dgm:prSet presAssocID="{0BDBEC71-F416-5342-9646-E754F78A0677}" presName="hierChild3" presStyleCnt="0"/>
      <dgm:spPr/>
    </dgm:pt>
    <dgm:pt modelId="{BE351EB3-0C24-AF40-A040-7CD3D9CEF79F}" type="pres">
      <dgm:prSet presAssocID="{E6136623-640D-8342-9074-F80EFAB4E3D8}" presName="Name25" presStyleLbl="parChTrans1D2" presStyleIdx="1" presStyleCnt="2"/>
      <dgm:spPr/>
    </dgm:pt>
    <dgm:pt modelId="{1749BC26-860F-9B4C-888F-4F18944766B8}" type="pres">
      <dgm:prSet presAssocID="{E6136623-640D-8342-9074-F80EFAB4E3D8}" presName="connTx" presStyleLbl="parChTrans1D2" presStyleIdx="1" presStyleCnt="2"/>
      <dgm:spPr/>
    </dgm:pt>
    <dgm:pt modelId="{22489B56-0B17-904A-B3F2-CDE41AD8B547}" type="pres">
      <dgm:prSet presAssocID="{A112B427-D67B-DC41-B2BF-0B959381FBCE}" presName="Name30" presStyleCnt="0"/>
      <dgm:spPr/>
    </dgm:pt>
    <dgm:pt modelId="{51DB8D14-9D7C-AE46-B059-5180BCB5CF8F}" type="pres">
      <dgm:prSet presAssocID="{A112B427-D67B-DC41-B2BF-0B959381FBCE}" presName="level2Shape" presStyleLbl="node2" presStyleIdx="1" presStyleCnt="2"/>
      <dgm:spPr/>
    </dgm:pt>
    <dgm:pt modelId="{185D886F-32C4-B641-89DC-05608C41B2C5}" type="pres">
      <dgm:prSet presAssocID="{A112B427-D67B-DC41-B2BF-0B959381FBCE}" presName="hierChild3" presStyleCnt="0"/>
      <dgm:spPr/>
    </dgm:pt>
    <dgm:pt modelId="{2CA0632E-E451-4B4C-AA24-FFB68F767BD7}" type="pres">
      <dgm:prSet presAssocID="{EE156AAE-953D-2B4A-9404-4628E81D71F6}" presName="bgShapesFlow" presStyleCnt="0"/>
      <dgm:spPr/>
    </dgm:pt>
  </dgm:ptLst>
  <dgm:cxnLst>
    <dgm:cxn modelId="{EDEBBFA7-703D-164E-937F-1587BC09DF98}" srcId="{EE156AAE-953D-2B4A-9404-4628E81D71F6}" destId="{E07FA3E6-ED69-DF41-992C-1A9DFDD72020}" srcOrd="0" destOrd="0" parTransId="{4F5FA12C-FD23-074E-A5AF-445DA8A16AA3}" sibTransId="{10D3DD83-E848-9D49-9681-815E16190A18}"/>
    <dgm:cxn modelId="{56AFD168-E507-804D-855D-EB08C949099C}" type="presOf" srcId="{EE156AAE-953D-2B4A-9404-4628E81D71F6}" destId="{607EEA65-9699-CE48-BF82-56B3F68810B8}" srcOrd="0" destOrd="0" presId="urn:microsoft.com/office/officeart/2005/8/layout/hierarchy5"/>
    <dgm:cxn modelId="{6ADDBBD9-B1A7-864C-97DF-6325948E8FB9}" type="presOf" srcId="{2D181216-53C5-B843-A6B4-6550EB7279C9}" destId="{B79C9CBC-1FAE-D444-B22D-CE87BC6DE69D}" srcOrd="0" destOrd="0" presId="urn:microsoft.com/office/officeart/2005/8/layout/hierarchy5"/>
    <dgm:cxn modelId="{28742473-0AF5-4042-80EC-2D1AE2842D5B}" srcId="{E07FA3E6-ED69-DF41-992C-1A9DFDD72020}" destId="{0BDBEC71-F416-5342-9646-E754F78A0677}" srcOrd="0" destOrd="0" parTransId="{2D181216-53C5-B843-A6B4-6550EB7279C9}" sibTransId="{3DDDC6B8-2171-0043-AD9B-D13A9EC235CF}"/>
    <dgm:cxn modelId="{7AF23D65-5AAF-4B41-A344-A2423AD74148}" type="presOf" srcId="{0BDBEC71-F416-5342-9646-E754F78A0677}" destId="{AC8B43AB-73A1-FB4E-A7B5-08B109904BDA}" srcOrd="0" destOrd="0" presId="urn:microsoft.com/office/officeart/2005/8/layout/hierarchy5"/>
    <dgm:cxn modelId="{F2129B05-F830-1249-A684-7303A56DF4A4}" type="presOf" srcId="{A112B427-D67B-DC41-B2BF-0B959381FBCE}" destId="{51DB8D14-9D7C-AE46-B059-5180BCB5CF8F}" srcOrd="0" destOrd="0" presId="urn:microsoft.com/office/officeart/2005/8/layout/hierarchy5"/>
    <dgm:cxn modelId="{6BFB3B2E-8384-7742-80DF-5318ABAF9D0F}" type="presOf" srcId="{E6136623-640D-8342-9074-F80EFAB4E3D8}" destId="{BE351EB3-0C24-AF40-A040-7CD3D9CEF79F}" srcOrd="0" destOrd="0" presId="urn:microsoft.com/office/officeart/2005/8/layout/hierarchy5"/>
    <dgm:cxn modelId="{1419BF37-D625-C540-AED8-505217FB630C}" type="presOf" srcId="{2D181216-53C5-B843-A6B4-6550EB7279C9}" destId="{6AAA52B1-BA31-B54A-A4A7-141B3E5FA087}" srcOrd="1" destOrd="0" presId="urn:microsoft.com/office/officeart/2005/8/layout/hierarchy5"/>
    <dgm:cxn modelId="{76B6C17F-9708-3949-BCAD-33C1453C90C0}" srcId="{E07FA3E6-ED69-DF41-992C-1A9DFDD72020}" destId="{A112B427-D67B-DC41-B2BF-0B959381FBCE}" srcOrd="1" destOrd="0" parTransId="{E6136623-640D-8342-9074-F80EFAB4E3D8}" sibTransId="{F6EDC063-A4FC-0A43-BE21-587E1315E8E0}"/>
    <dgm:cxn modelId="{C922BAA8-A022-D344-8875-E93664979065}" type="presOf" srcId="{E6136623-640D-8342-9074-F80EFAB4E3D8}" destId="{1749BC26-860F-9B4C-888F-4F18944766B8}" srcOrd="1" destOrd="0" presId="urn:microsoft.com/office/officeart/2005/8/layout/hierarchy5"/>
    <dgm:cxn modelId="{0960BDD6-26DE-0C43-91CD-A7900063CD4D}" type="presOf" srcId="{E07FA3E6-ED69-DF41-992C-1A9DFDD72020}" destId="{6230235D-F148-E54E-8105-95C48782A6A4}" srcOrd="0" destOrd="0" presId="urn:microsoft.com/office/officeart/2005/8/layout/hierarchy5"/>
    <dgm:cxn modelId="{1F0D9FF4-18B3-C54F-A094-6D75C02ABF4F}" type="presParOf" srcId="{607EEA65-9699-CE48-BF82-56B3F68810B8}" destId="{ADF852E8-3097-8A41-B63F-5A8A089E3211}" srcOrd="0" destOrd="0" presId="urn:microsoft.com/office/officeart/2005/8/layout/hierarchy5"/>
    <dgm:cxn modelId="{512CA36A-96EA-1A46-B402-A58C11DF758D}" type="presParOf" srcId="{ADF852E8-3097-8A41-B63F-5A8A089E3211}" destId="{A499777B-6DCC-8D47-ADD2-9163E5E459FC}" srcOrd="0" destOrd="0" presId="urn:microsoft.com/office/officeart/2005/8/layout/hierarchy5"/>
    <dgm:cxn modelId="{C2681658-8B4B-D742-9623-AB6B1241721F}" type="presParOf" srcId="{A499777B-6DCC-8D47-ADD2-9163E5E459FC}" destId="{4767F1FF-765D-1E4C-ACB1-EA703873A745}" srcOrd="0" destOrd="0" presId="urn:microsoft.com/office/officeart/2005/8/layout/hierarchy5"/>
    <dgm:cxn modelId="{73403A58-5C3A-4849-B662-48E88196410B}" type="presParOf" srcId="{4767F1FF-765D-1E4C-ACB1-EA703873A745}" destId="{6230235D-F148-E54E-8105-95C48782A6A4}" srcOrd="0" destOrd="0" presId="urn:microsoft.com/office/officeart/2005/8/layout/hierarchy5"/>
    <dgm:cxn modelId="{B3C84BE8-B490-C64A-9C91-285DE93ED127}" type="presParOf" srcId="{4767F1FF-765D-1E4C-ACB1-EA703873A745}" destId="{FFF1C526-CE93-834F-9C9E-62BC56EB7A83}" srcOrd="1" destOrd="0" presId="urn:microsoft.com/office/officeart/2005/8/layout/hierarchy5"/>
    <dgm:cxn modelId="{C98C991D-8435-2A40-B229-FBA71ADFE86B}" type="presParOf" srcId="{FFF1C526-CE93-834F-9C9E-62BC56EB7A83}" destId="{B79C9CBC-1FAE-D444-B22D-CE87BC6DE69D}" srcOrd="0" destOrd="0" presId="urn:microsoft.com/office/officeart/2005/8/layout/hierarchy5"/>
    <dgm:cxn modelId="{454617C5-5A68-C34D-918F-A95FD5C6AC70}" type="presParOf" srcId="{B79C9CBC-1FAE-D444-B22D-CE87BC6DE69D}" destId="{6AAA52B1-BA31-B54A-A4A7-141B3E5FA087}" srcOrd="0" destOrd="0" presId="urn:microsoft.com/office/officeart/2005/8/layout/hierarchy5"/>
    <dgm:cxn modelId="{8C868319-C5D5-964A-900D-302A4E6D4ED1}" type="presParOf" srcId="{FFF1C526-CE93-834F-9C9E-62BC56EB7A83}" destId="{D7407CDA-442B-554B-941C-9810E4190C01}" srcOrd="1" destOrd="0" presId="urn:microsoft.com/office/officeart/2005/8/layout/hierarchy5"/>
    <dgm:cxn modelId="{F84D9690-E4C8-104B-90F4-F0AD33B9AD90}" type="presParOf" srcId="{D7407CDA-442B-554B-941C-9810E4190C01}" destId="{AC8B43AB-73A1-FB4E-A7B5-08B109904BDA}" srcOrd="0" destOrd="0" presId="urn:microsoft.com/office/officeart/2005/8/layout/hierarchy5"/>
    <dgm:cxn modelId="{8E4E802D-9D69-F045-843E-3B2BE079AE8C}" type="presParOf" srcId="{D7407CDA-442B-554B-941C-9810E4190C01}" destId="{2586286F-2EF0-FB41-9C28-4B980040662D}" srcOrd="1" destOrd="0" presId="urn:microsoft.com/office/officeart/2005/8/layout/hierarchy5"/>
    <dgm:cxn modelId="{B0A47D01-6B0D-8A47-9C3C-2CC0973D0A2E}" type="presParOf" srcId="{FFF1C526-CE93-834F-9C9E-62BC56EB7A83}" destId="{BE351EB3-0C24-AF40-A040-7CD3D9CEF79F}" srcOrd="2" destOrd="0" presId="urn:microsoft.com/office/officeart/2005/8/layout/hierarchy5"/>
    <dgm:cxn modelId="{C3A13D20-F791-8347-8A3E-A2BA15B07040}" type="presParOf" srcId="{BE351EB3-0C24-AF40-A040-7CD3D9CEF79F}" destId="{1749BC26-860F-9B4C-888F-4F18944766B8}" srcOrd="0" destOrd="0" presId="urn:microsoft.com/office/officeart/2005/8/layout/hierarchy5"/>
    <dgm:cxn modelId="{55B011D3-15C7-F348-8F27-6A39D8223747}" type="presParOf" srcId="{FFF1C526-CE93-834F-9C9E-62BC56EB7A83}" destId="{22489B56-0B17-904A-B3F2-CDE41AD8B547}" srcOrd="3" destOrd="0" presId="urn:microsoft.com/office/officeart/2005/8/layout/hierarchy5"/>
    <dgm:cxn modelId="{0740B3FB-6C9B-1747-9A58-344504820660}" type="presParOf" srcId="{22489B56-0B17-904A-B3F2-CDE41AD8B547}" destId="{51DB8D14-9D7C-AE46-B059-5180BCB5CF8F}" srcOrd="0" destOrd="0" presId="urn:microsoft.com/office/officeart/2005/8/layout/hierarchy5"/>
    <dgm:cxn modelId="{68DCC4D8-408D-2B4E-8360-A6F8C32CA2B6}" type="presParOf" srcId="{22489B56-0B17-904A-B3F2-CDE41AD8B547}" destId="{185D886F-32C4-B641-89DC-05608C41B2C5}" srcOrd="1" destOrd="0" presId="urn:microsoft.com/office/officeart/2005/8/layout/hierarchy5"/>
    <dgm:cxn modelId="{8D4A5E10-ABD7-3048-BC1E-55234CCB99E4}" type="presParOf" srcId="{607EEA65-9699-CE48-BF82-56B3F68810B8}" destId="{2CA0632E-E451-4B4C-AA24-FFB68F767BD7}"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D463AA-7C61-454E-AE35-66529C30A958}" type="doc">
      <dgm:prSet loTypeId="urn:microsoft.com/office/officeart/2005/8/layout/lProcess2" loCatId="" qsTypeId="urn:microsoft.com/office/officeart/2005/8/quickstyle/simple2" qsCatId="simple" csTypeId="urn:microsoft.com/office/officeart/2005/8/colors/accent6_2" csCatId="accent6" phldr="1"/>
      <dgm:spPr/>
      <dgm:t>
        <a:bodyPr/>
        <a:lstStyle/>
        <a:p>
          <a:endParaRPr lang="en-US"/>
        </a:p>
      </dgm:t>
    </dgm:pt>
    <dgm:pt modelId="{5DC9197F-349D-554C-A8AD-5206E7871D93}">
      <dgm:prSet phldrT="[Text]"/>
      <dgm:spPr/>
      <dgm:t>
        <a:bodyPr/>
        <a:lstStyle/>
        <a:p>
          <a:r>
            <a:rPr lang="en-US" b="1"/>
            <a:t>Problem Avoider</a:t>
          </a:r>
          <a:endParaRPr lang="en-US" b="1" dirty="0"/>
        </a:p>
      </dgm:t>
    </dgm:pt>
    <dgm:pt modelId="{97F7D348-3C32-E148-99C3-0BEC4F4B76F1}" type="parTrans" cxnId="{7E4ABAAE-1A5B-DC4B-B9A3-45BE384A2566}">
      <dgm:prSet/>
      <dgm:spPr/>
      <dgm:t>
        <a:bodyPr/>
        <a:lstStyle/>
        <a:p>
          <a:endParaRPr lang="en-US" b="1">
            <a:solidFill>
              <a:srgbClr val="FF0000"/>
            </a:solidFill>
          </a:endParaRPr>
        </a:p>
      </dgm:t>
    </dgm:pt>
    <dgm:pt modelId="{CD10D496-8F6A-8747-B5F0-4022E725ECA9}" type="sibTrans" cxnId="{7E4ABAAE-1A5B-DC4B-B9A3-45BE384A2566}">
      <dgm:prSet/>
      <dgm:spPr/>
      <dgm:t>
        <a:bodyPr/>
        <a:lstStyle/>
        <a:p>
          <a:endParaRPr lang="en-US" b="1">
            <a:solidFill>
              <a:srgbClr val="FF0000"/>
            </a:solidFill>
          </a:endParaRPr>
        </a:p>
      </dgm:t>
    </dgm:pt>
    <dgm:pt modelId="{EDAEA9C5-6C1B-3A42-88D5-F4409B5232BE}">
      <dgm:prSet phldrT="[Text]"/>
      <dgm:spPr/>
      <dgm:t>
        <a:bodyPr/>
        <a:lstStyle/>
        <a:p>
          <a:r>
            <a:rPr lang="en-US" b="1"/>
            <a:t>Problem Solver</a:t>
          </a:r>
          <a:endParaRPr lang="en-US" b="1" dirty="0"/>
        </a:p>
      </dgm:t>
    </dgm:pt>
    <dgm:pt modelId="{0412EE11-CF20-E84F-B304-7F07A5B73EE1}" type="parTrans" cxnId="{A308BFE6-781F-A342-A7BE-215B2B735CBE}">
      <dgm:prSet/>
      <dgm:spPr/>
      <dgm:t>
        <a:bodyPr/>
        <a:lstStyle/>
        <a:p>
          <a:endParaRPr lang="en-US" b="1">
            <a:solidFill>
              <a:srgbClr val="FF0000"/>
            </a:solidFill>
          </a:endParaRPr>
        </a:p>
      </dgm:t>
    </dgm:pt>
    <dgm:pt modelId="{D75025CE-54DD-E944-B775-F988421E573C}" type="sibTrans" cxnId="{A308BFE6-781F-A342-A7BE-215B2B735CBE}">
      <dgm:prSet/>
      <dgm:spPr/>
      <dgm:t>
        <a:bodyPr/>
        <a:lstStyle/>
        <a:p>
          <a:endParaRPr lang="en-US" b="1">
            <a:solidFill>
              <a:srgbClr val="FF0000"/>
            </a:solidFill>
          </a:endParaRPr>
        </a:p>
      </dgm:t>
    </dgm:pt>
    <dgm:pt modelId="{018E5CCD-CE6F-0442-ADEC-B2D3CEC56B5E}">
      <dgm:prSet phldrT="[Text]"/>
      <dgm:spPr/>
      <dgm:t>
        <a:bodyPr/>
        <a:lstStyle/>
        <a:p>
          <a:r>
            <a:rPr lang="en-US" b="1"/>
            <a:t>Problem Seeker</a:t>
          </a:r>
          <a:endParaRPr lang="en-US" b="1" dirty="0"/>
        </a:p>
      </dgm:t>
    </dgm:pt>
    <dgm:pt modelId="{EC7AAC28-6419-F74E-81CD-3EFE215C201E}" type="parTrans" cxnId="{29D28E1B-5236-9F4D-9364-47CC475311EF}">
      <dgm:prSet/>
      <dgm:spPr/>
      <dgm:t>
        <a:bodyPr/>
        <a:lstStyle/>
        <a:p>
          <a:endParaRPr lang="en-US" b="1">
            <a:solidFill>
              <a:srgbClr val="FF0000"/>
            </a:solidFill>
          </a:endParaRPr>
        </a:p>
      </dgm:t>
    </dgm:pt>
    <dgm:pt modelId="{C701AA14-2F34-4145-A947-2195F0379417}" type="sibTrans" cxnId="{29D28E1B-5236-9F4D-9364-47CC475311EF}">
      <dgm:prSet/>
      <dgm:spPr/>
      <dgm:t>
        <a:bodyPr/>
        <a:lstStyle/>
        <a:p>
          <a:endParaRPr lang="en-US" b="1">
            <a:solidFill>
              <a:srgbClr val="FF0000"/>
            </a:solidFill>
          </a:endParaRPr>
        </a:p>
      </dgm:t>
    </dgm:pt>
    <dgm:pt modelId="{9A7CEEA8-63F5-F143-AFE1-A88839889061}">
      <dgm:prSet phldrT="[Text]"/>
      <dgm:spPr/>
      <dgm:t>
        <a:bodyPr/>
        <a:lstStyle/>
        <a:p>
          <a:r>
            <a:rPr lang="en-US" b="1"/>
            <a:t>?</a:t>
          </a:r>
          <a:endParaRPr lang="en-US" b="1" dirty="0"/>
        </a:p>
      </dgm:t>
    </dgm:pt>
    <dgm:pt modelId="{3D486D6B-E314-BD4A-99DC-4AC597EB9E9C}" type="parTrans" cxnId="{C9E07009-AA3C-4049-A4F7-28E4F488A1A8}">
      <dgm:prSet/>
      <dgm:spPr/>
      <dgm:t>
        <a:bodyPr/>
        <a:lstStyle/>
        <a:p>
          <a:endParaRPr lang="en-US"/>
        </a:p>
      </dgm:t>
    </dgm:pt>
    <dgm:pt modelId="{7754BA04-7775-1E4C-893B-C6DB27E8CD10}" type="sibTrans" cxnId="{C9E07009-AA3C-4049-A4F7-28E4F488A1A8}">
      <dgm:prSet/>
      <dgm:spPr/>
      <dgm:t>
        <a:bodyPr/>
        <a:lstStyle/>
        <a:p>
          <a:endParaRPr lang="en-US"/>
        </a:p>
      </dgm:t>
    </dgm:pt>
    <dgm:pt modelId="{D678237C-B342-1A46-A6B9-20C332E19090}">
      <dgm:prSet phldrT="[Text]"/>
      <dgm:spPr/>
      <dgm:t>
        <a:bodyPr/>
        <a:lstStyle/>
        <a:p>
          <a:r>
            <a:rPr lang="en-US" b="1"/>
            <a:t>?</a:t>
          </a:r>
          <a:endParaRPr lang="en-US" b="1" dirty="0"/>
        </a:p>
      </dgm:t>
    </dgm:pt>
    <dgm:pt modelId="{E2EB73EA-A6F2-2D4B-A782-DEDAD8BAFA88}" type="parTrans" cxnId="{010E178F-69B7-5941-B273-8D3D7BB80399}">
      <dgm:prSet/>
      <dgm:spPr/>
      <dgm:t>
        <a:bodyPr/>
        <a:lstStyle/>
        <a:p>
          <a:endParaRPr lang="en-US"/>
        </a:p>
      </dgm:t>
    </dgm:pt>
    <dgm:pt modelId="{3E23BB9B-97CE-884F-B571-A6F1E26744A2}" type="sibTrans" cxnId="{010E178F-69B7-5941-B273-8D3D7BB80399}">
      <dgm:prSet/>
      <dgm:spPr/>
      <dgm:t>
        <a:bodyPr/>
        <a:lstStyle/>
        <a:p>
          <a:endParaRPr lang="en-US"/>
        </a:p>
      </dgm:t>
    </dgm:pt>
    <dgm:pt modelId="{3C84527F-9079-BB46-8CCB-D6FFD49A9278}">
      <dgm:prSet phldrT="[Text]"/>
      <dgm:spPr/>
      <dgm:t>
        <a:bodyPr/>
        <a:lstStyle/>
        <a:p>
          <a:r>
            <a:rPr lang="en-US" b="1" dirty="0"/>
            <a:t>?</a:t>
          </a:r>
        </a:p>
      </dgm:t>
    </dgm:pt>
    <dgm:pt modelId="{CA832753-66F5-3E46-9A3F-A252ED76F4E9}" type="parTrans" cxnId="{AE0D2E65-77EF-564B-94BF-E3CAA6516FBE}">
      <dgm:prSet/>
      <dgm:spPr/>
      <dgm:t>
        <a:bodyPr/>
        <a:lstStyle/>
        <a:p>
          <a:endParaRPr lang="en-US"/>
        </a:p>
      </dgm:t>
    </dgm:pt>
    <dgm:pt modelId="{CC26D8CE-DD4D-E349-98E7-490B70397A61}" type="sibTrans" cxnId="{AE0D2E65-77EF-564B-94BF-E3CAA6516FBE}">
      <dgm:prSet/>
      <dgm:spPr/>
      <dgm:t>
        <a:bodyPr/>
        <a:lstStyle/>
        <a:p>
          <a:endParaRPr lang="en-US"/>
        </a:p>
      </dgm:t>
    </dgm:pt>
    <dgm:pt modelId="{E549C2AE-4A06-FE4C-9FA2-0887A7ED2BBD}" type="pres">
      <dgm:prSet presAssocID="{45D463AA-7C61-454E-AE35-66529C30A958}" presName="theList" presStyleCnt="0">
        <dgm:presLayoutVars>
          <dgm:dir/>
          <dgm:animLvl val="lvl"/>
          <dgm:resizeHandles val="exact"/>
        </dgm:presLayoutVars>
      </dgm:prSet>
      <dgm:spPr/>
    </dgm:pt>
    <dgm:pt modelId="{CCC01C02-3A5F-7F41-BED2-5E65EDA090B0}" type="pres">
      <dgm:prSet presAssocID="{5DC9197F-349D-554C-A8AD-5206E7871D93}" presName="compNode" presStyleCnt="0"/>
      <dgm:spPr/>
    </dgm:pt>
    <dgm:pt modelId="{C5C886AB-FD31-5341-BC31-B618C8B1015D}" type="pres">
      <dgm:prSet presAssocID="{5DC9197F-349D-554C-A8AD-5206E7871D93}" presName="aNode" presStyleLbl="bgShp" presStyleIdx="0" presStyleCnt="3"/>
      <dgm:spPr/>
    </dgm:pt>
    <dgm:pt modelId="{884BE51F-1141-094D-B6F6-C0B4AE203046}" type="pres">
      <dgm:prSet presAssocID="{5DC9197F-349D-554C-A8AD-5206E7871D93}" presName="textNode" presStyleLbl="bgShp" presStyleIdx="0" presStyleCnt="3"/>
      <dgm:spPr/>
    </dgm:pt>
    <dgm:pt modelId="{E51E0EBE-504C-4B4E-8903-6A75502B4EFD}" type="pres">
      <dgm:prSet presAssocID="{5DC9197F-349D-554C-A8AD-5206E7871D93}" presName="compChildNode" presStyleCnt="0"/>
      <dgm:spPr/>
    </dgm:pt>
    <dgm:pt modelId="{53C45DB0-6B7A-E04D-B830-A6897A772679}" type="pres">
      <dgm:prSet presAssocID="{5DC9197F-349D-554C-A8AD-5206E7871D93}" presName="theInnerList" presStyleCnt="0"/>
      <dgm:spPr/>
    </dgm:pt>
    <dgm:pt modelId="{5089F180-161B-7541-AFE3-50C02DDABC80}" type="pres">
      <dgm:prSet presAssocID="{9A7CEEA8-63F5-F143-AFE1-A88839889061}" presName="childNode" presStyleLbl="node1" presStyleIdx="0" presStyleCnt="3">
        <dgm:presLayoutVars>
          <dgm:bulletEnabled val="1"/>
        </dgm:presLayoutVars>
      </dgm:prSet>
      <dgm:spPr/>
    </dgm:pt>
    <dgm:pt modelId="{5E07EE75-8A42-6246-ACBE-47052B30D67F}" type="pres">
      <dgm:prSet presAssocID="{5DC9197F-349D-554C-A8AD-5206E7871D93}" presName="aSpace" presStyleCnt="0"/>
      <dgm:spPr/>
    </dgm:pt>
    <dgm:pt modelId="{617D31A7-A618-1B43-A5C0-BDBD4EFD1729}" type="pres">
      <dgm:prSet presAssocID="{EDAEA9C5-6C1B-3A42-88D5-F4409B5232BE}" presName="compNode" presStyleCnt="0"/>
      <dgm:spPr/>
    </dgm:pt>
    <dgm:pt modelId="{79510DEE-DBA9-CD43-9726-020D85ECDE2A}" type="pres">
      <dgm:prSet presAssocID="{EDAEA9C5-6C1B-3A42-88D5-F4409B5232BE}" presName="aNode" presStyleLbl="bgShp" presStyleIdx="1" presStyleCnt="3"/>
      <dgm:spPr/>
    </dgm:pt>
    <dgm:pt modelId="{F72FEF36-D128-1142-998F-C7B047FD557E}" type="pres">
      <dgm:prSet presAssocID="{EDAEA9C5-6C1B-3A42-88D5-F4409B5232BE}" presName="textNode" presStyleLbl="bgShp" presStyleIdx="1" presStyleCnt="3"/>
      <dgm:spPr/>
    </dgm:pt>
    <dgm:pt modelId="{CCFDFD78-4068-2546-A6A0-944905D64228}" type="pres">
      <dgm:prSet presAssocID="{EDAEA9C5-6C1B-3A42-88D5-F4409B5232BE}" presName="compChildNode" presStyleCnt="0"/>
      <dgm:spPr/>
    </dgm:pt>
    <dgm:pt modelId="{DD04FEB0-52FA-884E-B1D8-36118C7C99C9}" type="pres">
      <dgm:prSet presAssocID="{EDAEA9C5-6C1B-3A42-88D5-F4409B5232BE}" presName="theInnerList" presStyleCnt="0"/>
      <dgm:spPr/>
    </dgm:pt>
    <dgm:pt modelId="{B535BFB9-4CEC-A442-ADD9-78E15355A69E}" type="pres">
      <dgm:prSet presAssocID="{D678237C-B342-1A46-A6B9-20C332E19090}" presName="childNode" presStyleLbl="node1" presStyleIdx="1" presStyleCnt="3">
        <dgm:presLayoutVars>
          <dgm:bulletEnabled val="1"/>
        </dgm:presLayoutVars>
      </dgm:prSet>
      <dgm:spPr/>
    </dgm:pt>
    <dgm:pt modelId="{EBC7333C-EE5D-1A4C-97D2-B131CE035DEB}" type="pres">
      <dgm:prSet presAssocID="{EDAEA9C5-6C1B-3A42-88D5-F4409B5232BE}" presName="aSpace" presStyleCnt="0"/>
      <dgm:spPr/>
    </dgm:pt>
    <dgm:pt modelId="{0EFEC83A-D8F1-3947-8FDE-B007C8A50959}" type="pres">
      <dgm:prSet presAssocID="{018E5CCD-CE6F-0442-ADEC-B2D3CEC56B5E}" presName="compNode" presStyleCnt="0"/>
      <dgm:spPr/>
    </dgm:pt>
    <dgm:pt modelId="{A9426347-7D7E-6241-8739-25502941F33A}" type="pres">
      <dgm:prSet presAssocID="{018E5CCD-CE6F-0442-ADEC-B2D3CEC56B5E}" presName="aNode" presStyleLbl="bgShp" presStyleIdx="2" presStyleCnt="3"/>
      <dgm:spPr/>
    </dgm:pt>
    <dgm:pt modelId="{052D2487-D21F-DE4A-B0EE-82FC91343310}" type="pres">
      <dgm:prSet presAssocID="{018E5CCD-CE6F-0442-ADEC-B2D3CEC56B5E}" presName="textNode" presStyleLbl="bgShp" presStyleIdx="2" presStyleCnt="3"/>
      <dgm:spPr/>
    </dgm:pt>
    <dgm:pt modelId="{AD1BFB59-F220-C540-ACD4-48B0287E5380}" type="pres">
      <dgm:prSet presAssocID="{018E5CCD-CE6F-0442-ADEC-B2D3CEC56B5E}" presName="compChildNode" presStyleCnt="0"/>
      <dgm:spPr/>
    </dgm:pt>
    <dgm:pt modelId="{D50B7CB7-018B-6844-8911-CC91299F2E93}" type="pres">
      <dgm:prSet presAssocID="{018E5CCD-CE6F-0442-ADEC-B2D3CEC56B5E}" presName="theInnerList" presStyleCnt="0"/>
      <dgm:spPr/>
    </dgm:pt>
    <dgm:pt modelId="{4AA741D1-864E-E94D-A42D-DB87855FCD10}" type="pres">
      <dgm:prSet presAssocID="{3C84527F-9079-BB46-8CCB-D6FFD49A9278}" presName="childNode" presStyleLbl="node1" presStyleIdx="2" presStyleCnt="3">
        <dgm:presLayoutVars>
          <dgm:bulletEnabled val="1"/>
        </dgm:presLayoutVars>
      </dgm:prSet>
      <dgm:spPr/>
    </dgm:pt>
  </dgm:ptLst>
  <dgm:cxnLst>
    <dgm:cxn modelId="{AE0D2E65-77EF-564B-94BF-E3CAA6516FBE}" srcId="{018E5CCD-CE6F-0442-ADEC-B2D3CEC56B5E}" destId="{3C84527F-9079-BB46-8CCB-D6FFD49A9278}" srcOrd="0" destOrd="0" parTransId="{CA832753-66F5-3E46-9A3F-A252ED76F4E9}" sibTransId="{CC26D8CE-DD4D-E349-98E7-490B70397A61}"/>
    <dgm:cxn modelId="{BD1E21D7-B60A-BD41-B282-17015D42D6F7}" type="presOf" srcId="{45D463AA-7C61-454E-AE35-66529C30A958}" destId="{E549C2AE-4A06-FE4C-9FA2-0887A7ED2BBD}" srcOrd="0" destOrd="0" presId="urn:microsoft.com/office/officeart/2005/8/layout/lProcess2"/>
    <dgm:cxn modelId="{D8150B51-1777-5E44-B8F9-197CA46312EB}" type="presOf" srcId="{5DC9197F-349D-554C-A8AD-5206E7871D93}" destId="{C5C886AB-FD31-5341-BC31-B618C8B1015D}" srcOrd="0" destOrd="0" presId="urn:microsoft.com/office/officeart/2005/8/layout/lProcess2"/>
    <dgm:cxn modelId="{39A776F6-01CF-7840-8DED-E452F6CD260A}" type="presOf" srcId="{EDAEA9C5-6C1B-3A42-88D5-F4409B5232BE}" destId="{79510DEE-DBA9-CD43-9726-020D85ECDE2A}" srcOrd="0" destOrd="0" presId="urn:microsoft.com/office/officeart/2005/8/layout/lProcess2"/>
    <dgm:cxn modelId="{4BD1E591-15FF-0B49-A46F-144510E62BDC}" type="presOf" srcId="{5DC9197F-349D-554C-A8AD-5206E7871D93}" destId="{884BE51F-1141-094D-B6F6-C0B4AE203046}" srcOrd="1" destOrd="0" presId="urn:microsoft.com/office/officeart/2005/8/layout/lProcess2"/>
    <dgm:cxn modelId="{BDC75902-1CF4-694B-87B4-804960E248D7}" type="presOf" srcId="{9A7CEEA8-63F5-F143-AFE1-A88839889061}" destId="{5089F180-161B-7541-AFE3-50C02DDABC80}" srcOrd="0" destOrd="0" presId="urn:microsoft.com/office/officeart/2005/8/layout/lProcess2"/>
    <dgm:cxn modelId="{010E178F-69B7-5941-B273-8D3D7BB80399}" srcId="{EDAEA9C5-6C1B-3A42-88D5-F4409B5232BE}" destId="{D678237C-B342-1A46-A6B9-20C332E19090}" srcOrd="0" destOrd="0" parTransId="{E2EB73EA-A6F2-2D4B-A782-DEDAD8BAFA88}" sibTransId="{3E23BB9B-97CE-884F-B571-A6F1E26744A2}"/>
    <dgm:cxn modelId="{C9E07009-AA3C-4049-A4F7-28E4F488A1A8}" srcId="{5DC9197F-349D-554C-A8AD-5206E7871D93}" destId="{9A7CEEA8-63F5-F143-AFE1-A88839889061}" srcOrd="0" destOrd="0" parTransId="{3D486D6B-E314-BD4A-99DC-4AC597EB9E9C}" sibTransId="{7754BA04-7775-1E4C-893B-C6DB27E8CD10}"/>
    <dgm:cxn modelId="{A45416B9-40EE-4943-A047-531337C49390}" type="presOf" srcId="{018E5CCD-CE6F-0442-ADEC-B2D3CEC56B5E}" destId="{052D2487-D21F-DE4A-B0EE-82FC91343310}" srcOrd="1" destOrd="0" presId="urn:microsoft.com/office/officeart/2005/8/layout/lProcess2"/>
    <dgm:cxn modelId="{9E6FC34F-F51F-AA48-87D3-5D201DD78E15}" type="presOf" srcId="{018E5CCD-CE6F-0442-ADEC-B2D3CEC56B5E}" destId="{A9426347-7D7E-6241-8739-25502941F33A}" srcOrd="0" destOrd="0" presId="urn:microsoft.com/office/officeart/2005/8/layout/lProcess2"/>
    <dgm:cxn modelId="{7E4ABAAE-1A5B-DC4B-B9A3-45BE384A2566}" srcId="{45D463AA-7C61-454E-AE35-66529C30A958}" destId="{5DC9197F-349D-554C-A8AD-5206E7871D93}" srcOrd="0" destOrd="0" parTransId="{97F7D348-3C32-E148-99C3-0BEC4F4B76F1}" sibTransId="{CD10D496-8F6A-8747-B5F0-4022E725ECA9}"/>
    <dgm:cxn modelId="{300E7C36-21CA-934C-B600-C4791F4B3D55}" type="presOf" srcId="{D678237C-B342-1A46-A6B9-20C332E19090}" destId="{B535BFB9-4CEC-A442-ADD9-78E15355A69E}" srcOrd="0" destOrd="0" presId="urn:microsoft.com/office/officeart/2005/8/layout/lProcess2"/>
    <dgm:cxn modelId="{A308BFE6-781F-A342-A7BE-215B2B735CBE}" srcId="{45D463AA-7C61-454E-AE35-66529C30A958}" destId="{EDAEA9C5-6C1B-3A42-88D5-F4409B5232BE}" srcOrd="1" destOrd="0" parTransId="{0412EE11-CF20-E84F-B304-7F07A5B73EE1}" sibTransId="{D75025CE-54DD-E944-B775-F988421E573C}"/>
    <dgm:cxn modelId="{67857281-4602-6549-9455-C715FF1A74CC}" type="presOf" srcId="{3C84527F-9079-BB46-8CCB-D6FFD49A9278}" destId="{4AA741D1-864E-E94D-A42D-DB87855FCD10}" srcOrd="0" destOrd="0" presId="urn:microsoft.com/office/officeart/2005/8/layout/lProcess2"/>
    <dgm:cxn modelId="{17ECFAFC-21CD-E248-B7F7-FD36E432B1B4}" type="presOf" srcId="{EDAEA9C5-6C1B-3A42-88D5-F4409B5232BE}" destId="{F72FEF36-D128-1142-998F-C7B047FD557E}" srcOrd="1" destOrd="0" presId="urn:microsoft.com/office/officeart/2005/8/layout/lProcess2"/>
    <dgm:cxn modelId="{29D28E1B-5236-9F4D-9364-47CC475311EF}" srcId="{45D463AA-7C61-454E-AE35-66529C30A958}" destId="{018E5CCD-CE6F-0442-ADEC-B2D3CEC56B5E}" srcOrd="2" destOrd="0" parTransId="{EC7AAC28-6419-F74E-81CD-3EFE215C201E}" sibTransId="{C701AA14-2F34-4145-A947-2195F0379417}"/>
    <dgm:cxn modelId="{86822E33-5198-9649-B1EE-ECCC0F2C2DA2}" type="presParOf" srcId="{E549C2AE-4A06-FE4C-9FA2-0887A7ED2BBD}" destId="{CCC01C02-3A5F-7F41-BED2-5E65EDA090B0}" srcOrd="0" destOrd="0" presId="urn:microsoft.com/office/officeart/2005/8/layout/lProcess2"/>
    <dgm:cxn modelId="{16B7226E-5A4D-CF4F-B2E0-6385CBC7A239}" type="presParOf" srcId="{CCC01C02-3A5F-7F41-BED2-5E65EDA090B0}" destId="{C5C886AB-FD31-5341-BC31-B618C8B1015D}" srcOrd="0" destOrd="0" presId="urn:microsoft.com/office/officeart/2005/8/layout/lProcess2"/>
    <dgm:cxn modelId="{61286A65-787B-8D4A-918C-A4C3AC359EE3}" type="presParOf" srcId="{CCC01C02-3A5F-7F41-BED2-5E65EDA090B0}" destId="{884BE51F-1141-094D-B6F6-C0B4AE203046}" srcOrd="1" destOrd="0" presId="urn:microsoft.com/office/officeart/2005/8/layout/lProcess2"/>
    <dgm:cxn modelId="{17552996-7B04-074E-98A1-2A10804CEBFF}" type="presParOf" srcId="{CCC01C02-3A5F-7F41-BED2-5E65EDA090B0}" destId="{E51E0EBE-504C-4B4E-8903-6A75502B4EFD}" srcOrd="2" destOrd="0" presId="urn:microsoft.com/office/officeart/2005/8/layout/lProcess2"/>
    <dgm:cxn modelId="{E3BADB0D-500B-544E-9BED-D0ADDC9F1F7C}" type="presParOf" srcId="{E51E0EBE-504C-4B4E-8903-6A75502B4EFD}" destId="{53C45DB0-6B7A-E04D-B830-A6897A772679}" srcOrd="0" destOrd="0" presId="urn:microsoft.com/office/officeart/2005/8/layout/lProcess2"/>
    <dgm:cxn modelId="{6EB4DD8B-326F-224F-9669-3A6C65F472BB}" type="presParOf" srcId="{53C45DB0-6B7A-E04D-B830-A6897A772679}" destId="{5089F180-161B-7541-AFE3-50C02DDABC80}" srcOrd="0" destOrd="0" presId="urn:microsoft.com/office/officeart/2005/8/layout/lProcess2"/>
    <dgm:cxn modelId="{BB48FFF6-7611-8C49-A166-C0F2A09D6AE1}" type="presParOf" srcId="{E549C2AE-4A06-FE4C-9FA2-0887A7ED2BBD}" destId="{5E07EE75-8A42-6246-ACBE-47052B30D67F}" srcOrd="1" destOrd="0" presId="urn:microsoft.com/office/officeart/2005/8/layout/lProcess2"/>
    <dgm:cxn modelId="{762D6159-D88E-1844-8A2E-3DDD9ED5F276}" type="presParOf" srcId="{E549C2AE-4A06-FE4C-9FA2-0887A7ED2BBD}" destId="{617D31A7-A618-1B43-A5C0-BDBD4EFD1729}" srcOrd="2" destOrd="0" presId="urn:microsoft.com/office/officeart/2005/8/layout/lProcess2"/>
    <dgm:cxn modelId="{7AD56ABC-2631-604B-92CE-C3825D657B0A}" type="presParOf" srcId="{617D31A7-A618-1B43-A5C0-BDBD4EFD1729}" destId="{79510DEE-DBA9-CD43-9726-020D85ECDE2A}" srcOrd="0" destOrd="0" presId="urn:microsoft.com/office/officeart/2005/8/layout/lProcess2"/>
    <dgm:cxn modelId="{F1352DE2-0916-3045-A013-BBF358D07AFA}" type="presParOf" srcId="{617D31A7-A618-1B43-A5C0-BDBD4EFD1729}" destId="{F72FEF36-D128-1142-998F-C7B047FD557E}" srcOrd="1" destOrd="0" presId="urn:microsoft.com/office/officeart/2005/8/layout/lProcess2"/>
    <dgm:cxn modelId="{BE080A0E-06B5-0A42-A5F5-8A355E5E075B}" type="presParOf" srcId="{617D31A7-A618-1B43-A5C0-BDBD4EFD1729}" destId="{CCFDFD78-4068-2546-A6A0-944905D64228}" srcOrd="2" destOrd="0" presId="urn:microsoft.com/office/officeart/2005/8/layout/lProcess2"/>
    <dgm:cxn modelId="{19658457-69AB-4E4C-B584-6890EFEA1803}" type="presParOf" srcId="{CCFDFD78-4068-2546-A6A0-944905D64228}" destId="{DD04FEB0-52FA-884E-B1D8-36118C7C99C9}" srcOrd="0" destOrd="0" presId="urn:microsoft.com/office/officeart/2005/8/layout/lProcess2"/>
    <dgm:cxn modelId="{67472028-8D24-6A45-B0F9-06671E1EC080}" type="presParOf" srcId="{DD04FEB0-52FA-884E-B1D8-36118C7C99C9}" destId="{B535BFB9-4CEC-A442-ADD9-78E15355A69E}" srcOrd="0" destOrd="0" presId="urn:microsoft.com/office/officeart/2005/8/layout/lProcess2"/>
    <dgm:cxn modelId="{AD307017-83B5-6B41-950F-A1CF6B9CF563}" type="presParOf" srcId="{E549C2AE-4A06-FE4C-9FA2-0887A7ED2BBD}" destId="{EBC7333C-EE5D-1A4C-97D2-B131CE035DEB}" srcOrd="3" destOrd="0" presId="urn:microsoft.com/office/officeart/2005/8/layout/lProcess2"/>
    <dgm:cxn modelId="{640A3FCA-B302-E44A-8F06-9924876E8B63}" type="presParOf" srcId="{E549C2AE-4A06-FE4C-9FA2-0887A7ED2BBD}" destId="{0EFEC83A-D8F1-3947-8FDE-B007C8A50959}" srcOrd="4" destOrd="0" presId="urn:microsoft.com/office/officeart/2005/8/layout/lProcess2"/>
    <dgm:cxn modelId="{0B78D300-5148-4E47-A11E-0E98C294A74E}" type="presParOf" srcId="{0EFEC83A-D8F1-3947-8FDE-B007C8A50959}" destId="{A9426347-7D7E-6241-8739-25502941F33A}" srcOrd="0" destOrd="0" presId="urn:microsoft.com/office/officeart/2005/8/layout/lProcess2"/>
    <dgm:cxn modelId="{8BF6197C-A41E-6844-90FD-9386BEF02019}" type="presParOf" srcId="{0EFEC83A-D8F1-3947-8FDE-B007C8A50959}" destId="{052D2487-D21F-DE4A-B0EE-82FC91343310}" srcOrd="1" destOrd="0" presId="urn:microsoft.com/office/officeart/2005/8/layout/lProcess2"/>
    <dgm:cxn modelId="{CF67A1D9-0609-7C47-B3CD-A243A0596E07}" type="presParOf" srcId="{0EFEC83A-D8F1-3947-8FDE-B007C8A50959}" destId="{AD1BFB59-F220-C540-ACD4-48B0287E5380}" srcOrd="2" destOrd="0" presId="urn:microsoft.com/office/officeart/2005/8/layout/lProcess2"/>
    <dgm:cxn modelId="{89617361-BD10-304F-93F2-59DA22DA77F0}" type="presParOf" srcId="{AD1BFB59-F220-C540-ACD4-48B0287E5380}" destId="{D50B7CB7-018B-6844-8911-CC91299F2E93}" srcOrd="0" destOrd="0" presId="urn:microsoft.com/office/officeart/2005/8/layout/lProcess2"/>
    <dgm:cxn modelId="{2B749E98-CAFC-4046-9D32-E49082EC105C}" type="presParOf" srcId="{D50B7CB7-018B-6844-8911-CC91299F2E93}" destId="{4AA741D1-864E-E94D-A42D-DB87855FCD1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0235D-F148-E54E-8105-95C48782A6A4}">
      <dsp:nvSpPr>
        <dsp:cNvPr id="0" name=""/>
        <dsp:cNvSpPr/>
      </dsp:nvSpPr>
      <dsp:spPr>
        <a:xfrm>
          <a:off x="104" y="1089190"/>
          <a:ext cx="2076293" cy="1038146"/>
        </a:xfrm>
        <a:prstGeom prst="roundRect">
          <a:avLst>
            <a:gd name="adj" fmla="val 10000"/>
          </a:avLst>
        </a:prstGeom>
        <a:gradFill rotWithShape="0">
          <a:gsLst>
            <a:gs pos="0">
              <a:schemeClr val="accent6">
                <a:shade val="80000"/>
                <a:hueOff val="0"/>
                <a:satOff val="0"/>
                <a:lumOff val="0"/>
                <a:alphaOff val="0"/>
                <a:shade val="70000"/>
                <a:satMod val="150000"/>
              </a:schemeClr>
            </a:gs>
            <a:gs pos="34000">
              <a:schemeClr val="accent6">
                <a:shade val="80000"/>
                <a:hueOff val="0"/>
                <a:satOff val="0"/>
                <a:lumOff val="0"/>
                <a:alphaOff val="0"/>
                <a:shade val="70000"/>
                <a:satMod val="140000"/>
              </a:schemeClr>
            </a:gs>
            <a:gs pos="70000">
              <a:schemeClr val="accent6">
                <a:shade val="80000"/>
                <a:hueOff val="0"/>
                <a:satOff val="0"/>
                <a:lumOff val="0"/>
                <a:alphaOff val="0"/>
                <a:tint val="100000"/>
                <a:shade val="90000"/>
                <a:satMod val="140000"/>
              </a:schemeClr>
            </a:gs>
            <a:gs pos="100000">
              <a:schemeClr val="accent6">
                <a:shade val="8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Types of Decisions</a:t>
          </a:r>
        </a:p>
      </dsp:txBody>
      <dsp:txXfrm>
        <a:off x="30510" y="1119596"/>
        <a:ext cx="2015481" cy="977334"/>
      </dsp:txXfrm>
    </dsp:sp>
    <dsp:sp modelId="{B79C9CBC-1FAE-D444-B22D-CE87BC6DE69D}">
      <dsp:nvSpPr>
        <dsp:cNvPr id="0" name=""/>
        <dsp:cNvSpPr/>
      </dsp:nvSpPr>
      <dsp:spPr>
        <a:xfrm rot="19457599">
          <a:off x="1980263" y="1280748"/>
          <a:ext cx="1022785" cy="58095"/>
        </a:xfrm>
        <a:custGeom>
          <a:avLst/>
          <a:gdLst/>
          <a:ahLst/>
          <a:cxnLst/>
          <a:rect l="0" t="0" r="0" b="0"/>
          <a:pathLst>
            <a:path>
              <a:moveTo>
                <a:pt x="0" y="29047"/>
              </a:moveTo>
              <a:lnTo>
                <a:pt x="1022785" y="29047"/>
              </a:lnTo>
            </a:path>
          </a:pathLst>
        </a:custGeom>
        <a:noFill/>
        <a:ln w="26425" cap="flat" cmpd="sng" algn="ctr">
          <a:solidFill>
            <a:schemeClr val="accent6">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66086" y="1284226"/>
        <a:ext cx="51139" cy="51139"/>
      </dsp:txXfrm>
    </dsp:sp>
    <dsp:sp modelId="{AC8B43AB-73A1-FB4E-A7B5-08B109904BDA}">
      <dsp:nvSpPr>
        <dsp:cNvPr id="0" name=""/>
        <dsp:cNvSpPr/>
      </dsp:nvSpPr>
      <dsp:spPr>
        <a:xfrm>
          <a:off x="2906915" y="492255"/>
          <a:ext cx="2076293" cy="1038146"/>
        </a:xfrm>
        <a:prstGeom prst="roundRect">
          <a:avLst>
            <a:gd name="adj" fmla="val 10000"/>
          </a:avLst>
        </a:prstGeom>
        <a:gradFill rotWithShape="0">
          <a:gsLst>
            <a:gs pos="0">
              <a:schemeClr val="accent6">
                <a:tint val="99000"/>
                <a:hueOff val="0"/>
                <a:satOff val="0"/>
                <a:lumOff val="0"/>
                <a:alphaOff val="0"/>
                <a:shade val="70000"/>
                <a:satMod val="150000"/>
              </a:schemeClr>
            </a:gs>
            <a:gs pos="34000">
              <a:schemeClr val="accent6">
                <a:tint val="99000"/>
                <a:hueOff val="0"/>
                <a:satOff val="0"/>
                <a:lumOff val="0"/>
                <a:alphaOff val="0"/>
                <a:shade val="70000"/>
                <a:satMod val="140000"/>
              </a:schemeClr>
            </a:gs>
            <a:gs pos="70000">
              <a:schemeClr val="accent6">
                <a:tint val="99000"/>
                <a:hueOff val="0"/>
                <a:satOff val="0"/>
                <a:lumOff val="0"/>
                <a:alphaOff val="0"/>
                <a:tint val="100000"/>
                <a:shade val="90000"/>
                <a:satMod val="140000"/>
              </a:schemeClr>
            </a:gs>
            <a:gs pos="100000">
              <a:schemeClr val="accent6">
                <a:tint val="99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Programmed</a:t>
          </a:r>
        </a:p>
      </dsp:txBody>
      <dsp:txXfrm>
        <a:off x="2937321" y="522661"/>
        <a:ext cx="2015481" cy="977334"/>
      </dsp:txXfrm>
    </dsp:sp>
    <dsp:sp modelId="{BE351EB3-0C24-AF40-A040-7CD3D9CEF79F}">
      <dsp:nvSpPr>
        <dsp:cNvPr id="0" name=""/>
        <dsp:cNvSpPr/>
      </dsp:nvSpPr>
      <dsp:spPr>
        <a:xfrm rot="2142401">
          <a:off x="1980263" y="1877682"/>
          <a:ext cx="1022785" cy="58095"/>
        </a:xfrm>
        <a:custGeom>
          <a:avLst/>
          <a:gdLst/>
          <a:ahLst/>
          <a:cxnLst/>
          <a:rect l="0" t="0" r="0" b="0"/>
          <a:pathLst>
            <a:path>
              <a:moveTo>
                <a:pt x="0" y="29047"/>
              </a:moveTo>
              <a:lnTo>
                <a:pt x="1022785" y="29047"/>
              </a:lnTo>
            </a:path>
          </a:pathLst>
        </a:custGeom>
        <a:noFill/>
        <a:ln w="26425" cap="flat" cmpd="sng" algn="ctr">
          <a:solidFill>
            <a:schemeClr val="accent6">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66086" y="1881161"/>
        <a:ext cx="51139" cy="51139"/>
      </dsp:txXfrm>
    </dsp:sp>
    <dsp:sp modelId="{51DB8D14-9D7C-AE46-B059-5180BCB5CF8F}">
      <dsp:nvSpPr>
        <dsp:cNvPr id="0" name=""/>
        <dsp:cNvSpPr/>
      </dsp:nvSpPr>
      <dsp:spPr>
        <a:xfrm>
          <a:off x="2906915" y="1686124"/>
          <a:ext cx="2076293" cy="1038146"/>
        </a:xfrm>
        <a:prstGeom prst="roundRect">
          <a:avLst>
            <a:gd name="adj" fmla="val 10000"/>
          </a:avLst>
        </a:prstGeom>
        <a:gradFill rotWithShape="0">
          <a:gsLst>
            <a:gs pos="0">
              <a:schemeClr val="accent6">
                <a:tint val="99000"/>
                <a:hueOff val="0"/>
                <a:satOff val="0"/>
                <a:lumOff val="0"/>
                <a:alphaOff val="0"/>
                <a:shade val="70000"/>
                <a:satMod val="150000"/>
              </a:schemeClr>
            </a:gs>
            <a:gs pos="34000">
              <a:schemeClr val="accent6">
                <a:tint val="99000"/>
                <a:hueOff val="0"/>
                <a:satOff val="0"/>
                <a:lumOff val="0"/>
                <a:alphaOff val="0"/>
                <a:shade val="70000"/>
                <a:satMod val="140000"/>
              </a:schemeClr>
            </a:gs>
            <a:gs pos="70000">
              <a:schemeClr val="accent6">
                <a:tint val="99000"/>
                <a:hueOff val="0"/>
                <a:satOff val="0"/>
                <a:lumOff val="0"/>
                <a:alphaOff val="0"/>
                <a:tint val="100000"/>
                <a:shade val="90000"/>
                <a:satMod val="140000"/>
              </a:schemeClr>
            </a:gs>
            <a:gs pos="100000">
              <a:schemeClr val="accent6">
                <a:tint val="99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Non Programmed</a:t>
          </a:r>
        </a:p>
      </dsp:txBody>
      <dsp:txXfrm>
        <a:off x="2937321" y="1716530"/>
        <a:ext cx="2015481" cy="9773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886AB-FD31-5341-BC31-B618C8B1015D}">
      <dsp:nvSpPr>
        <dsp:cNvPr id="0" name=""/>
        <dsp:cNvSpPr/>
      </dsp:nvSpPr>
      <dsp:spPr>
        <a:xfrm>
          <a:off x="836" y="0"/>
          <a:ext cx="2174803" cy="2213341"/>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Problem Avoider</a:t>
          </a:r>
          <a:endParaRPr lang="en-US" sz="2000" b="1" kern="1200" dirty="0"/>
        </a:p>
      </dsp:txBody>
      <dsp:txXfrm>
        <a:off x="836" y="0"/>
        <a:ext cx="2174803" cy="664002"/>
      </dsp:txXfrm>
    </dsp:sp>
    <dsp:sp modelId="{5089F180-161B-7541-AFE3-50C02DDABC80}">
      <dsp:nvSpPr>
        <dsp:cNvPr id="0" name=""/>
        <dsp:cNvSpPr/>
      </dsp:nvSpPr>
      <dsp:spPr>
        <a:xfrm>
          <a:off x="218316" y="664002"/>
          <a:ext cx="1739843" cy="1438671"/>
        </a:xfrm>
        <a:prstGeom prst="roundRect">
          <a:avLst>
            <a:gd name="adj" fmla="val 10000"/>
          </a:avLst>
        </a:prstGeom>
        <a:solidFill>
          <a:schemeClr val="accent6">
            <a:hueOff val="0"/>
            <a:satOff val="0"/>
            <a:lumOff val="0"/>
            <a:alphaOff val="0"/>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b="1" kern="1200"/>
            <a:t>?</a:t>
          </a:r>
          <a:endParaRPr lang="en-US" sz="6500" b="1" kern="1200" dirty="0"/>
        </a:p>
      </dsp:txBody>
      <dsp:txXfrm>
        <a:off x="260453" y="706139"/>
        <a:ext cx="1655569" cy="1354397"/>
      </dsp:txXfrm>
    </dsp:sp>
    <dsp:sp modelId="{79510DEE-DBA9-CD43-9726-020D85ECDE2A}">
      <dsp:nvSpPr>
        <dsp:cNvPr id="0" name=""/>
        <dsp:cNvSpPr/>
      </dsp:nvSpPr>
      <dsp:spPr>
        <a:xfrm>
          <a:off x="2338750" y="0"/>
          <a:ext cx="2174803" cy="2213341"/>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Problem Solver</a:t>
          </a:r>
          <a:endParaRPr lang="en-US" sz="2000" b="1" kern="1200" dirty="0"/>
        </a:p>
      </dsp:txBody>
      <dsp:txXfrm>
        <a:off x="2338750" y="0"/>
        <a:ext cx="2174803" cy="664002"/>
      </dsp:txXfrm>
    </dsp:sp>
    <dsp:sp modelId="{B535BFB9-4CEC-A442-ADD9-78E15355A69E}">
      <dsp:nvSpPr>
        <dsp:cNvPr id="0" name=""/>
        <dsp:cNvSpPr/>
      </dsp:nvSpPr>
      <dsp:spPr>
        <a:xfrm>
          <a:off x="2556230" y="664002"/>
          <a:ext cx="1739843" cy="1438671"/>
        </a:xfrm>
        <a:prstGeom prst="roundRect">
          <a:avLst>
            <a:gd name="adj" fmla="val 10000"/>
          </a:avLst>
        </a:prstGeom>
        <a:solidFill>
          <a:schemeClr val="accent6">
            <a:hueOff val="0"/>
            <a:satOff val="0"/>
            <a:lumOff val="0"/>
            <a:alphaOff val="0"/>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b="1" kern="1200"/>
            <a:t>?</a:t>
          </a:r>
          <a:endParaRPr lang="en-US" sz="6500" b="1" kern="1200" dirty="0"/>
        </a:p>
      </dsp:txBody>
      <dsp:txXfrm>
        <a:off x="2598367" y="706139"/>
        <a:ext cx="1655569" cy="1354397"/>
      </dsp:txXfrm>
    </dsp:sp>
    <dsp:sp modelId="{A9426347-7D7E-6241-8739-25502941F33A}">
      <dsp:nvSpPr>
        <dsp:cNvPr id="0" name=""/>
        <dsp:cNvSpPr/>
      </dsp:nvSpPr>
      <dsp:spPr>
        <a:xfrm>
          <a:off x="4676664" y="0"/>
          <a:ext cx="2174803" cy="2213341"/>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Problem Seeker</a:t>
          </a:r>
          <a:endParaRPr lang="en-US" sz="2000" b="1" kern="1200" dirty="0"/>
        </a:p>
      </dsp:txBody>
      <dsp:txXfrm>
        <a:off x="4676664" y="0"/>
        <a:ext cx="2174803" cy="664002"/>
      </dsp:txXfrm>
    </dsp:sp>
    <dsp:sp modelId="{4AA741D1-864E-E94D-A42D-DB87855FCD10}">
      <dsp:nvSpPr>
        <dsp:cNvPr id="0" name=""/>
        <dsp:cNvSpPr/>
      </dsp:nvSpPr>
      <dsp:spPr>
        <a:xfrm>
          <a:off x="4894145" y="664002"/>
          <a:ext cx="1739843" cy="1438671"/>
        </a:xfrm>
        <a:prstGeom prst="roundRect">
          <a:avLst>
            <a:gd name="adj" fmla="val 10000"/>
          </a:avLst>
        </a:prstGeom>
        <a:solidFill>
          <a:schemeClr val="accent6">
            <a:hueOff val="0"/>
            <a:satOff val="0"/>
            <a:lumOff val="0"/>
            <a:alphaOff val="0"/>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r>
            <a:rPr lang="en-US" sz="6500" b="1" kern="1200" dirty="0"/>
            <a:t>?</a:t>
          </a:r>
        </a:p>
      </dsp:txBody>
      <dsp:txXfrm>
        <a:off x="4936282" y="706139"/>
        <a:ext cx="1655569" cy="13543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78E9F8-9887-D34C-B64E-56BB99E32DA4}" type="datetimeFigureOut">
              <a:rPr lang="en-US" smtClean="0"/>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1CD6C-98D8-DD41-8358-EE746C337E35}" type="slidenum">
              <a:rPr lang="en-US" smtClean="0"/>
              <a:t>‹#›</a:t>
            </a:fld>
            <a:endParaRPr lang="en-US"/>
          </a:p>
        </p:txBody>
      </p:sp>
    </p:spTree>
    <p:extLst>
      <p:ext uri="{BB962C8B-B14F-4D97-AF65-F5344CB8AC3E}">
        <p14:creationId xmlns:p14="http://schemas.microsoft.com/office/powerpoint/2010/main" val="24340895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The thinker (</a:t>
            </a:r>
            <a:r>
              <a:rPr lang="en-US" dirty="0" err="1"/>
              <a:t>Auguste</a:t>
            </a:r>
            <a:r>
              <a:rPr lang="en-US" baseline="0" dirty="0"/>
              <a:t> Rodin)</a:t>
            </a:r>
            <a:r>
              <a:rPr lang="en-US" dirty="0"/>
              <a:t> </a:t>
            </a:r>
          </a:p>
          <a:p>
            <a:pPr marL="171450" indent="-171450">
              <a:buFont typeface="Arial"/>
              <a:buChar char="•"/>
            </a:pPr>
            <a:r>
              <a:rPr lang="en-US" dirty="0"/>
              <a:t>Why do we think?</a:t>
            </a:r>
          </a:p>
          <a:p>
            <a:pPr marL="171450" indent="-171450">
              <a:buFont typeface="Arial"/>
              <a:buChar char="•"/>
            </a:pPr>
            <a:r>
              <a:rPr lang="en-US" b="1" baseline="0" dirty="0"/>
              <a:t>When u take a decision, how long do you usually think? Do you need other advices? What is a decision? What do you think about when taking a decision? The act or the consequences or what this decision will involve/require? </a:t>
            </a:r>
          </a:p>
          <a:p>
            <a:pPr marL="171450" indent="-171450">
              <a:buFont typeface="Arial"/>
              <a:buChar char="•"/>
            </a:pPr>
            <a:r>
              <a:rPr lang="en-US" b="1" baseline="0" dirty="0"/>
              <a:t>Some people think about the end product: i.e. I want to lose weight because I will be thin</a:t>
            </a:r>
          </a:p>
          <a:p>
            <a:pPr marL="171450" indent="-171450">
              <a:buFont typeface="Arial"/>
              <a:buChar char="•"/>
            </a:pPr>
            <a:r>
              <a:rPr lang="en-US" b="1" baseline="0" dirty="0"/>
              <a:t>Some think about the process i.e. If I lose weight it will require a lot of time or effort</a:t>
            </a:r>
          </a:p>
          <a:p>
            <a:pPr marL="171450" indent="-171450">
              <a:buFont typeface="Arial"/>
              <a:buChar char="•"/>
            </a:pPr>
            <a:r>
              <a:rPr lang="en-US" baseline="0" dirty="0"/>
              <a:t>Some think about both and then weigh which one is more important i.e. if I drink a Frappuccino, the taste will be amazing but the calories will be a disaster. The hell with the calories, I’d rather be happy than skinny and unhappy!</a:t>
            </a:r>
          </a:p>
          <a:p>
            <a:pPr marL="171450" indent="-171450">
              <a:buFont typeface="Arial"/>
              <a:buChar char="•"/>
            </a:pPr>
            <a:r>
              <a:rPr lang="en-US" baseline="0" dirty="0"/>
              <a:t>Some are just stuck and have a hard time taking a decision because they are stuck in the moment or are in a comfort zone. Why decide when I can just wait for things to happen! </a:t>
            </a:r>
          </a:p>
        </p:txBody>
      </p:sp>
      <p:sp>
        <p:nvSpPr>
          <p:cNvPr id="4" name="Slide Number Placeholder 3"/>
          <p:cNvSpPr>
            <a:spLocks noGrp="1"/>
          </p:cNvSpPr>
          <p:nvPr>
            <p:ph type="sldNum" sz="quarter" idx="10"/>
          </p:nvPr>
        </p:nvSpPr>
        <p:spPr/>
        <p:txBody>
          <a:bodyPr/>
          <a:lstStyle/>
          <a:p>
            <a:fld id="{9B41CD6C-98D8-DD41-8358-EE746C337E35}" type="slidenum">
              <a:rPr lang="en-US" smtClean="0"/>
              <a:t>1</a:t>
            </a:fld>
            <a:endParaRPr lang="en-US"/>
          </a:p>
        </p:txBody>
      </p:sp>
    </p:spTree>
    <p:extLst>
      <p:ext uri="{BB962C8B-B14F-4D97-AF65-F5344CB8AC3E}">
        <p14:creationId xmlns:p14="http://schemas.microsoft.com/office/powerpoint/2010/main" val="40694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Problem:  </a:t>
            </a:r>
            <a:r>
              <a:rPr lang="en-US" dirty="0"/>
              <a:t>ope</a:t>
            </a:r>
            <a:r>
              <a:rPr lang="en-US" baseline="0" dirty="0"/>
              <a:t>n or not a diet clinic</a:t>
            </a:r>
          </a:p>
          <a:p>
            <a:r>
              <a:rPr lang="en-US" b="1" baseline="0" dirty="0"/>
              <a:t>Decision-making criteria: </a:t>
            </a:r>
            <a:r>
              <a:rPr lang="en-US" baseline="0" dirty="0"/>
              <a:t>cost, availability, location, missed opportunities, less time time with family and responsibilities, traffic, need to work, potential employees to hire, well being, sleep, happiness</a:t>
            </a:r>
          </a:p>
          <a:p>
            <a:r>
              <a:rPr lang="en-US" b="1" baseline="0" dirty="0"/>
              <a:t>Weighing of this decision making criteria: </a:t>
            </a:r>
            <a:r>
              <a:rPr lang="en-US" baseline="0" dirty="0"/>
              <a:t>spending time with family is the most important (10), price of clinic</a:t>
            </a:r>
          </a:p>
          <a:p>
            <a:r>
              <a:rPr lang="en-US" b="1" baseline="0" dirty="0"/>
              <a:t>Alternatives: </a:t>
            </a:r>
            <a:r>
              <a:rPr lang="en-US" baseline="0" dirty="0"/>
              <a:t>having a clinic that is in the region to avoid traffic. , more popular region but twice per week</a:t>
            </a:r>
          </a:p>
          <a:p>
            <a:r>
              <a:rPr lang="en-US" b="1" baseline="0" dirty="0"/>
              <a:t>Analysis of alternatives: </a:t>
            </a:r>
            <a:r>
              <a:rPr lang="en-US" baseline="0" dirty="0"/>
              <a:t>cost of clinic in the region vs. more popular region; where to put kid while in the popular region; cost of nanny + clinic</a:t>
            </a:r>
          </a:p>
          <a:p>
            <a:r>
              <a:rPr lang="en-US" b="1" baseline="0" dirty="0"/>
              <a:t>Decision: </a:t>
            </a:r>
            <a:r>
              <a:rPr lang="en-US" baseline="0" dirty="0"/>
              <a:t>go to popular region and put baby at mothers</a:t>
            </a:r>
          </a:p>
          <a:p>
            <a:r>
              <a:rPr lang="en-US" baseline="0" dirty="0"/>
              <a:t>Apply it</a:t>
            </a:r>
          </a:p>
          <a:p>
            <a:r>
              <a:rPr lang="en-US" baseline="0" dirty="0"/>
              <a:t>Feedback after some time</a:t>
            </a:r>
          </a:p>
        </p:txBody>
      </p:sp>
      <p:sp>
        <p:nvSpPr>
          <p:cNvPr id="4" name="Slide Number Placeholder 3"/>
          <p:cNvSpPr>
            <a:spLocks noGrp="1"/>
          </p:cNvSpPr>
          <p:nvPr>
            <p:ph type="sldNum" sz="quarter" idx="10"/>
          </p:nvPr>
        </p:nvSpPr>
        <p:spPr/>
        <p:txBody>
          <a:bodyPr/>
          <a:lstStyle/>
          <a:p>
            <a:fld id="{9B41CD6C-98D8-DD41-8358-EE746C337E35}" type="slidenum">
              <a:rPr lang="en-US" smtClean="0"/>
              <a:t>11</a:t>
            </a:fld>
            <a:endParaRPr lang="en-US"/>
          </a:p>
        </p:txBody>
      </p:sp>
    </p:spTree>
    <p:extLst>
      <p:ext uri="{BB962C8B-B14F-4D97-AF65-F5344CB8AC3E}">
        <p14:creationId xmlns:p14="http://schemas.microsoft.com/office/powerpoint/2010/main" val="2316528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Neutral problem: </a:t>
            </a:r>
            <a:r>
              <a:rPr lang="en-US" dirty="0"/>
              <a:t>change color of logo</a:t>
            </a:r>
            <a:r>
              <a:rPr lang="en-US" baseline="0" dirty="0"/>
              <a:t> ; open new clinic to increase exposure (even if doing well so far)</a:t>
            </a:r>
            <a:endParaRPr lang="en-US" dirty="0"/>
          </a:p>
          <a:p>
            <a:r>
              <a:rPr lang="en-US" dirty="0"/>
              <a:t> comfort zone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2200" dirty="0"/>
              <a:t>Problems could also be requiring making a choice among positive alternatives (i.e. clinical dietitian who still has money left and needs to spend it before the end of the fiscal year)</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12</a:t>
            </a:fld>
            <a:endParaRPr lang="en-US"/>
          </a:p>
        </p:txBody>
      </p:sp>
    </p:spTree>
    <p:extLst>
      <p:ext uri="{BB962C8B-B14F-4D97-AF65-F5344CB8AC3E}">
        <p14:creationId xmlns:p14="http://schemas.microsoft.com/office/powerpoint/2010/main" val="3851206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Manager must feel the need to deal with it; sense of urgency or pressure to drive the decision-making process (urgency is sometimes self-generated by the manager who is driven to excel; or pressure may come from a superior or from subordinates)</a:t>
            </a:r>
          </a:p>
          <a:p>
            <a:endParaRPr lang="en-US" dirty="0"/>
          </a:p>
          <a:p>
            <a:endParaRPr lang="en-US" dirty="0"/>
          </a:p>
          <a:p>
            <a:r>
              <a:rPr lang="en-US" dirty="0"/>
              <a:t>The company should be making x amount</a:t>
            </a:r>
            <a:r>
              <a:rPr lang="en-US" baseline="0" dirty="0"/>
              <a:t> of money but is making twice less than x</a:t>
            </a:r>
          </a:p>
          <a:p>
            <a:r>
              <a:rPr lang="en-US" baseline="0" dirty="0"/>
              <a:t>X is a benchmark (can be last year’s profit or revenue of other diet clinic)</a:t>
            </a:r>
          </a:p>
          <a:p>
            <a:r>
              <a:rPr lang="en-US" baseline="0" dirty="0"/>
              <a:t>Other types of input: put some extra time, sell products,</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13</a:t>
            </a:fld>
            <a:endParaRPr lang="en-US"/>
          </a:p>
        </p:txBody>
      </p:sp>
    </p:spTree>
    <p:extLst>
      <p:ext uri="{BB962C8B-B14F-4D97-AF65-F5344CB8AC3E}">
        <p14:creationId xmlns:p14="http://schemas.microsoft.com/office/powerpoint/2010/main" val="3887233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tendency</a:t>
            </a:r>
            <a:r>
              <a:rPr lang="en-US" baseline="0" dirty="0"/>
              <a:t> to stay in a comfort zone to avoid decision making even when sometimes the current situation is annoying and affecting our performance</a:t>
            </a:r>
          </a:p>
          <a:p>
            <a:r>
              <a:rPr lang="en-US" baseline="0" dirty="0"/>
              <a:t>But we think about the time, the energy, the need to adapt, the money and tend to postpone taking this decision until… the computer breaks and we are cornered into taking an immediate decision!</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17</a:t>
            </a:fld>
            <a:endParaRPr lang="en-US"/>
          </a:p>
        </p:txBody>
      </p:sp>
    </p:spTree>
    <p:extLst>
      <p:ext uri="{BB962C8B-B14F-4D97-AF65-F5344CB8AC3E}">
        <p14:creationId xmlns:p14="http://schemas.microsoft.com/office/powerpoint/2010/main" val="1601662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In the case of the case study;</a:t>
            </a:r>
            <a:r>
              <a:rPr lang="en-US" baseline="0" dirty="0"/>
              <a:t> the criteria would be:</a:t>
            </a:r>
          </a:p>
          <a:p>
            <a:pPr marL="171450" indent="-171450">
              <a:buFont typeface="Arial"/>
              <a:buChar char="•"/>
            </a:pPr>
            <a:r>
              <a:rPr lang="en-US" dirty="0"/>
              <a:t>Price</a:t>
            </a:r>
          </a:p>
          <a:p>
            <a:pPr marL="171450" indent="-171450">
              <a:buFont typeface="Arial"/>
              <a:buChar char="•"/>
            </a:pPr>
            <a:r>
              <a:rPr lang="en-US" dirty="0"/>
              <a:t>Time required</a:t>
            </a:r>
            <a:r>
              <a:rPr lang="en-US" baseline="0" dirty="0"/>
              <a:t> to install the program</a:t>
            </a:r>
          </a:p>
          <a:p>
            <a:pPr marL="171450" indent="-171450">
              <a:buFont typeface="Arial"/>
              <a:buChar char="•"/>
            </a:pPr>
            <a:r>
              <a:rPr lang="en-US" baseline="0" dirty="0"/>
              <a:t>Program is fast</a:t>
            </a:r>
          </a:p>
          <a:p>
            <a:pPr marL="171450" indent="-171450">
              <a:buFont typeface="Arial"/>
              <a:buChar char="•"/>
            </a:pPr>
            <a:r>
              <a:rPr lang="en-US" baseline="0" dirty="0"/>
              <a:t>User friendliness &amp; time needed to get used to the program</a:t>
            </a:r>
          </a:p>
          <a:p>
            <a:pPr marL="171450" indent="-171450">
              <a:buFont typeface="Arial"/>
              <a:buChar char="•"/>
            </a:pPr>
            <a:r>
              <a:rPr lang="en-US" baseline="0" dirty="0"/>
              <a:t>Accuracy of information provided</a:t>
            </a:r>
          </a:p>
          <a:p>
            <a:pPr marL="171450" indent="-171450">
              <a:buFont typeface="Arial"/>
              <a:buChar char="•"/>
            </a:pPr>
            <a:r>
              <a:rPr lang="en-US" baseline="0" dirty="0"/>
              <a:t>Compatibility with all laptops</a:t>
            </a:r>
          </a:p>
          <a:p>
            <a:pPr marL="171450" indent="-171450">
              <a:buFont typeface="Arial"/>
              <a:buChar char="•"/>
            </a:pPr>
            <a:r>
              <a:rPr lang="en-US" baseline="0" dirty="0"/>
              <a:t>Updated RDA</a:t>
            </a:r>
          </a:p>
          <a:p>
            <a:pPr marL="171450" indent="-171450">
              <a:buFont typeface="Arial"/>
              <a:buChar char="•"/>
            </a:pPr>
            <a:r>
              <a:rPr lang="en-US" baseline="0" dirty="0"/>
              <a:t>Includes some Lebanese food</a:t>
            </a:r>
          </a:p>
          <a:p>
            <a:pPr marL="171450" indent="-171450">
              <a:buFont typeface="Arial"/>
              <a:buChar char="•"/>
            </a:pPr>
            <a:r>
              <a:rPr lang="en-US" baseline="0" dirty="0"/>
              <a:t>Ease of adding new foods and acceptance of new entries (so we don’t fall in same problem as before)</a:t>
            </a:r>
          </a:p>
          <a:p>
            <a:pPr marL="171450" indent="-171450">
              <a:buFont typeface="Arial"/>
              <a:buChar char="•"/>
            </a:pPr>
            <a:r>
              <a:rPr lang="en-US" baseline="0" dirty="0"/>
              <a:t>Won’t affect the computer’s speed</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Interesting extra options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a:solidFill>
                  <a:srgbClr val="000000"/>
                </a:solidFill>
              </a:rPr>
              <a:t>must be able to accept additional foods, recipes and enteral formulas.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a:solidFill>
                  <a:srgbClr val="000000"/>
                </a:solidFill>
              </a:rPr>
              <a:t>Includes info on</a:t>
            </a:r>
            <a:r>
              <a:rPr lang="en-US" baseline="0" dirty="0">
                <a:solidFill>
                  <a:srgbClr val="000000"/>
                </a:solidFill>
              </a:rPr>
              <a:t> fibers and trans fats </a:t>
            </a:r>
            <a:endParaRPr lang="en-US" dirty="0">
              <a:solidFill>
                <a:srgbClr val="000000"/>
              </a:solidFill>
            </a:endParaRPr>
          </a:p>
          <a:p>
            <a:pPr marL="171450" indent="-171450">
              <a:buFont typeface="Arial"/>
              <a:buChar char="•"/>
            </a:pPr>
            <a:endParaRPr lang="en-US" baseline="0" dirty="0"/>
          </a:p>
          <a:p>
            <a:pPr marL="171450" indent="-171450">
              <a:buFont typeface="Arial"/>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18</a:t>
            </a:fld>
            <a:endParaRPr lang="en-US"/>
          </a:p>
        </p:txBody>
      </p:sp>
    </p:spTree>
    <p:extLst>
      <p:ext uri="{BB962C8B-B14F-4D97-AF65-F5344CB8AC3E}">
        <p14:creationId xmlns:p14="http://schemas.microsoft.com/office/powerpoint/2010/main" val="1327823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list is not cast in concrete. It is possible that the manager will learn of other features that are available during subsequent steps in the process. </a:t>
            </a:r>
          </a:p>
        </p:txBody>
      </p:sp>
      <p:sp>
        <p:nvSpPr>
          <p:cNvPr id="4" name="Slide Number Placeholder 3"/>
          <p:cNvSpPr>
            <a:spLocks noGrp="1"/>
          </p:cNvSpPr>
          <p:nvPr>
            <p:ph type="sldNum" sz="quarter" idx="10"/>
          </p:nvPr>
        </p:nvSpPr>
        <p:spPr/>
        <p:txBody>
          <a:bodyPr/>
          <a:lstStyle/>
          <a:p>
            <a:fld id="{9B41CD6C-98D8-DD41-8358-EE746C337E35}" type="slidenum">
              <a:rPr lang="en-US" smtClean="0"/>
              <a:t>19</a:t>
            </a:fld>
            <a:endParaRPr lang="en-US"/>
          </a:p>
        </p:txBody>
      </p:sp>
    </p:spTree>
    <p:extLst>
      <p:ext uri="{BB962C8B-B14F-4D97-AF65-F5344CB8AC3E}">
        <p14:creationId xmlns:p14="http://schemas.microsoft.com/office/powerpoint/2010/main" val="4025362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20</a:t>
            </a:fld>
            <a:endParaRPr lang="en-US"/>
          </a:p>
        </p:txBody>
      </p:sp>
    </p:spTree>
    <p:extLst>
      <p:ext uri="{BB962C8B-B14F-4D97-AF65-F5344CB8AC3E}">
        <p14:creationId xmlns:p14="http://schemas.microsoft.com/office/powerpoint/2010/main" val="933811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a:t>
            </a:r>
            <a:r>
              <a:rPr lang="en-US" baseline="0" dirty="0"/>
              <a:t> being the most important </a:t>
            </a:r>
          </a:p>
          <a:p>
            <a:r>
              <a:rPr lang="en-US" baseline="0" dirty="0"/>
              <a:t>1 less important </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21</a:t>
            </a:fld>
            <a:endParaRPr lang="en-US"/>
          </a:p>
        </p:txBody>
      </p:sp>
    </p:spTree>
    <p:extLst>
      <p:ext uri="{BB962C8B-B14F-4D97-AF65-F5344CB8AC3E}">
        <p14:creationId xmlns:p14="http://schemas.microsoft.com/office/powerpoint/2010/main" val="1440875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manager has no choice: there is no other or updated program or program wont work on</a:t>
            </a:r>
            <a:r>
              <a:rPr lang="en-US" baseline="0" dirty="0"/>
              <a:t> computers </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22</a:t>
            </a:fld>
            <a:endParaRPr lang="en-US"/>
          </a:p>
        </p:txBody>
      </p:sp>
    </p:spTree>
    <p:extLst>
      <p:ext uri="{BB962C8B-B14F-4D97-AF65-F5344CB8AC3E}">
        <p14:creationId xmlns:p14="http://schemas.microsoft.com/office/powerpoint/2010/main" val="591576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Factors that are irrelevant to the particular decision need to be disregarded, even if they usually have relevance to the decisions that the manager makes</a:t>
            </a:r>
          </a:p>
          <a:p>
            <a:endParaRPr lang="en-US" dirty="0"/>
          </a:p>
          <a:p>
            <a:r>
              <a:rPr lang="en-US" dirty="0"/>
              <a:t>IPAD, dishwasher</a:t>
            </a:r>
            <a:r>
              <a:rPr lang="en-US" baseline="0" dirty="0"/>
              <a:t> machine</a:t>
            </a:r>
            <a:endParaRPr lang="en-US" dirty="0"/>
          </a:p>
          <a:p>
            <a:r>
              <a:rPr lang="en-US" dirty="0"/>
              <a:t>i.e. price, functions,</a:t>
            </a:r>
            <a:r>
              <a:rPr lang="en-US" baseline="0" dirty="0"/>
              <a:t> size etc…</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23</a:t>
            </a:fld>
            <a:endParaRPr lang="en-US"/>
          </a:p>
        </p:txBody>
      </p:sp>
    </p:spTree>
    <p:extLst>
      <p:ext uri="{BB962C8B-B14F-4D97-AF65-F5344CB8AC3E}">
        <p14:creationId xmlns:p14="http://schemas.microsoft.com/office/powerpoint/2010/main" val="855363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faced with decisions (big,</a:t>
            </a:r>
            <a:r>
              <a:rPr lang="en-US" baseline="0" dirty="0"/>
              <a:t> small, medium) everyday and all the time! </a:t>
            </a:r>
          </a:p>
          <a:p>
            <a:r>
              <a:rPr lang="en-US" baseline="0" dirty="0"/>
              <a:t>It not just right or left</a:t>
            </a:r>
            <a:endParaRPr lang="en-US" dirty="0"/>
          </a:p>
          <a:p>
            <a:r>
              <a:rPr lang="en-US" dirty="0"/>
              <a:t>When it comes to</a:t>
            </a:r>
            <a:r>
              <a:rPr lang="en-US" baseline="0" dirty="0"/>
              <a:t> deciding we always have several alternatives or several paths  that we can walk into and each one will have different consequences </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a:t>
            </a:fld>
            <a:endParaRPr lang="en-US"/>
          </a:p>
        </p:txBody>
      </p:sp>
    </p:spTree>
    <p:extLst>
      <p:ext uri="{BB962C8B-B14F-4D97-AF65-F5344CB8AC3E}">
        <p14:creationId xmlns:p14="http://schemas.microsoft.com/office/powerpoint/2010/main" val="4257827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a:t>
            </a:r>
            <a:r>
              <a:rPr lang="en-US" baseline="0" dirty="0"/>
              <a:t> of alternatives </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24</a:t>
            </a:fld>
            <a:endParaRPr lang="en-US"/>
          </a:p>
        </p:txBody>
      </p:sp>
    </p:spTree>
    <p:extLst>
      <p:ext uri="{BB962C8B-B14F-4D97-AF65-F5344CB8AC3E}">
        <p14:creationId xmlns:p14="http://schemas.microsoft.com/office/powerpoint/2010/main" val="1286087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COMMUNICATION:</a:t>
            </a:r>
            <a:r>
              <a:rPr lang="en-US" baseline="0" dirty="0"/>
              <a:t> will determine how the staff will view the change as negative, positive or neutral; </a:t>
            </a:r>
          </a:p>
          <a:p>
            <a:pPr marL="171450" indent="-171450">
              <a:buFont typeface="Arial"/>
              <a:buChar char="•"/>
            </a:pPr>
            <a:r>
              <a:rPr lang="en-US" baseline="0" dirty="0"/>
              <a:t>i.e. wear casual clothing on Fridays</a:t>
            </a:r>
          </a:p>
          <a:p>
            <a:pPr marL="171450" indent="-171450">
              <a:buFont typeface="Arial"/>
              <a:buChar char="•"/>
            </a:pPr>
            <a:r>
              <a:rPr lang="en-US" baseline="0" dirty="0"/>
              <a:t>if manager gives no other guidance to employees it is possible that someone will report to work in torn jeans and a stained tank top </a:t>
            </a:r>
          </a:p>
          <a:p>
            <a:pPr marL="171450" indent="-171450">
              <a:buFont typeface="Arial"/>
              <a:buChar char="•"/>
            </a:pPr>
            <a:r>
              <a:rPr lang="en-US" baseline="0" dirty="0"/>
              <a:t>If the rules are too tight and explicit, the employees may feel that there is really no benefit offered by the new decision. </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26</a:t>
            </a:fld>
            <a:endParaRPr lang="en-US"/>
          </a:p>
        </p:txBody>
      </p:sp>
    </p:spTree>
    <p:extLst>
      <p:ext uri="{BB962C8B-B14F-4D97-AF65-F5344CB8AC3E}">
        <p14:creationId xmlns:p14="http://schemas.microsoft.com/office/powerpoint/2010/main" val="2209052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COMMUNICATION:</a:t>
            </a:r>
            <a:r>
              <a:rPr lang="en-US" baseline="0" dirty="0"/>
              <a:t> will determine how the staff will view the change as negative, positive or neutral; </a:t>
            </a:r>
          </a:p>
          <a:p>
            <a:pPr marL="171450" indent="-171450">
              <a:buFont typeface="Arial"/>
              <a:buChar char="•"/>
            </a:pPr>
            <a:r>
              <a:rPr lang="en-US" baseline="0" dirty="0"/>
              <a:t>i.e. wear casual clothing on Fridays</a:t>
            </a:r>
          </a:p>
          <a:p>
            <a:pPr marL="171450" indent="-171450">
              <a:buFont typeface="Arial"/>
              <a:buChar char="•"/>
            </a:pPr>
            <a:r>
              <a:rPr lang="en-US" baseline="0" dirty="0"/>
              <a:t>if manager gives no other guidance to employees it is possible that someone will report to work in torn jeans and a stained tank top </a:t>
            </a:r>
          </a:p>
          <a:p>
            <a:pPr marL="171450" indent="-171450">
              <a:buFont typeface="Arial"/>
              <a:buChar char="•"/>
            </a:pPr>
            <a:r>
              <a:rPr lang="en-US" baseline="0" dirty="0"/>
              <a:t>If the rules are too tight and explicit, the employees may feel that there is really no benefit offered by the new decision. </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27</a:t>
            </a:fld>
            <a:endParaRPr lang="en-US"/>
          </a:p>
        </p:txBody>
      </p:sp>
    </p:spTree>
    <p:extLst>
      <p:ext uri="{BB962C8B-B14F-4D97-AF65-F5344CB8AC3E}">
        <p14:creationId xmlns:p14="http://schemas.microsoft.com/office/powerpoint/2010/main" val="2209052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100" dirty="0"/>
              <a:t>Feedback is integral to how a system works</a:t>
            </a:r>
          </a:p>
          <a:p>
            <a:pPr marL="171450" indent="-171450">
              <a:buFont typeface="Arial"/>
              <a:buChar char="•"/>
            </a:pPr>
            <a:r>
              <a:rPr lang="en-US" sz="1100" dirty="0"/>
              <a:t>It is similar to the institutional memory: it helps the organization avoid repeated errors and maximize what is positive </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28</a:t>
            </a:fld>
            <a:endParaRPr lang="en-US"/>
          </a:p>
        </p:txBody>
      </p:sp>
    </p:spTree>
    <p:extLst>
      <p:ext uri="{BB962C8B-B14F-4D97-AF65-F5344CB8AC3E}">
        <p14:creationId xmlns:p14="http://schemas.microsoft.com/office/powerpoint/2010/main" val="37140555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Structured problem:  </a:t>
            </a:r>
            <a:r>
              <a:rPr lang="en-US" dirty="0"/>
              <a:t>dietitian</a:t>
            </a:r>
            <a:r>
              <a:rPr lang="en-US" baseline="0" dirty="0"/>
              <a:t> will get sick, person deciding to quit job</a:t>
            </a:r>
          </a:p>
          <a:p>
            <a:endParaRPr lang="en-US" baseline="0" dirty="0"/>
          </a:p>
          <a:p>
            <a:r>
              <a:rPr lang="en-US" b="1" baseline="0" dirty="0"/>
              <a:t>Programmed decisions:  </a:t>
            </a:r>
            <a:r>
              <a:rPr lang="en-US" baseline="0" dirty="0"/>
              <a:t>find replacement dietitian, mention on contract that must give notice 2 months before quitting job to provide enough time to hire and train somebody new…</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31</a:t>
            </a:fld>
            <a:endParaRPr lang="en-US"/>
          </a:p>
        </p:txBody>
      </p:sp>
    </p:spTree>
    <p:extLst>
      <p:ext uri="{BB962C8B-B14F-4D97-AF65-F5344CB8AC3E}">
        <p14:creationId xmlns:p14="http://schemas.microsoft.com/office/powerpoint/2010/main" val="2299335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case</a:t>
            </a:r>
            <a:r>
              <a:rPr lang="en-US" baseline="0" dirty="0"/>
              <a:t> you need to cancel appoints</a:t>
            </a:r>
            <a:r>
              <a:rPr lang="en-US" baseline="0" dirty="0">
                <a:sym typeface="Wingdings"/>
              </a:rPr>
              <a:t> send messages</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32</a:t>
            </a:fld>
            <a:endParaRPr lang="en-US"/>
          </a:p>
        </p:txBody>
      </p:sp>
    </p:spTree>
    <p:extLst>
      <p:ext uri="{BB962C8B-B14F-4D97-AF65-F5344CB8AC3E}">
        <p14:creationId xmlns:p14="http://schemas.microsoft.com/office/powerpoint/2010/main" val="10953642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Structured problem:</a:t>
            </a:r>
            <a:r>
              <a:rPr lang="en-US" baseline="0" dirty="0"/>
              <a:t> somebody being ill (both routine and predictable)</a:t>
            </a:r>
          </a:p>
          <a:p>
            <a:pPr marL="171450" indent="-171450">
              <a:buFont typeface="Arial"/>
              <a:buChar char="•"/>
            </a:pPr>
            <a:r>
              <a:rPr lang="en-US" baseline="0" dirty="0"/>
              <a:t>Logical programmed decision: call replacement DTR</a:t>
            </a:r>
          </a:p>
        </p:txBody>
      </p:sp>
      <p:sp>
        <p:nvSpPr>
          <p:cNvPr id="4" name="Slide Number Placeholder 3"/>
          <p:cNvSpPr>
            <a:spLocks noGrp="1"/>
          </p:cNvSpPr>
          <p:nvPr>
            <p:ph type="sldNum" sz="quarter" idx="10"/>
          </p:nvPr>
        </p:nvSpPr>
        <p:spPr/>
        <p:txBody>
          <a:bodyPr/>
          <a:lstStyle/>
          <a:p>
            <a:fld id="{9B41CD6C-98D8-DD41-8358-EE746C337E35}" type="slidenum">
              <a:rPr lang="en-US" smtClean="0"/>
              <a:t>33</a:t>
            </a:fld>
            <a:endParaRPr lang="en-US"/>
          </a:p>
        </p:txBody>
      </p:sp>
    </p:spTree>
    <p:extLst>
      <p:ext uri="{BB962C8B-B14F-4D97-AF65-F5344CB8AC3E}">
        <p14:creationId xmlns:p14="http://schemas.microsoft.com/office/powerpoint/2010/main" val="7912667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1" dirty="0"/>
              <a:t>Structured problems:</a:t>
            </a:r>
            <a:r>
              <a:rPr lang="en-US" b="1" baseline="0" dirty="0"/>
              <a:t> </a:t>
            </a:r>
            <a:r>
              <a:rPr lang="en-US" b="0" baseline="0" dirty="0"/>
              <a:t>routine and predictable </a:t>
            </a:r>
            <a:endParaRPr lang="en-US" b="0" dirty="0"/>
          </a:p>
          <a:p>
            <a:pPr marL="171450" indent="-171450">
              <a:buFont typeface="Arial"/>
              <a:buChar char="•"/>
            </a:pPr>
            <a:r>
              <a:rPr lang="en-US" b="1" dirty="0"/>
              <a:t>Unstructured problems: </a:t>
            </a:r>
            <a:r>
              <a:rPr lang="en-US" b="0" dirty="0"/>
              <a:t>problems that are new,</a:t>
            </a:r>
            <a:r>
              <a:rPr lang="en-US" b="0" baseline="0" dirty="0"/>
              <a:t> </a:t>
            </a:r>
            <a:r>
              <a:rPr lang="en-US" b="0" dirty="0"/>
              <a:t>unusual and unpredictable</a:t>
            </a:r>
          </a:p>
          <a:p>
            <a:pPr marL="171450" indent="-171450">
              <a:buFont typeface="Arial"/>
              <a:buChar char="•"/>
            </a:pPr>
            <a:r>
              <a:rPr lang="en-US" b="1" dirty="0"/>
              <a:t>Example of unstructured</a:t>
            </a:r>
            <a:r>
              <a:rPr lang="en-US" b="1" baseline="0" dirty="0"/>
              <a:t> problem &amp; non programmed decision:</a:t>
            </a:r>
          </a:p>
          <a:p>
            <a:pPr marL="628650" lvl="1" indent="-171450">
              <a:buFont typeface="Arial"/>
              <a:buChar char="•"/>
            </a:pPr>
            <a:r>
              <a:rPr lang="en-US" baseline="0" dirty="0"/>
              <a:t>A client starts suing a dietitian for telling her to exercise while pregnant (because she got a miscarriage) </a:t>
            </a:r>
          </a:p>
          <a:p>
            <a:pPr marL="171450" indent="-171450">
              <a:buFont typeface="Arial"/>
              <a:buChar char="•"/>
            </a:pPr>
            <a:endParaRPr lang="en-US" baseline="0" dirty="0"/>
          </a:p>
          <a:p>
            <a:pPr marL="171450" indent="-171450">
              <a:buFont typeface="Arial"/>
              <a:buChar char="•"/>
            </a:pPr>
            <a:r>
              <a:rPr lang="en-US" b="1" baseline="0" dirty="0"/>
              <a:t>Programmed decision:</a:t>
            </a:r>
          </a:p>
          <a:p>
            <a:pPr marL="628650" lvl="1" indent="-171450">
              <a:buFont typeface="Arial"/>
              <a:buChar char="•"/>
            </a:pPr>
            <a:r>
              <a:rPr lang="en-US" baseline="0" dirty="0"/>
              <a:t>Approval of </a:t>
            </a:r>
            <a:r>
              <a:rPr lang="en-US" baseline="0" dirty="0" err="1"/>
              <a:t>Dr</a:t>
            </a:r>
            <a:r>
              <a:rPr lang="en-US" baseline="0" dirty="0"/>
              <a:t> for exercising</a:t>
            </a:r>
          </a:p>
          <a:p>
            <a:pPr marL="628650" lvl="1" indent="-171450">
              <a:buFont typeface="Arial"/>
              <a:buChar char="•"/>
            </a:pPr>
            <a:r>
              <a:rPr lang="en-US" baseline="0" dirty="0"/>
              <a:t>Signed consent form</a:t>
            </a:r>
          </a:p>
          <a:p>
            <a:pPr marL="171450" indent="-171450">
              <a:buFont typeface="Arial"/>
              <a:buChar char="•"/>
            </a:pPr>
            <a:endParaRPr lang="en-US" b="0" dirty="0"/>
          </a:p>
        </p:txBody>
      </p:sp>
      <p:sp>
        <p:nvSpPr>
          <p:cNvPr id="4" name="Slide Number Placeholder 3"/>
          <p:cNvSpPr>
            <a:spLocks noGrp="1"/>
          </p:cNvSpPr>
          <p:nvPr>
            <p:ph type="sldNum" sz="quarter" idx="10"/>
          </p:nvPr>
        </p:nvSpPr>
        <p:spPr/>
        <p:txBody>
          <a:bodyPr/>
          <a:lstStyle/>
          <a:p>
            <a:fld id="{9B41CD6C-98D8-DD41-8358-EE746C337E35}" type="slidenum">
              <a:rPr lang="en-US" smtClean="0"/>
              <a:t>34</a:t>
            </a:fld>
            <a:endParaRPr lang="en-US"/>
          </a:p>
        </p:txBody>
      </p:sp>
    </p:spTree>
    <p:extLst>
      <p:ext uri="{BB962C8B-B14F-4D97-AF65-F5344CB8AC3E}">
        <p14:creationId xmlns:p14="http://schemas.microsoft.com/office/powerpoint/2010/main" val="11959694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of unstructured</a:t>
            </a:r>
            <a:r>
              <a:rPr lang="en-US" b="1" baseline="0" dirty="0"/>
              <a:t> problem &amp; non programmed decision:</a:t>
            </a:r>
          </a:p>
          <a:p>
            <a:r>
              <a:rPr lang="en-US" baseline="0" dirty="0"/>
              <a:t>A client starts suing a dietitian for telling her to exercise while pregnant (because she got an abortion) </a:t>
            </a:r>
          </a:p>
          <a:p>
            <a:endParaRPr lang="en-US" baseline="0" dirty="0"/>
          </a:p>
          <a:p>
            <a:r>
              <a:rPr lang="en-US" b="1" baseline="0" dirty="0"/>
              <a:t>Programmed decision:</a:t>
            </a:r>
          </a:p>
          <a:p>
            <a:pPr marL="171450" indent="-171450">
              <a:buFont typeface="Arial"/>
              <a:buChar char="•"/>
            </a:pPr>
            <a:r>
              <a:rPr lang="en-US" baseline="0" dirty="0"/>
              <a:t>Approval of </a:t>
            </a:r>
            <a:r>
              <a:rPr lang="en-US" baseline="0" dirty="0" err="1"/>
              <a:t>Dr</a:t>
            </a:r>
            <a:r>
              <a:rPr lang="en-US" baseline="0" dirty="0"/>
              <a:t> for exercising</a:t>
            </a:r>
          </a:p>
          <a:p>
            <a:pPr marL="171450" indent="-171450">
              <a:buFont typeface="Arial"/>
              <a:buChar char="•"/>
            </a:pPr>
            <a:r>
              <a:rPr lang="en-US" baseline="0" dirty="0"/>
              <a:t>Signed consent form</a:t>
            </a:r>
          </a:p>
          <a:p>
            <a:endParaRPr lang="en-US" baseline="0" dirty="0"/>
          </a:p>
        </p:txBody>
      </p:sp>
      <p:sp>
        <p:nvSpPr>
          <p:cNvPr id="4" name="Slide Number Placeholder 3"/>
          <p:cNvSpPr>
            <a:spLocks noGrp="1"/>
          </p:cNvSpPr>
          <p:nvPr>
            <p:ph type="sldNum" sz="quarter" idx="10"/>
          </p:nvPr>
        </p:nvSpPr>
        <p:spPr/>
        <p:txBody>
          <a:bodyPr/>
          <a:lstStyle/>
          <a:p>
            <a:fld id="{9B41CD6C-98D8-DD41-8358-EE746C337E35}" type="slidenum">
              <a:rPr lang="en-US" smtClean="0"/>
              <a:t>35</a:t>
            </a:fld>
            <a:endParaRPr lang="en-US"/>
          </a:p>
        </p:txBody>
      </p:sp>
    </p:spTree>
    <p:extLst>
      <p:ext uri="{BB962C8B-B14F-4D97-AF65-F5344CB8AC3E}">
        <p14:creationId xmlns:p14="http://schemas.microsoft.com/office/powerpoint/2010/main" val="41264395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 in</a:t>
            </a:r>
            <a:r>
              <a:rPr lang="en-US" baseline="0" dirty="0"/>
              <a:t> restaurant a client gets immediate food poisoning, </a:t>
            </a:r>
            <a:r>
              <a:rPr lang="en-US" baseline="0" dirty="0" err="1"/>
              <a:t>begger</a:t>
            </a:r>
            <a:r>
              <a:rPr lang="en-US" baseline="0" dirty="0"/>
              <a:t> enters restaurant</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36</a:t>
            </a:fld>
            <a:endParaRPr lang="en-US"/>
          </a:p>
        </p:txBody>
      </p:sp>
    </p:spTree>
    <p:extLst>
      <p:ext uri="{BB962C8B-B14F-4D97-AF65-F5344CB8AC3E}">
        <p14:creationId xmlns:p14="http://schemas.microsoft.com/office/powerpoint/2010/main" val="2416596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Diet coke</a:t>
            </a:r>
            <a:r>
              <a:rPr lang="en-US" baseline="0" dirty="0"/>
              <a:t> or regular </a:t>
            </a:r>
            <a:r>
              <a:rPr lang="en-US" baseline="0" dirty="0" err="1"/>
              <a:t>pepsi</a:t>
            </a:r>
            <a:r>
              <a:rPr lang="en-US" baseline="0" dirty="0"/>
              <a:t>?</a:t>
            </a:r>
          </a:p>
          <a:p>
            <a:pPr marL="171450" indent="-171450">
              <a:buFont typeface="Arial"/>
              <a:buChar char="•"/>
            </a:pPr>
            <a:r>
              <a:rPr lang="en-US" baseline="0" dirty="0"/>
              <a:t>Based on what do we decide?  Calories? Taste? Brand? Time of the day? Type of meal (heavy; not heavy)?peer pressure? Health? Or a blend of all of these factors? </a:t>
            </a:r>
          </a:p>
          <a:p>
            <a:pPr marL="171450" indent="-171450">
              <a:buFont typeface="Arial"/>
              <a:buChar char="•"/>
            </a:pPr>
            <a:endParaRPr lang="en-US" baseline="0" dirty="0"/>
          </a:p>
        </p:txBody>
      </p:sp>
      <p:sp>
        <p:nvSpPr>
          <p:cNvPr id="4" name="Slide Number Placeholder 3"/>
          <p:cNvSpPr>
            <a:spLocks noGrp="1"/>
          </p:cNvSpPr>
          <p:nvPr>
            <p:ph type="sldNum" sz="quarter" idx="10"/>
          </p:nvPr>
        </p:nvSpPr>
        <p:spPr/>
        <p:txBody>
          <a:bodyPr/>
          <a:lstStyle/>
          <a:p>
            <a:fld id="{9B41CD6C-98D8-DD41-8358-EE746C337E35}" type="slidenum">
              <a:rPr lang="en-US" smtClean="0"/>
              <a:t>3</a:t>
            </a:fld>
            <a:endParaRPr lang="en-US"/>
          </a:p>
        </p:txBody>
      </p:sp>
    </p:spTree>
    <p:extLst>
      <p:ext uri="{BB962C8B-B14F-4D97-AF65-F5344CB8AC3E}">
        <p14:creationId xmlns:p14="http://schemas.microsoft.com/office/powerpoint/2010/main" val="14848599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Bulk</a:t>
            </a:r>
            <a:r>
              <a:rPr lang="en-US" baseline="0" dirty="0"/>
              <a:t> of decisions made my frontline managers are of the programmed (or programmable) type</a:t>
            </a:r>
          </a:p>
          <a:p>
            <a:pPr marL="171450" indent="-171450">
              <a:buFont typeface="Arial"/>
              <a:buChar char="•"/>
            </a:pPr>
            <a:r>
              <a:rPr lang="en-US" baseline="0" dirty="0"/>
              <a:t>Upper-level management tend to make most of the non-programmed decisions in an organization</a:t>
            </a:r>
          </a:p>
          <a:p>
            <a:pPr marL="171450" indent="-171450">
              <a:buFont typeface="Arial"/>
              <a:buChar char="•"/>
            </a:pPr>
            <a:r>
              <a:rPr lang="en-US" baseline="0" dirty="0"/>
              <a:t>It is not necessarily all the time like this, it is probably that both top and lower level managers be also involved in making programmable and non-programmable decisions respectively</a:t>
            </a:r>
          </a:p>
          <a:p>
            <a:endParaRPr lang="en-US" baseline="0" dirty="0"/>
          </a:p>
          <a:p>
            <a:r>
              <a:rPr lang="en-US" baseline="0" dirty="0"/>
              <a:t>Source: </a:t>
            </a:r>
            <a:r>
              <a:rPr lang="en-US" i="1" baseline="0" dirty="0"/>
              <a:t>Management</a:t>
            </a:r>
            <a:r>
              <a:rPr lang="en-US" baseline="0" dirty="0"/>
              <a:t>, 5</a:t>
            </a:r>
            <a:r>
              <a:rPr lang="en-US" baseline="30000" dirty="0"/>
              <a:t>th</a:t>
            </a:r>
            <a:r>
              <a:rPr lang="en-US" baseline="0" dirty="0"/>
              <a:t> edition by Coulter and Robbins 1996</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37</a:t>
            </a:fld>
            <a:endParaRPr lang="en-US"/>
          </a:p>
        </p:txBody>
      </p:sp>
    </p:spTree>
    <p:extLst>
      <p:ext uri="{BB962C8B-B14F-4D97-AF65-F5344CB8AC3E}">
        <p14:creationId xmlns:p14="http://schemas.microsoft.com/office/powerpoint/2010/main" val="8344843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often worse to</a:t>
            </a:r>
            <a:r>
              <a:rPr lang="en-US" baseline="0" dirty="0"/>
              <a:t> not make a decision than to make an incorrect one; the routine avoidance of making decisions causes subordinates to question the manager’s effectiveness as a manager</a:t>
            </a:r>
          </a:p>
          <a:p>
            <a:r>
              <a:rPr lang="en-US" baseline="0" dirty="0"/>
              <a:t>Will wait until program stops working  to get a new one</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40</a:t>
            </a:fld>
            <a:endParaRPr lang="en-US"/>
          </a:p>
        </p:txBody>
      </p:sp>
    </p:spTree>
    <p:extLst>
      <p:ext uri="{BB962C8B-B14F-4D97-AF65-F5344CB8AC3E}">
        <p14:creationId xmlns:p14="http://schemas.microsoft.com/office/powerpoint/2010/main" val="309464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Not going to wait until the program stops working</a:t>
            </a:r>
            <a:r>
              <a:rPr lang="en-US" baseline="0" dirty="0"/>
              <a:t> to take a decision: will start doing so when realizing that dietitians can’t all have access to it and that it lacks the info on trans fats</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41</a:t>
            </a:fld>
            <a:endParaRPr lang="en-US"/>
          </a:p>
        </p:txBody>
      </p:sp>
    </p:spTree>
    <p:extLst>
      <p:ext uri="{BB962C8B-B14F-4D97-AF65-F5344CB8AC3E}">
        <p14:creationId xmlns:p14="http://schemas.microsoft.com/office/powerpoint/2010/main" val="3094644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Will start looking for new progra</a:t>
            </a:r>
            <a:r>
              <a:rPr lang="en-US" baseline="0" dirty="0"/>
              <a:t>m as soon as realizes that it has been 1-2 years and that new programs exists</a:t>
            </a:r>
          </a:p>
          <a:p>
            <a:pPr marL="171450" indent="-171450">
              <a:buFont typeface="Arial"/>
              <a:buChar char="•"/>
            </a:pPr>
            <a:r>
              <a:rPr lang="en-US" baseline="0" dirty="0"/>
              <a:t>Looks for new programs and updated things all the time</a:t>
            </a:r>
          </a:p>
          <a:p>
            <a:pPr marL="171450" indent="-171450">
              <a:buFont typeface="Arial"/>
              <a:buChar char="•"/>
            </a:pPr>
            <a:r>
              <a:rPr lang="en-US" baseline="0" dirty="0"/>
              <a:t>Do contingency planning </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42</a:t>
            </a:fld>
            <a:endParaRPr lang="en-US"/>
          </a:p>
        </p:txBody>
      </p:sp>
    </p:spTree>
    <p:extLst>
      <p:ext uri="{BB962C8B-B14F-4D97-AF65-F5344CB8AC3E}">
        <p14:creationId xmlns:p14="http://schemas.microsoft.com/office/powerpoint/2010/main" val="30946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Color? Style? Fashion? Mood? Weight? Appearance? Clothes</a:t>
            </a:r>
            <a:r>
              <a:rPr lang="en-US" baseline="0" dirty="0"/>
              <a:t> already worn? Accessibility?  Time? Weather? </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4</a:t>
            </a:fld>
            <a:endParaRPr lang="en-US"/>
          </a:p>
        </p:txBody>
      </p:sp>
    </p:spTree>
    <p:extLst>
      <p:ext uri="{BB962C8B-B14F-4D97-AF65-F5344CB8AC3E}">
        <p14:creationId xmlns:p14="http://schemas.microsoft.com/office/powerpoint/2010/main" val="1989915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 of making a choice between 2 or more alternatives</a:t>
            </a:r>
            <a:r>
              <a:rPr lang="en-US" baseline="0" dirty="0"/>
              <a:t> </a:t>
            </a:r>
          </a:p>
          <a:p>
            <a:r>
              <a:rPr lang="en-US" baseline="0" dirty="0"/>
              <a:t>What happens when you have to chose between 2 items on the menu? </a:t>
            </a:r>
          </a:p>
          <a:p>
            <a:r>
              <a:rPr lang="en-US" baseline="0" dirty="0"/>
              <a:t>Weighing both scenarios:</a:t>
            </a:r>
          </a:p>
          <a:p>
            <a:r>
              <a:rPr lang="en-US" baseline="0" dirty="0"/>
              <a:t>Eating the cake: yummy + happy + elevates mood BUT calories,</a:t>
            </a:r>
            <a:r>
              <a:rPr lang="en-US" baseline="0" dirty="0">
                <a:sym typeface="Wingdings"/>
              </a:rPr>
              <a:t> no satiety, potential weight gain?</a:t>
            </a:r>
          </a:p>
          <a:p>
            <a:r>
              <a:rPr lang="en-US" baseline="0" dirty="0">
                <a:sym typeface="Wingdings"/>
              </a:rPr>
              <a:t>Eating the fruits: less tasty than the cake (obviously), less calories, fitter happier, vitamins, more satiety</a:t>
            </a:r>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5</a:t>
            </a:fld>
            <a:endParaRPr lang="en-US"/>
          </a:p>
        </p:txBody>
      </p:sp>
    </p:spTree>
    <p:extLst>
      <p:ext uri="{BB962C8B-B14F-4D97-AF65-F5344CB8AC3E}">
        <p14:creationId xmlns:p14="http://schemas.microsoft.com/office/powerpoint/2010/main" val="3734120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Process of making a choice between 2 or more alternatives</a:t>
            </a:r>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6</a:t>
            </a:fld>
            <a:endParaRPr lang="en-US"/>
          </a:p>
        </p:txBody>
      </p:sp>
    </p:spTree>
    <p:extLst>
      <p:ext uri="{BB962C8B-B14F-4D97-AF65-F5344CB8AC3E}">
        <p14:creationId xmlns:p14="http://schemas.microsoft.com/office/powerpoint/2010/main" val="4126150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Ex. How to brush our</a:t>
            </a:r>
            <a:r>
              <a:rPr lang="en-US" baseline="0" dirty="0"/>
              <a:t> teeth, which hand to write with etc.: </a:t>
            </a:r>
            <a:r>
              <a:rPr lang="en-US" dirty="0"/>
              <a:t>Though it is likely that decisions were involved</a:t>
            </a:r>
            <a:r>
              <a:rPr lang="en-US" baseline="0" dirty="0"/>
              <a:t> when the skills were being learned, they are no longer relevant; we perform these tasks as a matter of habit, having made the decisions long ago and forgotten the reasoning behind them. </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7</a:t>
            </a:fld>
            <a:endParaRPr lang="en-US"/>
          </a:p>
        </p:txBody>
      </p:sp>
    </p:spTree>
    <p:extLst>
      <p:ext uri="{BB962C8B-B14F-4D97-AF65-F5344CB8AC3E}">
        <p14:creationId xmlns:p14="http://schemas.microsoft.com/office/powerpoint/2010/main" val="3865104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Route to take to work in case</a:t>
            </a:r>
            <a:r>
              <a:rPr lang="en-US" baseline="0" dirty="0"/>
              <a:t> there is traffic</a:t>
            </a:r>
          </a:p>
          <a:p>
            <a:pPr marL="171450" indent="-171450">
              <a:buFont typeface="Arial"/>
              <a:buChar char="•"/>
            </a:pPr>
            <a:r>
              <a:rPr lang="en-US" baseline="0" dirty="0"/>
              <a:t>Parenteral or enteral nutrition for critical care patients</a:t>
            </a:r>
          </a:p>
          <a:p>
            <a:pPr marL="171450" indent="-171450">
              <a:buFont typeface="Arial"/>
              <a:buChar char="•"/>
            </a:pPr>
            <a:r>
              <a:rPr lang="en-US" baseline="0" dirty="0"/>
              <a:t>Diet to administer in case of plateau in weight </a:t>
            </a:r>
          </a:p>
          <a:p>
            <a:pPr marL="171450" indent="-171450">
              <a:buFont typeface="Arial"/>
              <a:buChar char="•"/>
            </a:pPr>
            <a:r>
              <a:rPr lang="en-US" baseline="0" dirty="0"/>
              <a:t>Hospital disaster plan </a:t>
            </a:r>
          </a:p>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9</a:t>
            </a:fld>
            <a:endParaRPr lang="en-US"/>
          </a:p>
        </p:txBody>
      </p:sp>
    </p:spTree>
    <p:extLst>
      <p:ext uri="{BB962C8B-B14F-4D97-AF65-F5344CB8AC3E}">
        <p14:creationId xmlns:p14="http://schemas.microsoft.com/office/powerpoint/2010/main" val="284532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1CD6C-98D8-DD41-8358-EE746C337E35}" type="slidenum">
              <a:rPr lang="en-US" smtClean="0"/>
              <a:t>10</a:t>
            </a:fld>
            <a:endParaRPr lang="en-US"/>
          </a:p>
        </p:txBody>
      </p:sp>
    </p:spTree>
    <p:extLst>
      <p:ext uri="{BB962C8B-B14F-4D97-AF65-F5344CB8AC3E}">
        <p14:creationId xmlns:p14="http://schemas.microsoft.com/office/powerpoint/2010/main" val="231652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March 14,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Tuesday, March 14,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March 14,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Tuesday, March 14,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March 14,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March 14,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March 14,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Tuesday, March 14,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March 14,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March 14,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March 14,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March 14,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sq.org/learn-about-quality/cause-analysis-tools/overview/fishbon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811104" y="904176"/>
            <a:ext cx="5186606" cy="5186606"/>
          </a:xfrm>
          <a:prstGeom prst="rect">
            <a:avLst/>
          </a:prstGeom>
        </p:spPr>
      </p:pic>
    </p:spTree>
    <p:extLst>
      <p:ext uri="{BB962C8B-B14F-4D97-AF65-F5344CB8AC3E}">
        <p14:creationId xmlns:p14="http://schemas.microsoft.com/office/powerpoint/2010/main" val="1351012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 of Making Decisions</a:t>
            </a:r>
          </a:p>
        </p:txBody>
      </p:sp>
      <p:sp>
        <p:nvSpPr>
          <p:cNvPr id="6" name="Content Placeholder 5"/>
          <p:cNvSpPr>
            <a:spLocks noGrp="1"/>
          </p:cNvSpPr>
          <p:nvPr>
            <p:ph idx="1"/>
          </p:nvPr>
        </p:nvSpPr>
        <p:spPr>
          <a:xfrm>
            <a:off x="457201" y="1600199"/>
            <a:ext cx="7983414" cy="4878780"/>
          </a:xfrm>
        </p:spPr>
        <p:txBody>
          <a:bodyPr>
            <a:normAutofit/>
          </a:bodyPr>
          <a:lstStyle/>
          <a:p>
            <a:r>
              <a:rPr lang="en-US" dirty="0"/>
              <a:t>Critical thinking skills are required before a decision can be made, implemented and evaluated </a:t>
            </a:r>
          </a:p>
          <a:p>
            <a:endParaRPr lang="en-US" dirty="0"/>
          </a:p>
          <a:p>
            <a:r>
              <a:rPr lang="en-US" dirty="0"/>
              <a:t>Decisions involving large amounts of money are usually considered very important ones, as are those that have a major impact on the lives of people</a:t>
            </a:r>
          </a:p>
        </p:txBody>
      </p:sp>
    </p:spTree>
    <p:extLst>
      <p:ext uri="{BB962C8B-B14F-4D97-AF65-F5344CB8AC3E}">
        <p14:creationId xmlns:p14="http://schemas.microsoft.com/office/powerpoint/2010/main" val="2512836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565"/>
            <a:ext cx="8229600" cy="990600"/>
          </a:xfrm>
        </p:spPr>
        <p:txBody>
          <a:bodyPr/>
          <a:lstStyle/>
          <a:p>
            <a:r>
              <a:rPr lang="en-US" dirty="0"/>
              <a:t>The Process of Making Decisions</a:t>
            </a:r>
          </a:p>
        </p:txBody>
      </p:sp>
      <p:graphicFrame>
        <p:nvGraphicFramePr>
          <p:cNvPr id="8" name="Table 7"/>
          <p:cNvGraphicFramePr>
            <a:graphicFrameLocks noGrp="1"/>
          </p:cNvGraphicFramePr>
          <p:nvPr>
            <p:extLst>
              <p:ext uri="{D42A27DB-BD31-4B8C-83A1-F6EECF244321}">
                <p14:modId xmlns:p14="http://schemas.microsoft.com/office/powerpoint/2010/main" val="849912996"/>
              </p:ext>
            </p:extLst>
          </p:nvPr>
        </p:nvGraphicFramePr>
        <p:xfrm>
          <a:off x="1121607" y="1605295"/>
          <a:ext cx="6894595" cy="4878784"/>
        </p:xfrm>
        <a:graphic>
          <a:graphicData uri="http://schemas.openxmlformats.org/drawingml/2006/table">
            <a:tbl>
              <a:tblPr firstRow="1" bandRow="1">
                <a:tableStyleId>{93296810-A885-4BE3-A3E7-6D5BEEA58F35}</a:tableStyleId>
              </a:tblPr>
              <a:tblGrid>
                <a:gridCol w="6894595">
                  <a:extLst>
                    <a:ext uri="{9D8B030D-6E8A-4147-A177-3AD203B41FA5}">
                      <a16:colId xmlns:a16="http://schemas.microsoft.com/office/drawing/2014/main" val="20000"/>
                    </a:ext>
                  </a:extLst>
                </a:gridCol>
              </a:tblGrid>
              <a:tr h="768225">
                <a:tc>
                  <a:txBody>
                    <a:bodyPr/>
                    <a:lstStyle/>
                    <a:p>
                      <a:pPr algn="ctr"/>
                      <a:r>
                        <a:rPr lang="en-US" dirty="0"/>
                        <a:t>STEPS IN THE DECISION-MAKING PROCESS</a:t>
                      </a:r>
                    </a:p>
                  </a:txBody>
                  <a:tcPr/>
                </a:tc>
                <a:extLst>
                  <a:ext uri="{0D108BD9-81ED-4DB2-BD59-A6C34878D82A}">
                    <a16:rowId xmlns:a16="http://schemas.microsoft.com/office/drawing/2014/main" val="10000"/>
                  </a:ext>
                </a:extLst>
              </a:tr>
              <a:tr h="519562">
                <a:tc>
                  <a:txBody>
                    <a:bodyPr/>
                    <a:lstStyle/>
                    <a:p>
                      <a:pPr algn="ctr"/>
                      <a:r>
                        <a:rPr lang="en-US" dirty="0"/>
                        <a:t>1. Problem Identification</a:t>
                      </a:r>
                    </a:p>
                  </a:txBody>
                  <a:tcPr/>
                </a:tc>
                <a:extLst>
                  <a:ext uri="{0D108BD9-81ED-4DB2-BD59-A6C34878D82A}">
                    <a16:rowId xmlns:a16="http://schemas.microsoft.com/office/drawing/2014/main" val="10001"/>
                  </a:ext>
                </a:extLst>
              </a:tr>
              <a:tr h="519562">
                <a:tc>
                  <a:txBody>
                    <a:bodyPr/>
                    <a:lstStyle/>
                    <a:p>
                      <a:pPr algn="ctr"/>
                      <a:r>
                        <a:rPr lang="en-US" dirty="0"/>
                        <a:t>2. Establishment of decision-making criteria</a:t>
                      </a:r>
                    </a:p>
                  </a:txBody>
                  <a:tcPr/>
                </a:tc>
                <a:extLst>
                  <a:ext uri="{0D108BD9-81ED-4DB2-BD59-A6C34878D82A}">
                    <a16:rowId xmlns:a16="http://schemas.microsoft.com/office/drawing/2014/main" val="10002"/>
                  </a:ext>
                </a:extLst>
              </a:tr>
              <a:tr h="519562">
                <a:tc>
                  <a:txBody>
                    <a:bodyPr/>
                    <a:lstStyle/>
                    <a:p>
                      <a:pPr algn="ctr"/>
                      <a:r>
                        <a:rPr lang="en-US" dirty="0"/>
                        <a:t>3. Weighting of decision-making criteria</a:t>
                      </a:r>
                    </a:p>
                  </a:txBody>
                  <a:tcPr/>
                </a:tc>
                <a:extLst>
                  <a:ext uri="{0D108BD9-81ED-4DB2-BD59-A6C34878D82A}">
                    <a16:rowId xmlns:a16="http://schemas.microsoft.com/office/drawing/2014/main" val="10003"/>
                  </a:ext>
                </a:extLst>
              </a:tr>
              <a:tr h="473625">
                <a:tc>
                  <a:txBody>
                    <a:bodyPr/>
                    <a:lstStyle/>
                    <a:p>
                      <a:pPr algn="ctr"/>
                      <a:r>
                        <a:rPr lang="en-US" dirty="0"/>
                        <a:t>4. Identifying alternatives</a:t>
                      </a:r>
                    </a:p>
                  </a:txBody>
                  <a:tcPr/>
                </a:tc>
                <a:extLst>
                  <a:ext uri="{0D108BD9-81ED-4DB2-BD59-A6C34878D82A}">
                    <a16:rowId xmlns:a16="http://schemas.microsoft.com/office/drawing/2014/main" val="10004"/>
                  </a:ext>
                </a:extLst>
              </a:tr>
              <a:tr h="519562">
                <a:tc>
                  <a:txBody>
                    <a:bodyPr/>
                    <a:lstStyle/>
                    <a:p>
                      <a:pPr algn="ctr"/>
                      <a:r>
                        <a:rPr lang="en-US" dirty="0"/>
                        <a:t>5. Analyzing alternatives</a:t>
                      </a:r>
                    </a:p>
                  </a:txBody>
                  <a:tcPr/>
                </a:tc>
                <a:extLst>
                  <a:ext uri="{0D108BD9-81ED-4DB2-BD59-A6C34878D82A}">
                    <a16:rowId xmlns:a16="http://schemas.microsoft.com/office/drawing/2014/main" val="10005"/>
                  </a:ext>
                </a:extLst>
              </a:tr>
              <a:tr h="519562">
                <a:tc>
                  <a:txBody>
                    <a:bodyPr/>
                    <a:lstStyle/>
                    <a:p>
                      <a:pPr algn="ctr"/>
                      <a:r>
                        <a:rPr lang="en-US" dirty="0"/>
                        <a:t>6. Making the decision</a:t>
                      </a:r>
                    </a:p>
                  </a:txBody>
                  <a:tcPr/>
                </a:tc>
                <a:extLst>
                  <a:ext uri="{0D108BD9-81ED-4DB2-BD59-A6C34878D82A}">
                    <a16:rowId xmlns:a16="http://schemas.microsoft.com/office/drawing/2014/main" val="10006"/>
                  </a:ext>
                </a:extLst>
              </a:tr>
              <a:tr h="519562">
                <a:tc>
                  <a:txBody>
                    <a:bodyPr/>
                    <a:lstStyle/>
                    <a:p>
                      <a:pPr algn="ctr"/>
                      <a:r>
                        <a:rPr lang="en-US" dirty="0"/>
                        <a:t>7. Implementing the</a:t>
                      </a:r>
                      <a:r>
                        <a:rPr lang="en-US" baseline="0" dirty="0"/>
                        <a:t> decision</a:t>
                      </a:r>
                      <a:endParaRPr lang="en-US" dirty="0"/>
                    </a:p>
                  </a:txBody>
                  <a:tcPr/>
                </a:tc>
                <a:extLst>
                  <a:ext uri="{0D108BD9-81ED-4DB2-BD59-A6C34878D82A}">
                    <a16:rowId xmlns:a16="http://schemas.microsoft.com/office/drawing/2014/main" val="10007"/>
                  </a:ext>
                </a:extLst>
              </a:tr>
              <a:tr h="519562">
                <a:tc>
                  <a:txBody>
                    <a:bodyPr/>
                    <a:lstStyle/>
                    <a:p>
                      <a:pPr algn="ctr"/>
                      <a:r>
                        <a:rPr lang="en-US" dirty="0"/>
                        <a:t>8. Evaluating the outcome</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82827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Problem Identification</a:t>
            </a:r>
          </a:p>
        </p:txBody>
      </p:sp>
      <p:sp>
        <p:nvSpPr>
          <p:cNvPr id="3" name="Content Placeholder 2"/>
          <p:cNvSpPr>
            <a:spLocks noGrp="1"/>
          </p:cNvSpPr>
          <p:nvPr>
            <p:ph idx="1"/>
          </p:nvPr>
        </p:nvSpPr>
        <p:spPr>
          <a:xfrm>
            <a:off x="289393" y="1600200"/>
            <a:ext cx="8681775" cy="4876800"/>
          </a:xfrm>
        </p:spPr>
        <p:txBody>
          <a:bodyPr>
            <a:noAutofit/>
          </a:bodyPr>
          <a:lstStyle/>
          <a:p>
            <a:r>
              <a:rPr lang="en-US" dirty="0"/>
              <a:t>Act of finding a </a:t>
            </a:r>
            <a:r>
              <a:rPr lang="en-US" b="1" dirty="0"/>
              <a:t>problem</a:t>
            </a:r>
            <a:r>
              <a:rPr lang="en-US" dirty="0"/>
              <a:t> and acknowledging that it exists</a:t>
            </a:r>
          </a:p>
          <a:p>
            <a:r>
              <a:rPr lang="en-US" dirty="0"/>
              <a:t>A problem exists when there is a </a:t>
            </a:r>
            <a:r>
              <a:rPr lang="en-US" u="sng" dirty="0"/>
              <a:t>difference between what is and what should be</a:t>
            </a:r>
            <a:r>
              <a:rPr lang="en-US" dirty="0"/>
              <a:t>. </a:t>
            </a:r>
          </a:p>
          <a:p>
            <a:pPr lvl="1"/>
            <a:r>
              <a:rPr lang="en-US" sz="2200" dirty="0"/>
              <a:t>Problems may be negative but also neutral yet needing resolution</a:t>
            </a:r>
          </a:p>
          <a:p>
            <a:pPr lvl="1"/>
            <a:r>
              <a:rPr lang="en-US" sz="2200" dirty="0"/>
              <a:t>Problems could also be requiring making a choice among positive alternatives </a:t>
            </a:r>
          </a:p>
          <a:p>
            <a:pPr marL="274320" lvl="1" indent="0">
              <a:buNone/>
            </a:pPr>
            <a:endParaRPr lang="en-US" sz="2200" dirty="0"/>
          </a:p>
          <a:p>
            <a:r>
              <a:rPr lang="en-US" dirty="0"/>
              <a:t>Manager must acknowledge the problem exists (human nature allows people to become comfortable with the status quo and to not want to “rock the boat”, so it is easy to ignore problems)</a:t>
            </a:r>
          </a:p>
        </p:txBody>
      </p:sp>
    </p:spTree>
    <p:extLst>
      <p:ext uri="{BB962C8B-B14F-4D97-AF65-F5344CB8AC3E}">
        <p14:creationId xmlns:p14="http://schemas.microsoft.com/office/powerpoint/2010/main" val="1363721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Problem Identification</a:t>
            </a:r>
          </a:p>
        </p:txBody>
      </p:sp>
      <p:sp>
        <p:nvSpPr>
          <p:cNvPr id="3" name="Content Placeholder 2"/>
          <p:cNvSpPr>
            <a:spLocks noGrp="1"/>
          </p:cNvSpPr>
          <p:nvPr>
            <p:ph idx="1"/>
          </p:nvPr>
        </p:nvSpPr>
        <p:spPr>
          <a:xfrm>
            <a:off x="457200" y="1600200"/>
            <a:ext cx="8433582" cy="4876800"/>
          </a:xfrm>
        </p:spPr>
        <p:txBody>
          <a:bodyPr>
            <a:normAutofit/>
          </a:bodyPr>
          <a:lstStyle/>
          <a:p>
            <a:r>
              <a:rPr lang="en-US" dirty="0"/>
              <a:t>Using </a:t>
            </a:r>
            <a:r>
              <a:rPr lang="en-US" u="sng" dirty="0"/>
              <a:t>quality management techniques</a:t>
            </a:r>
            <a:r>
              <a:rPr lang="en-US" dirty="0"/>
              <a:t> to </a:t>
            </a:r>
            <a:r>
              <a:rPr lang="en-US" u="sng" dirty="0"/>
              <a:t>compare</a:t>
            </a:r>
            <a:r>
              <a:rPr lang="en-US" dirty="0"/>
              <a:t> an organization’s </a:t>
            </a:r>
            <a:r>
              <a:rPr lang="en-US" u="sng" dirty="0"/>
              <a:t>performance to internal and external benchmarks</a:t>
            </a:r>
            <a:r>
              <a:rPr lang="en-US" dirty="0"/>
              <a:t> helps in identifying problems</a:t>
            </a:r>
          </a:p>
          <a:p>
            <a:pPr marL="0" indent="0">
              <a:buNone/>
            </a:pPr>
            <a:endParaRPr lang="en-US" dirty="0"/>
          </a:p>
          <a:p>
            <a:r>
              <a:rPr lang="en-US" dirty="0"/>
              <a:t>Manager must have adequate resources for dealing with the problem:</a:t>
            </a:r>
          </a:p>
          <a:p>
            <a:pPr lvl="1">
              <a:buFont typeface="Courier New"/>
              <a:buChar char="o"/>
            </a:pPr>
            <a:r>
              <a:rPr lang="en-US" sz="2200" dirty="0"/>
              <a:t>Money</a:t>
            </a:r>
          </a:p>
          <a:p>
            <a:pPr lvl="1">
              <a:buFont typeface="Courier New"/>
              <a:buChar char="o"/>
            </a:pPr>
            <a:r>
              <a:rPr lang="en-US" sz="2200" dirty="0"/>
              <a:t>Labor</a:t>
            </a:r>
          </a:p>
          <a:p>
            <a:pPr lvl="1">
              <a:buFont typeface="Courier New"/>
              <a:buChar char="o"/>
            </a:pPr>
            <a:r>
              <a:rPr lang="en-US" sz="2200" dirty="0"/>
              <a:t>Other types of input </a:t>
            </a:r>
          </a:p>
        </p:txBody>
      </p:sp>
    </p:spTree>
    <p:extLst>
      <p:ext uri="{BB962C8B-B14F-4D97-AF65-F5344CB8AC3E}">
        <p14:creationId xmlns:p14="http://schemas.microsoft.com/office/powerpoint/2010/main" val="2959512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800" b="1" dirty="0"/>
              <a:t>Root Cause Analysis</a:t>
            </a:r>
          </a:p>
          <a:p>
            <a:r>
              <a:rPr lang="en-US" sz="2800" dirty="0"/>
              <a:t>Finding the real cause of a problem is often a challenge</a:t>
            </a:r>
          </a:p>
          <a:p>
            <a:pPr marL="0" indent="0">
              <a:buNone/>
            </a:pPr>
            <a:endParaRPr lang="en-US" sz="2800" dirty="0"/>
          </a:p>
          <a:p>
            <a:r>
              <a:rPr lang="en-US" sz="2800" dirty="0"/>
              <a:t>A fishbone diagram is often used to identify the causes</a:t>
            </a:r>
          </a:p>
          <a:p>
            <a:pPr marL="0" indent="0">
              <a:buNone/>
            </a:pPr>
            <a:r>
              <a:rPr lang="en-US" sz="2800" dirty="0"/>
              <a:t> </a:t>
            </a:r>
          </a:p>
          <a:p>
            <a:r>
              <a:rPr lang="en-US" sz="2800" dirty="0"/>
              <a:t>The fishbone diagram identifies many possible causes for an effect or problem. It can be used to structure a brainstorming session. It immediately sorts ideas into useful categories. </a:t>
            </a:r>
          </a:p>
        </p:txBody>
      </p:sp>
      <p:sp>
        <p:nvSpPr>
          <p:cNvPr id="5" name="Title 1"/>
          <p:cNvSpPr>
            <a:spLocks noGrp="1"/>
          </p:cNvSpPr>
          <p:nvPr>
            <p:ph type="title"/>
          </p:nvPr>
        </p:nvSpPr>
        <p:spPr>
          <a:xfrm>
            <a:off x="457200" y="533400"/>
            <a:ext cx="8229600" cy="990600"/>
          </a:xfrm>
        </p:spPr>
        <p:txBody>
          <a:bodyPr>
            <a:normAutofit/>
          </a:bodyPr>
          <a:lstStyle/>
          <a:p>
            <a:r>
              <a:rPr lang="en-US" dirty="0"/>
              <a:t>Step 1: Problem Identification</a:t>
            </a:r>
          </a:p>
        </p:txBody>
      </p:sp>
      <p:sp>
        <p:nvSpPr>
          <p:cNvPr id="6" name="TextBox 5"/>
          <p:cNvSpPr txBox="1"/>
          <p:nvPr/>
        </p:nvSpPr>
        <p:spPr>
          <a:xfrm>
            <a:off x="68580" y="6423660"/>
            <a:ext cx="8983980" cy="338554"/>
          </a:xfrm>
          <a:prstGeom prst="rect">
            <a:avLst/>
          </a:prstGeom>
          <a:noFill/>
        </p:spPr>
        <p:txBody>
          <a:bodyPr wrap="square" rtlCol="0">
            <a:spAutoFit/>
          </a:bodyPr>
          <a:lstStyle/>
          <a:p>
            <a:pPr algn="ctr"/>
            <a:r>
              <a:rPr lang="en-US" sz="1600" dirty="0">
                <a:hlinkClick r:id="rId2"/>
              </a:rPr>
              <a:t>http://asq.org/learn-about-quality/cause-analysis-tools/overview/fishbone.html</a:t>
            </a:r>
            <a:r>
              <a:rPr lang="en-US" sz="1600" dirty="0"/>
              <a:t> Retrieved Feb 2017</a:t>
            </a:r>
          </a:p>
        </p:txBody>
      </p:sp>
    </p:spTree>
    <p:extLst>
      <p:ext uri="{BB962C8B-B14F-4D97-AF65-F5344CB8AC3E}">
        <p14:creationId xmlns:p14="http://schemas.microsoft.com/office/powerpoint/2010/main" val="1210587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blank fishbone diagram"/>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7180"/>
            <a:ext cx="8503920" cy="6355080"/>
          </a:xfrm>
          <a:prstGeom prst="rect">
            <a:avLst/>
          </a:prstGeom>
          <a:noFill/>
          <a:ln>
            <a:noFill/>
          </a:ln>
        </p:spPr>
      </p:pic>
      <p:sp>
        <p:nvSpPr>
          <p:cNvPr id="9" name="TextBox 8"/>
          <p:cNvSpPr txBox="1"/>
          <p:nvPr/>
        </p:nvSpPr>
        <p:spPr>
          <a:xfrm>
            <a:off x="7246620" y="3567946"/>
            <a:ext cx="1371600" cy="400110"/>
          </a:xfrm>
          <a:prstGeom prst="rect">
            <a:avLst/>
          </a:prstGeom>
          <a:noFill/>
        </p:spPr>
        <p:txBody>
          <a:bodyPr wrap="square" rtlCol="0">
            <a:spAutoFit/>
          </a:bodyPr>
          <a:lstStyle/>
          <a:p>
            <a:r>
              <a:rPr lang="en-US" sz="2000" b="1" dirty="0"/>
              <a:t>Problem</a:t>
            </a:r>
          </a:p>
        </p:txBody>
      </p:sp>
      <p:sp>
        <p:nvSpPr>
          <p:cNvPr id="10" name="TextBox 9"/>
          <p:cNvSpPr txBox="1"/>
          <p:nvPr/>
        </p:nvSpPr>
        <p:spPr>
          <a:xfrm>
            <a:off x="4747260" y="1640086"/>
            <a:ext cx="1371600" cy="400110"/>
          </a:xfrm>
          <a:prstGeom prst="rect">
            <a:avLst/>
          </a:prstGeom>
          <a:noFill/>
        </p:spPr>
        <p:txBody>
          <a:bodyPr wrap="square" rtlCol="0">
            <a:spAutoFit/>
          </a:bodyPr>
          <a:lstStyle/>
          <a:p>
            <a:r>
              <a:rPr lang="en-US" sz="2000" b="1" dirty="0"/>
              <a:t>People</a:t>
            </a:r>
          </a:p>
        </p:txBody>
      </p:sp>
      <p:sp>
        <p:nvSpPr>
          <p:cNvPr id="11" name="TextBox 10"/>
          <p:cNvSpPr txBox="1"/>
          <p:nvPr/>
        </p:nvSpPr>
        <p:spPr>
          <a:xfrm>
            <a:off x="2636520" y="1655326"/>
            <a:ext cx="1371600" cy="400110"/>
          </a:xfrm>
          <a:prstGeom prst="rect">
            <a:avLst/>
          </a:prstGeom>
          <a:noFill/>
        </p:spPr>
        <p:txBody>
          <a:bodyPr wrap="square" rtlCol="0">
            <a:spAutoFit/>
          </a:bodyPr>
          <a:lstStyle/>
          <a:p>
            <a:r>
              <a:rPr lang="en-US" sz="2000" b="1" dirty="0"/>
              <a:t>Process</a:t>
            </a:r>
          </a:p>
        </p:txBody>
      </p:sp>
      <p:sp>
        <p:nvSpPr>
          <p:cNvPr id="12" name="TextBox 11"/>
          <p:cNvSpPr txBox="1"/>
          <p:nvPr/>
        </p:nvSpPr>
        <p:spPr>
          <a:xfrm>
            <a:off x="708660" y="1624846"/>
            <a:ext cx="1645920" cy="400110"/>
          </a:xfrm>
          <a:prstGeom prst="rect">
            <a:avLst/>
          </a:prstGeom>
          <a:noFill/>
        </p:spPr>
        <p:txBody>
          <a:bodyPr wrap="square" rtlCol="0">
            <a:spAutoFit/>
          </a:bodyPr>
          <a:lstStyle/>
          <a:p>
            <a:r>
              <a:rPr lang="en-US" sz="2000" b="1" dirty="0"/>
              <a:t>Equipment</a:t>
            </a:r>
          </a:p>
        </p:txBody>
      </p:sp>
      <p:sp>
        <p:nvSpPr>
          <p:cNvPr id="13" name="TextBox 12"/>
          <p:cNvSpPr txBox="1"/>
          <p:nvPr/>
        </p:nvSpPr>
        <p:spPr>
          <a:xfrm>
            <a:off x="792480" y="5411986"/>
            <a:ext cx="1645920" cy="400110"/>
          </a:xfrm>
          <a:prstGeom prst="rect">
            <a:avLst/>
          </a:prstGeom>
          <a:noFill/>
        </p:spPr>
        <p:txBody>
          <a:bodyPr wrap="square" rtlCol="0">
            <a:spAutoFit/>
          </a:bodyPr>
          <a:lstStyle/>
          <a:p>
            <a:r>
              <a:rPr lang="en-US" sz="2000" b="1" dirty="0"/>
              <a:t>Materials</a:t>
            </a:r>
          </a:p>
        </p:txBody>
      </p:sp>
      <p:sp>
        <p:nvSpPr>
          <p:cNvPr id="14" name="TextBox 13"/>
          <p:cNvSpPr txBox="1"/>
          <p:nvPr/>
        </p:nvSpPr>
        <p:spPr>
          <a:xfrm>
            <a:off x="2522220" y="5421392"/>
            <a:ext cx="1805940" cy="400110"/>
          </a:xfrm>
          <a:prstGeom prst="rect">
            <a:avLst/>
          </a:prstGeom>
          <a:noFill/>
        </p:spPr>
        <p:txBody>
          <a:bodyPr wrap="square" rtlCol="0">
            <a:spAutoFit/>
          </a:bodyPr>
          <a:lstStyle/>
          <a:p>
            <a:r>
              <a:rPr lang="en-US" sz="2000" b="1" dirty="0"/>
              <a:t>Environment</a:t>
            </a:r>
          </a:p>
        </p:txBody>
      </p:sp>
      <p:sp>
        <p:nvSpPr>
          <p:cNvPr id="15" name="TextBox 14"/>
          <p:cNvSpPr txBox="1"/>
          <p:nvPr/>
        </p:nvSpPr>
        <p:spPr>
          <a:xfrm>
            <a:off x="4411980" y="5436632"/>
            <a:ext cx="1805940" cy="400110"/>
          </a:xfrm>
          <a:prstGeom prst="rect">
            <a:avLst/>
          </a:prstGeom>
          <a:noFill/>
        </p:spPr>
        <p:txBody>
          <a:bodyPr wrap="square" rtlCol="0">
            <a:spAutoFit/>
          </a:bodyPr>
          <a:lstStyle/>
          <a:p>
            <a:r>
              <a:rPr lang="en-US" sz="2000" b="1" dirty="0"/>
              <a:t>Management</a:t>
            </a:r>
          </a:p>
        </p:txBody>
      </p:sp>
    </p:spTree>
    <p:extLst>
      <p:ext uri="{BB962C8B-B14F-4D97-AF65-F5344CB8AC3E}">
        <p14:creationId xmlns:p14="http://schemas.microsoft.com/office/powerpoint/2010/main" val="284558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Fishbone Diagram</a:t>
            </a:r>
          </a:p>
        </p:txBody>
      </p:sp>
      <p:sp>
        <p:nvSpPr>
          <p:cNvPr id="3" name="Content Placeholder 2"/>
          <p:cNvSpPr>
            <a:spLocks noGrp="1"/>
          </p:cNvSpPr>
          <p:nvPr>
            <p:ph idx="1"/>
          </p:nvPr>
        </p:nvSpPr>
        <p:spPr>
          <a:xfrm>
            <a:off x="388620" y="1600200"/>
            <a:ext cx="8526780" cy="5052060"/>
          </a:xfrm>
        </p:spPr>
        <p:txBody>
          <a:bodyPr>
            <a:normAutofit fontScale="92500" lnSpcReduction="20000"/>
          </a:bodyPr>
          <a:lstStyle/>
          <a:p>
            <a:r>
              <a:rPr lang="en-US" dirty="0"/>
              <a:t>Equipment</a:t>
            </a:r>
          </a:p>
          <a:p>
            <a:pPr lvl="1"/>
            <a:r>
              <a:rPr lang="en-US" dirty="0"/>
              <a:t>Ex a trolley that transports food may be inadequate to maintain temperature</a:t>
            </a:r>
          </a:p>
          <a:p>
            <a:r>
              <a:rPr lang="en-US" dirty="0"/>
              <a:t>Process</a:t>
            </a:r>
          </a:p>
          <a:p>
            <a:pPr lvl="1"/>
            <a:r>
              <a:rPr lang="en-US" dirty="0"/>
              <a:t>Ex Auditing procedures, quality checks may be made in a way that misses errors</a:t>
            </a:r>
          </a:p>
          <a:p>
            <a:r>
              <a:rPr lang="en-US" dirty="0"/>
              <a:t>People</a:t>
            </a:r>
          </a:p>
          <a:p>
            <a:pPr lvl="1"/>
            <a:r>
              <a:rPr lang="en-US" dirty="0"/>
              <a:t>Ex Human errors, inadequate training of staff…</a:t>
            </a:r>
          </a:p>
          <a:p>
            <a:r>
              <a:rPr lang="en-US" dirty="0"/>
              <a:t>Materials</a:t>
            </a:r>
          </a:p>
          <a:p>
            <a:pPr lvl="1"/>
            <a:r>
              <a:rPr lang="en-US" dirty="0"/>
              <a:t>Ex Raw materials used are the cause of the problem</a:t>
            </a:r>
          </a:p>
          <a:p>
            <a:r>
              <a:rPr lang="en-US" dirty="0"/>
              <a:t>Environment</a:t>
            </a:r>
          </a:p>
          <a:p>
            <a:pPr lvl="1"/>
            <a:r>
              <a:rPr lang="en-US" dirty="0"/>
              <a:t>Ex the room temperature of a room assembling cold food is too hot preventing the food temperature to remain cold</a:t>
            </a:r>
          </a:p>
          <a:p>
            <a:r>
              <a:rPr lang="en-US" dirty="0"/>
              <a:t>Management</a:t>
            </a:r>
          </a:p>
          <a:p>
            <a:pPr lvl="1"/>
            <a:r>
              <a:rPr lang="en-US" dirty="0"/>
              <a:t>Ex. Management procedures neglected the correction of errors, lack of commitment to quality…</a:t>
            </a:r>
          </a:p>
        </p:txBody>
      </p:sp>
    </p:spTree>
    <p:extLst>
      <p:ext uri="{BB962C8B-B14F-4D97-AF65-F5344CB8AC3E}">
        <p14:creationId xmlns:p14="http://schemas.microsoft.com/office/powerpoint/2010/main" val="1289140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279863" y="1600200"/>
            <a:ext cx="8654239" cy="5257800"/>
          </a:xfrm>
        </p:spPr>
        <p:txBody>
          <a:bodyPr>
            <a:normAutofit fontScale="85000" lnSpcReduction="20000"/>
          </a:bodyPr>
          <a:lstStyle/>
          <a:p>
            <a:pPr marL="0" indent="0" algn="ctr">
              <a:buNone/>
            </a:pPr>
            <a:r>
              <a:rPr lang="en-US" b="1" i="1" dirty="0">
                <a:solidFill>
                  <a:srgbClr val="FF0000"/>
                </a:solidFill>
              </a:rPr>
              <a:t>A clinical nutrition manager is planning to upgrade the department’s nutrient analysis software. The program currently in use is not very user-friendly and was installed on a department PC 4 years ago. </a:t>
            </a:r>
          </a:p>
          <a:p>
            <a:pPr marL="0" indent="0" algn="ctr">
              <a:buNone/>
            </a:pPr>
            <a:endParaRPr lang="en-US" i="1" dirty="0">
              <a:solidFill>
                <a:srgbClr val="FF0000"/>
              </a:solidFill>
            </a:endParaRPr>
          </a:p>
          <a:p>
            <a:pPr marL="0" indent="0" algn="ctr">
              <a:buNone/>
            </a:pPr>
            <a:r>
              <a:rPr lang="en-US" dirty="0"/>
              <a:t>The old computer has a very slow processor, but it is the only one in the department that is compatible with the software. All of the other computers are new and have sufficient memory to hold a more sophisticated program. Then, too, the existing program doesn’t list enough foods; though there was a way to add new foods to the program when it was purchased, the database is now full and cannot accept more entries. The reason that this program was chosen four years ago is that it listed a wide array of nutrients, including macronutrients (CHO, PRO, FATS and KCAL), total dietary fibers, all the RDA minerals, all the vitamins, amino acids and omega-3 and omega-6 fatty acids. The program is intended to be used in a general hospital’s nutrition department which needs it for nutritional assessment and calorie counts. The program may also be used to analyze the menus for the inpatients and cafeteria. </a:t>
            </a:r>
            <a:r>
              <a:rPr lang="en-US" b="1" dirty="0"/>
              <a:t>The problem at hand is choosing the correct software package to meet the immediate needs of the department while anticipating future needs. </a:t>
            </a:r>
          </a:p>
        </p:txBody>
      </p:sp>
    </p:spTree>
    <p:extLst>
      <p:ext uri="{BB962C8B-B14F-4D97-AF65-F5344CB8AC3E}">
        <p14:creationId xmlns:p14="http://schemas.microsoft.com/office/powerpoint/2010/main" val="52927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Establishment of Decision-Making Criteria </a:t>
            </a:r>
          </a:p>
        </p:txBody>
      </p:sp>
      <p:sp>
        <p:nvSpPr>
          <p:cNvPr id="3" name="Content Placeholder 2"/>
          <p:cNvSpPr>
            <a:spLocks noGrp="1"/>
          </p:cNvSpPr>
          <p:nvPr>
            <p:ph idx="1"/>
          </p:nvPr>
        </p:nvSpPr>
        <p:spPr/>
        <p:txBody>
          <a:bodyPr>
            <a:normAutofit/>
          </a:bodyPr>
          <a:lstStyle/>
          <a:p>
            <a:r>
              <a:rPr lang="en-US" dirty="0"/>
              <a:t>Second step after identifying the problem, is establishing a decision making criteria</a:t>
            </a:r>
          </a:p>
          <a:p>
            <a:r>
              <a:rPr lang="en-US" u="sng" dirty="0"/>
              <a:t>Determining</a:t>
            </a:r>
            <a:r>
              <a:rPr lang="en-US" dirty="0"/>
              <a:t> which </a:t>
            </a:r>
            <a:r>
              <a:rPr lang="en-US" u="sng" dirty="0"/>
              <a:t>factors</a:t>
            </a:r>
            <a:r>
              <a:rPr lang="en-US" dirty="0"/>
              <a:t> will have the most relevance in solving a given problem</a:t>
            </a:r>
          </a:p>
          <a:p>
            <a:r>
              <a:rPr lang="en-US" dirty="0"/>
              <a:t>Criteria can be set:</a:t>
            </a:r>
          </a:p>
          <a:p>
            <a:pPr lvl="1">
              <a:buFont typeface="Courier New"/>
              <a:buChar char="o"/>
            </a:pPr>
            <a:r>
              <a:rPr lang="en-US" dirty="0"/>
              <a:t>Independently by the manager</a:t>
            </a:r>
          </a:p>
          <a:p>
            <a:pPr lvl="1">
              <a:buFont typeface="Courier New"/>
              <a:buChar char="o"/>
            </a:pPr>
            <a:r>
              <a:rPr lang="en-US" dirty="0"/>
              <a:t>With the help of staff</a:t>
            </a:r>
          </a:p>
          <a:p>
            <a:pPr lvl="1">
              <a:buFont typeface="Courier New"/>
              <a:buChar char="o"/>
            </a:pPr>
            <a:r>
              <a:rPr lang="en-US" dirty="0"/>
              <a:t>Outside experts</a:t>
            </a:r>
          </a:p>
          <a:p>
            <a:r>
              <a:rPr lang="en-US" dirty="0"/>
              <a:t>Some criteria might also be imposed on the manager by:</a:t>
            </a:r>
          </a:p>
          <a:p>
            <a:pPr lvl="1"/>
            <a:r>
              <a:rPr lang="en-US" dirty="0"/>
              <a:t>Accrediting agencies</a:t>
            </a:r>
          </a:p>
          <a:p>
            <a:pPr lvl="1"/>
            <a:r>
              <a:rPr lang="en-US" dirty="0"/>
              <a:t>Governmental regulations</a:t>
            </a:r>
          </a:p>
        </p:txBody>
      </p:sp>
    </p:spTree>
    <p:extLst>
      <p:ext uri="{BB962C8B-B14F-4D97-AF65-F5344CB8AC3E}">
        <p14:creationId xmlns:p14="http://schemas.microsoft.com/office/powerpoint/2010/main" val="1846602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273316" y="1600199"/>
            <a:ext cx="8697853" cy="4990553"/>
          </a:xfrm>
        </p:spPr>
        <p:txBody>
          <a:bodyPr>
            <a:normAutofit fontScale="77500" lnSpcReduction="20000"/>
          </a:bodyPr>
          <a:lstStyle/>
          <a:p>
            <a:pPr>
              <a:buFont typeface="Arial"/>
              <a:buChar char="•"/>
            </a:pPr>
            <a:r>
              <a:rPr lang="en-US" dirty="0">
                <a:solidFill>
                  <a:srgbClr val="000000"/>
                </a:solidFill>
              </a:rPr>
              <a:t>The manager wants a large database of foods (including processed and fast foods) and nutrients (including at least all the RDA nutrients, plus data on omega-3, omega-6,  and trans-fatty acids and fiber)</a:t>
            </a:r>
          </a:p>
          <a:p>
            <a:pPr>
              <a:buFont typeface="Arial"/>
              <a:buChar char="•"/>
            </a:pPr>
            <a:r>
              <a:rPr lang="en-US" dirty="0">
                <a:solidFill>
                  <a:srgbClr val="000000"/>
                </a:solidFill>
              </a:rPr>
              <a:t>The software must be able to accept additional foods, recipes and enteral formulas. </a:t>
            </a:r>
          </a:p>
          <a:p>
            <a:pPr>
              <a:buFont typeface="Arial"/>
              <a:buChar char="•"/>
            </a:pPr>
            <a:r>
              <a:rPr lang="en-US" dirty="0">
                <a:solidFill>
                  <a:srgbClr val="000000"/>
                </a:solidFill>
              </a:rPr>
              <a:t>It is also necessary to have upgrades to the software available through Internet downloads, and a site license so that the program can be installed on all of the office computers</a:t>
            </a:r>
          </a:p>
          <a:p>
            <a:pPr>
              <a:buFont typeface="Arial"/>
              <a:buChar char="•"/>
            </a:pPr>
            <a:r>
              <a:rPr lang="en-US" dirty="0">
                <a:solidFill>
                  <a:srgbClr val="000000"/>
                </a:solidFill>
              </a:rPr>
              <a:t>Speed is essential; it would be nice if there were a version that could be installed on the dietitians’ handheld devices with a fast interface between those and the desktop computers</a:t>
            </a:r>
          </a:p>
          <a:p>
            <a:pPr>
              <a:buFont typeface="Arial"/>
              <a:buChar char="•"/>
            </a:pPr>
            <a:r>
              <a:rPr lang="en-US" dirty="0">
                <a:solidFill>
                  <a:srgbClr val="000000"/>
                </a:solidFill>
              </a:rPr>
              <a:t>The package must be easy for the staff to learn to use with accuracy</a:t>
            </a:r>
          </a:p>
          <a:p>
            <a:pPr>
              <a:buFont typeface="Arial"/>
              <a:buChar char="•"/>
            </a:pPr>
            <a:r>
              <a:rPr lang="en-US" dirty="0">
                <a:solidFill>
                  <a:srgbClr val="000000"/>
                </a:solidFill>
              </a:rPr>
              <a:t>Customized report formats would allow different information to be generated for different applications. </a:t>
            </a:r>
            <a:r>
              <a:rPr lang="en-US" i="1" dirty="0">
                <a:solidFill>
                  <a:srgbClr val="FF0000"/>
                </a:solidFill>
              </a:rPr>
              <a:t>For example: Kcal and macronutrients would be reported for patients on calorie counts, average daily nutrient intake could be reported in bar graph form for nutritional assessment and a spreadsheet format could be generated when doing menu or recipe analyses</a:t>
            </a:r>
          </a:p>
          <a:p>
            <a:pPr>
              <a:buFont typeface="Arial"/>
              <a:buChar char="•"/>
            </a:pPr>
            <a:r>
              <a:rPr lang="en-US" dirty="0">
                <a:solidFill>
                  <a:srgbClr val="000000"/>
                </a:solidFill>
              </a:rPr>
              <a:t>The critical limit that is imposed from the outside is the amount of money allocated for the software by the hospital's administration</a:t>
            </a:r>
          </a:p>
        </p:txBody>
      </p:sp>
    </p:spTree>
    <p:extLst>
      <p:ext uri="{BB962C8B-B14F-4D97-AF65-F5344CB8AC3E}">
        <p14:creationId xmlns:p14="http://schemas.microsoft.com/office/powerpoint/2010/main" val="221607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25497" y="624216"/>
            <a:ext cx="7450667" cy="5933649"/>
          </a:xfrm>
          <a:prstGeom prst="rect">
            <a:avLst/>
          </a:prstGeom>
        </p:spPr>
      </p:pic>
    </p:spTree>
    <p:extLst>
      <p:ext uri="{BB962C8B-B14F-4D97-AF65-F5344CB8AC3E}">
        <p14:creationId xmlns:p14="http://schemas.microsoft.com/office/powerpoint/2010/main" val="2526063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175"/>
            <a:ext cx="8229600" cy="990600"/>
          </a:xfrm>
        </p:spPr>
        <p:txBody>
          <a:bodyPr/>
          <a:lstStyle/>
          <a:p>
            <a:r>
              <a:rPr lang="en-US" dirty="0"/>
              <a:t>Step 3: Weighting Criteria</a:t>
            </a:r>
          </a:p>
        </p:txBody>
      </p:sp>
      <p:sp>
        <p:nvSpPr>
          <p:cNvPr id="3" name="Content Placeholder 2"/>
          <p:cNvSpPr>
            <a:spLocks noGrp="1"/>
          </p:cNvSpPr>
          <p:nvPr>
            <p:ph idx="1"/>
          </p:nvPr>
        </p:nvSpPr>
        <p:spPr>
          <a:xfrm>
            <a:off x="305470" y="1391225"/>
            <a:ext cx="8633544" cy="4876800"/>
          </a:xfrm>
        </p:spPr>
        <p:txBody>
          <a:bodyPr>
            <a:noAutofit/>
          </a:bodyPr>
          <a:lstStyle/>
          <a:p>
            <a:pPr>
              <a:spcBef>
                <a:spcPts val="452"/>
              </a:spcBef>
            </a:pPr>
            <a:r>
              <a:rPr lang="en-US" sz="2300" dirty="0"/>
              <a:t>Assigning each established criterion a rank in terms of importance to the decision that is to be made (ranking them in order of importance)</a:t>
            </a:r>
          </a:p>
          <a:p>
            <a:pPr>
              <a:spcBef>
                <a:spcPts val="452"/>
              </a:spcBef>
            </a:pPr>
            <a:r>
              <a:rPr lang="en-US" sz="2300" dirty="0"/>
              <a:t>This step is often combined with the previous step</a:t>
            </a:r>
          </a:p>
          <a:p>
            <a:pPr>
              <a:spcBef>
                <a:spcPts val="452"/>
              </a:spcBef>
            </a:pPr>
            <a:r>
              <a:rPr lang="en-US" sz="2300" dirty="0"/>
              <a:t>It does not have to be written; yet for complex decisions it is sometimes helpful to quantify the decision making process. It makes it possible for others to see how the decision evolved</a:t>
            </a:r>
          </a:p>
          <a:p>
            <a:pPr>
              <a:spcBef>
                <a:spcPts val="452"/>
              </a:spcBef>
            </a:pPr>
            <a:r>
              <a:rPr lang="en-US" sz="2300" dirty="0"/>
              <a:t>Weights are expressed as numerical values</a:t>
            </a:r>
          </a:p>
          <a:p>
            <a:pPr>
              <a:spcBef>
                <a:spcPts val="452"/>
              </a:spcBef>
            </a:pPr>
            <a:r>
              <a:rPr lang="en-US" sz="2300" dirty="0"/>
              <a:t>Helps establish the direction for the remainder of the process. If its carried out correctly, then the actual decision will be relatively easy to make </a:t>
            </a:r>
          </a:p>
        </p:txBody>
      </p:sp>
    </p:spTree>
    <p:extLst>
      <p:ext uri="{BB962C8B-B14F-4D97-AF65-F5344CB8AC3E}">
        <p14:creationId xmlns:p14="http://schemas.microsoft.com/office/powerpoint/2010/main" val="581274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8368250"/>
              </p:ext>
            </p:extLst>
          </p:nvPr>
        </p:nvGraphicFramePr>
        <p:xfrm>
          <a:off x="534965" y="1522453"/>
          <a:ext cx="7967463" cy="5096904"/>
        </p:xfrm>
        <a:graphic>
          <a:graphicData uri="http://schemas.openxmlformats.org/drawingml/2006/table">
            <a:tbl>
              <a:tblPr firstRow="1" bandRow="1">
                <a:tableStyleId>{10A1B5D5-9B99-4C35-A422-299274C87663}</a:tableStyleId>
              </a:tblPr>
              <a:tblGrid>
                <a:gridCol w="6463986">
                  <a:extLst>
                    <a:ext uri="{9D8B030D-6E8A-4147-A177-3AD203B41FA5}">
                      <a16:colId xmlns:a16="http://schemas.microsoft.com/office/drawing/2014/main" val="20000"/>
                    </a:ext>
                  </a:extLst>
                </a:gridCol>
                <a:gridCol w="1503477">
                  <a:extLst>
                    <a:ext uri="{9D8B030D-6E8A-4147-A177-3AD203B41FA5}">
                      <a16:colId xmlns:a16="http://schemas.microsoft.com/office/drawing/2014/main" val="20001"/>
                    </a:ext>
                  </a:extLst>
                </a:gridCol>
              </a:tblGrid>
              <a:tr h="524904">
                <a:tc>
                  <a:txBody>
                    <a:bodyPr/>
                    <a:lstStyle/>
                    <a:p>
                      <a:r>
                        <a:rPr lang="en-US" sz="2400" dirty="0"/>
                        <a:t>Criterion</a:t>
                      </a:r>
                    </a:p>
                  </a:txBody>
                  <a:tcPr/>
                </a:tc>
                <a:tc>
                  <a:txBody>
                    <a:bodyPr/>
                    <a:lstStyle/>
                    <a:p>
                      <a:r>
                        <a:rPr lang="en-US" sz="2400" dirty="0"/>
                        <a:t>Weight</a:t>
                      </a:r>
                    </a:p>
                  </a:txBody>
                  <a:tcPr/>
                </a:tc>
                <a:extLst>
                  <a:ext uri="{0D108BD9-81ED-4DB2-BD59-A6C34878D82A}">
                    <a16:rowId xmlns:a16="http://schemas.microsoft.com/office/drawing/2014/main" val="10000"/>
                  </a:ext>
                </a:extLst>
              </a:tr>
              <a:tr h="359930">
                <a:tc>
                  <a:txBody>
                    <a:bodyPr/>
                    <a:lstStyle/>
                    <a:p>
                      <a:r>
                        <a:rPr lang="en-US" sz="2400" dirty="0"/>
                        <a:t>Foods in database</a:t>
                      </a:r>
                    </a:p>
                  </a:txBody>
                  <a:tcPr/>
                </a:tc>
                <a:tc>
                  <a:txBody>
                    <a:bodyPr/>
                    <a:lstStyle/>
                    <a:p>
                      <a:pPr algn="ctr"/>
                      <a:r>
                        <a:rPr lang="en-US" sz="2400" dirty="0"/>
                        <a:t>10</a:t>
                      </a:r>
                    </a:p>
                  </a:txBody>
                  <a:tcPr/>
                </a:tc>
                <a:extLst>
                  <a:ext uri="{0D108BD9-81ED-4DB2-BD59-A6C34878D82A}">
                    <a16:rowId xmlns:a16="http://schemas.microsoft.com/office/drawing/2014/main" val="10001"/>
                  </a:ext>
                </a:extLst>
              </a:tr>
              <a:tr h="232289">
                <a:tc>
                  <a:txBody>
                    <a:bodyPr/>
                    <a:lstStyle/>
                    <a:p>
                      <a:r>
                        <a:rPr lang="en-US" sz="2400" dirty="0"/>
                        <a:t>Nutrients in database</a:t>
                      </a:r>
                    </a:p>
                  </a:txBody>
                  <a:tcPr/>
                </a:tc>
                <a:tc>
                  <a:txBody>
                    <a:bodyPr/>
                    <a:lstStyle/>
                    <a:p>
                      <a:pPr algn="ctr"/>
                      <a:r>
                        <a:rPr lang="en-US" sz="2400" dirty="0"/>
                        <a:t>10</a:t>
                      </a:r>
                    </a:p>
                  </a:txBody>
                  <a:tcPr/>
                </a:tc>
                <a:extLst>
                  <a:ext uri="{0D108BD9-81ED-4DB2-BD59-A6C34878D82A}">
                    <a16:rowId xmlns:a16="http://schemas.microsoft.com/office/drawing/2014/main" val="10002"/>
                  </a:ext>
                </a:extLst>
              </a:tr>
              <a:tr h="232289">
                <a:tc>
                  <a:txBody>
                    <a:bodyPr/>
                    <a:lstStyle/>
                    <a:p>
                      <a:r>
                        <a:rPr lang="en-US" sz="2400" dirty="0"/>
                        <a:t>Add foods, recipes, enteral recipes</a:t>
                      </a:r>
                    </a:p>
                  </a:txBody>
                  <a:tcPr/>
                </a:tc>
                <a:tc>
                  <a:txBody>
                    <a:bodyPr/>
                    <a:lstStyle/>
                    <a:p>
                      <a:pPr algn="ctr"/>
                      <a:r>
                        <a:rPr lang="en-US" sz="2400" dirty="0"/>
                        <a:t>9</a:t>
                      </a:r>
                    </a:p>
                  </a:txBody>
                  <a:tcPr/>
                </a:tc>
                <a:extLst>
                  <a:ext uri="{0D108BD9-81ED-4DB2-BD59-A6C34878D82A}">
                    <a16:rowId xmlns:a16="http://schemas.microsoft.com/office/drawing/2014/main" val="10003"/>
                  </a:ext>
                </a:extLst>
              </a:tr>
              <a:tr h="232289">
                <a:tc>
                  <a:txBody>
                    <a:bodyPr/>
                    <a:lstStyle/>
                    <a:p>
                      <a:r>
                        <a:rPr lang="en-US" sz="2400" dirty="0"/>
                        <a:t>User friendliness</a:t>
                      </a:r>
                      <a:r>
                        <a:rPr lang="en-US" sz="2400" baseline="0" dirty="0"/>
                        <a:t> </a:t>
                      </a:r>
                      <a:endParaRPr lang="en-US" sz="2400" dirty="0"/>
                    </a:p>
                  </a:txBody>
                  <a:tcPr/>
                </a:tc>
                <a:tc>
                  <a:txBody>
                    <a:bodyPr/>
                    <a:lstStyle/>
                    <a:p>
                      <a:pPr algn="ctr"/>
                      <a:r>
                        <a:rPr lang="en-US" sz="2400" dirty="0"/>
                        <a:t>8</a:t>
                      </a:r>
                    </a:p>
                  </a:txBody>
                  <a:tcPr/>
                </a:tc>
                <a:extLst>
                  <a:ext uri="{0D108BD9-81ED-4DB2-BD59-A6C34878D82A}">
                    <a16:rowId xmlns:a16="http://schemas.microsoft.com/office/drawing/2014/main" val="10004"/>
                  </a:ext>
                </a:extLst>
              </a:tr>
              <a:tr h="232289">
                <a:tc>
                  <a:txBody>
                    <a:bodyPr/>
                    <a:lstStyle/>
                    <a:p>
                      <a:r>
                        <a:rPr lang="en-US" sz="2400" dirty="0"/>
                        <a:t>Speed</a:t>
                      </a:r>
                    </a:p>
                  </a:txBody>
                  <a:tcPr/>
                </a:tc>
                <a:tc>
                  <a:txBody>
                    <a:bodyPr/>
                    <a:lstStyle/>
                    <a:p>
                      <a:pPr algn="ctr"/>
                      <a:r>
                        <a:rPr lang="en-US" sz="2400" dirty="0"/>
                        <a:t>7</a:t>
                      </a:r>
                    </a:p>
                  </a:txBody>
                  <a:tcPr/>
                </a:tc>
                <a:extLst>
                  <a:ext uri="{0D108BD9-81ED-4DB2-BD59-A6C34878D82A}">
                    <a16:rowId xmlns:a16="http://schemas.microsoft.com/office/drawing/2014/main" val="10005"/>
                  </a:ext>
                </a:extLst>
              </a:tr>
              <a:tr h="232289">
                <a:tc>
                  <a:txBody>
                    <a:bodyPr/>
                    <a:lstStyle/>
                    <a:p>
                      <a:r>
                        <a:rPr lang="en-US" sz="2400" dirty="0"/>
                        <a:t>Price</a:t>
                      </a:r>
                    </a:p>
                  </a:txBody>
                  <a:tcPr/>
                </a:tc>
                <a:tc>
                  <a:txBody>
                    <a:bodyPr/>
                    <a:lstStyle/>
                    <a:p>
                      <a:pPr algn="ctr"/>
                      <a:r>
                        <a:rPr lang="en-US" sz="2400" dirty="0"/>
                        <a:t>6</a:t>
                      </a:r>
                    </a:p>
                  </a:txBody>
                  <a:tcPr/>
                </a:tc>
                <a:extLst>
                  <a:ext uri="{0D108BD9-81ED-4DB2-BD59-A6C34878D82A}">
                    <a16:rowId xmlns:a16="http://schemas.microsoft.com/office/drawing/2014/main" val="10006"/>
                  </a:ext>
                </a:extLst>
              </a:tr>
              <a:tr h="232289">
                <a:tc>
                  <a:txBody>
                    <a:bodyPr/>
                    <a:lstStyle/>
                    <a:p>
                      <a:r>
                        <a:rPr lang="en-US" sz="2400" dirty="0"/>
                        <a:t>Upgrades/customer</a:t>
                      </a:r>
                      <a:r>
                        <a:rPr lang="en-US" sz="2400" baseline="0" dirty="0"/>
                        <a:t> support</a:t>
                      </a:r>
                      <a:endParaRPr lang="en-US" sz="2400" dirty="0"/>
                    </a:p>
                  </a:txBody>
                  <a:tcPr/>
                </a:tc>
                <a:tc>
                  <a:txBody>
                    <a:bodyPr/>
                    <a:lstStyle/>
                    <a:p>
                      <a:pPr algn="ctr"/>
                      <a:r>
                        <a:rPr lang="en-US" sz="2400" dirty="0"/>
                        <a:t>5</a:t>
                      </a:r>
                    </a:p>
                  </a:txBody>
                  <a:tcPr/>
                </a:tc>
                <a:extLst>
                  <a:ext uri="{0D108BD9-81ED-4DB2-BD59-A6C34878D82A}">
                    <a16:rowId xmlns:a16="http://schemas.microsoft.com/office/drawing/2014/main" val="10007"/>
                  </a:ext>
                </a:extLst>
              </a:tr>
              <a:tr h="232289">
                <a:tc>
                  <a:txBody>
                    <a:bodyPr/>
                    <a:lstStyle/>
                    <a:p>
                      <a:r>
                        <a:rPr lang="en-US" sz="2400" dirty="0"/>
                        <a:t>Site license</a:t>
                      </a:r>
                    </a:p>
                  </a:txBody>
                  <a:tcPr/>
                </a:tc>
                <a:tc>
                  <a:txBody>
                    <a:bodyPr/>
                    <a:lstStyle/>
                    <a:p>
                      <a:pPr algn="ctr"/>
                      <a:r>
                        <a:rPr lang="en-US" sz="2400" dirty="0"/>
                        <a:t>4</a:t>
                      </a:r>
                    </a:p>
                  </a:txBody>
                  <a:tcPr/>
                </a:tc>
                <a:extLst>
                  <a:ext uri="{0D108BD9-81ED-4DB2-BD59-A6C34878D82A}">
                    <a16:rowId xmlns:a16="http://schemas.microsoft.com/office/drawing/2014/main" val="10008"/>
                  </a:ext>
                </a:extLst>
              </a:tr>
              <a:tr h="232289">
                <a:tc>
                  <a:txBody>
                    <a:bodyPr/>
                    <a:lstStyle/>
                    <a:p>
                      <a:r>
                        <a:rPr lang="en-US" sz="2400" dirty="0"/>
                        <a:t>Customized reports</a:t>
                      </a:r>
                    </a:p>
                  </a:txBody>
                  <a:tcPr/>
                </a:tc>
                <a:tc>
                  <a:txBody>
                    <a:bodyPr/>
                    <a:lstStyle/>
                    <a:p>
                      <a:pPr algn="ctr"/>
                      <a:r>
                        <a:rPr lang="en-US" sz="2400" dirty="0"/>
                        <a:t>2</a:t>
                      </a:r>
                    </a:p>
                  </a:txBody>
                  <a:tcPr/>
                </a:tc>
                <a:extLst>
                  <a:ext uri="{0D108BD9-81ED-4DB2-BD59-A6C34878D82A}">
                    <a16:rowId xmlns:a16="http://schemas.microsoft.com/office/drawing/2014/main" val="10009"/>
                  </a:ext>
                </a:extLst>
              </a:tr>
              <a:tr h="232289">
                <a:tc>
                  <a:txBody>
                    <a:bodyPr/>
                    <a:lstStyle/>
                    <a:p>
                      <a:r>
                        <a:rPr lang="en-US" sz="2400" dirty="0"/>
                        <a:t>Handheld version with interface</a:t>
                      </a:r>
                    </a:p>
                  </a:txBody>
                  <a:tcPr/>
                </a:tc>
                <a:tc>
                  <a:txBody>
                    <a:bodyPr/>
                    <a:lstStyle/>
                    <a:p>
                      <a:pPr algn="ctr"/>
                      <a:r>
                        <a:rPr lang="en-US" sz="2400" dirty="0"/>
                        <a:t>1</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342541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4: Identifying/Developing Alternatives</a:t>
            </a:r>
          </a:p>
        </p:txBody>
      </p:sp>
      <p:sp>
        <p:nvSpPr>
          <p:cNvPr id="3" name="Content Placeholder 2"/>
          <p:cNvSpPr>
            <a:spLocks noGrp="1"/>
          </p:cNvSpPr>
          <p:nvPr>
            <p:ph idx="1"/>
          </p:nvPr>
        </p:nvSpPr>
        <p:spPr>
          <a:xfrm>
            <a:off x="457200" y="1600200"/>
            <a:ext cx="8229600" cy="5257800"/>
          </a:xfrm>
        </p:spPr>
        <p:txBody>
          <a:bodyPr>
            <a:normAutofit/>
          </a:bodyPr>
          <a:lstStyle/>
          <a:p>
            <a:r>
              <a:rPr lang="en-US" sz="2300" dirty="0"/>
              <a:t>List the available choices</a:t>
            </a:r>
          </a:p>
          <a:p>
            <a:r>
              <a:rPr lang="en-US" sz="2300" dirty="0"/>
              <a:t>If manager has no choice then it is unlikely that the problem will be considered solvable</a:t>
            </a:r>
          </a:p>
          <a:p>
            <a:r>
              <a:rPr lang="en-US" sz="2300" dirty="0"/>
              <a:t>Alternatives can be developed from: </a:t>
            </a:r>
          </a:p>
          <a:p>
            <a:pPr lvl="1">
              <a:buFont typeface="Courier New"/>
              <a:buChar char="o"/>
            </a:pPr>
            <a:r>
              <a:rPr lang="en-US" sz="2300" dirty="0"/>
              <a:t>A manager’s own knowledge and experience</a:t>
            </a:r>
          </a:p>
          <a:p>
            <a:pPr lvl="1">
              <a:buFont typeface="Courier New"/>
              <a:buChar char="o"/>
            </a:pPr>
            <a:r>
              <a:rPr lang="en-US" sz="2300" dirty="0"/>
              <a:t>Through networking with colleagues and peers</a:t>
            </a:r>
          </a:p>
          <a:p>
            <a:pPr lvl="1">
              <a:buFont typeface="Courier New"/>
              <a:buChar char="o"/>
            </a:pPr>
            <a:r>
              <a:rPr lang="en-US" sz="2300" dirty="0"/>
              <a:t>Publications and Internet resources </a:t>
            </a:r>
          </a:p>
          <a:p>
            <a:pPr lvl="1">
              <a:buFont typeface="Courier New"/>
              <a:buChar char="o"/>
            </a:pPr>
            <a:r>
              <a:rPr lang="en-US" sz="2300" dirty="0"/>
              <a:t>Staff members and supervisors may also have input</a:t>
            </a:r>
          </a:p>
          <a:p>
            <a:pPr lvl="1">
              <a:buFont typeface="Courier New"/>
              <a:buChar char="o"/>
            </a:pPr>
            <a:r>
              <a:rPr lang="en-US" sz="2300" dirty="0"/>
              <a:t>Salespeople can be good sources of information about the products they represent </a:t>
            </a:r>
          </a:p>
        </p:txBody>
      </p:sp>
    </p:spTree>
    <p:extLst>
      <p:ext uri="{BB962C8B-B14F-4D97-AF65-F5344CB8AC3E}">
        <p14:creationId xmlns:p14="http://schemas.microsoft.com/office/powerpoint/2010/main" val="1525482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Analysis of Alternatives</a:t>
            </a:r>
          </a:p>
        </p:txBody>
      </p:sp>
      <p:sp>
        <p:nvSpPr>
          <p:cNvPr id="3" name="Content Placeholder 2"/>
          <p:cNvSpPr>
            <a:spLocks noGrp="1"/>
          </p:cNvSpPr>
          <p:nvPr>
            <p:ph idx="1"/>
          </p:nvPr>
        </p:nvSpPr>
        <p:spPr/>
        <p:txBody>
          <a:bodyPr/>
          <a:lstStyle/>
          <a:p>
            <a:r>
              <a:rPr lang="en-US" dirty="0"/>
              <a:t>Process of comparing and examining alternatives available by measuring them against the same standards, using only relevant criteria</a:t>
            </a:r>
          </a:p>
          <a:p>
            <a:r>
              <a:rPr lang="en-US" dirty="0"/>
              <a:t>Looking at every alternative in light of each relevant criteria</a:t>
            </a:r>
          </a:p>
          <a:p>
            <a:r>
              <a:rPr lang="en-US" dirty="0"/>
              <a:t>The decision becomes more difficult to make when a wide array of options are available: it helps to eliminate choices that clearly will not be viable before doing the analysis</a:t>
            </a:r>
          </a:p>
          <a:p>
            <a:endParaRPr lang="en-US" dirty="0"/>
          </a:p>
          <a:p>
            <a:endParaRPr lang="en-US" dirty="0"/>
          </a:p>
        </p:txBody>
      </p:sp>
    </p:spTree>
    <p:extLst>
      <p:ext uri="{BB962C8B-B14F-4D97-AF65-F5344CB8AC3E}">
        <p14:creationId xmlns:p14="http://schemas.microsoft.com/office/powerpoint/2010/main" val="627071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6655012"/>
              </p:ext>
            </p:extLst>
          </p:nvPr>
        </p:nvGraphicFramePr>
        <p:xfrm>
          <a:off x="218306" y="1600200"/>
          <a:ext cx="8686800" cy="4622484"/>
        </p:xfrm>
        <a:graphic>
          <a:graphicData uri="http://schemas.openxmlformats.org/drawingml/2006/table">
            <a:tbl>
              <a:tblPr firstRow="1" bandRow="1">
                <a:tableStyleId>{10A1B5D5-9B99-4C35-A422-299274C87663}</a:tableStyleId>
              </a:tblPr>
              <a:tblGrid>
                <a:gridCol w="3757649">
                  <a:extLst>
                    <a:ext uri="{9D8B030D-6E8A-4147-A177-3AD203B41FA5}">
                      <a16:colId xmlns:a16="http://schemas.microsoft.com/office/drawing/2014/main" val="20000"/>
                    </a:ext>
                  </a:extLst>
                </a:gridCol>
                <a:gridCol w="1790409">
                  <a:extLst>
                    <a:ext uri="{9D8B030D-6E8A-4147-A177-3AD203B41FA5}">
                      <a16:colId xmlns:a16="http://schemas.microsoft.com/office/drawing/2014/main" val="20001"/>
                    </a:ext>
                  </a:extLst>
                </a:gridCol>
                <a:gridCol w="1569371">
                  <a:extLst>
                    <a:ext uri="{9D8B030D-6E8A-4147-A177-3AD203B41FA5}">
                      <a16:colId xmlns:a16="http://schemas.microsoft.com/office/drawing/2014/main" val="20002"/>
                    </a:ext>
                  </a:extLst>
                </a:gridCol>
                <a:gridCol w="1569371">
                  <a:extLst>
                    <a:ext uri="{9D8B030D-6E8A-4147-A177-3AD203B41FA5}">
                      <a16:colId xmlns:a16="http://schemas.microsoft.com/office/drawing/2014/main" val="20003"/>
                    </a:ext>
                  </a:extLst>
                </a:gridCol>
              </a:tblGrid>
              <a:tr h="384204">
                <a:tc>
                  <a:txBody>
                    <a:bodyPr/>
                    <a:lstStyle/>
                    <a:p>
                      <a:r>
                        <a:rPr lang="en-US" dirty="0"/>
                        <a:t>Criterion (Weighting)</a:t>
                      </a:r>
                    </a:p>
                  </a:txBody>
                  <a:tcPr/>
                </a:tc>
                <a:tc>
                  <a:txBody>
                    <a:bodyPr/>
                    <a:lstStyle/>
                    <a:p>
                      <a:r>
                        <a:rPr lang="en-US" dirty="0"/>
                        <a:t>Option A</a:t>
                      </a:r>
                    </a:p>
                  </a:txBody>
                  <a:tcPr/>
                </a:tc>
                <a:tc>
                  <a:txBody>
                    <a:bodyPr/>
                    <a:lstStyle/>
                    <a:p>
                      <a:r>
                        <a:rPr lang="en-US" dirty="0"/>
                        <a:t>Option B</a:t>
                      </a:r>
                    </a:p>
                  </a:txBody>
                  <a:tcPr/>
                </a:tc>
                <a:tc>
                  <a:txBody>
                    <a:bodyPr/>
                    <a:lstStyle/>
                    <a:p>
                      <a:r>
                        <a:rPr lang="en-US" dirty="0"/>
                        <a:t>Option C</a:t>
                      </a:r>
                    </a:p>
                  </a:txBody>
                  <a:tcPr/>
                </a:tc>
                <a:extLst>
                  <a:ext uri="{0D108BD9-81ED-4DB2-BD59-A6C34878D82A}">
                    <a16:rowId xmlns:a16="http://schemas.microsoft.com/office/drawing/2014/main" val="10000"/>
                  </a:ext>
                </a:extLst>
              </a:tr>
              <a:tr h="384204">
                <a:tc>
                  <a:txBody>
                    <a:bodyPr/>
                    <a:lstStyle/>
                    <a:p>
                      <a:r>
                        <a:rPr lang="en-US" sz="1800" dirty="0"/>
                        <a:t>Foods in database (10)</a:t>
                      </a:r>
                    </a:p>
                  </a:txBody>
                  <a:tcPr/>
                </a:tc>
                <a:tc>
                  <a:txBody>
                    <a:bodyPr/>
                    <a:lstStyle/>
                    <a:p>
                      <a:r>
                        <a:rPr lang="en-US" dirty="0"/>
                        <a:t>9 (x10 = 90)</a:t>
                      </a:r>
                    </a:p>
                  </a:txBody>
                  <a:tcPr/>
                </a:tc>
                <a:tc>
                  <a:txBody>
                    <a:bodyPr/>
                    <a:lstStyle/>
                    <a:p>
                      <a:r>
                        <a:rPr lang="en-US" dirty="0"/>
                        <a:t>10 (x10=100)</a:t>
                      </a:r>
                    </a:p>
                  </a:txBody>
                  <a:tcPr/>
                </a:tc>
                <a:tc>
                  <a:txBody>
                    <a:bodyPr/>
                    <a:lstStyle/>
                    <a:p>
                      <a:r>
                        <a:rPr lang="en-US" dirty="0"/>
                        <a:t>8 (x10 = 80)</a:t>
                      </a:r>
                    </a:p>
                  </a:txBody>
                  <a:tcPr/>
                </a:tc>
                <a:extLst>
                  <a:ext uri="{0D108BD9-81ED-4DB2-BD59-A6C34878D82A}">
                    <a16:rowId xmlns:a16="http://schemas.microsoft.com/office/drawing/2014/main" val="10001"/>
                  </a:ext>
                </a:extLst>
              </a:tr>
              <a:tr h="384204">
                <a:tc>
                  <a:txBody>
                    <a:bodyPr/>
                    <a:lstStyle/>
                    <a:p>
                      <a:r>
                        <a:rPr lang="en-US" sz="1800" dirty="0"/>
                        <a:t>Nutrients in database (10)</a:t>
                      </a:r>
                    </a:p>
                  </a:txBody>
                  <a:tcPr/>
                </a:tc>
                <a:tc>
                  <a:txBody>
                    <a:bodyPr/>
                    <a:lstStyle/>
                    <a:p>
                      <a:r>
                        <a:rPr lang="en-US" dirty="0"/>
                        <a:t>10 (x10 = 100)</a:t>
                      </a:r>
                    </a:p>
                  </a:txBody>
                  <a:tcPr/>
                </a:tc>
                <a:tc>
                  <a:txBody>
                    <a:bodyPr/>
                    <a:lstStyle/>
                    <a:p>
                      <a:r>
                        <a:rPr lang="en-US" dirty="0"/>
                        <a:t>8 (x10 = 80)</a:t>
                      </a:r>
                    </a:p>
                  </a:txBody>
                  <a:tcPr/>
                </a:tc>
                <a:tc>
                  <a:txBody>
                    <a:bodyPr/>
                    <a:lstStyle/>
                    <a:p>
                      <a:r>
                        <a:rPr lang="en-US" dirty="0"/>
                        <a:t>8 (x10 = 80)</a:t>
                      </a:r>
                    </a:p>
                  </a:txBody>
                  <a:tcPr/>
                </a:tc>
                <a:extLst>
                  <a:ext uri="{0D108BD9-81ED-4DB2-BD59-A6C34878D82A}">
                    <a16:rowId xmlns:a16="http://schemas.microsoft.com/office/drawing/2014/main" val="10002"/>
                  </a:ext>
                </a:extLst>
              </a:tr>
              <a:tr h="384204">
                <a:tc>
                  <a:txBody>
                    <a:bodyPr/>
                    <a:lstStyle/>
                    <a:p>
                      <a:r>
                        <a:rPr lang="en-US" sz="1800" dirty="0"/>
                        <a:t>Add foods, recipes, </a:t>
                      </a:r>
                      <a:r>
                        <a:rPr lang="en-US" sz="1800" dirty="0" err="1"/>
                        <a:t>enterals</a:t>
                      </a:r>
                      <a:r>
                        <a:rPr lang="en-US" sz="1800" dirty="0"/>
                        <a:t> (9)</a:t>
                      </a:r>
                    </a:p>
                  </a:txBody>
                  <a:tcPr/>
                </a:tc>
                <a:tc>
                  <a:txBody>
                    <a:bodyPr/>
                    <a:lstStyle/>
                    <a:p>
                      <a:r>
                        <a:rPr lang="en-US" dirty="0"/>
                        <a:t>5 (x9 = 45)</a:t>
                      </a:r>
                    </a:p>
                  </a:txBody>
                  <a:tcPr/>
                </a:tc>
                <a:tc>
                  <a:txBody>
                    <a:bodyPr/>
                    <a:lstStyle/>
                    <a:p>
                      <a:r>
                        <a:rPr lang="en-US" dirty="0"/>
                        <a:t>0 (x9 = 0)</a:t>
                      </a:r>
                    </a:p>
                  </a:txBody>
                  <a:tcPr/>
                </a:tc>
                <a:tc>
                  <a:txBody>
                    <a:bodyPr/>
                    <a:lstStyle/>
                    <a:p>
                      <a:r>
                        <a:rPr lang="en-US" dirty="0"/>
                        <a:t>10 (x9 = 90)</a:t>
                      </a:r>
                    </a:p>
                  </a:txBody>
                  <a:tcPr/>
                </a:tc>
                <a:extLst>
                  <a:ext uri="{0D108BD9-81ED-4DB2-BD59-A6C34878D82A}">
                    <a16:rowId xmlns:a16="http://schemas.microsoft.com/office/drawing/2014/main" val="10003"/>
                  </a:ext>
                </a:extLst>
              </a:tr>
              <a:tr h="384204">
                <a:tc>
                  <a:txBody>
                    <a:bodyPr/>
                    <a:lstStyle/>
                    <a:p>
                      <a:r>
                        <a:rPr lang="en-US" sz="1800" dirty="0"/>
                        <a:t>User friendly (8)</a:t>
                      </a:r>
                    </a:p>
                  </a:txBody>
                  <a:tcPr/>
                </a:tc>
                <a:tc>
                  <a:txBody>
                    <a:bodyPr/>
                    <a:lstStyle/>
                    <a:p>
                      <a:r>
                        <a:rPr lang="en-US" dirty="0"/>
                        <a:t>8 (x8</a:t>
                      </a:r>
                      <a:r>
                        <a:rPr lang="en-US" baseline="0" dirty="0"/>
                        <a:t> = 64)</a:t>
                      </a:r>
                      <a:endParaRPr lang="en-US" dirty="0"/>
                    </a:p>
                  </a:txBody>
                  <a:tcPr/>
                </a:tc>
                <a:tc>
                  <a:txBody>
                    <a:bodyPr/>
                    <a:lstStyle/>
                    <a:p>
                      <a:r>
                        <a:rPr lang="en-US" dirty="0"/>
                        <a:t>10 (x8</a:t>
                      </a:r>
                      <a:r>
                        <a:rPr lang="en-US" baseline="0" dirty="0"/>
                        <a:t> = 80)</a:t>
                      </a:r>
                      <a:endParaRPr lang="en-US" dirty="0"/>
                    </a:p>
                  </a:txBody>
                  <a:tcPr/>
                </a:tc>
                <a:tc>
                  <a:txBody>
                    <a:bodyPr/>
                    <a:lstStyle/>
                    <a:p>
                      <a:r>
                        <a:rPr lang="en-US" dirty="0"/>
                        <a:t>9 (x8 = 72)</a:t>
                      </a:r>
                    </a:p>
                  </a:txBody>
                  <a:tcPr/>
                </a:tc>
                <a:extLst>
                  <a:ext uri="{0D108BD9-81ED-4DB2-BD59-A6C34878D82A}">
                    <a16:rowId xmlns:a16="http://schemas.microsoft.com/office/drawing/2014/main" val="10004"/>
                  </a:ext>
                </a:extLst>
              </a:tr>
              <a:tr h="384204">
                <a:tc>
                  <a:txBody>
                    <a:bodyPr/>
                    <a:lstStyle/>
                    <a:p>
                      <a:r>
                        <a:rPr lang="en-US" sz="1800" dirty="0"/>
                        <a:t>Speed (7)</a:t>
                      </a:r>
                    </a:p>
                  </a:txBody>
                  <a:tcPr/>
                </a:tc>
                <a:tc>
                  <a:txBody>
                    <a:bodyPr/>
                    <a:lstStyle/>
                    <a:p>
                      <a:r>
                        <a:rPr lang="en-US" dirty="0"/>
                        <a:t>10 (x7 = 70)</a:t>
                      </a:r>
                    </a:p>
                  </a:txBody>
                  <a:tcPr/>
                </a:tc>
                <a:tc>
                  <a:txBody>
                    <a:bodyPr/>
                    <a:lstStyle/>
                    <a:p>
                      <a:r>
                        <a:rPr lang="en-US" dirty="0"/>
                        <a:t>10 (x7 = 70)</a:t>
                      </a:r>
                    </a:p>
                  </a:txBody>
                  <a:tcPr/>
                </a:tc>
                <a:tc>
                  <a:txBody>
                    <a:bodyPr/>
                    <a:lstStyle/>
                    <a:p>
                      <a:r>
                        <a:rPr lang="en-US" dirty="0"/>
                        <a:t>10 (x7 = 70)</a:t>
                      </a:r>
                    </a:p>
                  </a:txBody>
                  <a:tcPr/>
                </a:tc>
                <a:extLst>
                  <a:ext uri="{0D108BD9-81ED-4DB2-BD59-A6C34878D82A}">
                    <a16:rowId xmlns:a16="http://schemas.microsoft.com/office/drawing/2014/main" val="10005"/>
                  </a:ext>
                </a:extLst>
              </a:tr>
              <a:tr h="384204">
                <a:tc>
                  <a:txBody>
                    <a:bodyPr/>
                    <a:lstStyle/>
                    <a:p>
                      <a:r>
                        <a:rPr lang="en-US" sz="1800" dirty="0"/>
                        <a:t>Price (6)</a:t>
                      </a:r>
                    </a:p>
                  </a:txBody>
                  <a:tcPr/>
                </a:tc>
                <a:tc>
                  <a:txBody>
                    <a:bodyPr/>
                    <a:lstStyle/>
                    <a:p>
                      <a:r>
                        <a:rPr lang="en-US" dirty="0"/>
                        <a:t>5 (x6 = 30)</a:t>
                      </a:r>
                    </a:p>
                  </a:txBody>
                  <a:tcPr/>
                </a:tc>
                <a:tc>
                  <a:txBody>
                    <a:bodyPr/>
                    <a:lstStyle/>
                    <a:p>
                      <a:r>
                        <a:rPr lang="en-US" dirty="0"/>
                        <a:t>7 (x6 = 42)</a:t>
                      </a:r>
                    </a:p>
                  </a:txBody>
                  <a:tcPr/>
                </a:tc>
                <a:tc>
                  <a:txBody>
                    <a:bodyPr/>
                    <a:lstStyle/>
                    <a:p>
                      <a:r>
                        <a:rPr lang="en-US" dirty="0"/>
                        <a:t>10 (x6 = 60)</a:t>
                      </a:r>
                    </a:p>
                  </a:txBody>
                  <a:tcPr/>
                </a:tc>
                <a:extLst>
                  <a:ext uri="{0D108BD9-81ED-4DB2-BD59-A6C34878D82A}">
                    <a16:rowId xmlns:a16="http://schemas.microsoft.com/office/drawing/2014/main" val="10006"/>
                  </a:ext>
                </a:extLst>
              </a:tr>
              <a:tr h="384204">
                <a:tc>
                  <a:txBody>
                    <a:bodyPr/>
                    <a:lstStyle/>
                    <a:p>
                      <a:r>
                        <a:rPr lang="en-US" sz="1800" dirty="0"/>
                        <a:t>Upgrades/customer</a:t>
                      </a:r>
                      <a:r>
                        <a:rPr lang="en-US" sz="1800" baseline="0" dirty="0"/>
                        <a:t> support (5)</a:t>
                      </a:r>
                      <a:endParaRPr lang="en-US" sz="1800" dirty="0"/>
                    </a:p>
                  </a:txBody>
                  <a:tcPr/>
                </a:tc>
                <a:tc>
                  <a:txBody>
                    <a:bodyPr/>
                    <a:lstStyle/>
                    <a:p>
                      <a:r>
                        <a:rPr lang="en-US" dirty="0"/>
                        <a:t>8 (x5 = 40)</a:t>
                      </a:r>
                    </a:p>
                  </a:txBody>
                  <a:tcPr/>
                </a:tc>
                <a:tc>
                  <a:txBody>
                    <a:bodyPr/>
                    <a:lstStyle/>
                    <a:p>
                      <a:r>
                        <a:rPr lang="en-US" dirty="0"/>
                        <a:t>9 (x 5</a:t>
                      </a:r>
                      <a:r>
                        <a:rPr lang="en-US" baseline="0" dirty="0"/>
                        <a:t> = 45)</a:t>
                      </a:r>
                      <a:endParaRPr lang="en-US" dirty="0"/>
                    </a:p>
                  </a:txBody>
                  <a:tcPr/>
                </a:tc>
                <a:tc>
                  <a:txBody>
                    <a:bodyPr/>
                    <a:lstStyle/>
                    <a:p>
                      <a:r>
                        <a:rPr lang="en-US" dirty="0"/>
                        <a:t>10 (x5 = 50)</a:t>
                      </a:r>
                    </a:p>
                  </a:txBody>
                  <a:tcPr/>
                </a:tc>
                <a:extLst>
                  <a:ext uri="{0D108BD9-81ED-4DB2-BD59-A6C34878D82A}">
                    <a16:rowId xmlns:a16="http://schemas.microsoft.com/office/drawing/2014/main" val="10007"/>
                  </a:ext>
                </a:extLst>
              </a:tr>
              <a:tr h="384204">
                <a:tc>
                  <a:txBody>
                    <a:bodyPr/>
                    <a:lstStyle/>
                    <a:p>
                      <a:r>
                        <a:rPr lang="en-US" sz="1800" dirty="0"/>
                        <a:t>Site license (4)</a:t>
                      </a:r>
                    </a:p>
                  </a:txBody>
                  <a:tcPr/>
                </a:tc>
                <a:tc>
                  <a:txBody>
                    <a:bodyPr/>
                    <a:lstStyle/>
                    <a:p>
                      <a:r>
                        <a:rPr lang="en-US" dirty="0"/>
                        <a:t>10 (x4-40)</a:t>
                      </a:r>
                    </a:p>
                  </a:txBody>
                  <a:tcPr/>
                </a:tc>
                <a:tc>
                  <a:txBody>
                    <a:bodyPr/>
                    <a:lstStyle/>
                    <a:p>
                      <a:r>
                        <a:rPr lang="en-US" dirty="0"/>
                        <a:t>10 (4 = 40)</a:t>
                      </a:r>
                    </a:p>
                  </a:txBody>
                  <a:tcPr/>
                </a:tc>
                <a:tc>
                  <a:txBody>
                    <a:bodyPr/>
                    <a:lstStyle/>
                    <a:p>
                      <a:r>
                        <a:rPr lang="en-US" dirty="0"/>
                        <a:t>0 (x4 = 0)</a:t>
                      </a:r>
                    </a:p>
                  </a:txBody>
                  <a:tcPr/>
                </a:tc>
                <a:extLst>
                  <a:ext uri="{0D108BD9-81ED-4DB2-BD59-A6C34878D82A}">
                    <a16:rowId xmlns:a16="http://schemas.microsoft.com/office/drawing/2014/main" val="10008"/>
                  </a:ext>
                </a:extLst>
              </a:tr>
              <a:tr h="384204">
                <a:tc>
                  <a:txBody>
                    <a:bodyPr/>
                    <a:lstStyle/>
                    <a:p>
                      <a:r>
                        <a:rPr lang="en-US" sz="1800" dirty="0"/>
                        <a:t>Customized reports (2)</a:t>
                      </a:r>
                    </a:p>
                  </a:txBody>
                  <a:tcPr/>
                </a:tc>
                <a:tc>
                  <a:txBody>
                    <a:bodyPr/>
                    <a:lstStyle/>
                    <a:p>
                      <a:r>
                        <a:rPr lang="en-US" dirty="0"/>
                        <a:t>0 (x2 = 0)</a:t>
                      </a:r>
                    </a:p>
                  </a:txBody>
                  <a:tcPr/>
                </a:tc>
                <a:tc>
                  <a:txBody>
                    <a:bodyPr/>
                    <a:lstStyle/>
                    <a:p>
                      <a:r>
                        <a:rPr lang="en-US" dirty="0"/>
                        <a:t>5 (x2 = 10)</a:t>
                      </a:r>
                    </a:p>
                  </a:txBody>
                  <a:tcPr/>
                </a:tc>
                <a:tc>
                  <a:txBody>
                    <a:bodyPr/>
                    <a:lstStyle/>
                    <a:p>
                      <a:r>
                        <a:rPr lang="en-US" dirty="0"/>
                        <a:t>10 (x2 = 20)</a:t>
                      </a:r>
                    </a:p>
                  </a:txBody>
                  <a:tcPr/>
                </a:tc>
                <a:extLst>
                  <a:ext uri="{0D108BD9-81ED-4DB2-BD59-A6C34878D82A}">
                    <a16:rowId xmlns:a16="http://schemas.microsoft.com/office/drawing/2014/main" val="10009"/>
                  </a:ext>
                </a:extLst>
              </a:tr>
              <a:tr h="384204">
                <a:tc>
                  <a:txBody>
                    <a:bodyPr/>
                    <a:lstStyle/>
                    <a:p>
                      <a:r>
                        <a:rPr lang="en-US" sz="1800" dirty="0"/>
                        <a:t>Handheld version with interface (1)</a:t>
                      </a:r>
                    </a:p>
                  </a:txBody>
                  <a:tcPr/>
                </a:tc>
                <a:tc>
                  <a:txBody>
                    <a:bodyPr/>
                    <a:lstStyle/>
                    <a:p>
                      <a:r>
                        <a:rPr lang="en-US" dirty="0"/>
                        <a:t>0 (x1 = 0)</a:t>
                      </a:r>
                    </a:p>
                  </a:txBody>
                  <a:tcPr/>
                </a:tc>
                <a:tc>
                  <a:txBody>
                    <a:bodyPr/>
                    <a:lstStyle/>
                    <a:p>
                      <a:r>
                        <a:rPr lang="en-US" dirty="0"/>
                        <a:t>0 (x1 = 0)</a:t>
                      </a:r>
                    </a:p>
                  </a:txBody>
                  <a:tcPr/>
                </a:tc>
                <a:tc>
                  <a:txBody>
                    <a:bodyPr/>
                    <a:lstStyle/>
                    <a:p>
                      <a:r>
                        <a:rPr lang="en-US" dirty="0"/>
                        <a:t>10 (x1 = 10)</a:t>
                      </a:r>
                    </a:p>
                  </a:txBody>
                  <a:tcPr/>
                </a:tc>
                <a:extLst>
                  <a:ext uri="{0D108BD9-81ED-4DB2-BD59-A6C34878D82A}">
                    <a16:rowId xmlns:a16="http://schemas.microsoft.com/office/drawing/2014/main" val="10010"/>
                  </a:ext>
                </a:extLst>
              </a:tr>
              <a:tr h="384204">
                <a:tc>
                  <a:txBody>
                    <a:bodyPr/>
                    <a:lstStyle/>
                    <a:p>
                      <a:r>
                        <a:rPr lang="en-US" sz="2000" dirty="0"/>
                        <a:t>TOTAL</a:t>
                      </a:r>
                      <a:endParaRPr lang="en-US" sz="1600" b="1" dirty="0"/>
                    </a:p>
                  </a:txBody>
                  <a:tcPr/>
                </a:tc>
                <a:tc>
                  <a:txBody>
                    <a:bodyPr/>
                    <a:lstStyle/>
                    <a:p>
                      <a:r>
                        <a:rPr lang="en-US" sz="2000" dirty="0"/>
                        <a:t>479</a:t>
                      </a:r>
                      <a:endParaRPr lang="en-US" sz="2000" b="1" dirty="0"/>
                    </a:p>
                  </a:txBody>
                  <a:tcPr/>
                </a:tc>
                <a:tc>
                  <a:txBody>
                    <a:bodyPr/>
                    <a:lstStyle/>
                    <a:p>
                      <a:r>
                        <a:rPr lang="en-US" sz="2000" dirty="0"/>
                        <a:t>467</a:t>
                      </a:r>
                      <a:endParaRPr lang="en-US" sz="2000" b="1" dirty="0"/>
                    </a:p>
                  </a:txBody>
                  <a:tcPr/>
                </a:tc>
                <a:tc>
                  <a:txBody>
                    <a:bodyPr/>
                    <a:lstStyle/>
                    <a:p>
                      <a:r>
                        <a:rPr lang="en-US" sz="2000" dirty="0"/>
                        <a:t>532</a:t>
                      </a:r>
                      <a:endParaRPr lang="en-US" sz="2000" b="1"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345200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 Choosing an Alternative</a:t>
            </a:r>
          </a:p>
        </p:txBody>
      </p:sp>
      <p:sp>
        <p:nvSpPr>
          <p:cNvPr id="3" name="Content Placeholder 2"/>
          <p:cNvSpPr>
            <a:spLocks noGrp="1"/>
          </p:cNvSpPr>
          <p:nvPr>
            <p:ph idx="1"/>
          </p:nvPr>
        </p:nvSpPr>
        <p:spPr/>
        <p:txBody>
          <a:bodyPr/>
          <a:lstStyle/>
          <a:p>
            <a:r>
              <a:rPr lang="en-US" dirty="0"/>
              <a:t>Involves choosing which alternative(s) will best solve the problem based on the analysis that has been done</a:t>
            </a:r>
          </a:p>
          <a:p>
            <a:endParaRPr lang="en-US" dirty="0"/>
          </a:p>
          <a:p>
            <a:r>
              <a:rPr lang="en-US" dirty="0"/>
              <a:t>In our case, the manager will go for </a:t>
            </a:r>
            <a:r>
              <a:rPr lang="en-US" b="1" dirty="0"/>
              <a:t>Option C</a:t>
            </a:r>
          </a:p>
        </p:txBody>
      </p:sp>
    </p:spTree>
    <p:extLst>
      <p:ext uri="{BB962C8B-B14F-4D97-AF65-F5344CB8AC3E}">
        <p14:creationId xmlns:p14="http://schemas.microsoft.com/office/powerpoint/2010/main" val="1625475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7: Implementing the Decision</a:t>
            </a:r>
          </a:p>
        </p:txBody>
      </p:sp>
      <p:sp>
        <p:nvSpPr>
          <p:cNvPr id="3" name="Content Placeholder 2"/>
          <p:cNvSpPr>
            <a:spLocks noGrp="1"/>
          </p:cNvSpPr>
          <p:nvPr>
            <p:ph idx="1"/>
          </p:nvPr>
        </p:nvSpPr>
        <p:spPr/>
        <p:txBody>
          <a:bodyPr>
            <a:normAutofit/>
          </a:bodyPr>
          <a:lstStyle/>
          <a:p>
            <a:r>
              <a:rPr lang="en-US" dirty="0"/>
              <a:t>Act of carrying out the decision that has been made</a:t>
            </a:r>
          </a:p>
          <a:p>
            <a:endParaRPr lang="en-US" dirty="0"/>
          </a:p>
          <a:p>
            <a:r>
              <a:rPr lang="en-US" dirty="0"/>
              <a:t>Often involves </a:t>
            </a:r>
            <a:r>
              <a:rPr lang="en-US" b="1" u="sng" dirty="0"/>
              <a:t>communicating</a:t>
            </a:r>
            <a:r>
              <a:rPr lang="en-US" dirty="0"/>
              <a:t> exactly what is to happen based on the decision </a:t>
            </a:r>
            <a:r>
              <a:rPr lang="en-US" dirty="0">
                <a:sym typeface="Wingdings"/>
              </a:rPr>
              <a:t> pay attention on how it is communicated* </a:t>
            </a:r>
          </a:p>
          <a:p>
            <a:pPr marL="0" indent="0">
              <a:buNone/>
            </a:pPr>
            <a:endParaRPr lang="en-US" dirty="0"/>
          </a:p>
          <a:p>
            <a:r>
              <a:rPr lang="en-US" dirty="0"/>
              <a:t>Examples: “Making Fridays a casual dress day in the department” </a:t>
            </a:r>
            <a:r>
              <a:rPr lang="en-US" dirty="0">
                <a:sym typeface="Wingdings"/>
              </a:rPr>
              <a:t> communicating the decision is enough to make it happen; implementing the decision may be something that requires some planning and step-by-step actions</a:t>
            </a:r>
          </a:p>
        </p:txBody>
      </p:sp>
    </p:spTree>
    <p:extLst>
      <p:ext uri="{BB962C8B-B14F-4D97-AF65-F5344CB8AC3E}">
        <p14:creationId xmlns:p14="http://schemas.microsoft.com/office/powerpoint/2010/main" val="2870453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7: Implementing the Decision</a:t>
            </a:r>
          </a:p>
        </p:txBody>
      </p:sp>
      <p:sp>
        <p:nvSpPr>
          <p:cNvPr id="3" name="Content Placeholder 2"/>
          <p:cNvSpPr>
            <a:spLocks noGrp="1"/>
          </p:cNvSpPr>
          <p:nvPr>
            <p:ph idx="1"/>
          </p:nvPr>
        </p:nvSpPr>
        <p:spPr/>
        <p:txBody>
          <a:bodyPr>
            <a:normAutofit/>
          </a:bodyPr>
          <a:lstStyle/>
          <a:p>
            <a:r>
              <a:rPr lang="en-US" dirty="0">
                <a:sym typeface="Wingdings"/>
              </a:rPr>
              <a:t>In our case implementing the new software is more than a single event;</a:t>
            </a:r>
          </a:p>
          <a:p>
            <a:pPr lvl="1">
              <a:buFont typeface="Courier New"/>
              <a:buChar char="o"/>
            </a:pPr>
            <a:r>
              <a:rPr lang="en-US" sz="2300" dirty="0">
                <a:sym typeface="Wingdings"/>
              </a:rPr>
              <a:t>The software will need to be ordered and received</a:t>
            </a:r>
          </a:p>
          <a:p>
            <a:pPr lvl="1">
              <a:buFont typeface="Courier New"/>
              <a:buChar char="o"/>
            </a:pPr>
            <a:r>
              <a:rPr lang="en-US" sz="2300" dirty="0">
                <a:sym typeface="Wingdings"/>
              </a:rPr>
              <a:t>Will require a staff person from the IT department to install and test it </a:t>
            </a:r>
          </a:p>
          <a:p>
            <a:pPr lvl="1">
              <a:buFont typeface="Courier New"/>
              <a:buChar char="o"/>
            </a:pPr>
            <a:r>
              <a:rPr lang="en-US" sz="2300" dirty="0">
                <a:sym typeface="Wingdings"/>
              </a:rPr>
              <a:t>Someone will need to customize reporting forms </a:t>
            </a:r>
          </a:p>
          <a:p>
            <a:pPr lvl="1">
              <a:buFont typeface="Courier New"/>
              <a:buChar char="o"/>
            </a:pPr>
            <a:r>
              <a:rPr lang="en-US" sz="2300" dirty="0">
                <a:sym typeface="Wingdings"/>
              </a:rPr>
              <a:t>Training of the dietitians</a:t>
            </a:r>
          </a:p>
          <a:p>
            <a:pPr>
              <a:buFont typeface="Courier New"/>
              <a:buChar char="o"/>
            </a:pPr>
            <a:r>
              <a:rPr lang="en-US" sz="2700" dirty="0">
                <a:sym typeface="Wingdings"/>
              </a:rPr>
              <a:t>In our case, a very important step of the implementation process is the communication</a:t>
            </a:r>
          </a:p>
          <a:p>
            <a:pPr>
              <a:buFont typeface="Courier New"/>
              <a:buChar char="o"/>
            </a:pPr>
            <a:r>
              <a:rPr lang="en-US" sz="2700" dirty="0">
                <a:sym typeface="Wingdings"/>
              </a:rPr>
              <a:t>How announcements are phrased have a major impact on the workforce </a:t>
            </a:r>
          </a:p>
        </p:txBody>
      </p:sp>
    </p:spTree>
    <p:extLst>
      <p:ext uri="{BB962C8B-B14F-4D97-AF65-F5344CB8AC3E}">
        <p14:creationId xmlns:p14="http://schemas.microsoft.com/office/powerpoint/2010/main" val="4277042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8: Evaluation </a:t>
            </a:r>
          </a:p>
        </p:txBody>
      </p:sp>
      <p:sp>
        <p:nvSpPr>
          <p:cNvPr id="3" name="Content Placeholder 2"/>
          <p:cNvSpPr>
            <a:spLocks noGrp="1"/>
          </p:cNvSpPr>
          <p:nvPr>
            <p:ph idx="1"/>
          </p:nvPr>
        </p:nvSpPr>
        <p:spPr/>
        <p:txBody>
          <a:bodyPr/>
          <a:lstStyle/>
          <a:p>
            <a:r>
              <a:rPr lang="en-US" dirty="0"/>
              <a:t>Receiving feedback about the decision that has been implemented</a:t>
            </a:r>
          </a:p>
          <a:p>
            <a:r>
              <a:rPr lang="en-US" dirty="0"/>
              <a:t>Decision has to be evaluated based on effectiveness, efficiency, appropriateness, adequacy, .. </a:t>
            </a:r>
            <a:r>
              <a:rPr lang="en-US" i="1" dirty="0">
                <a:solidFill>
                  <a:srgbClr val="FF0000"/>
                </a:solidFill>
              </a:rPr>
              <a:t>Was it effective? Efficient? Appropriate? Adequate?</a:t>
            </a:r>
          </a:p>
          <a:p>
            <a:r>
              <a:rPr lang="en-US" dirty="0"/>
              <a:t>Did it resolve the problem that was originally identified?</a:t>
            </a:r>
          </a:p>
          <a:p>
            <a:r>
              <a:rPr lang="en-US" dirty="0"/>
              <a:t>If not, what else is necessary to correct the situation? </a:t>
            </a:r>
          </a:p>
          <a:p>
            <a:endParaRPr lang="en-US" dirty="0"/>
          </a:p>
          <a:p>
            <a:pPr marL="0" indent="0">
              <a:buNone/>
            </a:pPr>
            <a:r>
              <a:rPr lang="en-US" dirty="0"/>
              <a:t> </a:t>
            </a:r>
          </a:p>
        </p:txBody>
      </p:sp>
      <p:sp>
        <p:nvSpPr>
          <p:cNvPr id="4" name="Right Arrow 3"/>
          <p:cNvSpPr/>
          <p:nvPr/>
        </p:nvSpPr>
        <p:spPr>
          <a:xfrm>
            <a:off x="457200" y="5274752"/>
            <a:ext cx="1666312" cy="515900"/>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 name="TextBox 4"/>
          <p:cNvSpPr txBox="1"/>
          <p:nvPr/>
        </p:nvSpPr>
        <p:spPr>
          <a:xfrm>
            <a:off x="2639505" y="4675631"/>
            <a:ext cx="5715620" cy="1938992"/>
          </a:xfrm>
          <a:prstGeom prst="rect">
            <a:avLst/>
          </a:prstGeom>
          <a:noFill/>
        </p:spPr>
        <p:txBody>
          <a:bodyPr wrap="square" rtlCol="0">
            <a:spAutoFit/>
          </a:bodyPr>
          <a:lstStyle/>
          <a:p>
            <a:pPr algn="ctr"/>
            <a:r>
              <a:rPr lang="en-US" sz="2400" i="1" dirty="0">
                <a:solidFill>
                  <a:srgbClr val="FF0000"/>
                </a:solidFill>
              </a:rPr>
              <a:t>Answers to these questions should be considered and used as </a:t>
            </a:r>
            <a:r>
              <a:rPr lang="en-US" sz="2400" b="1" i="1" dirty="0">
                <a:solidFill>
                  <a:srgbClr val="FF0000"/>
                </a:solidFill>
              </a:rPr>
              <a:t>feedback</a:t>
            </a:r>
            <a:r>
              <a:rPr lang="en-US" sz="2400" i="1" dirty="0">
                <a:solidFill>
                  <a:srgbClr val="FF0000"/>
                </a:solidFill>
              </a:rPr>
              <a:t> for the system which then becomes the input to be considered for future decisions</a:t>
            </a:r>
          </a:p>
        </p:txBody>
      </p:sp>
    </p:spTree>
    <p:extLst>
      <p:ext uri="{BB962C8B-B14F-4D97-AF65-F5344CB8AC3E}">
        <p14:creationId xmlns:p14="http://schemas.microsoft.com/office/powerpoint/2010/main" val="859498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DECISIONS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3391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pd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0481" y="1587498"/>
            <a:ext cx="2603501" cy="3998747"/>
          </a:xfrm>
          <a:prstGeom prst="rect">
            <a:avLst/>
          </a:prstGeom>
        </p:spPr>
      </p:pic>
      <p:sp>
        <p:nvSpPr>
          <p:cNvPr id="6" name="Action Button: Help 5"/>
          <p:cNvSpPr/>
          <p:nvPr/>
        </p:nvSpPr>
        <p:spPr>
          <a:xfrm>
            <a:off x="3937001" y="3069166"/>
            <a:ext cx="1248833" cy="1312333"/>
          </a:xfrm>
          <a:prstGeom prst="actionButtonHelp">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8" name="Picture 7" descr="D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932" y="1587497"/>
            <a:ext cx="3422796" cy="3998747"/>
          </a:xfrm>
          <a:prstGeom prst="rect">
            <a:avLst/>
          </a:prstGeom>
        </p:spPr>
      </p:pic>
    </p:spTree>
    <p:extLst>
      <p:ext uri="{BB962C8B-B14F-4D97-AF65-F5344CB8AC3E}">
        <p14:creationId xmlns:p14="http://schemas.microsoft.com/office/powerpoint/2010/main" val="3142730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Decisions</a:t>
            </a:r>
          </a:p>
        </p:txBody>
      </p:sp>
      <p:sp>
        <p:nvSpPr>
          <p:cNvPr id="3" name="Content Placeholder 2"/>
          <p:cNvSpPr>
            <a:spLocks noGrp="1"/>
          </p:cNvSpPr>
          <p:nvPr>
            <p:ph idx="1"/>
          </p:nvPr>
        </p:nvSpPr>
        <p:spPr>
          <a:xfrm>
            <a:off x="457200" y="5256527"/>
            <a:ext cx="8229600" cy="1397298"/>
          </a:xfrm>
        </p:spPr>
        <p:txBody>
          <a:bodyPr>
            <a:normAutofit/>
          </a:bodyPr>
          <a:lstStyle/>
          <a:p>
            <a:pPr marL="0" indent="0" algn="ctr">
              <a:buNone/>
            </a:pPr>
            <a:r>
              <a:rPr lang="en-US" i="1" u="sng" dirty="0">
                <a:solidFill>
                  <a:srgbClr val="FF0000"/>
                </a:solidFill>
              </a:rPr>
              <a:t>Types of decisions vary with management level</a:t>
            </a:r>
            <a:r>
              <a:rPr lang="en-US" i="1" dirty="0">
                <a:solidFill>
                  <a:srgbClr val="FF0000"/>
                </a:solidFill>
              </a:rPr>
              <a:t>, just like top managers use mostly conceptual skills and frontline managers use more technical skills </a:t>
            </a:r>
          </a:p>
          <a:p>
            <a:pPr marL="0" indent="0" algn="ctr">
              <a:buNone/>
            </a:pPr>
            <a:endParaRPr lang="en-US" i="1" dirty="0">
              <a:solidFill>
                <a:srgbClr val="FF0000"/>
              </a:solidFill>
            </a:endParaRPr>
          </a:p>
        </p:txBody>
      </p:sp>
      <p:graphicFrame>
        <p:nvGraphicFramePr>
          <p:cNvPr id="4" name="Diagram 3"/>
          <p:cNvGraphicFramePr/>
          <p:nvPr>
            <p:extLst>
              <p:ext uri="{D42A27DB-BD31-4B8C-83A1-F6EECF244321}">
                <p14:modId xmlns:p14="http://schemas.microsoft.com/office/powerpoint/2010/main" val="1996489196"/>
              </p:ext>
            </p:extLst>
          </p:nvPr>
        </p:nvGraphicFramePr>
        <p:xfrm>
          <a:off x="2282984" y="1524000"/>
          <a:ext cx="4983313" cy="3216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0383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15" y="533400"/>
            <a:ext cx="8870685" cy="990600"/>
          </a:xfrm>
        </p:spPr>
        <p:txBody>
          <a:bodyPr>
            <a:normAutofit fontScale="90000"/>
          </a:bodyPr>
          <a:lstStyle/>
          <a:p>
            <a:r>
              <a:rPr lang="en-US" dirty="0"/>
              <a:t>Structured Problems &amp; Programmed Decisions</a:t>
            </a:r>
          </a:p>
        </p:txBody>
      </p:sp>
      <p:sp>
        <p:nvSpPr>
          <p:cNvPr id="3" name="Content Placeholder 2"/>
          <p:cNvSpPr>
            <a:spLocks noGrp="1"/>
          </p:cNvSpPr>
          <p:nvPr>
            <p:ph idx="1"/>
          </p:nvPr>
        </p:nvSpPr>
        <p:spPr>
          <a:xfrm>
            <a:off x="457200" y="1600200"/>
            <a:ext cx="8686800" cy="4876800"/>
          </a:xfrm>
        </p:spPr>
        <p:txBody>
          <a:bodyPr>
            <a:noAutofit/>
          </a:bodyPr>
          <a:lstStyle/>
          <a:p>
            <a:r>
              <a:rPr lang="en-US" sz="2000" b="1" i="1" dirty="0">
                <a:solidFill>
                  <a:srgbClr val="FF0000"/>
                </a:solidFill>
              </a:rPr>
              <a:t>Structured Problems</a:t>
            </a:r>
            <a:r>
              <a:rPr lang="en-US" sz="2000" i="1" dirty="0">
                <a:solidFill>
                  <a:srgbClr val="FF0000"/>
                </a:solidFill>
              </a:rPr>
              <a:t>: </a:t>
            </a:r>
            <a:r>
              <a:rPr lang="en-US" sz="2000" dirty="0"/>
              <a:t>Discrepancy between what is and what should be that is both </a:t>
            </a:r>
            <a:r>
              <a:rPr lang="en-US" sz="2000" b="1" dirty="0"/>
              <a:t>routine and predictable </a:t>
            </a:r>
            <a:r>
              <a:rPr lang="en-US" sz="2000" dirty="0"/>
              <a:t>(</a:t>
            </a:r>
            <a:r>
              <a:rPr lang="en-US" sz="2000" dirty="0" err="1"/>
              <a:t>i.e.finding</a:t>
            </a:r>
            <a:r>
              <a:rPr lang="en-US" sz="2000" dirty="0"/>
              <a:t> a replacement employee)</a:t>
            </a:r>
          </a:p>
          <a:p>
            <a:pPr lvl="1">
              <a:buFont typeface="Courier New"/>
              <a:buChar char="o"/>
            </a:pPr>
            <a:r>
              <a:rPr lang="en-US" dirty="0"/>
              <a:t>Structured problems are handled by making programmed decisions</a:t>
            </a:r>
          </a:p>
          <a:p>
            <a:pPr marL="274320" lvl="1" indent="0">
              <a:buNone/>
            </a:pPr>
            <a:endParaRPr lang="en-US" dirty="0"/>
          </a:p>
          <a:p>
            <a:r>
              <a:rPr lang="en-US" sz="2000" b="1" i="1" dirty="0">
                <a:solidFill>
                  <a:srgbClr val="FF0000"/>
                </a:solidFill>
              </a:rPr>
              <a:t>Programmed Decisions</a:t>
            </a:r>
            <a:r>
              <a:rPr lang="en-US" sz="2000" i="1" dirty="0">
                <a:solidFill>
                  <a:srgbClr val="FF0000"/>
                </a:solidFill>
              </a:rPr>
              <a:t>: </a:t>
            </a:r>
            <a:r>
              <a:rPr lang="en-US" sz="2000" dirty="0"/>
              <a:t>decisions that are made </a:t>
            </a:r>
            <a:r>
              <a:rPr lang="en-US" sz="2000" b="1" dirty="0"/>
              <a:t>routinely</a:t>
            </a:r>
            <a:r>
              <a:rPr lang="en-US" sz="2000" dirty="0"/>
              <a:t>, often </a:t>
            </a:r>
            <a:r>
              <a:rPr lang="en-US" sz="2000" b="1" dirty="0"/>
              <a:t>relying on precedent</a:t>
            </a:r>
            <a:endParaRPr lang="en-US" sz="2000" dirty="0"/>
          </a:p>
          <a:p>
            <a:pPr lvl="1">
              <a:buFont typeface="Courier New"/>
              <a:buChar char="o"/>
            </a:pPr>
            <a:r>
              <a:rPr lang="en-US" dirty="0"/>
              <a:t>Can be made based on precedent/previous experience</a:t>
            </a:r>
          </a:p>
          <a:p>
            <a:pPr lvl="1">
              <a:buFont typeface="Courier New"/>
              <a:buChar char="o"/>
            </a:pPr>
            <a:r>
              <a:rPr lang="en-US" dirty="0"/>
              <a:t>Outline for making programmed decisions is written down in the form of rules, regulations, labor contracts, internal policies and procedures, or a decision tree</a:t>
            </a:r>
          </a:p>
          <a:p>
            <a:pPr lvl="1">
              <a:buFont typeface="Courier New"/>
              <a:buChar char="o"/>
            </a:pPr>
            <a:r>
              <a:rPr lang="en-US" dirty="0"/>
              <a:t>Difficulty when the guidelines for making programmed decisions are not written down (especially for an uninitiated manager)</a:t>
            </a:r>
          </a:p>
          <a:p>
            <a:pPr lvl="1">
              <a:buFont typeface="Courier New"/>
              <a:buChar char="o"/>
            </a:pPr>
            <a:endParaRPr lang="en-US" dirty="0"/>
          </a:p>
        </p:txBody>
      </p:sp>
    </p:spTree>
    <p:extLst>
      <p:ext uri="{BB962C8B-B14F-4D97-AF65-F5344CB8AC3E}">
        <p14:creationId xmlns:p14="http://schemas.microsoft.com/office/powerpoint/2010/main" val="489922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15" y="533400"/>
            <a:ext cx="8870685" cy="990600"/>
          </a:xfrm>
        </p:spPr>
        <p:txBody>
          <a:bodyPr>
            <a:normAutofit fontScale="90000"/>
          </a:bodyPr>
          <a:lstStyle/>
          <a:p>
            <a:r>
              <a:rPr lang="en-US" dirty="0"/>
              <a:t>Structured Problems &amp; Programmed Decisions</a:t>
            </a:r>
          </a:p>
        </p:txBody>
      </p:sp>
      <p:sp>
        <p:nvSpPr>
          <p:cNvPr id="3" name="Content Placeholder 2"/>
          <p:cNvSpPr>
            <a:spLocks noGrp="1"/>
          </p:cNvSpPr>
          <p:nvPr>
            <p:ph idx="1"/>
          </p:nvPr>
        </p:nvSpPr>
        <p:spPr/>
        <p:txBody>
          <a:bodyPr>
            <a:normAutofit/>
          </a:bodyPr>
          <a:lstStyle/>
          <a:p>
            <a:r>
              <a:rPr lang="en-US" sz="2000" b="1" i="1" dirty="0">
                <a:solidFill>
                  <a:srgbClr val="FF0000"/>
                </a:solidFill>
              </a:rPr>
              <a:t>Programmable Decisions</a:t>
            </a:r>
          </a:p>
          <a:p>
            <a:pPr lvl="1">
              <a:buFont typeface="Courier New"/>
              <a:buChar char="o"/>
            </a:pPr>
            <a:r>
              <a:rPr lang="en-US" dirty="0"/>
              <a:t>Decisions that though not yet programmed, are of the routine type that can be programmed </a:t>
            </a:r>
          </a:p>
          <a:p>
            <a:pPr lvl="1">
              <a:buFont typeface="Courier New"/>
              <a:buChar char="o"/>
            </a:pPr>
            <a:r>
              <a:rPr lang="en-US" dirty="0"/>
              <a:t>Repeated frequently</a:t>
            </a:r>
          </a:p>
        </p:txBody>
      </p:sp>
    </p:spTree>
    <p:extLst>
      <p:ext uri="{BB962C8B-B14F-4D97-AF65-F5344CB8AC3E}">
        <p14:creationId xmlns:p14="http://schemas.microsoft.com/office/powerpoint/2010/main" val="2541681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Structured Problems &amp; Programmed Decisions</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solidFill>
                  <a:srgbClr val="FF0000"/>
                </a:solidFill>
              </a:rPr>
              <a:t>Example</a:t>
            </a:r>
          </a:p>
          <a:p>
            <a:pPr marL="0" indent="0">
              <a:buNone/>
            </a:pPr>
            <a:r>
              <a:rPr lang="en-US" dirty="0"/>
              <a:t>Bob (a DTR) is ill, and the best alternative is to call Mary (another DTR) to do Bob’s job. But Mary is on vacation and cannot come to work. Although replacement of employees is a routine decision, the situation and decision may not be repeatable in every instance. Guidelines for replacing employees might consist of the following: </a:t>
            </a:r>
          </a:p>
          <a:p>
            <a:pPr lvl="1">
              <a:buFont typeface="Courier New"/>
              <a:buChar char="o"/>
            </a:pPr>
            <a:r>
              <a:rPr lang="en-US" sz="2200" dirty="0"/>
              <a:t>Make a list of all employees who are able to do the job of the absent employee</a:t>
            </a:r>
          </a:p>
          <a:p>
            <a:pPr lvl="1">
              <a:buFont typeface="Courier New"/>
              <a:buChar char="o"/>
            </a:pPr>
            <a:r>
              <a:rPr lang="en-US" sz="2200" dirty="0"/>
              <a:t>Determine the availability of each of these other employees</a:t>
            </a:r>
          </a:p>
          <a:p>
            <a:pPr lvl="1">
              <a:buFont typeface="Courier New"/>
              <a:buChar char="o"/>
            </a:pPr>
            <a:r>
              <a:rPr lang="en-US" sz="2200" dirty="0"/>
              <a:t>Narrow the list to those not already scheduled to work 40 hours this week</a:t>
            </a:r>
          </a:p>
          <a:p>
            <a:pPr lvl="1">
              <a:buFont typeface="Courier New"/>
              <a:buChar char="o"/>
            </a:pPr>
            <a:r>
              <a:rPr lang="en-US" sz="2200" dirty="0"/>
              <a:t>List the remaining employees in order of seniority</a:t>
            </a:r>
          </a:p>
          <a:p>
            <a:pPr lvl="1">
              <a:buFont typeface="Courier New"/>
              <a:buChar char="o"/>
            </a:pPr>
            <a:r>
              <a:rPr lang="en-US" sz="2200" dirty="0"/>
              <a:t>Call those employees, in order of seniority and offer each the available position</a:t>
            </a:r>
          </a:p>
          <a:p>
            <a:pPr lvl="1">
              <a:buFont typeface="Courier New"/>
              <a:buChar char="o"/>
            </a:pPr>
            <a:r>
              <a:rPr lang="en-US" sz="2200" dirty="0"/>
              <a:t>Discontinue the process when the position has been filled </a:t>
            </a:r>
          </a:p>
        </p:txBody>
      </p:sp>
    </p:spTree>
    <p:extLst>
      <p:ext uri="{BB962C8B-B14F-4D97-AF65-F5344CB8AC3E}">
        <p14:creationId xmlns:p14="http://schemas.microsoft.com/office/powerpoint/2010/main" val="3470938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Unstructured Problems &amp; Non Programmed Decisions</a:t>
            </a:r>
          </a:p>
        </p:txBody>
      </p:sp>
      <p:sp>
        <p:nvSpPr>
          <p:cNvPr id="3" name="Content Placeholder 2"/>
          <p:cNvSpPr>
            <a:spLocks noGrp="1"/>
          </p:cNvSpPr>
          <p:nvPr>
            <p:ph idx="1"/>
          </p:nvPr>
        </p:nvSpPr>
        <p:spPr>
          <a:xfrm>
            <a:off x="457199" y="1737488"/>
            <a:ext cx="8497891" cy="4876800"/>
          </a:xfrm>
        </p:spPr>
        <p:txBody>
          <a:bodyPr>
            <a:noAutofit/>
          </a:bodyPr>
          <a:lstStyle/>
          <a:p>
            <a:r>
              <a:rPr lang="en-US" sz="2000" b="1" i="1" dirty="0">
                <a:solidFill>
                  <a:srgbClr val="FF0000"/>
                </a:solidFill>
              </a:rPr>
              <a:t>Unstructured problems</a:t>
            </a:r>
            <a:r>
              <a:rPr lang="en-US" sz="2000" i="1" dirty="0">
                <a:solidFill>
                  <a:srgbClr val="FF0000"/>
                </a:solidFill>
              </a:rPr>
              <a:t>: </a:t>
            </a:r>
            <a:r>
              <a:rPr lang="en-US" sz="2000" dirty="0"/>
              <a:t>Problems that are </a:t>
            </a:r>
            <a:r>
              <a:rPr lang="en-US" sz="2000" b="1" dirty="0"/>
              <a:t>new</a:t>
            </a:r>
            <a:r>
              <a:rPr lang="en-US" sz="2000" dirty="0"/>
              <a:t>, </a:t>
            </a:r>
            <a:r>
              <a:rPr lang="en-US" sz="2000" b="1" dirty="0"/>
              <a:t>unusual </a:t>
            </a:r>
            <a:r>
              <a:rPr lang="en-US" sz="2000" dirty="0"/>
              <a:t>and often </a:t>
            </a:r>
            <a:r>
              <a:rPr lang="en-US" sz="2000" b="1" dirty="0"/>
              <a:t>unpredictable</a:t>
            </a:r>
          </a:p>
          <a:p>
            <a:pPr lvl="1">
              <a:buFont typeface="Courier New"/>
              <a:buChar char="o"/>
            </a:pPr>
            <a:r>
              <a:rPr lang="en-US" dirty="0"/>
              <a:t>These type of problems are less readily identified</a:t>
            </a:r>
          </a:p>
          <a:p>
            <a:pPr lvl="1">
              <a:buFont typeface="Courier New"/>
              <a:buChar char="o"/>
            </a:pPr>
            <a:r>
              <a:rPr lang="en-US" dirty="0"/>
              <a:t>The goals of the decision making process are less clear</a:t>
            </a:r>
          </a:p>
          <a:p>
            <a:pPr lvl="1">
              <a:buFont typeface="Courier New"/>
              <a:buChar char="o"/>
            </a:pPr>
            <a:r>
              <a:rPr lang="en-US" dirty="0"/>
              <a:t>Information available for making the decision is often incomplete or ambiguous</a:t>
            </a:r>
          </a:p>
        </p:txBody>
      </p:sp>
    </p:spTree>
    <p:extLst>
      <p:ext uri="{BB962C8B-B14F-4D97-AF65-F5344CB8AC3E}">
        <p14:creationId xmlns:p14="http://schemas.microsoft.com/office/powerpoint/2010/main" val="2952683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Unstructured Problems &amp; Non Programmed Decisions</a:t>
            </a:r>
          </a:p>
        </p:txBody>
      </p:sp>
      <p:sp>
        <p:nvSpPr>
          <p:cNvPr id="3" name="Content Placeholder 2"/>
          <p:cNvSpPr>
            <a:spLocks noGrp="1"/>
          </p:cNvSpPr>
          <p:nvPr>
            <p:ph idx="1"/>
          </p:nvPr>
        </p:nvSpPr>
        <p:spPr>
          <a:xfrm>
            <a:off x="457199" y="1737488"/>
            <a:ext cx="8497891" cy="4876800"/>
          </a:xfrm>
        </p:spPr>
        <p:txBody>
          <a:bodyPr>
            <a:noAutofit/>
          </a:bodyPr>
          <a:lstStyle/>
          <a:p>
            <a:r>
              <a:rPr lang="en-US" sz="2000" b="1" i="1" dirty="0">
                <a:solidFill>
                  <a:srgbClr val="FF0000"/>
                </a:solidFill>
              </a:rPr>
              <a:t>Non programmed decisions</a:t>
            </a:r>
            <a:r>
              <a:rPr lang="en-US" sz="2000" i="1" dirty="0">
                <a:solidFill>
                  <a:srgbClr val="FF0000"/>
                </a:solidFill>
              </a:rPr>
              <a:t>: </a:t>
            </a:r>
            <a:r>
              <a:rPr lang="en-US" sz="2000" dirty="0"/>
              <a:t>decisions that are used to resolve </a:t>
            </a:r>
            <a:r>
              <a:rPr lang="en-US" sz="2000" b="1" dirty="0"/>
              <a:t>unstructured problems</a:t>
            </a:r>
            <a:r>
              <a:rPr lang="en-US" sz="2000" dirty="0"/>
              <a:t>; these decisions require much </a:t>
            </a:r>
            <a:r>
              <a:rPr lang="en-US" sz="2000" b="1" dirty="0"/>
              <a:t>research </a:t>
            </a:r>
            <a:r>
              <a:rPr lang="en-US" sz="2000" dirty="0"/>
              <a:t>and </a:t>
            </a:r>
            <a:r>
              <a:rPr lang="en-US" sz="2000" b="1" dirty="0"/>
              <a:t>thought</a:t>
            </a:r>
          </a:p>
          <a:p>
            <a:pPr lvl="1">
              <a:buFont typeface="Courier New"/>
              <a:buChar char="o"/>
            </a:pPr>
            <a:r>
              <a:rPr lang="en-US" dirty="0"/>
              <a:t>Little precedent for such decisions </a:t>
            </a:r>
          </a:p>
          <a:p>
            <a:pPr lvl="1">
              <a:buFont typeface="Courier New"/>
              <a:buChar char="o"/>
            </a:pPr>
            <a:r>
              <a:rPr lang="en-US" dirty="0"/>
              <a:t>Generally no written guidelines to follow</a:t>
            </a:r>
          </a:p>
          <a:p>
            <a:pPr lvl="1">
              <a:buFont typeface="Courier New"/>
              <a:buChar char="o"/>
            </a:pPr>
            <a:r>
              <a:rPr lang="en-US" dirty="0"/>
              <a:t>Manager must use the decision-making process</a:t>
            </a:r>
          </a:p>
          <a:p>
            <a:pPr lvl="1">
              <a:buFont typeface="Courier New"/>
              <a:buChar char="o"/>
            </a:pPr>
            <a:r>
              <a:rPr lang="en-US" dirty="0"/>
              <a:t>Take longer to make than programmed decisions</a:t>
            </a:r>
          </a:p>
          <a:p>
            <a:pPr lvl="1">
              <a:buFont typeface="Courier New"/>
              <a:buChar char="o"/>
            </a:pPr>
            <a:r>
              <a:rPr lang="en-US" dirty="0"/>
              <a:t>Are more frequent in institutions without </a:t>
            </a:r>
            <a:r>
              <a:rPr lang="en-US" u="sng" dirty="0"/>
              <a:t>institutional memory</a:t>
            </a:r>
            <a:r>
              <a:rPr lang="en-US" dirty="0"/>
              <a:t>, start-up operations</a:t>
            </a:r>
          </a:p>
          <a:p>
            <a:pPr lvl="1">
              <a:buFont typeface="Courier New"/>
              <a:buChar char="o"/>
            </a:pPr>
            <a:r>
              <a:rPr lang="en-US" dirty="0"/>
              <a:t>Some of these decisions may become programmable and will eventually be institutionalized in the form of policies, procedures or guidelines</a:t>
            </a:r>
          </a:p>
        </p:txBody>
      </p:sp>
    </p:spTree>
    <p:extLst>
      <p:ext uri="{BB962C8B-B14F-4D97-AF65-F5344CB8AC3E}">
        <p14:creationId xmlns:p14="http://schemas.microsoft.com/office/powerpoint/2010/main" val="1409083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Managerial Level &amp; Decision Making</a:t>
            </a:r>
          </a:p>
        </p:txBody>
      </p:sp>
      <p:sp>
        <p:nvSpPr>
          <p:cNvPr id="3" name="Content Placeholder 2"/>
          <p:cNvSpPr>
            <a:spLocks noGrp="1"/>
          </p:cNvSpPr>
          <p:nvPr>
            <p:ph idx="1"/>
          </p:nvPr>
        </p:nvSpPr>
        <p:spPr>
          <a:xfrm>
            <a:off x="457199" y="1737488"/>
            <a:ext cx="8497891" cy="4876800"/>
          </a:xfrm>
        </p:spPr>
        <p:txBody>
          <a:bodyPr>
            <a:noAutofit/>
          </a:bodyPr>
          <a:lstStyle/>
          <a:p>
            <a:r>
              <a:rPr lang="en-US" dirty="0"/>
              <a:t>There is a correlation between management level and the type of decision that the manager is called on to make</a:t>
            </a:r>
          </a:p>
          <a:p>
            <a:r>
              <a:rPr lang="en-US" dirty="0"/>
              <a:t>In general front line managers make more programmed decisions</a:t>
            </a:r>
          </a:p>
          <a:p>
            <a:r>
              <a:rPr lang="en-US" dirty="0"/>
              <a:t>Upper level managers tend to make the most of non programmed decisions</a:t>
            </a:r>
          </a:p>
          <a:p>
            <a:r>
              <a:rPr lang="en-US" dirty="0"/>
              <a:t>However either type of decision is not exclusive to ONE group</a:t>
            </a:r>
          </a:p>
          <a:p>
            <a:endParaRPr lang="en-US" dirty="0"/>
          </a:p>
        </p:txBody>
      </p:sp>
    </p:spTree>
    <p:extLst>
      <p:ext uri="{BB962C8B-B14F-4D97-AF65-F5344CB8AC3E}">
        <p14:creationId xmlns:p14="http://schemas.microsoft.com/office/powerpoint/2010/main" val="3834203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Managerial Level &amp; Decision Making</a:t>
            </a:r>
          </a:p>
        </p:txBody>
      </p:sp>
      <p:sp>
        <p:nvSpPr>
          <p:cNvPr id="14" name="Right Triangle 13"/>
          <p:cNvSpPr/>
          <p:nvPr/>
        </p:nvSpPr>
        <p:spPr>
          <a:xfrm>
            <a:off x="2030719" y="1898778"/>
            <a:ext cx="4642259" cy="3268936"/>
          </a:xfrm>
          <a:prstGeom prst="rtTriangl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Programmed Decisions</a:t>
            </a:r>
          </a:p>
        </p:txBody>
      </p:sp>
      <p:sp>
        <p:nvSpPr>
          <p:cNvPr id="16" name="Right Triangle 15"/>
          <p:cNvSpPr/>
          <p:nvPr/>
        </p:nvSpPr>
        <p:spPr>
          <a:xfrm rot="10800000">
            <a:off x="2058217" y="1905431"/>
            <a:ext cx="4642259" cy="3268936"/>
          </a:xfrm>
          <a:prstGeom prst="rtTriangle">
            <a:avLst/>
          </a:prstGeom>
          <a:solidFill>
            <a:schemeClr val="accent3"/>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a:p>
        </p:txBody>
      </p:sp>
      <p:sp>
        <p:nvSpPr>
          <p:cNvPr id="17" name="TextBox 16"/>
          <p:cNvSpPr txBox="1"/>
          <p:nvPr/>
        </p:nvSpPr>
        <p:spPr>
          <a:xfrm>
            <a:off x="4091630" y="2502589"/>
            <a:ext cx="2414806" cy="646331"/>
          </a:xfrm>
          <a:prstGeom prst="rect">
            <a:avLst/>
          </a:prstGeom>
          <a:noFill/>
        </p:spPr>
        <p:txBody>
          <a:bodyPr wrap="square" rtlCol="0">
            <a:spAutoFit/>
          </a:bodyPr>
          <a:lstStyle/>
          <a:p>
            <a:pPr algn="ctr"/>
            <a:r>
              <a:rPr lang="en-US" b="1" dirty="0">
                <a:solidFill>
                  <a:schemeClr val="bg1"/>
                </a:solidFill>
              </a:rPr>
              <a:t>Non-Programmed Decisions</a:t>
            </a:r>
          </a:p>
        </p:txBody>
      </p:sp>
      <p:sp>
        <p:nvSpPr>
          <p:cNvPr id="20" name="Up-Down Arrow 19"/>
          <p:cNvSpPr/>
          <p:nvPr/>
        </p:nvSpPr>
        <p:spPr>
          <a:xfrm>
            <a:off x="6928650" y="1905431"/>
            <a:ext cx="333075" cy="3268937"/>
          </a:xfrm>
          <a:prstGeom prst="upDownArrow">
            <a:avLst/>
          </a:prstGeom>
          <a:gradFill flip="none" rotWithShape="1">
            <a:gsLst>
              <a:gs pos="49000">
                <a:schemeClr val="accent3"/>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Up-Down Arrow 20"/>
          <p:cNvSpPr/>
          <p:nvPr/>
        </p:nvSpPr>
        <p:spPr>
          <a:xfrm>
            <a:off x="1397161" y="1905431"/>
            <a:ext cx="333075" cy="3268937"/>
          </a:xfrm>
          <a:prstGeom prst="upDownArrow">
            <a:avLst/>
          </a:prstGeom>
          <a:gradFill>
            <a:gsLst>
              <a:gs pos="69000">
                <a:schemeClr val="accent1">
                  <a:shade val="70000"/>
                  <a:satMod val="150000"/>
                </a:schemeClr>
              </a:gs>
              <a:gs pos="25000">
                <a:schemeClr val="accent1">
                  <a:shade val="70000"/>
                  <a:satMod val="1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113802" y="3108145"/>
            <a:ext cx="1512983" cy="584776"/>
          </a:xfrm>
          <a:prstGeom prst="rect">
            <a:avLst/>
          </a:prstGeom>
          <a:noFill/>
        </p:spPr>
        <p:txBody>
          <a:bodyPr wrap="square" rtlCol="0">
            <a:spAutoFit/>
          </a:bodyPr>
          <a:lstStyle/>
          <a:p>
            <a:pPr algn="ctr"/>
            <a:r>
              <a:rPr lang="en-US" sz="1600" b="1" dirty="0"/>
              <a:t>TYPE OF PROBLEM</a:t>
            </a:r>
          </a:p>
        </p:txBody>
      </p:sp>
      <p:sp>
        <p:nvSpPr>
          <p:cNvPr id="23" name="TextBox 22"/>
          <p:cNvSpPr txBox="1"/>
          <p:nvPr/>
        </p:nvSpPr>
        <p:spPr>
          <a:xfrm>
            <a:off x="849235" y="1524000"/>
            <a:ext cx="1621057" cy="369332"/>
          </a:xfrm>
          <a:prstGeom prst="rect">
            <a:avLst/>
          </a:prstGeom>
          <a:noFill/>
        </p:spPr>
        <p:txBody>
          <a:bodyPr wrap="none" rtlCol="0">
            <a:spAutoFit/>
          </a:bodyPr>
          <a:lstStyle/>
          <a:p>
            <a:r>
              <a:rPr lang="en-US" b="1" dirty="0"/>
              <a:t>Ill-Structured</a:t>
            </a:r>
          </a:p>
        </p:txBody>
      </p:sp>
      <p:sp>
        <p:nvSpPr>
          <p:cNvPr id="24" name="TextBox 23"/>
          <p:cNvSpPr txBox="1"/>
          <p:nvPr/>
        </p:nvSpPr>
        <p:spPr>
          <a:xfrm>
            <a:off x="786002" y="5181020"/>
            <a:ext cx="1899002" cy="369332"/>
          </a:xfrm>
          <a:prstGeom prst="rect">
            <a:avLst/>
          </a:prstGeom>
          <a:noFill/>
        </p:spPr>
        <p:txBody>
          <a:bodyPr wrap="none" rtlCol="0">
            <a:spAutoFit/>
          </a:bodyPr>
          <a:lstStyle/>
          <a:p>
            <a:r>
              <a:rPr lang="en-US" b="1" dirty="0"/>
              <a:t>Well-Structured</a:t>
            </a:r>
          </a:p>
        </p:txBody>
      </p:sp>
      <p:sp>
        <p:nvSpPr>
          <p:cNvPr id="25" name="TextBox 24"/>
          <p:cNvSpPr txBox="1"/>
          <p:nvPr/>
        </p:nvSpPr>
        <p:spPr>
          <a:xfrm>
            <a:off x="6977590" y="3049283"/>
            <a:ext cx="2108260" cy="830997"/>
          </a:xfrm>
          <a:prstGeom prst="rect">
            <a:avLst/>
          </a:prstGeom>
          <a:noFill/>
        </p:spPr>
        <p:txBody>
          <a:bodyPr wrap="square" rtlCol="0">
            <a:spAutoFit/>
          </a:bodyPr>
          <a:lstStyle/>
          <a:p>
            <a:pPr algn="ctr"/>
            <a:r>
              <a:rPr lang="en-US" sz="1600" b="1" dirty="0"/>
              <a:t>MANAGEMENT LEVEL IN ORGANIZATION</a:t>
            </a:r>
          </a:p>
        </p:txBody>
      </p:sp>
      <p:sp>
        <p:nvSpPr>
          <p:cNvPr id="26" name="TextBox 25"/>
          <p:cNvSpPr txBox="1"/>
          <p:nvPr/>
        </p:nvSpPr>
        <p:spPr>
          <a:xfrm>
            <a:off x="6768782" y="1536099"/>
            <a:ext cx="590539" cy="369332"/>
          </a:xfrm>
          <a:prstGeom prst="rect">
            <a:avLst/>
          </a:prstGeom>
          <a:noFill/>
        </p:spPr>
        <p:txBody>
          <a:bodyPr wrap="none" rtlCol="0">
            <a:spAutoFit/>
          </a:bodyPr>
          <a:lstStyle/>
          <a:p>
            <a:r>
              <a:rPr lang="en-US" b="1" dirty="0"/>
              <a:t>Top</a:t>
            </a:r>
          </a:p>
        </p:txBody>
      </p:sp>
      <p:sp>
        <p:nvSpPr>
          <p:cNvPr id="27" name="TextBox 26"/>
          <p:cNvSpPr txBox="1"/>
          <p:nvPr/>
        </p:nvSpPr>
        <p:spPr>
          <a:xfrm>
            <a:off x="6706331" y="5124005"/>
            <a:ext cx="864427" cy="369332"/>
          </a:xfrm>
          <a:prstGeom prst="rect">
            <a:avLst/>
          </a:prstGeom>
          <a:noFill/>
        </p:spPr>
        <p:txBody>
          <a:bodyPr wrap="none" rtlCol="0">
            <a:spAutoFit/>
          </a:bodyPr>
          <a:lstStyle/>
          <a:p>
            <a:r>
              <a:rPr lang="en-US" b="1" dirty="0"/>
              <a:t>Lower</a:t>
            </a:r>
          </a:p>
        </p:txBody>
      </p:sp>
      <p:sp>
        <p:nvSpPr>
          <p:cNvPr id="15" name="Content Placeholder 2"/>
          <p:cNvSpPr>
            <a:spLocks noGrp="1"/>
          </p:cNvSpPr>
          <p:nvPr>
            <p:ph idx="1"/>
          </p:nvPr>
        </p:nvSpPr>
        <p:spPr>
          <a:xfrm>
            <a:off x="457199" y="5737638"/>
            <a:ext cx="8497891" cy="1120361"/>
          </a:xfrm>
        </p:spPr>
        <p:txBody>
          <a:bodyPr>
            <a:noAutofit/>
          </a:bodyPr>
          <a:lstStyle/>
          <a:p>
            <a:pPr marL="0" indent="0" algn="ctr">
              <a:buNone/>
            </a:pPr>
            <a:r>
              <a:rPr lang="en-US" sz="2000" i="1" dirty="0">
                <a:solidFill>
                  <a:srgbClr val="FF0000"/>
                </a:solidFill>
              </a:rPr>
              <a:t>Managers make programmed decisions to deal with routine, structured problems in their organizations. They also make non programmed decisions to deal with unique, unstructured problems. </a:t>
            </a:r>
          </a:p>
        </p:txBody>
      </p:sp>
    </p:spTree>
    <p:extLst>
      <p:ext uri="{BB962C8B-B14F-4D97-AF65-F5344CB8AC3E}">
        <p14:creationId xmlns:p14="http://schemas.microsoft.com/office/powerpoint/2010/main" val="37243878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Decision-Making Styles</a:t>
            </a:r>
          </a:p>
        </p:txBody>
      </p:sp>
    </p:spTree>
    <p:extLst>
      <p:ext uri="{BB962C8B-B14F-4D97-AF65-F5344CB8AC3E}">
        <p14:creationId xmlns:p14="http://schemas.microsoft.com/office/powerpoint/2010/main" val="312757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Styles</a:t>
            </a:r>
          </a:p>
        </p:txBody>
      </p:sp>
      <p:graphicFrame>
        <p:nvGraphicFramePr>
          <p:cNvPr id="5" name="Diagram 4"/>
          <p:cNvGraphicFramePr/>
          <p:nvPr>
            <p:extLst>
              <p:ext uri="{D42A27DB-BD31-4B8C-83A1-F6EECF244321}">
                <p14:modId xmlns:p14="http://schemas.microsoft.com/office/powerpoint/2010/main" val="3553206390"/>
              </p:ext>
            </p:extLst>
          </p:nvPr>
        </p:nvGraphicFramePr>
        <p:xfrm>
          <a:off x="1268934" y="1870999"/>
          <a:ext cx="6852305" cy="2213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p:cNvSpPr>
            <a:spLocks noGrp="1"/>
          </p:cNvSpPr>
          <p:nvPr>
            <p:ph idx="1"/>
          </p:nvPr>
        </p:nvSpPr>
        <p:spPr>
          <a:xfrm>
            <a:off x="457200" y="4702137"/>
            <a:ext cx="8399307" cy="1029666"/>
          </a:xfrm>
        </p:spPr>
        <p:txBody>
          <a:bodyPr>
            <a:normAutofit/>
          </a:bodyPr>
          <a:lstStyle/>
          <a:p>
            <a:pPr marL="0" indent="0" algn="ctr">
              <a:buNone/>
            </a:pPr>
            <a:r>
              <a:rPr lang="en-US" i="1" dirty="0">
                <a:solidFill>
                  <a:srgbClr val="FF0000"/>
                </a:solidFill>
              </a:rPr>
              <a:t>Just as managers have their own leadership styles, they also have decision making styles that are particular to them. </a:t>
            </a:r>
          </a:p>
        </p:txBody>
      </p:sp>
    </p:spTree>
    <p:extLst>
      <p:ext uri="{BB962C8B-B14F-4D97-AF65-F5344CB8AC3E}">
        <p14:creationId xmlns:p14="http://schemas.microsoft.com/office/powerpoint/2010/main" val="397019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t="20370" b="20370"/>
          <a:stretch>
            <a:fillRect/>
          </a:stretch>
        </p:blipFill>
        <p:spPr>
          <a:xfrm>
            <a:off x="0" y="853337"/>
            <a:ext cx="9171019" cy="5434678"/>
          </a:xfrm>
        </p:spPr>
      </p:pic>
    </p:spTree>
    <p:extLst>
      <p:ext uri="{BB962C8B-B14F-4D97-AF65-F5344CB8AC3E}">
        <p14:creationId xmlns:p14="http://schemas.microsoft.com/office/powerpoint/2010/main" val="2976277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Styles</a:t>
            </a:r>
          </a:p>
        </p:txBody>
      </p:sp>
      <p:sp>
        <p:nvSpPr>
          <p:cNvPr id="3" name="Content Placeholder 2"/>
          <p:cNvSpPr>
            <a:spLocks noGrp="1"/>
          </p:cNvSpPr>
          <p:nvPr>
            <p:ph idx="1"/>
          </p:nvPr>
        </p:nvSpPr>
        <p:spPr>
          <a:xfrm>
            <a:off x="457199" y="1600200"/>
            <a:ext cx="8399308" cy="4876800"/>
          </a:xfrm>
        </p:spPr>
        <p:txBody>
          <a:bodyPr/>
          <a:lstStyle/>
          <a:p>
            <a:pPr marL="0" indent="0">
              <a:buNone/>
            </a:pPr>
            <a:r>
              <a:rPr lang="en-US" b="1" dirty="0"/>
              <a:t>Problem Avoider</a:t>
            </a:r>
          </a:p>
          <a:p>
            <a:pPr marL="0" indent="0">
              <a:buNone/>
            </a:pPr>
            <a:r>
              <a:rPr lang="en-US" b="1" dirty="0"/>
              <a:t> </a:t>
            </a:r>
          </a:p>
          <a:p>
            <a:pPr lvl="1"/>
            <a:r>
              <a:rPr lang="en-US" dirty="0"/>
              <a:t>The person does not recognize a problem or chooses to avoid it (does not feel the urgency, thinks there are no resources, procrastinator) </a:t>
            </a:r>
            <a:r>
              <a:rPr lang="en-US" dirty="0">
                <a:sym typeface="Wingdings"/>
              </a:rPr>
              <a:t> also described as </a:t>
            </a:r>
            <a:r>
              <a:rPr lang="en-US" b="1" i="1" dirty="0" err="1">
                <a:sym typeface="Wingdings"/>
              </a:rPr>
              <a:t>decidophobia</a:t>
            </a:r>
            <a:endParaRPr lang="en-US" b="1" i="1" dirty="0"/>
          </a:p>
          <a:p>
            <a:pPr lvl="1"/>
            <a:r>
              <a:rPr lang="en-US" dirty="0"/>
              <a:t>One who may make the choice not to make a decision</a:t>
            </a:r>
          </a:p>
          <a:p>
            <a:pPr lvl="1"/>
            <a:r>
              <a:rPr lang="en-US" dirty="0"/>
              <a:t>Waiting until a problem becomes a crisis is waiting too long and this can easily happen to the problem avoider</a:t>
            </a:r>
          </a:p>
          <a:p>
            <a:pPr lvl="1"/>
            <a:r>
              <a:rPr lang="en-US" dirty="0"/>
              <a:t>The routine avoidance of decision making causes subordinates to question the manager’s effectiveness as a manager</a:t>
            </a:r>
          </a:p>
        </p:txBody>
      </p:sp>
      <p:pic>
        <p:nvPicPr>
          <p:cNvPr id="6" name="Picture 5"/>
          <p:cNvPicPr>
            <a:picLocks noChangeAspect="1"/>
          </p:cNvPicPr>
          <p:nvPr/>
        </p:nvPicPr>
        <p:blipFill>
          <a:blip r:embed="rId3"/>
          <a:stretch>
            <a:fillRect/>
          </a:stretch>
        </p:blipFill>
        <p:spPr>
          <a:xfrm>
            <a:off x="6618703" y="438281"/>
            <a:ext cx="2392286" cy="1906994"/>
          </a:xfrm>
          <a:prstGeom prst="rect">
            <a:avLst/>
          </a:prstGeom>
        </p:spPr>
      </p:pic>
      <p:sp>
        <p:nvSpPr>
          <p:cNvPr id="5" name="Content Placeholder 2"/>
          <p:cNvSpPr txBox="1">
            <a:spLocks/>
          </p:cNvSpPr>
          <p:nvPr/>
        </p:nvSpPr>
        <p:spPr>
          <a:xfrm>
            <a:off x="457200" y="5611670"/>
            <a:ext cx="8399307" cy="102966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i="1" dirty="0">
                <a:solidFill>
                  <a:srgbClr val="FF0000"/>
                </a:solidFill>
              </a:rPr>
              <a:t>The problem avoider is like the ostrich that buries its head in the sand to evade reality !! </a:t>
            </a:r>
          </a:p>
        </p:txBody>
      </p:sp>
    </p:spTree>
    <p:extLst>
      <p:ext uri="{BB962C8B-B14F-4D97-AF65-F5344CB8AC3E}">
        <p14:creationId xmlns:p14="http://schemas.microsoft.com/office/powerpoint/2010/main" val="937016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Styles</a:t>
            </a:r>
          </a:p>
        </p:txBody>
      </p:sp>
      <p:sp>
        <p:nvSpPr>
          <p:cNvPr id="4" name="Content Placeholder 2"/>
          <p:cNvSpPr txBox="1">
            <a:spLocks/>
          </p:cNvSpPr>
          <p:nvPr/>
        </p:nvSpPr>
        <p:spPr>
          <a:xfrm>
            <a:off x="457200" y="1728800"/>
            <a:ext cx="8433634"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b="1" dirty="0"/>
              <a:t>Problem Solver</a:t>
            </a:r>
          </a:p>
          <a:p>
            <a:pPr marL="0" indent="0">
              <a:buNone/>
            </a:pPr>
            <a:endParaRPr lang="en-US" b="1" dirty="0"/>
          </a:p>
          <a:p>
            <a:pPr lvl="1"/>
            <a:r>
              <a:rPr lang="en-US" dirty="0"/>
              <a:t>Does not actively withdraw from problems</a:t>
            </a:r>
          </a:p>
          <a:p>
            <a:pPr lvl="1"/>
            <a:r>
              <a:rPr lang="en-US" dirty="0"/>
              <a:t>Reactive </a:t>
            </a:r>
          </a:p>
          <a:p>
            <a:pPr lvl="1"/>
            <a:r>
              <a:rPr lang="en-US" dirty="0"/>
              <a:t>This type of manager deals with the problem as they occur, not waiting till it becomes a crisis</a:t>
            </a:r>
          </a:p>
          <a:p>
            <a:pPr lvl="1"/>
            <a:r>
              <a:rPr lang="en-US" dirty="0"/>
              <a:t>However does not actively seek problems or anticipate problems that have no urgency</a:t>
            </a:r>
          </a:p>
          <a:p>
            <a:pPr marL="274320" lvl="1" indent="0">
              <a:buNone/>
            </a:pPr>
            <a:endParaRPr lang="en-US" dirty="0"/>
          </a:p>
        </p:txBody>
      </p:sp>
    </p:spTree>
    <p:extLst>
      <p:ext uri="{BB962C8B-B14F-4D97-AF65-F5344CB8AC3E}">
        <p14:creationId xmlns:p14="http://schemas.microsoft.com/office/powerpoint/2010/main" val="658658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Styles</a:t>
            </a:r>
          </a:p>
        </p:txBody>
      </p:sp>
      <p:sp>
        <p:nvSpPr>
          <p:cNvPr id="3" name="Content Placeholder 2"/>
          <p:cNvSpPr>
            <a:spLocks noGrp="1"/>
          </p:cNvSpPr>
          <p:nvPr>
            <p:ph idx="1"/>
          </p:nvPr>
        </p:nvSpPr>
        <p:spPr>
          <a:xfrm>
            <a:off x="457200" y="1600200"/>
            <a:ext cx="7093226" cy="5257800"/>
          </a:xfrm>
        </p:spPr>
        <p:txBody>
          <a:bodyPr>
            <a:normAutofit/>
          </a:bodyPr>
          <a:lstStyle/>
          <a:p>
            <a:pPr marL="0" indent="0">
              <a:buNone/>
            </a:pPr>
            <a:r>
              <a:rPr lang="en-US" b="1" dirty="0"/>
              <a:t>Problem Seeker </a:t>
            </a:r>
          </a:p>
          <a:p>
            <a:pPr lvl="1"/>
            <a:r>
              <a:rPr lang="en-US" dirty="0"/>
              <a:t>Proactive</a:t>
            </a:r>
          </a:p>
          <a:p>
            <a:pPr lvl="1"/>
            <a:r>
              <a:rPr lang="en-US" u="sng" dirty="0"/>
              <a:t>Identify discrepancies </a:t>
            </a:r>
            <a:r>
              <a:rPr lang="en-US" dirty="0"/>
              <a:t>between </a:t>
            </a:r>
            <a:r>
              <a:rPr lang="en-US" u="sng" dirty="0"/>
              <a:t>the </a:t>
            </a:r>
            <a:r>
              <a:rPr lang="en-US" b="1" u="sng" dirty="0"/>
              <a:t>real </a:t>
            </a:r>
            <a:r>
              <a:rPr lang="en-US" u="sng" dirty="0"/>
              <a:t>and the </a:t>
            </a:r>
            <a:r>
              <a:rPr lang="en-US" b="1" u="sng" dirty="0"/>
              <a:t>ideal</a:t>
            </a:r>
            <a:r>
              <a:rPr lang="en-US" u="sng" dirty="0"/>
              <a:t> </a:t>
            </a:r>
            <a:r>
              <a:rPr lang="en-US" dirty="0"/>
              <a:t>even when the discrepancy is minimal</a:t>
            </a:r>
          </a:p>
          <a:p>
            <a:pPr lvl="1"/>
            <a:r>
              <a:rPr lang="en-US" dirty="0"/>
              <a:t>The goal of such a manager is to make things better</a:t>
            </a:r>
          </a:p>
          <a:p>
            <a:pPr lvl="1"/>
            <a:r>
              <a:rPr lang="en-US" dirty="0"/>
              <a:t>Thrive on the challenge of making and implementing decisions</a:t>
            </a:r>
          </a:p>
          <a:p>
            <a:pPr lvl="1"/>
            <a:r>
              <a:rPr lang="en-US" dirty="0"/>
              <a:t>Anticipate problems and work on potential solutions </a:t>
            </a:r>
            <a:r>
              <a:rPr lang="en-US" u="sng" dirty="0"/>
              <a:t>before</a:t>
            </a:r>
            <a:r>
              <a:rPr lang="en-US" dirty="0"/>
              <a:t> the problems become big ones </a:t>
            </a:r>
            <a:r>
              <a:rPr lang="en-US" dirty="0">
                <a:sym typeface="Wingdings"/>
              </a:rPr>
              <a:t> do contingency planning</a:t>
            </a:r>
          </a:p>
          <a:p>
            <a:pPr lvl="1"/>
            <a:r>
              <a:rPr lang="en-US" dirty="0">
                <a:sym typeface="Wingdings"/>
              </a:rPr>
              <a:t>Disadvantage: </a:t>
            </a:r>
          </a:p>
          <a:p>
            <a:pPr lvl="2"/>
            <a:r>
              <a:rPr lang="en-US" dirty="0">
                <a:sym typeface="Wingdings"/>
              </a:rPr>
              <a:t>Subordinates may constantly have to adapt to change </a:t>
            </a:r>
          </a:p>
          <a:p>
            <a:pPr lvl="2"/>
            <a:r>
              <a:rPr lang="en-US" dirty="0">
                <a:sym typeface="Wingdings"/>
              </a:rPr>
              <a:t>Too many changes in a short period of time may lead to increased stress in the workplace  detrimental to the health of the workforce</a:t>
            </a:r>
            <a:endParaRPr lang="en-US" dirty="0"/>
          </a:p>
        </p:txBody>
      </p:sp>
      <p:pic>
        <p:nvPicPr>
          <p:cNvPr id="5" name="Picture 4"/>
          <p:cNvPicPr>
            <a:picLocks noChangeAspect="1"/>
          </p:cNvPicPr>
          <p:nvPr/>
        </p:nvPicPr>
        <p:blipFill>
          <a:blip r:embed="rId3"/>
          <a:stretch>
            <a:fillRect/>
          </a:stretch>
        </p:blipFill>
        <p:spPr>
          <a:xfrm>
            <a:off x="7550426" y="533400"/>
            <a:ext cx="1439332" cy="2114019"/>
          </a:xfrm>
          <a:prstGeom prst="rect">
            <a:avLst/>
          </a:prstGeom>
        </p:spPr>
      </p:pic>
    </p:spTree>
    <p:extLst>
      <p:ext uri="{BB962C8B-B14F-4D97-AF65-F5344CB8AC3E}">
        <p14:creationId xmlns:p14="http://schemas.microsoft.com/office/powerpoint/2010/main" val="287525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84981" y="1003467"/>
            <a:ext cx="8054199" cy="5436585"/>
          </a:xfrm>
          <a:prstGeom prst="rect">
            <a:avLst/>
          </a:prstGeom>
        </p:spPr>
      </p:pic>
    </p:spTree>
    <p:extLst>
      <p:ext uri="{BB962C8B-B14F-4D97-AF65-F5344CB8AC3E}">
        <p14:creationId xmlns:p14="http://schemas.microsoft.com/office/powerpoint/2010/main" val="3394412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DECISION-MAKING</a:t>
            </a:r>
          </a:p>
        </p:txBody>
      </p:sp>
      <p:sp>
        <p:nvSpPr>
          <p:cNvPr id="3" name="Subtitle 2"/>
          <p:cNvSpPr>
            <a:spLocks noGrp="1"/>
          </p:cNvSpPr>
          <p:nvPr>
            <p:ph type="subTitle" idx="1"/>
          </p:nvPr>
        </p:nvSpPr>
        <p:spPr/>
        <p:txBody>
          <a:bodyPr/>
          <a:lstStyle/>
          <a:p>
            <a:r>
              <a:rPr lang="en-US" dirty="0"/>
              <a:t>NUT 468</a:t>
            </a:r>
          </a:p>
          <a:p>
            <a:r>
              <a:rPr lang="en-US" dirty="0"/>
              <a:t>Spring 2017</a:t>
            </a:r>
          </a:p>
        </p:txBody>
      </p:sp>
    </p:spTree>
    <p:extLst>
      <p:ext uri="{BB962C8B-B14F-4D97-AF65-F5344CB8AC3E}">
        <p14:creationId xmlns:p14="http://schemas.microsoft.com/office/powerpoint/2010/main" val="255267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Definition</a:t>
            </a:r>
          </a:p>
        </p:txBody>
      </p:sp>
      <p:sp>
        <p:nvSpPr>
          <p:cNvPr id="3" name="Content Placeholder 2"/>
          <p:cNvSpPr>
            <a:spLocks noGrp="1"/>
          </p:cNvSpPr>
          <p:nvPr>
            <p:ph idx="1"/>
          </p:nvPr>
        </p:nvSpPr>
        <p:spPr/>
        <p:txBody>
          <a:bodyPr/>
          <a:lstStyle/>
          <a:p>
            <a:r>
              <a:rPr lang="en-US" dirty="0"/>
              <a:t>Logical stepwise approach used to make a choice between options to solve a problem, or to resolve a dilemma </a:t>
            </a:r>
          </a:p>
          <a:p>
            <a:endParaRPr lang="en-US" dirty="0"/>
          </a:p>
          <a:p>
            <a:r>
              <a:rPr lang="en-US" dirty="0"/>
              <a:t>Some decisions are applied as a matter of habit, having made the decisions long ago and forgotten the reasoning behind them </a:t>
            </a:r>
          </a:p>
          <a:p>
            <a:pPr lvl="1"/>
            <a:r>
              <a:rPr lang="en-US" dirty="0"/>
              <a:t>i.e. how to brush teeth, which hand to write with etc…. </a:t>
            </a:r>
          </a:p>
          <a:p>
            <a:pPr lvl="1"/>
            <a:r>
              <a:rPr lang="en-US" dirty="0"/>
              <a:t>Decisions were involved when those skills were being learned but are no longer relevant</a:t>
            </a:r>
          </a:p>
        </p:txBody>
      </p:sp>
    </p:spTree>
    <p:extLst>
      <p:ext uri="{BB962C8B-B14F-4D97-AF65-F5344CB8AC3E}">
        <p14:creationId xmlns:p14="http://schemas.microsoft.com/office/powerpoint/2010/main" val="2938421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decision-making process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08519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 of Making Decisions</a:t>
            </a:r>
          </a:p>
        </p:txBody>
      </p:sp>
      <p:sp>
        <p:nvSpPr>
          <p:cNvPr id="3" name="Content Placeholder 2"/>
          <p:cNvSpPr>
            <a:spLocks noGrp="1"/>
          </p:cNvSpPr>
          <p:nvPr>
            <p:ph idx="1"/>
          </p:nvPr>
        </p:nvSpPr>
        <p:spPr>
          <a:xfrm>
            <a:off x="457200" y="1568050"/>
            <a:ext cx="8229600" cy="5257800"/>
          </a:xfrm>
        </p:spPr>
        <p:txBody>
          <a:bodyPr>
            <a:normAutofit/>
          </a:bodyPr>
          <a:lstStyle/>
          <a:p>
            <a:r>
              <a:rPr lang="en-US" b="1" dirty="0"/>
              <a:t>Contingency Planning: </a:t>
            </a:r>
            <a:r>
              <a:rPr lang="en-US" dirty="0"/>
              <a:t>Anticipation of the need to make a decision sometime in the future and making the decision in advance so that it can be implemented in a timely manner at the time it is needed</a:t>
            </a:r>
          </a:p>
          <a:p>
            <a:endParaRPr lang="en-US" dirty="0"/>
          </a:p>
          <a:p>
            <a:pPr marL="0" indent="0">
              <a:buNone/>
            </a:pPr>
            <a:r>
              <a:rPr lang="en-US" i="1" dirty="0">
                <a:solidFill>
                  <a:srgbClr val="FF0000"/>
                </a:solidFill>
              </a:rPr>
              <a:t>The choice of which route to take to work (one is the short one, the other is the longer one – when traffic is expected on the short one, then the driver automatically chooses the longer route without traffic)</a:t>
            </a:r>
          </a:p>
          <a:p>
            <a:pPr marL="0" indent="0">
              <a:buNone/>
            </a:pPr>
            <a:endParaRPr lang="en-US" dirty="0">
              <a:solidFill>
                <a:srgbClr val="FF0000"/>
              </a:solidFill>
            </a:endParaRPr>
          </a:p>
          <a:p>
            <a:pPr marL="0" indent="0">
              <a:buNone/>
            </a:pPr>
            <a:r>
              <a:rPr lang="en-US" i="1" dirty="0">
                <a:solidFill>
                  <a:srgbClr val="FF0000"/>
                </a:solidFill>
              </a:rPr>
              <a:t>Hospital’s disaster plan: in an attempt to decrease the response time needed to reach to a natural disaster by making as many decisions as possible in advance </a:t>
            </a:r>
          </a:p>
        </p:txBody>
      </p:sp>
    </p:spTree>
    <p:extLst>
      <p:ext uri="{BB962C8B-B14F-4D97-AF65-F5344CB8AC3E}">
        <p14:creationId xmlns:p14="http://schemas.microsoft.com/office/powerpoint/2010/main" val="2741534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2034</TotalTime>
  <Words>4357</Words>
  <Application>Microsoft Office PowerPoint</Application>
  <PresentationFormat>On-screen Show (4:3)</PresentationFormat>
  <Paragraphs>442</Paragraphs>
  <Slides>42</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Wingdings</vt:lpstr>
      <vt:lpstr>Clarity</vt:lpstr>
      <vt:lpstr>PowerPoint Presentation</vt:lpstr>
      <vt:lpstr>PowerPoint Presentation</vt:lpstr>
      <vt:lpstr>PowerPoint Presentation</vt:lpstr>
      <vt:lpstr>PowerPoint Presentation</vt:lpstr>
      <vt:lpstr>PowerPoint Presentation</vt:lpstr>
      <vt:lpstr>DECISION-MAKING</vt:lpstr>
      <vt:lpstr>Decision Making: Definition</vt:lpstr>
      <vt:lpstr>The decision-making process</vt:lpstr>
      <vt:lpstr>The Process of Making Decisions</vt:lpstr>
      <vt:lpstr>The Process of Making Decisions</vt:lpstr>
      <vt:lpstr>The Process of Making Decisions</vt:lpstr>
      <vt:lpstr>Step 1: Problem Identification</vt:lpstr>
      <vt:lpstr>Step 1: Problem Identification</vt:lpstr>
      <vt:lpstr>Step 1: Problem Identification</vt:lpstr>
      <vt:lpstr>PowerPoint Presentation</vt:lpstr>
      <vt:lpstr>Fishbone Diagram</vt:lpstr>
      <vt:lpstr>Case Study</vt:lpstr>
      <vt:lpstr>Step 2: Establishment of Decision-Making Criteria </vt:lpstr>
      <vt:lpstr>Case Study</vt:lpstr>
      <vt:lpstr>Step 3: Weighting Criteria</vt:lpstr>
      <vt:lpstr>Case Study</vt:lpstr>
      <vt:lpstr>Step 4: Identifying/Developing Alternatives</vt:lpstr>
      <vt:lpstr>Step 5: Analysis of Alternatives</vt:lpstr>
      <vt:lpstr>Case Study</vt:lpstr>
      <vt:lpstr>Step 6: Choosing an Alternative</vt:lpstr>
      <vt:lpstr>Step 7: Implementing the Decision</vt:lpstr>
      <vt:lpstr>Step 7: Implementing the Decision</vt:lpstr>
      <vt:lpstr>Step 8: Evaluation </vt:lpstr>
      <vt:lpstr>TYPEs OF DECISIONS</vt:lpstr>
      <vt:lpstr>Types of Decisions</vt:lpstr>
      <vt:lpstr>Structured Problems &amp; Programmed Decisions</vt:lpstr>
      <vt:lpstr>Structured Problems &amp; Programmed Decisions</vt:lpstr>
      <vt:lpstr>Structured Problems &amp; Programmed Decisions</vt:lpstr>
      <vt:lpstr>Unstructured Problems &amp; Non Programmed Decisions</vt:lpstr>
      <vt:lpstr>Unstructured Problems &amp; Non Programmed Decisions</vt:lpstr>
      <vt:lpstr>Managerial Level &amp; Decision Making</vt:lpstr>
      <vt:lpstr>Managerial Level &amp; Decision Making</vt:lpstr>
      <vt:lpstr>Decision-Making Styles</vt:lpstr>
      <vt:lpstr>Decision Making Styles</vt:lpstr>
      <vt:lpstr>Decision Making Styles</vt:lpstr>
      <vt:lpstr>Decision Making Styles</vt:lpstr>
      <vt:lpstr>Decision Making Styles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DECISION-MAKING</dc:title>
  <dc:creator>Apple</dc:creator>
  <cp:lastModifiedBy>Cosette Fakih</cp:lastModifiedBy>
  <cp:revision>128</cp:revision>
  <dcterms:created xsi:type="dcterms:W3CDTF">2013-01-27T15:20:30Z</dcterms:created>
  <dcterms:modified xsi:type="dcterms:W3CDTF">2017-03-14T07:31:11Z</dcterms:modified>
</cp:coreProperties>
</file>