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2.bin" ContentType="application/vnd.openxmlformats-officedocument.oleObject"/>
  <Override PartName="/ppt/notesSlides/notesSlide13.xml" ContentType="application/vnd.openxmlformats-officedocument.presentationml.notesSlide+xml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0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5.xml" ContentType="application/vnd.openxmlformats-officedocument.presentationml.notesSlide+xml"/>
  <Override PartName="/ppt/embeddings/oleObject30.bin" ContentType="application/vnd.openxmlformats-officedocument.oleObject"/>
  <Override PartName="/ppt/notesSlides/notesSlide26.xml" ContentType="application/vnd.openxmlformats-officedocument.presentationml.notesSlide+xml"/>
  <Override PartName="/ppt/embeddings/oleObject31.bin" ContentType="application/vnd.openxmlformats-officedocument.oleObject"/>
  <Override PartName="/ppt/notesSlides/notesSlide27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35" r:id="rId2"/>
  </p:sldMasterIdLst>
  <p:notesMasterIdLst>
    <p:notesMasterId r:id="rId32"/>
  </p:notesMasterIdLst>
  <p:handoutMasterIdLst>
    <p:handoutMasterId r:id="rId33"/>
  </p:handoutMasterIdLst>
  <p:sldIdLst>
    <p:sldId id="387" r:id="rId3"/>
    <p:sldId id="344" r:id="rId4"/>
    <p:sldId id="345" r:id="rId5"/>
    <p:sldId id="346" r:id="rId6"/>
    <p:sldId id="348" r:id="rId7"/>
    <p:sldId id="350" r:id="rId8"/>
    <p:sldId id="351" r:id="rId9"/>
    <p:sldId id="367" r:id="rId10"/>
    <p:sldId id="352" r:id="rId11"/>
    <p:sldId id="353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9531" autoAdjust="0"/>
  </p:normalViewPr>
  <p:slideViewPr>
    <p:cSldViewPr>
      <p:cViewPr>
        <p:scale>
          <a:sx n="100" d="100"/>
          <a:sy n="100" d="100"/>
        </p:scale>
        <p:origin x="-13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B933A63-3B82-43C2-A91B-468A3243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13D255E9-D234-451D-BD4E-E514D068E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5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9E1-DE24-4141-9C0D-AB841303B4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9BBE8-72A5-49FB-B934-DA6FF6BB98A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58948-5331-4184-9ECF-6312DA0F77C6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1E8CD-02FC-42F7-BEF4-6C020B762E58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A07F1-1876-496D-BA36-484F2CEC663E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9A55E-7C38-47B4-A719-252493872A23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C1A2F-4954-4142-BE9E-AA00D62ECBA0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357"/>
            <a:fld id="{68CC50B1-54AB-42C7-B52D-5BAFAC4D0BE3}" type="slidenum">
              <a:rPr lang="en-GB" smtClean="0">
                <a:solidFill>
                  <a:srgbClr val="000000"/>
                </a:solidFill>
              </a:rPr>
              <a:pPr defTabSz="989357"/>
              <a:t>18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357"/>
            <a:fld id="{35A3A944-B18E-48FA-9875-25C0D5DDCCC0}" type="slidenum">
              <a:rPr lang="en-GB" smtClean="0">
                <a:solidFill>
                  <a:srgbClr val="000000"/>
                </a:solidFill>
              </a:rPr>
              <a:pPr defTabSz="989357"/>
              <a:t>19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9C36A-1C16-4982-AD22-4BDAE84C0632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F96EC-98EB-4653-B5D7-DFD78D09A491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F61E6-D8B8-43B6-9F77-F3C949F6F24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A22C5-1DAB-41D7-B383-07764E36C9E3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FEB30-6481-40DA-B6FC-F98F92CFDDE5}" type="slidenum">
              <a:rPr lang="en-GB" smtClean="0">
                <a:solidFill>
                  <a:srgbClr val="000000"/>
                </a:solidFill>
              </a:rPr>
              <a:pPr/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166A0-A238-4C33-B967-CD174EA07EB4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A1EB3-05D4-4AD7-82B7-E25FCCC4DA1E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A4E8A-65F2-4826-978D-51E71CC14477}" type="slidenum">
              <a:rPr lang="en-GB" smtClean="0">
                <a:solidFill>
                  <a:srgbClr val="000000"/>
                </a:solidFill>
              </a:rPr>
              <a:pPr/>
              <a:t>26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E9666-5280-4ACC-82D7-3E644D792D5F}" type="slidenum">
              <a:rPr lang="en-GB" smtClean="0">
                <a:solidFill>
                  <a:srgbClr val="000000"/>
                </a:solidFill>
              </a:rPr>
              <a:pPr/>
              <a:t>27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621EB-AC53-4714-85BE-C44E2C0812F7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CCE60-8917-46A9-B2AD-9F90E0AA447D}" type="slidenum">
              <a:rPr lang="en-GB" smtClean="0">
                <a:solidFill>
                  <a:srgbClr val="000000"/>
                </a:solidFill>
              </a:rPr>
              <a:pPr/>
              <a:t>29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A2FF7-154C-4146-B69F-DA7AFC2BCAB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809DE-C71A-4AD2-828D-F9F76B77CDE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0BFE-A5E4-4739-BDA4-1973A13ABE1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480A8-B6F1-4D74-9149-37B42E35694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15852-9D3D-4204-8966-DB4D00AE0347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F4701-0461-4A1A-A16C-A1E2ACD44397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F4701-0461-4A1A-A16C-A1E2ACD4439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GB"/>
              <a:t>Feedback: Structure, Properties and Topologies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7852-43B7-496F-9526-C524B3675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5220-FF1B-4ADD-BF5B-3A2F9153B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3174-B5B5-4011-9C0E-55C7C61AE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Feedback: Structure, Properties and Topologies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7852-43B7-496F-9526-C524B367509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3760-ACB1-4EA9-BF24-F916BC8BAA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2D1A-A10D-43E6-B2DC-839135F34A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7CAC-CAB2-4FF0-8C13-972A9F3966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DEB6-A607-470C-A8C3-2ECD44AC47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1E89-1C71-404D-9401-742190474B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92BE-7942-4AFE-ADB1-B06C5DF999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2AC9-CF62-4F06-B989-1C74FB6A83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3760-ACB1-4EA9-BF24-F916BC8BA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306E-F2C1-45F7-83E9-E7124A59EB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5220-FF1B-4ADD-BF5B-3A2F9153B9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3174-B5B5-4011-9C0E-55C7C61AE5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2D1A-A10D-43E6-B2DC-839135F34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7CAC-CAB2-4FF0-8C13-972A9F396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DEB6-A607-470C-A8C3-2ECD44AC4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1E89-1C71-404D-9401-74219047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92BE-7942-4AFE-ADB1-B06C5DF99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2AC9-CF62-4F06-B989-1C74FB6A8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306E-F2C1-45F7-83E9-E7124A59EB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D121B2D-42D3-4415-AD21-577A85C09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819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D121B2D-42D3-4415-AD21-577A85C091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9999CC"/>
                </a:solidFill>
              </a:endParaRPr>
            </a:p>
          </p:txBody>
        </p:sp>
      </p:grpSp>
      <p:sp>
        <p:nvSpPr>
          <p:cNvPr id="819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2.wmf"/><Relationship Id="rId6" Type="http://schemas.openxmlformats.org/officeDocument/2006/relationships/image" Target="../media/image34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8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8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5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5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5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53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0913" y="2339975"/>
            <a:ext cx="69342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EECE 311: Electronic Circuits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Part </a:t>
            </a:r>
            <a:r>
              <a:rPr lang="en-GB" sz="4000" dirty="0">
                <a:solidFill>
                  <a:schemeClr val="accent2"/>
                </a:solidFill>
              </a:rPr>
              <a:t>7</a:t>
            </a:r>
            <a:endParaRPr lang="en-GB" sz="4000" dirty="0" smtClean="0">
              <a:solidFill>
                <a:schemeClr val="accent2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362200" y="3429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1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9E6774-077D-42A2-B4E5-F650F6326D61}" type="slidenum">
              <a:rPr lang="en-GB" smtClean="0"/>
              <a:pPr/>
              <a:t>10</a:t>
            </a:fld>
            <a:endParaRPr lang="en-GB" smtClean="0"/>
          </a:p>
        </p:txBody>
      </p:sp>
      <p:pic>
        <p:nvPicPr>
          <p:cNvPr id="3077" name="Picture 2" descr="sedr42021_08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1000125"/>
            <a:ext cx="46529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9200" y="3657600"/>
            <a:ext cx="3962400" cy="2438400"/>
            <a:chOff x="3168" y="2304"/>
            <a:chExt cx="2496" cy="1536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3168" y="2304"/>
              <a:ext cx="2496" cy="1536"/>
            </a:xfrm>
            <a:prstGeom prst="rect">
              <a:avLst/>
            </a:prstGeom>
            <a:solidFill>
              <a:srgbClr val="EBEB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en-GB" sz="1400" b="0"/>
                <a:t>Rule of Thumb:</a:t>
              </a:r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endParaRPr lang="en-GB" sz="1400" b="0"/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endParaRPr lang="en-GB" sz="1400" b="0"/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endParaRPr lang="en-GB" sz="1400" b="0"/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endParaRPr lang="en-GB" sz="1400" b="0"/>
            </a:p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en-GB" sz="1400" b="0"/>
                <a:t>General Rule: </a:t>
              </a:r>
              <a:endParaRPr lang="en-US" sz="1400" b="0" baseline="-25000"/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3312" y="2496"/>
            <a:ext cx="2122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4" name="Equation" r:id="rId5" imgW="3022560" imgH="787320" progId="Equation.DSMT4">
                    <p:embed/>
                  </p:oleObj>
                </mc:Choice>
                <mc:Fallback>
                  <p:oleObj name="Equation" r:id="rId5" imgW="3022560" imgH="78732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496"/>
                          <a:ext cx="2122" cy="5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6"/>
            <p:cNvGraphicFramePr>
              <a:graphicFrameLocks noChangeAspect="1"/>
            </p:cNvGraphicFramePr>
            <p:nvPr/>
          </p:nvGraphicFramePr>
          <p:xfrm>
            <a:off x="3288" y="3286"/>
            <a:ext cx="2362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5" name="Equation" r:id="rId7" imgW="3365280" imgH="787320" progId="Equation.DSMT4">
                    <p:embed/>
                  </p:oleObj>
                </mc:Choice>
                <mc:Fallback>
                  <p:oleObj name="Equation" r:id="rId7" imgW="336528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3286"/>
                          <a:ext cx="2362" cy="5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Stabilize amplifier for </a:t>
            </a:r>
            <a:r>
              <a:rPr lang="en-US" sz="2800" i="1" dirty="0" smtClean="0">
                <a:latin typeface="Symbol" pitchFamily="18" charset="2"/>
              </a:rPr>
              <a:t>b</a:t>
            </a:r>
            <a:r>
              <a:rPr lang="en-US" sz="2800" dirty="0" smtClean="0"/>
              <a:t> = 0.01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676400"/>
            <a:ext cx="6619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2971800" y="4460544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33600" y="2286000"/>
            <a:ext cx="2286000" cy="2209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3159456" y="3505200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02244" y="4114800"/>
            <a:ext cx="3657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58391" y="6096000"/>
            <a:ext cx="949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pole 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Stabilize amplifier for </a:t>
            </a:r>
            <a:r>
              <a:rPr lang="en-US" sz="2800" i="1" dirty="0" smtClean="0">
                <a:latin typeface="Symbol" pitchFamily="18" charset="2"/>
              </a:rPr>
              <a:t>b</a:t>
            </a:r>
            <a:r>
              <a:rPr lang="en-US" sz="2800" dirty="0" smtClean="0"/>
              <a:t> = 0.01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03760-ACB1-4EA9-BF24-F916BC8BAAB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676400"/>
            <a:ext cx="6619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2971800" y="4460544"/>
            <a:ext cx="3352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95600" y="2286000"/>
            <a:ext cx="2286000" cy="2209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34000" y="3771900"/>
            <a:ext cx="1600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62200" y="6182380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first 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 to here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1257300"/>
            <a:ext cx="5648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FAC617-844E-48AB-AD34-EDF6E09F8FC3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3733800" cy="381000"/>
          </a:xfrm>
        </p:spPr>
        <p:txBody>
          <a:bodyPr/>
          <a:lstStyle/>
          <a:p>
            <a:pPr eaLnBrk="1" hangingPunct="1"/>
            <a:r>
              <a:rPr lang="en-GB" sz="2000" smtClean="0"/>
              <a:t>Frequency Compensation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-304800" y="17526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None/>
            </a:pPr>
            <a:r>
              <a:rPr lang="en-GB" sz="1600" b="0" dirty="0">
                <a:solidFill>
                  <a:srgbClr val="000000"/>
                </a:solidFill>
              </a:rPr>
              <a:t>	Gain curve A intersects the 20 log (1/</a:t>
            </a:r>
            <a:r>
              <a:rPr lang="el-GR" sz="1600" b="0" i="1" dirty="0">
                <a:solidFill>
                  <a:srgbClr val="000000"/>
                </a:solidFill>
              </a:rPr>
              <a:t>β</a:t>
            </a:r>
            <a:r>
              <a:rPr lang="en-GB" sz="1600" b="0" dirty="0">
                <a:solidFill>
                  <a:srgbClr val="000000"/>
                </a:solidFill>
              </a:rPr>
              <a:t>) line on the </a:t>
            </a:r>
            <a:br>
              <a:rPr lang="en-GB" sz="1600" b="0" dirty="0">
                <a:solidFill>
                  <a:srgbClr val="000000"/>
                </a:solidFill>
              </a:rPr>
            </a:br>
            <a:r>
              <a:rPr lang="en-GB" sz="1600" b="0" dirty="0">
                <a:solidFill>
                  <a:srgbClr val="000000"/>
                </a:solidFill>
              </a:rPr>
              <a:t>-40 dB/</a:t>
            </a:r>
            <a:r>
              <a:rPr lang="en-GB" sz="1600" b="0" dirty="0" err="1">
                <a:solidFill>
                  <a:srgbClr val="000000"/>
                </a:solidFill>
              </a:rPr>
              <a:t>dec</a:t>
            </a:r>
            <a:r>
              <a:rPr lang="en-GB" sz="1600" b="0" dirty="0">
                <a:solidFill>
                  <a:srgbClr val="000000"/>
                </a:solidFill>
              </a:rPr>
              <a:t> line.</a:t>
            </a:r>
            <a:endParaRPr lang="el-GR" sz="1600" b="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endParaRPr lang="en-GB" sz="1600" b="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1600" b="0" dirty="0">
                <a:solidFill>
                  <a:srgbClr val="000000"/>
                </a:solidFill>
              </a:rPr>
              <a:t>Option 1:</a:t>
            </a:r>
            <a:br>
              <a:rPr lang="en-GB" sz="1600" b="0" dirty="0">
                <a:solidFill>
                  <a:srgbClr val="000000"/>
                </a:solidFill>
              </a:rPr>
            </a:br>
            <a:r>
              <a:rPr lang="en-GB" sz="1600" b="0" dirty="0">
                <a:solidFill>
                  <a:srgbClr val="000000"/>
                </a:solidFill>
              </a:rPr>
              <a:t>add a low frequency pole (A’)</a:t>
            </a:r>
          </a:p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endParaRPr lang="en-GB" sz="1600" b="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1600" b="0" dirty="0">
                <a:solidFill>
                  <a:srgbClr val="000000"/>
                </a:solidFill>
              </a:rPr>
              <a:t>Option 2:</a:t>
            </a:r>
            <a:br>
              <a:rPr lang="en-GB" sz="1600" b="0" dirty="0">
                <a:solidFill>
                  <a:srgbClr val="000000"/>
                </a:solidFill>
              </a:rPr>
            </a:br>
            <a:r>
              <a:rPr lang="en-GB" sz="1600" b="0" dirty="0">
                <a:solidFill>
                  <a:srgbClr val="000000"/>
                </a:solidFill>
              </a:rPr>
              <a:t>shift dominant pole to a lower frequency (A’’)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94445B-762E-4552-951C-B8A7784E9496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Pole Shifting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533400" y="2590800"/>
            <a:ext cx="794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 dirty="0">
                <a:solidFill>
                  <a:srgbClr val="000000"/>
                </a:solidFill>
              </a:rPr>
              <a:t>Pole shifting is done by introducing a capacitor between B and B’. </a:t>
            </a:r>
          </a:p>
          <a:p>
            <a:r>
              <a:rPr lang="en-GB" sz="1600" b="0" dirty="0">
                <a:solidFill>
                  <a:srgbClr val="000000"/>
                </a:solidFill>
              </a:rPr>
              <a:t>Therefore shifting the pole from </a:t>
            </a:r>
          </a:p>
        </p:txBody>
      </p:sp>
      <p:pic>
        <p:nvPicPr>
          <p:cNvPr id="4102" name="Picture 4" descr="sedr42021_0839b"/>
          <p:cNvPicPr>
            <a:picLocks noChangeAspect="1" noChangeArrowheads="1"/>
          </p:cNvPicPr>
          <p:nvPr/>
        </p:nvPicPr>
        <p:blipFill>
          <a:blip r:embed="rId4" cstate="print"/>
          <a:srcRect b="17493"/>
          <a:stretch>
            <a:fillRect/>
          </a:stretch>
        </p:blipFill>
        <p:spPr bwMode="auto">
          <a:xfrm>
            <a:off x="1295400" y="1066800"/>
            <a:ext cx="2395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sedr42021_083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525" y="10668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743200" y="3352800"/>
          <a:ext cx="3143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095200" imgH="444240" progId="Equation.DSMT4">
                  <p:embed/>
                </p:oleObj>
              </mc:Choice>
              <mc:Fallback>
                <p:oleObj name="Equation" r:id="rId6" imgW="2095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31432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794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 dirty="0">
                <a:solidFill>
                  <a:srgbClr val="000000"/>
                </a:solidFill>
              </a:rPr>
              <a:t>One problem with this scheme is that the C</a:t>
            </a:r>
            <a:r>
              <a:rPr lang="en-GB" sz="1600" b="0" baseline="-25000" dirty="0">
                <a:solidFill>
                  <a:srgbClr val="000000"/>
                </a:solidFill>
              </a:rPr>
              <a:t>C</a:t>
            </a:r>
            <a:r>
              <a:rPr lang="en-GB" sz="1600" b="0" dirty="0">
                <a:solidFill>
                  <a:srgbClr val="000000"/>
                </a:solidFill>
              </a:rPr>
              <a:t> capacitor is often too large to be implemented on integrated circuits.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2F2D46-6D8B-4E75-8C83-88AABB12565C}" type="slidenum">
              <a:rPr lang="en-GB" smtClean="0">
                <a:solidFill>
                  <a:srgbClr val="000000"/>
                </a:solidFill>
              </a:rPr>
              <a:pPr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Miller Compensation and Pole Splitting</a:t>
            </a:r>
          </a:p>
        </p:txBody>
      </p:sp>
      <p:pic>
        <p:nvPicPr>
          <p:cNvPr id="5125" name="Picture 3" descr="sedr42021_084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8550" y="1447800"/>
            <a:ext cx="42195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990600" y="890588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 i="1" dirty="0">
                <a:solidFill>
                  <a:srgbClr val="000000"/>
                </a:solidFill>
              </a:rPr>
              <a:t>Introduce a compensating capacitor, </a:t>
            </a:r>
            <a:r>
              <a:rPr lang="en-GB" b="0" i="1" dirty="0" err="1">
                <a:solidFill>
                  <a:srgbClr val="000000"/>
                </a:solidFill>
              </a:rPr>
              <a:t>C</a:t>
            </a:r>
            <a:r>
              <a:rPr lang="en-GB" b="0" i="1" baseline="-25000" dirty="0" err="1">
                <a:solidFill>
                  <a:srgbClr val="000000"/>
                </a:solidFill>
              </a:rPr>
              <a:t>f</a:t>
            </a:r>
            <a:r>
              <a:rPr lang="en-GB" b="0" i="1" dirty="0">
                <a:solidFill>
                  <a:srgbClr val="000000"/>
                </a:solidFill>
              </a:rPr>
              <a:t>,</a:t>
            </a:r>
            <a:r>
              <a:rPr lang="en-GB" sz="1600" b="0" i="1" dirty="0">
                <a:solidFill>
                  <a:srgbClr val="000000"/>
                </a:solidFill>
              </a:rPr>
              <a:t> in the feedback path of the amplifier stage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62000" y="3352800"/>
          <a:ext cx="77263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quation" r:id="rId5" imgW="4863960" imgH="1726920" progId="Equation.DSMT4">
                  <p:embed/>
                </p:oleObj>
              </mc:Choice>
              <mc:Fallback>
                <p:oleObj name="Equation" r:id="rId5" imgW="4863960" imgH="172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772636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072CC3-0E99-4275-9CC1-6B66F386E0F1}" type="slidenum">
              <a:rPr lang="en-GB" smtClean="0">
                <a:solidFill>
                  <a:srgbClr val="000000"/>
                </a:solidFill>
              </a:rPr>
              <a:pPr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685800"/>
          <a:ext cx="775493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4" imgW="4863960" imgH="2819160" progId="Equation.DSMT4">
                  <p:embed/>
                </p:oleObj>
              </mc:Choice>
              <mc:Fallback>
                <p:oleObj name="Equation" r:id="rId4" imgW="4863960" imgH="281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7754938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105400" y="4572000"/>
            <a:ext cx="3886200" cy="16002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 b="0" dirty="0">
                <a:solidFill>
                  <a:srgbClr val="000000"/>
                </a:solidFill>
              </a:rPr>
              <a:t>Miller Compensation therefore </a:t>
            </a:r>
            <a:r>
              <a:rPr lang="en-GB" sz="1400" b="0" u="sng" dirty="0">
                <a:solidFill>
                  <a:srgbClr val="000000"/>
                </a:solidFill>
              </a:rPr>
              <a:t>shifts the dominant pole to the left</a:t>
            </a:r>
            <a:r>
              <a:rPr lang="en-GB" sz="1400" b="0" dirty="0">
                <a:solidFill>
                  <a:srgbClr val="000000"/>
                </a:solidFill>
              </a:rPr>
              <a:t> while at the same time </a:t>
            </a:r>
            <a:r>
              <a:rPr lang="en-GB" sz="1400" b="0" u="sng" dirty="0">
                <a:solidFill>
                  <a:srgbClr val="000000"/>
                </a:solidFill>
              </a:rPr>
              <a:t>shifting the second pole further to the right</a:t>
            </a:r>
            <a:r>
              <a:rPr lang="en-GB" sz="1400" b="0" dirty="0">
                <a:solidFill>
                  <a:srgbClr val="000000"/>
                </a:solidFill>
              </a:rPr>
              <a:t> (Pole Splitting).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 b="0" dirty="0">
                <a:solidFill>
                  <a:srgbClr val="000000"/>
                </a:solidFill>
              </a:rPr>
              <a:t>Also, the compensating capacitor is multiplied by g</a:t>
            </a:r>
            <a:r>
              <a:rPr lang="en-GB" sz="1400" b="0" baseline="-25000" dirty="0">
                <a:solidFill>
                  <a:srgbClr val="000000"/>
                </a:solidFill>
              </a:rPr>
              <a:t>m</a:t>
            </a:r>
            <a:r>
              <a:rPr lang="en-GB" sz="1400" b="0" dirty="0">
                <a:solidFill>
                  <a:srgbClr val="000000"/>
                </a:solidFill>
              </a:rPr>
              <a:t>R</a:t>
            </a:r>
            <a:r>
              <a:rPr lang="en-GB" sz="1400" b="0" baseline="-25000" dirty="0">
                <a:solidFill>
                  <a:srgbClr val="000000"/>
                </a:solidFill>
              </a:rPr>
              <a:t>2 </a:t>
            </a:r>
            <a:r>
              <a:rPr lang="en-GB" sz="1400" b="0" dirty="0">
                <a:solidFill>
                  <a:srgbClr val="000000"/>
                </a:solidFill>
              </a:rPr>
              <a:t>and allows us to use much smaller on-chip capacitors. 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38A149-D5CD-40B8-B77C-DEEFCFF56B01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600" smtClean="0"/>
              <a:t>Example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66800" y="914400"/>
          <a:ext cx="37782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Equation" r:id="rId4" imgW="2501640" imgH="685800" progId="Equation.DSMT4">
                  <p:embed/>
                </p:oleObj>
              </mc:Choice>
              <mc:Fallback>
                <p:oleObj name="Equation" r:id="rId4" imgW="2501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377825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66800" y="2667000"/>
          <a:ext cx="15335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6" imgW="1015920" imgH="723600" progId="Equation.DSMT4">
                  <p:embed/>
                </p:oleObj>
              </mc:Choice>
              <mc:Fallback>
                <p:oleObj name="Equation" r:id="rId6" imgW="10159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67000"/>
                        <a:ext cx="153352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3529013" y="2667000"/>
          <a:ext cx="218598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quation" r:id="rId8" imgW="1447560" imgH="1218960" progId="Equation.DSMT4">
                  <p:embed/>
                </p:oleObj>
              </mc:Choice>
              <mc:Fallback>
                <p:oleObj name="Equation" r:id="rId8" imgW="14475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2667000"/>
                        <a:ext cx="2185987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AutoShape 6"/>
          <p:cNvSpPr>
            <a:spLocks/>
          </p:cNvSpPr>
          <p:nvPr/>
        </p:nvSpPr>
        <p:spPr bwMode="auto">
          <a:xfrm>
            <a:off x="903288" y="27432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76" name="AutoShape 7"/>
          <p:cNvSpPr>
            <a:spLocks/>
          </p:cNvSpPr>
          <p:nvPr/>
        </p:nvSpPr>
        <p:spPr bwMode="auto">
          <a:xfrm>
            <a:off x="3352800" y="27432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D277E3-D743-4B00-8000-E92213CBB9CF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457200"/>
          </a:xfrm>
        </p:spPr>
        <p:txBody>
          <a:bodyPr/>
          <a:lstStyle/>
          <a:p>
            <a:r>
              <a:rPr lang="en-GB" sz="2400" smtClean="0"/>
              <a:t>The Two-Stage CMOS OP-AMP</a:t>
            </a:r>
          </a:p>
        </p:txBody>
      </p:sp>
      <p:pic>
        <p:nvPicPr>
          <p:cNvPr id="8196" name="Picture 3" descr="sedr42021_0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24668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B4CBAB-FA64-4B43-84E3-5E335C216FE2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152400" y="762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1600" b="0" dirty="0">
                <a:solidFill>
                  <a:srgbClr val="000000"/>
                </a:solidFill>
              </a:rPr>
              <a:t>High Frequency Model</a:t>
            </a:r>
          </a:p>
        </p:txBody>
      </p:sp>
      <p:graphicFrame>
        <p:nvGraphicFramePr>
          <p:cNvPr id="332807" name="Object 4"/>
          <p:cNvGraphicFramePr>
            <a:graphicFrameLocks noChangeAspect="1"/>
          </p:cNvGraphicFramePr>
          <p:nvPr/>
        </p:nvGraphicFramePr>
        <p:xfrm>
          <a:off x="1066800" y="1524000"/>
          <a:ext cx="19589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Equation" r:id="rId4" imgW="1269720" imgH="1333440" progId="Equation.DSMT4">
                  <p:embed/>
                </p:oleObj>
              </mc:Choice>
              <mc:Fallback>
                <p:oleObj name="Equation" r:id="rId4" imgW="1269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19589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8" name="AutoShape 8"/>
          <p:cNvSpPr>
            <a:spLocks/>
          </p:cNvSpPr>
          <p:nvPr/>
        </p:nvSpPr>
        <p:spPr bwMode="auto">
          <a:xfrm>
            <a:off x="838200" y="16764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32809" name="Picture 9" descr="sedr42021_09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3988" y="671513"/>
            <a:ext cx="494188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990600" y="4572000"/>
          <a:ext cx="342900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Equation" r:id="rId7" imgW="2311200" imgH="1117440" progId="Equation.DSMT4">
                  <p:embed/>
                </p:oleObj>
              </mc:Choice>
              <mc:Fallback>
                <p:oleObj name="Equation" r:id="rId7" imgW="23112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3429000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1" name="Line 11"/>
          <p:cNvSpPr>
            <a:spLocks noChangeShapeType="1"/>
          </p:cNvSpPr>
          <p:nvPr/>
        </p:nvSpPr>
        <p:spPr bwMode="auto">
          <a:xfrm flipH="1" flipV="1">
            <a:off x="4800600" y="5562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5699125" y="5394325"/>
            <a:ext cx="3140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0" i="1">
                <a:solidFill>
                  <a:srgbClr val="000000"/>
                </a:solidFill>
              </a:rPr>
              <a:t>to let the gain curve intersect with the 0 dB-line (feedback with </a:t>
            </a:r>
            <a:r>
              <a:rPr lang="en-GB" sz="1400" b="0" i="1">
                <a:solidFill>
                  <a:srgbClr val="000000"/>
                </a:solidFill>
                <a:latin typeface="Symbol" pitchFamily="18" charset="2"/>
              </a:rPr>
              <a:t>b </a:t>
            </a:r>
            <a:r>
              <a:rPr lang="en-GB" sz="1400" b="0" i="1">
                <a:solidFill>
                  <a:srgbClr val="000000"/>
                </a:solidFill>
              </a:rPr>
              <a:t>= 1) with a slope of -20 dB/dec.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962400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Considering feedback with </a:t>
            </a:r>
            <a:r>
              <a:rPr lang="en-US" b="0" i="1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b="0" dirty="0" smtClean="0">
                <a:solidFill>
                  <a:srgbClr val="000000"/>
                </a:solidFill>
              </a:rPr>
              <a:t> = 1</a:t>
            </a:r>
            <a:endParaRPr lang="en-US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6" grpId="0"/>
      <p:bldP spid="332808" grpId="0" animBg="1"/>
      <p:bldP spid="332811" grpId="0" animBg="1"/>
      <p:bldP spid="33281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73959-88C3-4F17-9FFE-BF37E4BF128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381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Stability in Feedback Amplifiers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495550" y="1187450"/>
          <a:ext cx="2381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4" imgW="1409400" imgH="469800" progId="Equation.DSMT4">
                  <p:embed/>
                </p:oleObj>
              </mc:Choice>
              <mc:Fallback>
                <p:oleObj name="Equation" r:id="rId4" imgW="14094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187450"/>
                        <a:ext cx="23812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581400" y="2270125"/>
          <a:ext cx="3260725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6" imgW="1930320" imgH="1815840" progId="Equation.DSMT4">
                  <p:embed/>
                </p:oleObj>
              </mc:Choice>
              <mc:Fallback>
                <p:oleObj name="Equation" r:id="rId6" imgW="1930320" imgH="1815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70125"/>
                        <a:ext cx="3260725" cy="30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81050" y="2254250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Characteristic equation: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201863" y="31115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Loop gain: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1863725" y="5421313"/>
            <a:ext cx="4852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When does loop gain become equal to –</a:t>
            </a:r>
            <a:r>
              <a:rPr lang="en-GB" dirty="0" smtClean="0"/>
              <a:t>1?</a:t>
            </a:r>
            <a:endParaRPr lang="en-GB" dirty="0"/>
          </a:p>
          <a:p>
            <a:r>
              <a:rPr lang="en-GB" dirty="0"/>
              <a:t>    check |L| at </a:t>
            </a:r>
            <a:r>
              <a:rPr lang="en-GB" i="1" dirty="0">
                <a:latin typeface="Symbol" pitchFamily="18" charset="2"/>
              </a:rPr>
              <a:t>w</a:t>
            </a:r>
            <a:r>
              <a:rPr lang="en-GB" baseline="-25000" dirty="0"/>
              <a:t>180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8D6270-58CA-4FE9-9AEE-FD148BB5EEED}" type="slidenum">
              <a:rPr lang="en-GB" smtClean="0">
                <a:solidFill>
                  <a:srgbClr val="000000"/>
                </a:solidFill>
              </a:rPr>
              <a:pPr/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+mj-lt"/>
              </a:rPr>
              <a:t>Positive Feedback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16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latin typeface="+mj-lt"/>
                <a:cs typeface="Times New Roman" pitchFamily="18" charset="0"/>
              </a:rPr>
              <a:t>For positive feedback: </a:t>
            </a:r>
            <a:r>
              <a:rPr lang="en-GB" sz="2000" i="1" dirty="0" err="1" smtClean="0">
                <a:latin typeface="+mj-lt"/>
                <a:cs typeface="Times New Roman" pitchFamily="18" charset="0"/>
              </a:rPr>
              <a:t>A</a:t>
            </a:r>
            <a:r>
              <a:rPr lang="en-GB" sz="2000" baseline="-25000" dirty="0" err="1" smtClean="0">
                <a:latin typeface="+mj-lt"/>
                <a:cs typeface="Times New Roman" pitchFamily="18" charset="0"/>
              </a:rPr>
              <a:t>f</a:t>
            </a:r>
            <a:r>
              <a:rPr lang="en-GB" sz="2000" dirty="0" smtClean="0">
                <a:latin typeface="+mj-lt"/>
                <a:cs typeface="Times New Roman" pitchFamily="18" charset="0"/>
              </a:rPr>
              <a:t> = </a:t>
            </a:r>
            <a:r>
              <a:rPr lang="en-GB" sz="2000" i="1" dirty="0" smtClean="0">
                <a:latin typeface="+mj-lt"/>
                <a:cs typeface="Times New Roman" pitchFamily="18" charset="0"/>
              </a:rPr>
              <a:t>A </a:t>
            </a:r>
            <a:r>
              <a:rPr lang="en-GB" sz="2000" dirty="0" smtClean="0">
                <a:latin typeface="+mj-lt"/>
                <a:cs typeface="Times New Roman" pitchFamily="18" charset="0"/>
              </a:rPr>
              <a:t>/ (1 – </a:t>
            </a: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b </a:t>
            </a:r>
            <a:r>
              <a:rPr lang="en-GB" sz="2000" i="1" dirty="0" smtClean="0">
                <a:latin typeface="+mj-lt"/>
                <a:cs typeface="Times New Roman" pitchFamily="18" charset="0"/>
              </a:rPr>
              <a:t>A</a:t>
            </a:r>
            <a:r>
              <a:rPr lang="en-GB" sz="2000" dirty="0" smtClean="0">
                <a:latin typeface="+mj-lt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err="1" smtClean="0">
                <a:latin typeface="+mj-lt"/>
                <a:cs typeface="Times New Roman" pitchFamily="18" charset="0"/>
              </a:rPr>
              <a:t>Barkhausen</a:t>
            </a:r>
            <a:r>
              <a:rPr lang="en-GB" sz="2000" dirty="0" smtClean="0">
                <a:latin typeface="+mj-lt"/>
                <a:cs typeface="Times New Roman" pitchFamily="18" charset="0"/>
              </a:rPr>
              <a:t> criterion for oscillation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2000" i="1" dirty="0" smtClean="0">
                <a:latin typeface="Symbol" pitchFamily="18" charset="2"/>
                <a:cs typeface="Times New Roman" pitchFamily="18" charset="0"/>
              </a:rPr>
              <a:t>b </a:t>
            </a:r>
            <a:r>
              <a:rPr lang="en-GB" sz="2000" i="1" dirty="0" smtClean="0">
                <a:latin typeface="+mj-lt"/>
                <a:cs typeface="Times New Roman" pitchFamily="18" charset="0"/>
              </a:rPr>
              <a:t>A </a:t>
            </a:r>
            <a:r>
              <a:rPr lang="en-GB" sz="2000" dirty="0" smtClean="0">
                <a:latin typeface="+mj-lt"/>
                <a:cs typeface="Times New Roman" pitchFamily="18" charset="0"/>
              </a:rPr>
              <a:t> =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i="1" dirty="0" smtClean="0">
                <a:sym typeface="Symbol"/>
              </a:rPr>
              <a:t></a:t>
            </a:r>
            <a:r>
              <a:rPr lang="en-US" sz="2000" dirty="0" smtClean="0"/>
              <a:t>(</a:t>
            </a:r>
            <a:r>
              <a:rPr lang="en-US" sz="2000" i="1" dirty="0" smtClean="0"/>
              <a:t>j</a:t>
            </a:r>
            <a:r>
              <a:rPr lang="en-US" sz="2000" i="1" dirty="0" smtClean="0">
                <a:sym typeface="Symbol"/>
              </a:rPr>
              <a:t></a:t>
            </a:r>
            <a:r>
              <a:rPr lang="en-US" sz="2000" dirty="0" smtClean="0"/>
              <a:t>) 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i="1" dirty="0" smtClean="0">
                <a:latin typeface="+mj-lt"/>
              </a:rPr>
              <a:t>j</a:t>
            </a:r>
            <a:r>
              <a:rPr lang="en-US" sz="2000" i="1" dirty="0" smtClean="0">
                <a:latin typeface="+mj-lt"/>
                <a:sym typeface="Symbol"/>
              </a:rPr>
              <a:t></a:t>
            </a:r>
            <a:r>
              <a:rPr lang="en-US" sz="2000" dirty="0" smtClean="0">
                <a:latin typeface="+mj-lt"/>
              </a:rPr>
              <a:t>) = 1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+mj-lt"/>
              </a:rPr>
              <a:t>magnitude(</a:t>
            </a:r>
            <a:r>
              <a:rPr lang="en-GB" sz="1800" i="1" dirty="0" smtClean="0">
                <a:latin typeface="Symbol" pitchFamily="18" charset="2"/>
                <a:cs typeface="Times New Roman" pitchFamily="18" charset="0"/>
              </a:rPr>
              <a:t>b </a:t>
            </a:r>
            <a:r>
              <a:rPr lang="en-GB" sz="1800" i="1" dirty="0" smtClean="0">
                <a:cs typeface="Times New Roman" pitchFamily="18" charset="0"/>
              </a:rPr>
              <a:t>A</a:t>
            </a:r>
            <a:r>
              <a:rPr lang="en-US" sz="1800" dirty="0" smtClean="0">
                <a:latin typeface="+mj-lt"/>
              </a:rPr>
              <a:t>) = 1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+mj-lt"/>
              </a:rPr>
              <a:t>phase angle(</a:t>
            </a:r>
            <a:r>
              <a:rPr lang="en-GB" sz="1800" i="1" dirty="0" smtClean="0">
                <a:latin typeface="Symbol" pitchFamily="18" charset="2"/>
                <a:cs typeface="Times New Roman" pitchFamily="18" charset="0"/>
              </a:rPr>
              <a:t>b </a:t>
            </a:r>
            <a:r>
              <a:rPr lang="en-GB" sz="1800" i="1" dirty="0" smtClean="0">
                <a:cs typeface="Times New Roman" pitchFamily="18" charset="0"/>
              </a:rPr>
              <a:t>A</a:t>
            </a:r>
            <a:r>
              <a:rPr lang="en-US" sz="1800" dirty="0" smtClean="0">
                <a:latin typeface="+mj-lt"/>
              </a:rPr>
              <a:t>) = 0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485900"/>
            <a:ext cx="6819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688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Sinusoidal Oscillators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/>
          <a:lstStyle/>
          <a:p>
            <a:r>
              <a:rPr lang="en-US" sz="2800" smtClean="0"/>
              <a:t>Wien-Bridge Oscillator</a:t>
            </a:r>
          </a:p>
          <a:p>
            <a:pPr lvl="1"/>
            <a:r>
              <a:rPr lang="en-US" sz="2400" smtClean="0"/>
              <a:t>Amplifier gain</a:t>
            </a:r>
          </a:p>
          <a:p>
            <a:endParaRPr lang="en-US" sz="2800" smtClean="0"/>
          </a:p>
          <a:p>
            <a:endParaRPr lang="en-US" sz="2800" smtClean="0"/>
          </a:p>
          <a:p>
            <a:pPr lvl="1"/>
            <a:r>
              <a:rPr lang="en-US" sz="2400" smtClean="0"/>
              <a:t>Feedback factor</a:t>
            </a:r>
          </a:p>
        </p:txBody>
      </p:sp>
      <p:sp>
        <p:nvSpPr>
          <p:cNvPr id="10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925A14-18FB-428E-8AC2-5CA06301D543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28638"/>
            <a:ext cx="37338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371600" y="2133600"/>
          <a:ext cx="14478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5" imgW="685800" imgH="457200" progId="Equation.DSMT4">
                  <p:embed/>
                </p:oleObj>
              </mc:Choice>
              <mc:Fallback>
                <p:oleObj name="Equation" r:id="rId5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14478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1263650" y="3625850"/>
          <a:ext cx="605155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Equation" r:id="rId7" imgW="3390840" imgH="1688760" progId="Equation.DSMT4">
                  <p:embed/>
                </p:oleObj>
              </mc:Choice>
              <mc:Fallback>
                <p:oleObj name="Equation" r:id="rId7" imgW="339084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625850"/>
                        <a:ext cx="6051550" cy="300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3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Sinusoidal Oscillators</a:t>
            </a: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/>
          <a:lstStyle/>
          <a:p>
            <a:r>
              <a:rPr lang="en-US" sz="2800" smtClean="0"/>
              <a:t>Wien-Bridge Oscillator</a:t>
            </a:r>
          </a:p>
          <a:p>
            <a:pPr lvl="1"/>
            <a:r>
              <a:rPr lang="en-US" sz="2400" smtClean="0"/>
              <a:t>Oscillation condition: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Pure real: </a:t>
            </a:r>
          </a:p>
          <a:p>
            <a:pPr lvl="1"/>
            <a:r>
              <a:rPr lang="en-US" sz="2400" smtClean="0"/>
              <a:t>At oscillation </a:t>
            </a:r>
            <a:br>
              <a:rPr lang="en-US" sz="2400" smtClean="0"/>
            </a:br>
            <a:r>
              <a:rPr lang="en-US" sz="2400" smtClean="0"/>
              <a:t>frequency:</a:t>
            </a:r>
          </a:p>
          <a:p>
            <a:endParaRPr lang="en-US" sz="2800" smtClean="0"/>
          </a:p>
          <a:p>
            <a:endParaRPr lang="en-US" sz="2800" smtClean="0"/>
          </a:p>
          <a:p>
            <a:pPr lvl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20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41EE18-9F38-44C9-A48C-A779427EECC2}" type="slidenum">
              <a:rPr lang="en-GB" smtClean="0">
                <a:solidFill>
                  <a:srgbClr val="000000"/>
                </a:solidFill>
              </a:rPr>
              <a:pPr/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28638"/>
            <a:ext cx="40132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373188" y="2209800"/>
          <a:ext cx="3351212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5" imgW="1892160" imgH="1371600" progId="Equation.DSMT4">
                  <p:embed/>
                </p:oleObj>
              </mc:Choice>
              <mc:Fallback>
                <p:oleObj name="Equation" r:id="rId5" imgW="189216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209800"/>
                        <a:ext cx="3351212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3048000" y="4572000"/>
          <a:ext cx="41005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7" imgW="2006280" imgH="393480" progId="Equation.DSMT4">
                  <p:embed/>
                </p:oleObj>
              </mc:Choice>
              <mc:Fallback>
                <p:oleObj name="Equation" r:id="rId7" imgW="2006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4100513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"/>
          <p:cNvGraphicFramePr>
            <a:graphicFrameLocks noChangeAspect="1"/>
          </p:cNvGraphicFramePr>
          <p:nvPr/>
        </p:nvGraphicFramePr>
        <p:xfrm>
          <a:off x="3484563" y="5329238"/>
          <a:ext cx="33242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9" imgW="1752480" imgH="685800" progId="Equation.DSMT4">
                  <p:embed/>
                </p:oleObj>
              </mc:Choice>
              <mc:Fallback>
                <p:oleObj name="Equation" r:id="rId9" imgW="1752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5329238"/>
                        <a:ext cx="33242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00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Sinusoidal Oscillators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3886200"/>
          </a:xfrm>
        </p:spPr>
        <p:txBody>
          <a:bodyPr/>
          <a:lstStyle/>
          <a:p>
            <a:r>
              <a:rPr lang="en-US" sz="2800" smtClean="0"/>
              <a:t>Phase-shift oscillator</a:t>
            </a:r>
          </a:p>
          <a:p>
            <a:pPr lvl="1"/>
            <a:r>
              <a:rPr lang="en-US" sz="2400" smtClean="0"/>
              <a:t>Amplifier phase shift = 180 degrees</a:t>
            </a:r>
          </a:p>
          <a:p>
            <a:pPr lvl="2"/>
            <a:r>
              <a:rPr lang="en-US" sz="2000" smtClean="0"/>
              <a:t>Inverting OP-AMP amplifier</a:t>
            </a:r>
          </a:p>
          <a:p>
            <a:pPr lvl="1"/>
            <a:r>
              <a:rPr lang="en-US" sz="2400" smtClean="0"/>
              <a:t>The other 180 degrees come from the three RC sections</a:t>
            </a:r>
          </a:p>
          <a:p>
            <a:pPr lvl="2"/>
            <a:r>
              <a:rPr lang="en-US" sz="2000" smtClean="0"/>
              <a:t>Feedback block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B8F2FE-A52F-4399-8E43-7F0B3B618D8D}" type="slidenum">
              <a:rPr lang="en-GB" smtClean="0">
                <a:solidFill>
                  <a:srgbClr val="000000"/>
                </a:solidFill>
              </a:rPr>
              <a:pPr/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4419600"/>
            <a:ext cx="5457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79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Sinusoidal LC Oscillators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886200"/>
          </a:xfrm>
        </p:spPr>
        <p:txBody>
          <a:bodyPr/>
          <a:lstStyle/>
          <a:p>
            <a:r>
              <a:rPr lang="en-US" sz="2800" smtClean="0"/>
              <a:t>Feedback block is a tuned LC circuit</a:t>
            </a: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E6B47A-5780-4249-B2FD-C544F0397481}" type="slidenum">
              <a:rPr lang="en-GB" smtClean="0">
                <a:solidFill>
                  <a:srgbClr val="000000"/>
                </a:solidFill>
              </a:rPr>
              <a:pPr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09800"/>
            <a:ext cx="6819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85800" y="4340225"/>
          <a:ext cx="320040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Visio" r:id="rId5" imgW="1682953" imgH="976898" progId="Visio.Drawing.11">
                  <p:embed/>
                </p:oleObj>
              </mc:Choice>
              <mc:Fallback>
                <p:oleObj name="Visio" r:id="rId5" imgW="1682953" imgH="9768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0225"/>
                        <a:ext cx="3200400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029200" y="4205288"/>
          <a:ext cx="31242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Visio" r:id="rId7" imgW="1813712" imgH="1246909" progId="Visio.Drawing.11">
                  <p:embed/>
                </p:oleObj>
              </mc:Choice>
              <mc:Fallback>
                <p:oleObj name="Visio" r:id="rId7" imgW="1813712" imgH="12469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05288"/>
                        <a:ext cx="3124200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73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181350"/>
            <a:ext cx="6819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LC Oscillators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886200"/>
          </a:xfrm>
        </p:spPr>
        <p:txBody>
          <a:bodyPr/>
          <a:lstStyle/>
          <a:p>
            <a:r>
              <a:rPr lang="en-US" sz="2800" smtClean="0"/>
              <a:t>Colpitts Oscillator</a:t>
            </a:r>
          </a:p>
          <a:p>
            <a:endParaRPr lang="en-US" sz="2800" smtClean="0"/>
          </a:p>
          <a:p>
            <a:pPr lvl="1"/>
            <a:endParaRPr lang="en-US" sz="1800" smtClean="0"/>
          </a:p>
          <a:p>
            <a:pPr lvl="1"/>
            <a:r>
              <a:rPr lang="en-US" sz="1800" smtClean="0"/>
              <a:t>Amplifier assumed to have </a:t>
            </a:r>
            <a:br>
              <a:rPr lang="en-US" sz="1800" smtClean="0"/>
            </a:br>
            <a:r>
              <a:rPr lang="en-US" sz="1800" smtClean="0"/>
              <a:t>infinite input resistance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9F675D-9CB3-4001-BA2A-A5B0A4425583}" type="slidenum">
              <a:rPr lang="en-GB" smtClean="0">
                <a:solidFill>
                  <a:srgbClr val="000000"/>
                </a:solidFill>
              </a:rPr>
              <a:pPr/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33400"/>
            <a:ext cx="2590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38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675" y="457200"/>
            <a:ext cx="539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/>
          <a:lstStyle/>
          <a:p>
            <a:r>
              <a:rPr lang="en-US" sz="3200" smtClean="0"/>
              <a:t>Colpitts Oscillator</a:t>
            </a:r>
          </a:p>
        </p:txBody>
      </p:sp>
      <p:sp>
        <p:nvSpPr>
          <p:cNvPr id="410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r>
              <a:rPr lang="en-US" sz="2800" smtClean="0"/>
              <a:t>KCL at output node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i="1" smtClean="0"/>
              <a:t>LC</a:t>
            </a:r>
            <a:r>
              <a:rPr lang="en-US" sz="2800" baseline="-25000" smtClean="0"/>
              <a:t>2</a:t>
            </a:r>
            <a:r>
              <a:rPr lang="en-US" sz="2800" smtClean="0"/>
              <a:t> voltage divider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Therefore</a:t>
            </a:r>
          </a:p>
        </p:txBody>
      </p:sp>
      <p:sp>
        <p:nvSpPr>
          <p:cNvPr id="41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4FEBFB-0BCA-419A-B05F-3BD35C39F4C5}" type="slidenum">
              <a:rPr lang="en-GB" smtClean="0">
                <a:solidFill>
                  <a:srgbClr val="000000"/>
                </a:solidFill>
              </a:rPr>
              <a:pPr/>
              <a:t>26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874713" y="3048000"/>
          <a:ext cx="49926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5" imgW="2476440" imgH="431640" progId="Equation.DSMT4">
                  <p:embed/>
                </p:oleObj>
              </mc:Choice>
              <mc:Fallback>
                <p:oleObj name="Equation" r:id="rId5" imgW="2476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048000"/>
                        <a:ext cx="4992687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990600" y="4648200"/>
          <a:ext cx="27178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7" imgW="1434960" imgH="431640" progId="Equation.DSMT4">
                  <p:embed/>
                </p:oleObj>
              </mc:Choice>
              <mc:Fallback>
                <p:oleObj name="Equation" r:id="rId7" imgW="1434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27178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2743200" y="5410200"/>
          <a:ext cx="5862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9" imgW="2971800" imgH="457200" progId="Equation.DSMT4">
                  <p:embed/>
                </p:oleObj>
              </mc:Choice>
              <mc:Fallback>
                <p:oleObj name="Equation" r:id="rId9" imgW="297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58626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58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57200"/>
            <a:ext cx="539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/>
          <a:lstStyle/>
          <a:p>
            <a:r>
              <a:rPr lang="en-US" sz="3200" smtClean="0"/>
              <a:t>Colpitts Oscillator</a:t>
            </a:r>
          </a:p>
        </p:txBody>
      </p:sp>
      <p:sp>
        <p:nvSpPr>
          <p:cNvPr id="512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886200"/>
          </a:xfrm>
        </p:spPr>
        <p:txBody>
          <a:bodyPr/>
          <a:lstStyle/>
          <a:p>
            <a:r>
              <a:rPr lang="en-US" sz="2800" smtClean="0"/>
              <a:t>Oscillation condition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F903D4-34D7-4F1D-A729-F0B563AFDD17}" type="slidenum">
              <a:rPr lang="en-GB" smtClean="0">
                <a:solidFill>
                  <a:srgbClr val="000000"/>
                </a:solidFill>
              </a:rPr>
              <a:pPr/>
              <a:t>27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066800" y="2819400"/>
          <a:ext cx="6111875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5" imgW="3098520" imgH="1854000" progId="Equation.DSMT4">
                  <p:embed/>
                </p:oleObj>
              </mc:Choice>
              <mc:Fallback>
                <p:oleObj name="Equation" r:id="rId5" imgW="3098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6111875" cy="370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68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57200"/>
            <a:ext cx="539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/>
          <a:lstStyle/>
          <a:p>
            <a:r>
              <a:rPr lang="en-US" sz="3200" smtClean="0"/>
              <a:t>Colpitts Oscillator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886200"/>
          </a:xfrm>
        </p:spPr>
        <p:txBody>
          <a:bodyPr/>
          <a:lstStyle/>
          <a:p>
            <a:r>
              <a:rPr lang="en-US" sz="2800" smtClean="0"/>
              <a:t>Amplifier gain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D592BE-6B58-4502-93A7-2503630971D5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71600" y="2819400"/>
          <a:ext cx="235426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Equation" r:id="rId5" imgW="1193760" imgH="939600" progId="Equation.DSMT4">
                  <p:embed/>
                </p:oleObj>
              </mc:Choice>
              <mc:Fallback>
                <p:oleObj name="Equation" r:id="rId5" imgW="11937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2354263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89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LC Oscillators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886200"/>
          </a:xfrm>
        </p:spPr>
        <p:txBody>
          <a:bodyPr/>
          <a:lstStyle/>
          <a:p>
            <a:r>
              <a:rPr lang="en-US" sz="2800" smtClean="0"/>
              <a:t>Hartley Oscillator</a:t>
            </a:r>
          </a:p>
          <a:p>
            <a:endParaRPr lang="en-US" sz="2800" smtClean="0"/>
          </a:p>
          <a:p>
            <a:pPr lvl="1"/>
            <a:r>
              <a:rPr lang="en-US" sz="2400" smtClean="0"/>
              <a:t>Oscillation frequency</a:t>
            </a: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EF3666-FB6C-4E17-8D02-AAA1B18C8CF5}" type="slidenum">
              <a:rPr lang="en-GB" smtClean="0">
                <a:solidFill>
                  <a:srgbClr val="000000"/>
                </a:solidFill>
              </a:rPr>
              <a:pPr/>
              <a:t>29</a:t>
            </a:fld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800600" y="990600"/>
          <a:ext cx="3352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Visio" r:id="rId4" imgW="2377897" imgH="2485567" progId="Visio.Drawing.11">
                  <p:embed/>
                </p:oleObj>
              </mc:Choice>
              <mc:Fallback>
                <p:oleObj name="Visio" r:id="rId4" imgW="2377897" imgH="24855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90600"/>
                        <a:ext cx="33528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47800" y="2921000"/>
          <a:ext cx="21542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Equation" r:id="rId6" imgW="1091880" imgH="482400" progId="Equation.DSMT4">
                  <p:embed/>
                </p:oleObj>
              </mc:Choice>
              <mc:Fallback>
                <p:oleObj name="Equation" r:id="rId6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21000"/>
                        <a:ext cx="2154238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41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2FB533-74E8-4A84-AF15-CBC55F26575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3152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Effect of Feedback on Amplifier Poles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04800" y="9906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 dirty="0"/>
              <a:t>Single Pole Amplifier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24000" y="1252538"/>
          <a:ext cx="3733800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Equation" r:id="rId4" imgW="2565360" imgH="1549080" progId="Equation.DSMT4">
                  <p:embed/>
                </p:oleObj>
              </mc:Choice>
              <mc:Fallback>
                <p:oleObj name="Equation" r:id="rId4" imgW="2565360" imgH="1549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52538"/>
                        <a:ext cx="3733800" cy="225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15000" y="4800600"/>
            <a:ext cx="2895600" cy="9906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 dirty="0"/>
              <a:t>Bandwidth Extended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 dirty="0"/>
              <a:t>Gain Decreased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 i="1" dirty="0"/>
              <a:t>Feedback did not affect stability</a:t>
            </a:r>
            <a:endParaRPr lang="en-GB" sz="1400" b="0" i="1" baseline="-25000" dirty="0"/>
          </a:p>
        </p:txBody>
      </p:sp>
      <p:pic>
        <p:nvPicPr>
          <p:cNvPr id="9223" name="Picture 6" descr="sedr42021_0830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657600"/>
            <a:ext cx="2595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sedr42021_0830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8950" y="1676400"/>
            <a:ext cx="31861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891848-1E4B-4A2A-94AB-953153E218A1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81000" y="4572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/>
              <a:t>Two-Pole Amplifier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447800" y="838200"/>
          <a:ext cx="5360988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4" imgW="3682800" imgH="1600200" progId="Equation.DSMT4">
                  <p:embed/>
                </p:oleObj>
              </mc:Choice>
              <mc:Fallback>
                <p:oleObj name="Equation" r:id="rId4" imgW="3682800" imgH="160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5360988" cy="232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562600" y="5562600"/>
            <a:ext cx="3276600" cy="3048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Amplifier </a:t>
            </a:r>
            <a:r>
              <a:rPr lang="en-GB" sz="1400" b="0" i="1"/>
              <a:t>unconditionally</a:t>
            </a:r>
            <a:r>
              <a:rPr lang="en-GB" sz="1400" b="0"/>
              <a:t> stable</a:t>
            </a:r>
            <a:endParaRPr lang="en-GB" sz="1400" b="0" baseline="-25000"/>
          </a:p>
        </p:txBody>
      </p:sp>
      <p:pic>
        <p:nvPicPr>
          <p:cNvPr id="10246" name="Picture 5" descr="sedr42021_08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1788" y="3335338"/>
            <a:ext cx="342582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C29FD7-417A-4EB7-8A31-7A21B7A0B5A9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4800" y="533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b="0" dirty="0"/>
              <a:t>Three-Pole Amplifier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715000" y="4800600"/>
            <a:ext cx="3048000" cy="8382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Amplifier </a:t>
            </a:r>
            <a:r>
              <a:rPr lang="en-GB" sz="1400" b="0" i="1"/>
              <a:t>conditionally</a:t>
            </a:r>
            <a:r>
              <a:rPr lang="en-GB" sz="1400" b="0"/>
              <a:t> stable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Frequency compensation to be used to stabilize the amplifier</a:t>
            </a:r>
            <a:endParaRPr lang="en-GB" sz="1400" b="0" baseline="-25000"/>
          </a:p>
        </p:txBody>
      </p:sp>
      <p:pic>
        <p:nvPicPr>
          <p:cNvPr id="27653" name="Picture 4" descr="sedr42021_08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53117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4267200" y="2133600"/>
            <a:ext cx="2514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Straight Arrow Connector 7"/>
          <p:cNvCxnSpPr/>
          <p:nvPr/>
        </p:nvCxnSpPr>
        <p:spPr bwMode="auto">
          <a:xfrm rot="10800000" flipV="1">
            <a:off x="4191000" y="2895600"/>
            <a:ext cx="2590800" cy="1905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934200" y="2286000"/>
            <a:ext cx="1981200" cy="11430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Poles move to the right-half plane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Amplifier becomes unstable</a:t>
            </a:r>
            <a:endParaRPr lang="en-GB" sz="1400" b="0" baseline="-25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94182F-16F7-40A7-B7CD-F9EAB99D5D3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Stability Study Using Bode Plots of Loop Gain</a:t>
            </a:r>
          </a:p>
        </p:txBody>
      </p:sp>
      <p:pic>
        <p:nvPicPr>
          <p:cNvPr id="1029" name="Picture 3" descr="sedr42021_0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388" y="1350963"/>
            <a:ext cx="494982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" y="914400"/>
          <a:ext cx="163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1638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705600" y="3352800"/>
            <a:ext cx="2133600" cy="24384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1400" b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For stability, make sure that</a:t>
            </a:r>
            <a:br>
              <a:rPr lang="en-GB" sz="1400" b="0"/>
            </a:br>
            <a:r>
              <a:rPr lang="en-GB" sz="1400" b="0">
                <a:latin typeface="Symbol" pitchFamily="18" charset="2"/>
              </a:rPr>
              <a:t>w</a:t>
            </a:r>
            <a:r>
              <a:rPr lang="en-GB" sz="1400" b="0" baseline="-25000"/>
              <a:t>1</a:t>
            </a:r>
            <a:r>
              <a:rPr lang="en-GB" sz="1400" b="0"/>
              <a:t> &lt; </a:t>
            </a:r>
            <a:r>
              <a:rPr lang="en-GB" sz="1400" b="0">
                <a:latin typeface="Symbol" pitchFamily="18" charset="2"/>
              </a:rPr>
              <a:t>w</a:t>
            </a:r>
            <a:r>
              <a:rPr lang="en-GB" sz="1400" b="0" baseline="-25000"/>
              <a:t>180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1400" b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b="0"/>
              <a:t>Typically, we want: </a:t>
            </a:r>
            <a:r>
              <a:rPr lang="en-GB" sz="1400" b="0" i="1"/>
              <a:t>GM</a:t>
            </a:r>
            <a:r>
              <a:rPr lang="en-GB" sz="1400" b="0"/>
              <a:t> = 30 dB and </a:t>
            </a:r>
            <a:r>
              <a:rPr lang="en-GB" sz="1400" b="0" i="1"/>
              <a:t>PM</a:t>
            </a:r>
            <a:r>
              <a:rPr lang="en-GB" sz="1400" b="0"/>
              <a:t> = 60</a:t>
            </a:r>
            <a:r>
              <a:rPr lang="en-US" sz="1400" b="0"/>
              <a:t>º</a:t>
            </a:r>
            <a:endParaRPr lang="en-US" sz="1400" b="0" baseline="-25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8C0DEC-6BB2-4F7F-8718-85F18B868D6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16002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/>
              <a:t>Example: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14400" y="838200"/>
          <a:ext cx="4648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Equation" r:id="rId4" imgW="3098520" imgH="1117440" progId="Equation.DSMT4">
                  <p:embed/>
                </p:oleObj>
              </mc:Choice>
              <mc:Fallback>
                <p:oleObj name="Equation" r:id="rId4" imgW="309852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46482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676400" y="2590800"/>
          <a:ext cx="3238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Equation" r:id="rId6" imgW="2158920" imgH="711000" progId="Equation.DSMT4">
                  <p:embed/>
                </p:oleObj>
              </mc:Choice>
              <mc:Fallback>
                <p:oleObj name="Equation" r:id="rId6" imgW="215892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0"/>
                        <a:ext cx="32385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105400" y="3124200"/>
          <a:ext cx="3009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Equation" r:id="rId8" imgW="2006280" imgH="685800" progId="Equation.DSMT4">
                  <p:embed/>
                </p:oleObj>
              </mc:Choice>
              <mc:Fallback>
                <p:oleObj name="Equation" r:id="rId8" imgW="200628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24200"/>
                        <a:ext cx="30099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1323975" y="4305300"/>
          <a:ext cx="42862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Equation" r:id="rId10" imgW="2857320" imgH="1091880" progId="Equation.DSMT4">
                  <p:embed/>
                </p:oleObj>
              </mc:Choice>
              <mc:Fallback>
                <p:oleObj name="Equation" r:id="rId10" imgW="2857320" imgH="1091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305300"/>
                        <a:ext cx="428625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E81499-FC3E-443C-92CF-1F2B5289015E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457201"/>
            <a:ext cx="6629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95600" y="1447800"/>
            <a:ext cx="381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sp>
        <p:nvSpPr>
          <p:cNvPr id="9" name="TextBox 8"/>
          <p:cNvSpPr txBox="1"/>
          <p:nvPr/>
        </p:nvSpPr>
        <p:spPr>
          <a:xfrm>
            <a:off x="6781800" y="129540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20log(1/</a:t>
            </a:r>
            <a:r>
              <a:rPr lang="en-US" sz="1400" i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= 85 dB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2895600" y="3505200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4173992" y="1578173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dirty="0" err="1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n-US" sz="1400" i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762500" y="1562100"/>
            <a:ext cx="152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895600" y="5525598"/>
            <a:ext cx="20415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4191000" y="525482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-108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26920" y="6027006"/>
            <a:ext cx="20415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3124200" y="5638800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Phase Margin = 72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467100" y="5402626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3467100" y="613971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267200" y="6025410"/>
            <a:ext cx="20415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3454098" y="3924300"/>
            <a:ext cx="419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TextBox 35"/>
          <p:cNvSpPr txBox="1"/>
          <p:nvPr/>
        </p:nvSpPr>
        <p:spPr>
          <a:xfrm>
            <a:off x="5638800" y="357842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180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5638800" y="3886200"/>
            <a:ext cx="152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881429" y="2243468"/>
            <a:ext cx="28035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3048000" y="1828800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Gain Margin = 25 dB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>
            <a:off x="3466306" y="1322073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 flipH="1" flipV="1">
            <a:off x="3467894" y="2367607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895600" y="2245056"/>
            <a:ext cx="55005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" name="TextBox 47"/>
          <p:cNvSpPr txBox="1"/>
          <p:nvPr/>
        </p:nvSpPr>
        <p:spPr>
          <a:xfrm>
            <a:off x="7267257" y="1905000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Zero Margin Limit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013880" y="2562368"/>
            <a:ext cx="381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sp>
        <p:nvSpPr>
          <p:cNvPr id="50" name="TextBox 49"/>
          <p:cNvSpPr txBox="1"/>
          <p:nvPr/>
        </p:nvSpPr>
        <p:spPr>
          <a:xfrm>
            <a:off x="6781800" y="239285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20log(1/</a:t>
            </a:r>
            <a:r>
              <a:rPr lang="en-US" sz="1400" i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= 50 dB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UNSTABLE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358140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 bwMode="auto">
          <a:xfrm rot="16200000" flipH="1">
            <a:off x="4687411" y="3849210"/>
            <a:ext cx="149422" cy="229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4" grpId="0"/>
      <p:bldP spid="26" grpId="0"/>
      <p:bldP spid="36" grpId="0"/>
      <p:bldP spid="42" grpId="0"/>
      <p:bldP spid="48" grpId="0"/>
      <p:bldP spid="5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E81499-FC3E-443C-92CF-1F2B5289015E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11267" name="Picture 2" descr="sedr42021_0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538163"/>
            <a:ext cx="6615112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3758</TotalTime>
  <Words>532</Words>
  <Application>Microsoft Macintosh PowerPoint</Application>
  <PresentationFormat>On-screen Show (4:3)</PresentationFormat>
  <Paragraphs>184</Paragraphs>
  <Slides>29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Pixel</vt:lpstr>
      <vt:lpstr>1_Pixel</vt:lpstr>
      <vt:lpstr>Equation</vt:lpstr>
      <vt:lpstr>Visio</vt:lpstr>
      <vt:lpstr>EECE 311: Electronic Circuits Part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Stabilize amplifier for b = 0.01</vt:lpstr>
      <vt:lpstr>Example: Stabilize amplifier for b = 0.01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Sinusoidal Oscillators</vt:lpstr>
      <vt:lpstr>Sinusoidal Oscillators</vt:lpstr>
      <vt:lpstr>Sinusoidal Oscillators</vt:lpstr>
      <vt:lpstr>Sinusoidal LC Oscillators</vt:lpstr>
      <vt:lpstr>LC Oscillators</vt:lpstr>
      <vt:lpstr>Colpitts Oscillator</vt:lpstr>
      <vt:lpstr>Colpitts Oscillator</vt:lpstr>
      <vt:lpstr>Colpitts Oscillator</vt:lpstr>
      <vt:lpstr>LC Oscillators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311: Electronics II</dc:title>
  <dc:creator>Marwan Ramadan</dc:creator>
  <cp:lastModifiedBy>Ayman Kayssi</cp:lastModifiedBy>
  <cp:revision>262</cp:revision>
  <dcterms:created xsi:type="dcterms:W3CDTF">2005-10-01T22:29:44Z</dcterms:created>
  <dcterms:modified xsi:type="dcterms:W3CDTF">2012-02-17T17:56:02Z</dcterms:modified>
</cp:coreProperties>
</file>