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79" autoAdjust="0"/>
  </p:normalViewPr>
  <p:slideViewPr>
    <p:cSldViewPr>
      <p:cViewPr varScale="1">
        <p:scale>
          <a:sx n="63" d="100"/>
          <a:sy n="63" d="100"/>
        </p:scale>
        <p:origin x="-15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04AAE-0CA4-4306-9303-3C3EAAE10268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2F13-7BC6-4B84-BA7E-38F08A03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34B3EB-DBF4-4192-B764-9A15FDD1211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75D-8448-4C60-82E8-B2B51001C436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13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75D-8448-4C60-82E8-B2B51001C43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13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75D-8448-4C60-82E8-B2B51001C436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13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75D-8448-4C60-82E8-B2B51001C43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13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B6875D-8448-4C60-82E8-B2B51001C43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13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7C0C4-F41B-4F3E-8F8A-4BDE2BB4C7CF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Only added comment in red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edr42021_0618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1295400"/>
            <a:ext cx="52800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sedr42021_0618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50" y="1008063"/>
            <a:ext cx="376555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00B24545-FF73-45F4-A992-1AECA171BCFC}" type="slidenum">
              <a:rPr lang="en-GB" smtClean="0">
                <a:latin typeface="Arial" charset="0"/>
              </a:rPr>
              <a:pPr algn="ctr"/>
              <a:t>1</a:t>
            </a:fld>
            <a:endParaRPr lang="en-GB" smtClean="0">
              <a:latin typeface="Arial" charset="0"/>
            </a:endParaRP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GB" sz="2000" smtClean="0"/>
              <a:t>CMOS Common Source Amplifier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4800600"/>
            <a:ext cx="827649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000" dirty="0"/>
              <a:t>Based on input voltage v</a:t>
            </a:r>
            <a:r>
              <a:rPr lang="en-GB" sz="2000" i="1" baseline="-25000" dirty="0"/>
              <a:t>I</a:t>
            </a:r>
            <a:r>
              <a:rPr lang="en-GB" sz="2000" dirty="0"/>
              <a:t>, v</a:t>
            </a:r>
            <a:r>
              <a:rPr lang="en-GB" sz="2000" baseline="-25000" dirty="0"/>
              <a:t>o</a:t>
            </a:r>
            <a:r>
              <a:rPr lang="en-GB" sz="2000" dirty="0"/>
              <a:t> follows the voltage transfer characteristics curve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000" dirty="0"/>
              <a:t>Region III is the high gain region: Q</a:t>
            </a:r>
            <a:r>
              <a:rPr lang="en-GB" sz="2000" baseline="-25000" dirty="0"/>
              <a:t>1</a:t>
            </a:r>
            <a:r>
              <a:rPr lang="en-GB" sz="2000" dirty="0"/>
              <a:t> and Q</a:t>
            </a:r>
            <a:r>
              <a:rPr lang="en-GB" sz="2000" baseline="-25000" dirty="0"/>
              <a:t>2</a:t>
            </a:r>
            <a:r>
              <a:rPr lang="en-GB" sz="2000" dirty="0"/>
              <a:t> are in saturation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000" dirty="0" smtClean="0"/>
              <a:t>V</a:t>
            </a:r>
            <a:r>
              <a:rPr lang="en-GB" sz="2000" baseline="-25000" dirty="0" smtClean="0"/>
              <a:t>IA</a:t>
            </a:r>
            <a:r>
              <a:rPr lang="en-GB" sz="2000" dirty="0" smtClean="0"/>
              <a:t> &lt; v</a:t>
            </a:r>
            <a:r>
              <a:rPr lang="en-GB" sz="2000" i="1" baseline="-25000" dirty="0" smtClean="0"/>
              <a:t>I  </a:t>
            </a:r>
            <a:r>
              <a:rPr lang="en-GB" sz="2000" i="1" dirty="0" smtClean="0"/>
              <a:t>&lt;V</a:t>
            </a:r>
            <a:r>
              <a:rPr lang="en-GB" sz="2000" i="1" baseline="-25000" dirty="0" smtClean="0"/>
              <a:t>IB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000" dirty="0" smtClean="0"/>
              <a:t>V</a:t>
            </a:r>
            <a:r>
              <a:rPr lang="en-GB" sz="2000" baseline="-25000" dirty="0" smtClean="0"/>
              <a:t>OB</a:t>
            </a:r>
            <a:r>
              <a:rPr lang="en-GB" sz="2000" dirty="0" smtClean="0"/>
              <a:t> </a:t>
            </a:r>
            <a:r>
              <a:rPr lang="en-GB" sz="2000" dirty="0"/>
              <a:t>&lt; </a:t>
            </a:r>
            <a:r>
              <a:rPr lang="en-GB" sz="2000" dirty="0" smtClean="0"/>
              <a:t>v</a:t>
            </a:r>
            <a:r>
              <a:rPr lang="en-GB" sz="2000" i="1" baseline="-25000" dirty="0" smtClean="0"/>
              <a:t>o  </a:t>
            </a:r>
            <a:r>
              <a:rPr lang="en-GB" sz="2000" i="1" dirty="0"/>
              <a:t>&lt;</a:t>
            </a:r>
            <a:r>
              <a:rPr lang="en-GB" sz="2000" i="1" dirty="0" smtClean="0"/>
              <a:t>V</a:t>
            </a:r>
            <a:r>
              <a:rPr lang="en-GB" sz="2000" i="1" baseline="-25000" dirty="0" smtClean="0"/>
              <a:t>OA</a:t>
            </a:r>
            <a:endParaRPr lang="en-GB" sz="2000" i="1" baseline="-25000" dirty="0"/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</a:pPr>
            <a:endParaRPr lang="en-GB" sz="2000" i="1" dirty="0" smtClean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283865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56" y="3944204"/>
            <a:ext cx="8229600" cy="21517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Function of v, </a:t>
            </a:r>
          </a:p>
          <a:p>
            <a:r>
              <a:rPr lang="en-US" dirty="0" smtClean="0"/>
              <a:t>Function of v</a:t>
            </a:r>
            <a:r>
              <a:rPr lang="en-US" baseline="-25000" dirty="0" smtClean="0"/>
              <a:t>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 </a:t>
            </a:r>
            <a:r>
              <a:rPr lang="en-US" dirty="0">
                <a:solidFill>
                  <a:srgbClr val="000000"/>
                </a:solidFill>
              </a:rPr>
              <a:t>= V</a:t>
            </a:r>
            <a:r>
              <a:rPr lang="en-US" baseline="-25000" dirty="0">
                <a:solidFill>
                  <a:srgbClr val="000000"/>
                </a:solidFill>
              </a:rPr>
              <a:t>DD </a:t>
            </a:r>
            <a:r>
              <a:rPr lang="en-US" dirty="0">
                <a:solidFill>
                  <a:srgbClr val="000000"/>
                </a:solidFill>
              </a:rPr>
              <a:t>– </a:t>
            </a:r>
            <a:r>
              <a:rPr lang="en-US" dirty="0" err="1" smtClean="0">
                <a:solidFill>
                  <a:srgbClr val="000000"/>
                </a:solidFill>
              </a:rPr>
              <a:t>v</a:t>
            </a:r>
            <a:r>
              <a:rPr lang="en-US" baseline="-25000" dirty="0" err="1" smtClean="0">
                <a:solidFill>
                  <a:srgbClr val="000000"/>
                </a:solidFill>
              </a:rPr>
              <a:t>o</a:t>
            </a:r>
            <a:endParaRPr lang="en-US" baseline="-25000" dirty="0" smtClean="0">
              <a:solidFill>
                <a:srgbClr val="000000"/>
              </a:solidFill>
            </a:endParaRP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Q</a:t>
            </a:r>
            <a:r>
              <a:rPr lang="en-US" b="1" baseline="-25000" dirty="0" smtClean="0">
                <a:solidFill>
                  <a:srgbClr val="000000"/>
                </a:solidFill>
              </a:rPr>
              <a:t>2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sat: </a:t>
            </a:r>
            <a:r>
              <a:rPr lang="en-US" dirty="0" err="1">
                <a:solidFill>
                  <a:srgbClr val="000000"/>
                </a:solidFill>
              </a:rPr>
              <a:t>v</a:t>
            </a:r>
            <a:r>
              <a:rPr lang="en-US" baseline="-25000" dirty="0" err="1">
                <a:solidFill>
                  <a:srgbClr val="000000"/>
                </a:solidFill>
              </a:rPr>
              <a:t>o</a:t>
            </a:r>
            <a:r>
              <a:rPr lang="en-US" dirty="0">
                <a:solidFill>
                  <a:srgbClr val="000000"/>
                </a:solidFill>
              </a:rPr>
              <a:t> &lt; V</a:t>
            </a:r>
            <a:r>
              <a:rPr lang="en-US" baseline="-25000" dirty="0">
                <a:solidFill>
                  <a:srgbClr val="000000"/>
                </a:solidFill>
              </a:rPr>
              <a:t>DD</a:t>
            </a:r>
            <a:r>
              <a:rPr lang="en-US" dirty="0">
                <a:solidFill>
                  <a:srgbClr val="000000"/>
                </a:solidFill>
              </a:rPr>
              <a:t>-|V</a:t>
            </a:r>
            <a:r>
              <a:rPr lang="en-US" baseline="-25000" dirty="0">
                <a:solidFill>
                  <a:srgbClr val="000000"/>
                </a:solidFill>
              </a:rPr>
              <a:t>OV2</a:t>
            </a:r>
            <a:r>
              <a:rPr lang="en-US" dirty="0">
                <a:solidFill>
                  <a:srgbClr val="000000"/>
                </a:solidFill>
              </a:rPr>
              <a:t>|</a:t>
            </a:r>
            <a:endParaRPr lang="en-US" baseline="-25000" dirty="0">
              <a:solidFill>
                <a:srgbClr val="000000"/>
              </a:solidFill>
            </a:endParaRPr>
          </a:p>
          <a:p>
            <a:pPr lvl="1"/>
            <a:endParaRPr lang="en-US" baseline="-25000" dirty="0">
              <a:solidFill>
                <a:srgbClr val="000000"/>
              </a:solidFill>
            </a:endParaRPr>
          </a:p>
          <a:p>
            <a:pPr lvl="1"/>
            <a:endParaRPr lang="en-US" baseline="-25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6856" y="647119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EECE 311 - Introduction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F122CC-7953-4138-BDB9-4A70002289A6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6" name="Picture 4" descr="sedr42021_061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20" y="1267792"/>
            <a:ext cx="2546350" cy="2270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9046" y="474419"/>
            <a:ext cx="48006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I-V 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(Q</a:t>
            </a:r>
            <a:r>
              <a:rPr lang="en-GB" sz="2800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 smtClean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/>
          </a:p>
        </p:txBody>
      </p:sp>
      <p:sp>
        <p:nvSpPr>
          <p:cNvPr id="8" name="Rectangle 7"/>
          <p:cNvSpPr/>
          <p:nvPr/>
        </p:nvSpPr>
        <p:spPr>
          <a:xfrm>
            <a:off x="1780680" y="1326286"/>
            <a:ext cx="1118591" cy="983701"/>
          </a:xfrm>
          <a:prstGeom prst="rect">
            <a:avLst/>
          </a:prstGeom>
          <a:solidFill>
            <a:schemeClr val="bg2">
              <a:lumMod val="60000"/>
              <a:lumOff val="40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300831" y="474419"/>
            <a:ext cx="4291433" cy="2575758"/>
            <a:chOff x="4309731" y="1301206"/>
            <a:chExt cx="4291433" cy="3146214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4648200" y="1304132"/>
              <a:ext cx="0" cy="26582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648200" y="3962400"/>
              <a:ext cx="3886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4642338" y="1670538"/>
              <a:ext cx="3903785" cy="2268416"/>
            </a:xfrm>
            <a:custGeom>
              <a:avLst/>
              <a:gdLst>
                <a:gd name="connsiteX0" fmla="*/ 0 w 3903785"/>
                <a:gd name="connsiteY0" fmla="*/ 2268416 h 2268416"/>
                <a:gd name="connsiteX1" fmla="*/ 1371600 w 3903785"/>
                <a:gd name="connsiteY1" fmla="*/ 457200 h 2268416"/>
                <a:gd name="connsiteX2" fmla="*/ 3903785 w 3903785"/>
                <a:gd name="connsiteY2" fmla="*/ 0 h 226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3785" h="2268416">
                  <a:moveTo>
                    <a:pt x="0" y="2268416"/>
                  </a:moveTo>
                  <a:cubicBezTo>
                    <a:pt x="360484" y="1551842"/>
                    <a:pt x="720969" y="835269"/>
                    <a:pt x="1371600" y="457200"/>
                  </a:cubicBezTo>
                  <a:cubicBezTo>
                    <a:pt x="2022231" y="79131"/>
                    <a:pt x="2963008" y="39565"/>
                    <a:pt x="3903785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01082" y="3996293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09731" y="1301206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09731" y="3996292"/>
              <a:ext cx="909223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33CC"/>
                  </a:solidFill>
                </a:rPr>
                <a:t>(1) v=0</a:t>
              </a:r>
              <a:endParaRPr lang="en-US" dirty="0">
                <a:solidFill>
                  <a:srgbClr val="FF33CC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013938" y="1485872"/>
              <a:ext cx="5862" cy="247652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376001" y="3990432"/>
              <a:ext cx="1287597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33CC"/>
                  </a:solidFill>
                </a:rPr>
                <a:t>(2) v=|V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ov2</a:t>
              </a:r>
              <a:r>
                <a:rPr lang="en-US" dirty="0" smtClean="0">
                  <a:solidFill>
                    <a:srgbClr val="FF33CC"/>
                  </a:solidFill>
                </a:rPr>
                <a:t>|</a:t>
              </a:r>
              <a:endParaRPr lang="en-US" dirty="0">
                <a:solidFill>
                  <a:srgbClr val="FF33CC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09515" y="3387068"/>
            <a:ext cx="4624830" cy="2575759"/>
            <a:chOff x="4309731" y="1301206"/>
            <a:chExt cx="4624830" cy="3146215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4648200" y="1304132"/>
              <a:ext cx="0" cy="26582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648200" y="3962400"/>
              <a:ext cx="3886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reeform 30"/>
            <p:cNvSpPr/>
            <p:nvPr/>
          </p:nvSpPr>
          <p:spPr>
            <a:xfrm flipH="1">
              <a:off x="4631586" y="1647466"/>
              <a:ext cx="3660812" cy="2268416"/>
            </a:xfrm>
            <a:custGeom>
              <a:avLst/>
              <a:gdLst>
                <a:gd name="connsiteX0" fmla="*/ 0 w 3903785"/>
                <a:gd name="connsiteY0" fmla="*/ 2268416 h 2268416"/>
                <a:gd name="connsiteX1" fmla="*/ 1371600 w 3903785"/>
                <a:gd name="connsiteY1" fmla="*/ 457200 h 2268416"/>
                <a:gd name="connsiteX2" fmla="*/ 3903785 w 3903785"/>
                <a:gd name="connsiteY2" fmla="*/ 0 h 226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3785" h="2268416">
                  <a:moveTo>
                    <a:pt x="0" y="2268416"/>
                  </a:moveTo>
                  <a:cubicBezTo>
                    <a:pt x="360484" y="1551842"/>
                    <a:pt x="720969" y="835269"/>
                    <a:pt x="1371600" y="457200"/>
                  </a:cubicBezTo>
                  <a:cubicBezTo>
                    <a:pt x="2022231" y="79131"/>
                    <a:pt x="2963008" y="39565"/>
                    <a:pt x="3903785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301082" y="3996292"/>
              <a:ext cx="385042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o</a:t>
              </a:r>
              <a:endParaRPr lang="en-US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09731" y="1301206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650235" y="2407701"/>
              <a:ext cx="1284326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33CC"/>
                  </a:solidFill>
                </a:rPr>
                <a:t>(1) </a:t>
              </a:r>
              <a:r>
                <a:rPr lang="en-US" dirty="0" err="1" smtClean="0">
                  <a:solidFill>
                    <a:srgbClr val="FF33CC"/>
                  </a:solidFill>
                </a:rPr>
                <a:t>vo</a:t>
              </a:r>
              <a:r>
                <a:rPr lang="en-US" dirty="0" smtClean="0">
                  <a:solidFill>
                    <a:srgbClr val="FF33CC"/>
                  </a:solidFill>
                </a:rPr>
                <a:t>=V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DD</a:t>
              </a:r>
              <a:endParaRPr lang="en-US" baseline="-25000" dirty="0">
                <a:solidFill>
                  <a:srgbClr val="FF33CC"/>
                </a:solidFill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006167" y="1304131"/>
              <a:ext cx="0" cy="269216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243560" y="3996293"/>
              <a:ext cx="1824602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33CC"/>
                  </a:solidFill>
                </a:rPr>
                <a:t>(2) 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o</a:t>
              </a:r>
              <a:r>
                <a:rPr lang="en-US" dirty="0" smtClean="0">
                  <a:solidFill>
                    <a:srgbClr val="FF33CC"/>
                  </a:solidFill>
                </a:rPr>
                <a:t>=V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DD</a:t>
              </a:r>
              <a:r>
                <a:rPr lang="en-US" dirty="0" smtClean="0">
                  <a:solidFill>
                    <a:srgbClr val="FF33CC"/>
                  </a:solidFill>
                </a:rPr>
                <a:t>-|V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ov2</a:t>
              </a:r>
              <a:r>
                <a:rPr lang="en-US" dirty="0" smtClean="0">
                  <a:solidFill>
                    <a:srgbClr val="FF33CC"/>
                  </a:solidFill>
                </a:rPr>
                <a:t>|</a:t>
              </a:r>
              <a:endParaRPr lang="en-US" dirty="0">
                <a:solidFill>
                  <a:srgbClr val="FF33CC"/>
                </a:solidFill>
              </a:endParaRPr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 flipH="1">
            <a:off x="8300866" y="4662271"/>
            <a:ext cx="141357" cy="747929"/>
          </a:xfrm>
          <a:prstGeom prst="straightConnector1">
            <a:avLst/>
          </a:prstGeom>
          <a:ln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988259" y="44815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saturation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5982397" y="817485"/>
            <a:ext cx="115060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63344" y="320479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saturation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959191" y="3574129"/>
            <a:ext cx="10467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35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56" y="5029200"/>
            <a:ext cx="8229600" cy="106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I-V of Q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Function of v</a:t>
            </a:r>
            <a:r>
              <a:rPr lang="en-US" baseline="-25000" dirty="0" smtClean="0"/>
              <a:t>o</a:t>
            </a:r>
            <a:r>
              <a:rPr lang="en-US" dirty="0" smtClean="0"/>
              <a:t>, </a:t>
            </a:r>
            <a:endParaRPr lang="en-US" baseline="-25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27199" y="638175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EECE 311 - Introduction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F122CC-7953-4138-BDB9-4A70002289A6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6" name="Picture 4" descr="sedr42021_061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20" y="1267792"/>
            <a:ext cx="2546350" cy="2270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9046" y="474419"/>
            <a:ext cx="48006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I-V </a:t>
            </a:r>
            <a:r>
              <a:rPr lang="en-GB" sz="2800" dirty="0">
                <a:solidFill>
                  <a:srgbClr val="00B050"/>
                </a:solidFill>
              </a:rPr>
              <a:t>(</a:t>
            </a:r>
            <a:r>
              <a:rPr lang="en-GB" sz="2800" dirty="0" smtClean="0">
                <a:solidFill>
                  <a:srgbClr val="00B050"/>
                </a:solidFill>
              </a:rPr>
              <a:t>Q</a:t>
            </a:r>
            <a:r>
              <a:rPr lang="en-GB" sz="2800" baseline="-25000" dirty="0" smtClean="0">
                <a:solidFill>
                  <a:srgbClr val="00B050"/>
                </a:solidFill>
              </a:rPr>
              <a:t>1</a:t>
            </a:r>
            <a:r>
              <a:rPr lang="en-GB" sz="2800" dirty="0" smtClean="0">
                <a:solidFill>
                  <a:srgbClr val="00B050"/>
                </a:solidFill>
              </a:rPr>
              <a:t>)</a:t>
            </a:r>
            <a:endParaRPr lang="en-GB" sz="2800" dirty="0">
              <a:solidFill>
                <a:srgbClr val="00B050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 smtClean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/>
          </a:p>
        </p:txBody>
      </p:sp>
      <p:sp>
        <p:nvSpPr>
          <p:cNvPr id="8" name="Rectangle 7"/>
          <p:cNvSpPr/>
          <p:nvPr/>
        </p:nvSpPr>
        <p:spPr>
          <a:xfrm>
            <a:off x="1524000" y="2405762"/>
            <a:ext cx="1118591" cy="983701"/>
          </a:xfrm>
          <a:prstGeom prst="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464889" y="1154703"/>
            <a:ext cx="5104792" cy="4040014"/>
            <a:chOff x="4309731" y="1301206"/>
            <a:chExt cx="4376393" cy="3146214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4648200" y="1304132"/>
              <a:ext cx="0" cy="26582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4648200" y="3962400"/>
              <a:ext cx="3886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8301082" y="3996292"/>
              <a:ext cx="385042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o</a:t>
              </a:r>
              <a:endParaRPr lang="en-US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09731" y="1301206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</p:grpSp>
      <p:sp>
        <p:nvSpPr>
          <p:cNvPr id="2" name="Freeform 1"/>
          <p:cNvSpPr/>
          <p:nvPr/>
        </p:nvSpPr>
        <p:spPr>
          <a:xfrm>
            <a:off x="3836210" y="1225495"/>
            <a:ext cx="4406062" cy="3475211"/>
          </a:xfrm>
          <a:custGeom>
            <a:avLst/>
            <a:gdLst>
              <a:gd name="connsiteX0" fmla="*/ 14256 w 3777364"/>
              <a:gd name="connsiteY0" fmla="*/ 2215661 h 2215661"/>
              <a:gd name="connsiteX1" fmla="*/ 576964 w 3777364"/>
              <a:gd name="connsiteY1" fmla="*/ 615461 h 2215661"/>
              <a:gd name="connsiteX2" fmla="*/ 3777364 w 3777364"/>
              <a:gd name="connsiteY2" fmla="*/ 0 h 221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7364" h="2215661">
                <a:moveTo>
                  <a:pt x="14256" y="2215661"/>
                </a:moveTo>
                <a:cubicBezTo>
                  <a:pt x="-17983" y="1600199"/>
                  <a:pt x="-50221" y="984738"/>
                  <a:pt x="576964" y="615461"/>
                </a:cubicBezTo>
                <a:cubicBezTo>
                  <a:pt x="1204149" y="246184"/>
                  <a:pt x="3777364" y="0"/>
                  <a:pt x="3777364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3920805" y="2880358"/>
            <a:ext cx="4450966" cy="1820348"/>
          </a:xfrm>
          <a:custGeom>
            <a:avLst/>
            <a:gdLst>
              <a:gd name="connsiteX0" fmla="*/ 0 w 3815861"/>
              <a:gd name="connsiteY0" fmla="*/ 1160584 h 1160584"/>
              <a:gd name="connsiteX1" fmla="*/ 949569 w 3815861"/>
              <a:gd name="connsiteY1" fmla="*/ 439615 h 1160584"/>
              <a:gd name="connsiteX2" fmla="*/ 3815861 w 3815861"/>
              <a:gd name="connsiteY2" fmla="*/ 0 h 116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5861" h="1160584">
                <a:moveTo>
                  <a:pt x="0" y="1160584"/>
                </a:moveTo>
                <a:cubicBezTo>
                  <a:pt x="156796" y="896815"/>
                  <a:pt x="313592" y="633046"/>
                  <a:pt x="949569" y="439615"/>
                </a:cubicBezTo>
                <a:cubicBezTo>
                  <a:pt x="1585546" y="246184"/>
                  <a:pt x="2700703" y="123092"/>
                  <a:pt x="3815861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895442" y="1907434"/>
            <a:ext cx="4316459" cy="2758103"/>
          </a:xfrm>
          <a:custGeom>
            <a:avLst/>
            <a:gdLst>
              <a:gd name="connsiteX0" fmla="*/ 29645 w 3722414"/>
              <a:gd name="connsiteY0" fmla="*/ 1758461 h 1758461"/>
              <a:gd name="connsiteX1" fmla="*/ 539599 w 3722414"/>
              <a:gd name="connsiteY1" fmla="*/ 615461 h 1758461"/>
              <a:gd name="connsiteX2" fmla="*/ 3722414 w 3722414"/>
              <a:gd name="connsiteY2" fmla="*/ 0 h 1758461"/>
              <a:gd name="connsiteX0" fmla="*/ 7778 w 3700547"/>
              <a:gd name="connsiteY0" fmla="*/ 1758461 h 1758461"/>
              <a:gd name="connsiteX1" fmla="*/ 781501 w 3700547"/>
              <a:gd name="connsiteY1" fmla="*/ 633045 h 1758461"/>
              <a:gd name="connsiteX2" fmla="*/ 3700547 w 3700547"/>
              <a:gd name="connsiteY2" fmla="*/ 0 h 175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00547" h="1758461">
                <a:moveTo>
                  <a:pt x="7778" y="1758461"/>
                </a:moveTo>
                <a:cubicBezTo>
                  <a:pt x="-44976" y="1333499"/>
                  <a:pt x="166040" y="926122"/>
                  <a:pt x="781501" y="633045"/>
                </a:cubicBezTo>
                <a:cubicBezTo>
                  <a:pt x="1396962" y="339968"/>
                  <a:pt x="2416870" y="161192"/>
                  <a:pt x="3700547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871319" y="1190717"/>
            <a:ext cx="1013837" cy="3413790"/>
          </a:xfrm>
          <a:custGeom>
            <a:avLst/>
            <a:gdLst>
              <a:gd name="connsiteX0" fmla="*/ 0 w 914400"/>
              <a:gd name="connsiteY0" fmla="*/ 2286000 h 2380486"/>
              <a:gd name="connsiteX1" fmla="*/ 474785 w 914400"/>
              <a:gd name="connsiteY1" fmla="*/ 2110153 h 2380486"/>
              <a:gd name="connsiteX2" fmla="*/ 914400 w 914400"/>
              <a:gd name="connsiteY2" fmla="*/ 0 h 2380486"/>
              <a:gd name="connsiteX0" fmla="*/ 0 w 914400"/>
              <a:gd name="connsiteY0" fmla="*/ 2286000 h 2314546"/>
              <a:gd name="connsiteX1" fmla="*/ 562708 w 914400"/>
              <a:gd name="connsiteY1" fmla="*/ 1828799 h 2314546"/>
              <a:gd name="connsiteX2" fmla="*/ 914400 w 914400"/>
              <a:gd name="connsiteY2" fmla="*/ 0 h 2314546"/>
              <a:gd name="connsiteX0" fmla="*/ 0 w 869173"/>
              <a:gd name="connsiteY0" fmla="*/ 2129042 h 2176502"/>
              <a:gd name="connsiteX1" fmla="*/ 517481 w 869173"/>
              <a:gd name="connsiteY1" fmla="*/ 1828799 h 2176502"/>
              <a:gd name="connsiteX2" fmla="*/ 869173 w 869173"/>
              <a:gd name="connsiteY2" fmla="*/ 0 h 217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9173" h="2176502">
                <a:moveTo>
                  <a:pt x="0" y="2129042"/>
                </a:moveTo>
                <a:cubicBezTo>
                  <a:pt x="161192" y="2231618"/>
                  <a:pt x="372619" y="2183639"/>
                  <a:pt x="517481" y="1828799"/>
                </a:cubicBezTo>
                <a:cubicBezTo>
                  <a:pt x="662343" y="1473959"/>
                  <a:pt x="725565" y="864576"/>
                  <a:pt x="869173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843927" y="1628958"/>
            <a:ext cx="99138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19854" y="1158460"/>
            <a:ext cx="1830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saturation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569681" y="1066557"/>
            <a:ext cx="0" cy="2471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8017231" y="2021450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Increasing v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40885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02" y="3962400"/>
            <a:ext cx="3840800" cy="152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Intersection of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I-V(Q</a:t>
            </a:r>
            <a:r>
              <a:rPr lang="en-US" baseline="-25000" dirty="0" smtClean="0">
                <a:solidFill>
                  <a:srgbClr val="00B050"/>
                </a:solidFill>
              </a:rPr>
              <a:t>1</a:t>
            </a:r>
            <a:r>
              <a:rPr lang="en-US" dirty="0" smtClean="0">
                <a:solidFill>
                  <a:srgbClr val="00B050"/>
                </a:solidFill>
              </a:rPr>
              <a:t>)   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I-V(Q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provides the solution space</a:t>
            </a:r>
            <a:endParaRPr lang="en-US" baseline="-25000" dirty="0">
              <a:solidFill>
                <a:srgbClr val="000000"/>
              </a:solidFill>
            </a:endParaRPr>
          </a:p>
          <a:p>
            <a:pPr lvl="1"/>
            <a:endParaRPr lang="en-US" baseline="-25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6856" y="647119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EECE 311 - Introduction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F122CC-7953-4138-BDB9-4A70002289A6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6" name="Picture 4" descr="sedr42021_061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920" y="1267792"/>
            <a:ext cx="2546350" cy="2270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9046" y="474419"/>
            <a:ext cx="48006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dirty="0" smtClean="0">
                <a:solidFill>
                  <a:srgbClr val="00B050"/>
                </a:solidFill>
              </a:rPr>
              <a:t>Q</a:t>
            </a:r>
            <a:r>
              <a:rPr lang="en-GB" sz="2800" baseline="-25000" dirty="0" smtClean="0">
                <a:solidFill>
                  <a:srgbClr val="00B050"/>
                </a:solidFill>
              </a:rPr>
              <a:t>1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&amp;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r>
              <a:rPr lang="en-GB" sz="28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GB" sz="2800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(</a:t>
            </a:r>
            <a:r>
              <a:rPr lang="en-GB" sz="2800" dirty="0" err="1" smtClean="0">
                <a:solidFill>
                  <a:srgbClr val="002060"/>
                </a:solidFill>
              </a:rPr>
              <a:t>i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smtClean="0">
                <a:solidFill>
                  <a:srgbClr val="002060"/>
                </a:solidFill>
              </a:rPr>
              <a:t>vs. v</a:t>
            </a:r>
            <a:r>
              <a:rPr lang="en-GB" sz="2800" baseline="-25000" dirty="0" smtClean="0">
                <a:solidFill>
                  <a:srgbClr val="002060"/>
                </a:solidFill>
              </a:rPr>
              <a:t>o</a:t>
            </a:r>
            <a:r>
              <a:rPr lang="en-GB" sz="2800" dirty="0" smtClean="0">
                <a:solidFill>
                  <a:srgbClr val="002060"/>
                </a:solidFill>
              </a:rPr>
              <a:t>)</a:t>
            </a:r>
            <a:endParaRPr lang="en-GB" sz="2800" baseline="-250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 smtClean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/>
          </a:p>
        </p:txBody>
      </p:sp>
      <p:sp>
        <p:nvSpPr>
          <p:cNvPr id="8" name="Rectangle 7"/>
          <p:cNvSpPr/>
          <p:nvPr/>
        </p:nvSpPr>
        <p:spPr>
          <a:xfrm>
            <a:off x="1524000" y="2405762"/>
            <a:ext cx="1118591" cy="983701"/>
          </a:xfrm>
          <a:prstGeom prst="rect">
            <a:avLst/>
          </a:prstGeom>
          <a:solidFill>
            <a:srgbClr val="00B05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4278669" y="3670546"/>
            <a:ext cx="4624830" cy="2575759"/>
            <a:chOff x="4309731" y="1301206"/>
            <a:chExt cx="4624830" cy="3146215"/>
          </a:xfrm>
        </p:grpSpPr>
        <p:cxnSp>
          <p:nvCxnSpPr>
            <p:cNvPr id="50" name="Straight Arrow Connector 49"/>
            <p:cNvCxnSpPr/>
            <p:nvPr/>
          </p:nvCxnSpPr>
          <p:spPr>
            <a:xfrm flipV="1">
              <a:off x="4648200" y="1304132"/>
              <a:ext cx="0" cy="26582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4648200" y="3962400"/>
              <a:ext cx="3886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reeform 51"/>
            <p:cNvSpPr/>
            <p:nvPr/>
          </p:nvSpPr>
          <p:spPr>
            <a:xfrm flipH="1">
              <a:off x="4631586" y="1647466"/>
              <a:ext cx="3660812" cy="2268416"/>
            </a:xfrm>
            <a:custGeom>
              <a:avLst/>
              <a:gdLst>
                <a:gd name="connsiteX0" fmla="*/ 0 w 3903785"/>
                <a:gd name="connsiteY0" fmla="*/ 2268416 h 2268416"/>
                <a:gd name="connsiteX1" fmla="*/ 1371600 w 3903785"/>
                <a:gd name="connsiteY1" fmla="*/ 457200 h 2268416"/>
                <a:gd name="connsiteX2" fmla="*/ 3903785 w 3903785"/>
                <a:gd name="connsiteY2" fmla="*/ 0 h 226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3785" h="2268416">
                  <a:moveTo>
                    <a:pt x="0" y="2268416"/>
                  </a:moveTo>
                  <a:cubicBezTo>
                    <a:pt x="360484" y="1551842"/>
                    <a:pt x="720969" y="835269"/>
                    <a:pt x="1371600" y="457200"/>
                  </a:cubicBezTo>
                  <a:cubicBezTo>
                    <a:pt x="2022231" y="79131"/>
                    <a:pt x="2963008" y="39565"/>
                    <a:pt x="3903785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301082" y="3996292"/>
              <a:ext cx="385042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o</a:t>
              </a:r>
              <a:endParaRPr lang="en-US" baseline="-25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309731" y="1301206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650235" y="2407701"/>
              <a:ext cx="1284326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33CC"/>
                  </a:solidFill>
                </a:rPr>
                <a:t>(1) </a:t>
              </a:r>
              <a:r>
                <a:rPr lang="en-US" dirty="0" err="1" smtClean="0">
                  <a:solidFill>
                    <a:srgbClr val="FF33CC"/>
                  </a:solidFill>
                </a:rPr>
                <a:t>vo</a:t>
              </a:r>
              <a:r>
                <a:rPr lang="en-US" dirty="0" smtClean="0">
                  <a:solidFill>
                    <a:srgbClr val="FF33CC"/>
                  </a:solidFill>
                </a:rPr>
                <a:t>=V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DD</a:t>
              </a:r>
              <a:endParaRPr lang="en-US" baseline="-25000" dirty="0">
                <a:solidFill>
                  <a:srgbClr val="FF33CC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7006167" y="1304131"/>
              <a:ext cx="0" cy="269216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243560" y="3996293"/>
              <a:ext cx="1824602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33CC"/>
                  </a:solidFill>
                </a:rPr>
                <a:t>(2) 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o</a:t>
              </a:r>
              <a:r>
                <a:rPr lang="en-US" dirty="0" smtClean="0">
                  <a:solidFill>
                    <a:srgbClr val="FF33CC"/>
                  </a:solidFill>
                </a:rPr>
                <a:t>=V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DD</a:t>
              </a:r>
              <a:r>
                <a:rPr lang="en-US" dirty="0" smtClean="0">
                  <a:solidFill>
                    <a:srgbClr val="FF33CC"/>
                  </a:solidFill>
                </a:rPr>
                <a:t>-|V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ov2</a:t>
              </a:r>
              <a:r>
                <a:rPr lang="en-US" dirty="0" smtClean="0">
                  <a:solidFill>
                    <a:srgbClr val="FF33CC"/>
                  </a:solidFill>
                </a:rPr>
                <a:t>|</a:t>
              </a:r>
              <a:endParaRPr lang="en-US" dirty="0">
                <a:solidFill>
                  <a:srgbClr val="FF33CC"/>
                </a:solidFill>
              </a:endParaRPr>
            </a:p>
          </p:txBody>
        </p:sp>
      </p:grpSp>
      <p:cxnSp>
        <p:nvCxnSpPr>
          <p:cNvPr id="58" name="Straight Arrow Connector 57"/>
          <p:cNvCxnSpPr/>
          <p:nvPr/>
        </p:nvCxnSpPr>
        <p:spPr>
          <a:xfrm flipH="1">
            <a:off x="8270020" y="4945749"/>
            <a:ext cx="141357" cy="747929"/>
          </a:xfrm>
          <a:prstGeom prst="straightConnector1">
            <a:avLst/>
          </a:prstGeom>
          <a:ln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532498" y="348827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saturation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928345" y="3857607"/>
            <a:ext cx="10467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4278669" y="973587"/>
            <a:ext cx="4376393" cy="2575758"/>
            <a:chOff x="4309731" y="1301206"/>
            <a:chExt cx="4376393" cy="3146214"/>
          </a:xfrm>
        </p:grpSpPr>
        <p:cxnSp>
          <p:nvCxnSpPr>
            <p:cNvPr id="62" name="Straight Arrow Connector 61"/>
            <p:cNvCxnSpPr/>
            <p:nvPr/>
          </p:nvCxnSpPr>
          <p:spPr>
            <a:xfrm flipV="1">
              <a:off x="4648200" y="1304132"/>
              <a:ext cx="0" cy="26582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>
              <a:off x="4648200" y="3962400"/>
              <a:ext cx="3886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8301082" y="3996292"/>
              <a:ext cx="385042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o</a:t>
              </a:r>
              <a:endParaRPr lang="en-US" baseline="-250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309731" y="1301206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</p:grpSp>
      <p:sp>
        <p:nvSpPr>
          <p:cNvPr id="66" name="Freeform 65"/>
          <p:cNvSpPr/>
          <p:nvPr/>
        </p:nvSpPr>
        <p:spPr>
          <a:xfrm>
            <a:off x="4649990" y="839673"/>
            <a:ext cx="3777364" cy="2215661"/>
          </a:xfrm>
          <a:custGeom>
            <a:avLst/>
            <a:gdLst>
              <a:gd name="connsiteX0" fmla="*/ 14256 w 3777364"/>
              <a:gd name="connsiteY0" fmla="*/ 2215661 h 2215661"/>
              <a:gd name="connsiteX1" fmla="*/ 576964 w 3777364"/>
              <a:gd name="connsiteY1" fmla="*/ 615461 h 2215661"/>
              <a:gd name="connsiteX2" fmla="*/ 3777364 w 3777364"/>
              <a:gd name="connsiteY2" fmla="*/ 0 h 221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7364" h="2215661">
                <a:moveTo>
                  <a:pt x="14256" y="2215661"/>
                </a:moveTo>
                <a:cubicBezTo>
                  <a:pt x="-17983" y="1600199"/>
                  <a:pt x="-50221" y="984738"/>
                  <a:pt x="576964" y="615461"/>
                </a:cubicBezTo>
                <a:cubicBezTo>
                  <a:pt x="1204149" y="246184"/>
                  <a:pt x="3777364" y="0"/>
                  <a:pt x="3777364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4734585" y="1894750"/>
            <a:ext cx="3815861" cy="1160584"/>
          </a:xfrm>
          <a:custGeom>
            <a:avLst/>
            <a:gdLst>
              <a:gd name="connsiteX0" fmla="*/ 0 w 3815861"/>
              <a:gd name="connsiteY0" fmla="*/ 1160584 h 1160584"/>
              <a:gd name="connsiteX1" fmla="*/ 949569 w 3815861"/>
              <a:gd name="connsiteY1" fmla="*/ 439615 h 1160584"/>
              <a:gd name="connsiteX2" fmla="*/ 3815861 w 3815861"/>
              <a:gd name="connsiteY2" fmla="*/ 0 h 116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5861" h="1160584">
                <a:moveTo>
                  <a:pt x="0" y="1160584"/>
                </a:moveTo>
                <a:cubicBezTo>
                  <a:pt x="156796" y="896815"/>
                  <a:pt x="313592" y="633046"/>
                  <a:pt x="949569" y="439615"/>
                </a:cubicBezTo>
                <a:cubicBezTo>
                  <a:pt x="1585546" y="246184"/>
                  <a:pt x="2700703" y="123092"/>
                  <a:pt x="3815861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709222" y="1261704"/>
            <a:ext cx="3700547" cy="1758461"/>
          </a:xfrm>
          <a:custGeom>
            <a:avLst/>
            <a:gdLst>
              <a:gd name="connsiteX0" fmla="*/ 29645 w 3722414"/>
              <a:gd name="connsiteY0" fmla="*/ 1758461 h 1758461"/>
              <a:gd name="connsiteX1" fmla="*/ 539599 w 3722414"/>
              <a:gd name="connsiteY1" fmla="*/ 615461 h 1758461"/>
              <a:gd name="connsiteX2" fmla="*/ 3722414 w 3722414"/>
              <a:gd name="connsiteY2" fmla="*/ 0 h 1758461"/>
              <a:gd name="connsiteX0" fmla="*/ 7778 w 3700547"/>
              <a:gd name="connsiteY0" fmla="*/ 1758461 h 1758461"/>
              <a:gd name="connsiteX1" fmla="*/ 781501 w 3700547"/>
              <a:gd name="connsiteY1" fmla="*/ 633045 h 1758461"/>
              <a:gd name="connsiteX2" fmla="*/ 3700547 w 3700547"/>
              <a:gd name="connsiteY2" fmla="*/ 0 h 175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00547" h="1758461">
                <a:moveTo>
                  <a:pt x="7778" y="1758461"/>
                </a:moveTo>
                <a:cubicBezTo>
                  <a:pt x="-44976" y="1333499"/>
                  <a:pt x="166040" y="926122"/>
                  <a:pt x="781501" y="633045"/>
                </a:cubicBezTo>
                <a:cubicBezTo>
                  <a:pt x="1396962" y="339968"/>
                  <a:pt x="2416870" y="161192"/>
                  <a:pt x="3700547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4632346" y="861108"/>
            <a:ext cx="914400" cy="2314546"/>
          </a:xfrm>
          <a:custGeom>
            <a:avLst/>
            <a:gdLst>
              <a:gd name="connsiteX0" fmla="*/ 0 w 914400"/>
              <a:gd name="connsiteY0" fmla="*/ 2286000 h 2380486"/>
              <a:gd name="connsiteX1" fmla="*/ 474785 w 914400"/>
              <a:gd name="connsiteY1" fmla="*/ 2110153 h 2380486"/>
              <a:gd name="connsiteX2" fmla="*/ 914400 w 914400"/>
              <a:gd name="connsiteY2" fmla="*/ 0 h 2380486"/>
              <a:gd name="connsiteX0" fmla="*/ 0 w 914400"/>
              <a:gd name="connsiteY0" fmla="*/ 2286000 h 2314546"/>
              <a:gd name="connsiteX1" fmla="*/ 562708 w 914400"/>
              <a:gd name="connsiteY1" fmla="*/ 1828799 h 2314546"/>
              <a:gd name="connsiteX2" fmla="*/ 914400 w 914400"/>
              <a:gd name="connsiteY2" fmla="*/ 0 h 231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2314546">
                <a:moveTo>
                  <a:pt x="0" y="2286000"/>
                </a:moveTo>
                <a:cubicBezTo>
                  <a:pt x="161192" y="2388576"/>
                  <a:pt x="410308" y="2209799"/>
                  <a:pt x="562708" y="1828799"/>
                </a:cubicBezTo>
                <a:cubicBezTo>
                  <a:pt x="715108" y="1447799"/>
                  <a:pt x="770792" y="864576"/>
                  <a:pt x="914400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566515" y="973587"/>
            <a:ext cx="84992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566515" y="52485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saturation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6856" y="6471195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EECE 311 - Introduction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F122CC-7953-4138-BDB9-4A70002289A6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9045" y="474419"/>
            <a:ext cx="658600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dirty="0">
                <a:solidFill>
                  <a:srgbClr val="00B050"/>
                </a:solidFill>
              </a:rPr>
              <a:t>Q</a:t>
            </a:r>
            <a:r>
              <a:rPr lang="en-GB" sz="2800" baseline="-25000" dirty="0">
                <a:solidFill>
                  <a:srgbClr val="00B050"/>
                </a:solidFill>
              </a:rPr>
              <a:t>1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>
                <a:solidFill>
                  <a:srgbClr val="002060"/>
                </a:solidFill>
              </a:rPr>
              <a:t>&amp;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r>
              <a:rPr lang="en-GB" sz="2800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GB" sz="2800" baseline="-25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800" dirty="0">
                <a:solidFill>
                  <a:srgbClr val="002060"/>
                </a:solidFill>
              </a:rPr>
              <a:t>(</a:t>
            </a:r>
            <a:r>
              <a:rPr lang="en-GB" sz="2800" dirty="0" err="1">
                <a:solidFill>
                  <a:srgbClr val="002060"/>
                </a:solidFill>
              </a:rPr>
              <a:t>i</a:t>
            </a:r>
            <a:r>
              <a:rPr lang="en-GB" sz="2800" dirty="0">
                <a:solidFill>
                  <a:srgbClr val="002060"/>
                </a:solidFill>
              </a:rPr>
              <a:t> vs. </a:t>
            </a:r>
            <a:r>
              <a:rPr lang="en-GB" sz="2800" dirty="0" smtClean="0">
                <a:solidFill>
                  <a:srgbClr val="002060"/>
                </a:solidFill>
              </a:rPr>
              <a:t>v</a:t>
            </a:r>
            <a:r>
              <a:rPr lang="en-GB" sz="2800" baseline="-25000" dirty="0" smtClean="0">
                <a:solidFill>
                  <a:srgbClr val="002060"/>
                </a:solidFill>
              </a:rPr>
              <a:t>o</a:t>
            </a:r>
            <a:r>
              <a:rPr lang="en-GB" sz="2800" dirty="0" smtClean="0">
                <a:solidFill>
                  <a:srgbClr val="002060"/>
                </a:solidFill>
              </a:rPr>
              <a:t>)</a:t>
            </a:r>
            <a:endParaRPr lang="en-GB" sz="2800" baseline="-250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 smtClean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/>
          </a:p>
        </p:txBody>
      </p:sp>
      <p:grpSp>
        <p:nvGrpSpPr>
          <p:cNvPr id="49" name="Group 48"/>
          <p:cNvGrpSpPr/>
          <p:nvPr/>
        </p:nvGrpSpPr>
        <p:grpSpPr>
          <a:xfrm>
            <a:off x="1403773" y="1807755"/>
            <a:ext cx="7260689" cy="3842713"/>
            <a:chOff x="4490950" y="1647466"/>
            <a:chExt cx="4607577" cy="2799955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4490950" y="3962400"/>
              <a:ext cx="4195174" cy="80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reeform 51"/>
            <p:cNvSpPr/>
            <p:nvPr/>
          </p:nvSpPr>
          <p:spPr>
            <a:xfrm flipH="1">
              <a:off x="4631586" y="1647466"/>
              <a:ext cx="3660812" cy="2268416"/>
            </a:xfrm>
            <a:custGeom>
              <a:avLst/>
              <a:gdLst>
                <a:gd name="connsiteX0" fmla="*/ 0 w 3903785"/>
                <a:gd name="connsiteY0" fmla="*/ 2268416 h 2268416"/>
                <a:gd name="connsiteX1" fmla="*/ 1371600 w 3903785"/>
                <a:gd name="connsiteY1" fmla="*/ 457200 h 2268416"/>
                <a:gd name="connsiteX2" fmla="*/ 3903785 w 3903785"/>
                <a:gd name="connsiteY2" fmla="*/ 0 h 226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903785" h="2268416">
                  <a:moveTo>
                    <a:pt x="0" y="2268416"/>
                  </a:moveTo>
                  <a:cubicBezTo>
                    <a:pt x="360484" y="1551842"/>
                    <a:pt x="720969" y="835269"/>
                    <a:pt x="1371600" y="457200"/>
                  </a:cubicBezTo>
                  <a:cubicBezTo>
                    <a:pt x="2022231" y="79131"/>
                    <a:pt x="2963008" y="39565"/>
                    <a:pt x="3903785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301082" y="3996292"/>
              <a:ext cx="385042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o</a:t>
              </a:r>
              <a:endParaRPr lang="en-US" baseline="-2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283504" y="3123378"/>
              <a:ext cx="815023" cy="269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33CC"/>
                  </a:solidFill>
                </a:rPr>
                <a:t>(1) vo=V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DD</a:t>
              </a:r>
              <a:endParaRPr lang="en-US" baseline="-25000" dirty="0">
                <a:solidFill>
                  <a:srgbClr val="FF33CC"/>
                </a:solidFill>
              </a:endParaRPr>
            </a:p>
          </p:txBody>
        </p:sp>
        <p:cxnSp>
          <p:nvCxnSpPr>
            <p:cNvPr id="56" name="Straight Connector 55"/>
            <p:cNvCxnSpPr>
              <a:stCxn id="52" idx="1"/>
            </p:cNvCxnSpPr>
            <p:nvPr/>
          </p:nvCxnSpPr>
          <p:spPr>
            <a:xfrm>
              <a:off x="7006167" y="2104666"/>
              <a:ext cx="0" cy="189162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6243560" y="3996293"/>
              <a:ext cx="1824602" cy="451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33CC"/>
                  </a:solidFill>
                </a:rPr>
                <a:t>(2) 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o</a:t>
              </a:r>
              <a:r>
                <a:rPr lang="en-US" dirty="0" smtClean="0">
                  <a:solidFill>
                    <a:srgbClr val="FF33CC"/>
                  </a:solidFill>
                </a:rPr>
                <a:t>=V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DD</a:t>
              </a:r>
              <a:r>
                <a:rPr lang="en-US" dirty="0" smtClean="0">
                  <a:solidFill>
                    <a:srgbClr val="FF33CC"/>
                  </a:solidFill>
                </a:rPr>
                <a:t>-|V</a:t>
              </a:r>
              <a:r>
                <a:rPr lang="en-US" baseline="-25000" dirty="0" smtClean="0">
                  <a:solidFill>
                    <a:srgbClr val="FF33CC"/>
                  </a:solidFill>
                </a:rPr>
                <a:t>ov2</a:t>
              </a:r>
              <a:r>
                <a:rPr lang="en-US" dirty="0" smtClean="0">
                  <a:solidFill>
                    <a:srgbClr val="FF33CC"/>
                  </a:solidFill>
                </a:rPr>
                <a:t>|</a:t>
              </a:r>
              <a:endParaRPr lang="en-US" dirty="0">
                <a:solidFill>
                  <a:srgbClr val="FF33CC"/>
                </a:solidFill>
              </a:endParaRPr>
            </a:p>
          </p:txBody>
        </p:sp>
      </p:grpSp>
      <p:cxnSp>
        <p:nvCxnSpPr>
          <p:cNvPr id="58" name="Straight Arrow Connector 57"/>
          <p:cNvCxnSpPr/>
          <p:nvPr/>
        </p:nvCxnSpPr>
        <p:spPr>
          <a:xfrm flipH="1">
            <a:off x="7407837" y="4210367"/>
            <a:ext cx="367667" cy="525701"/>
          </a:xfrm>
          <a:prstGeom prst="straightConnector1">
            <a:avLst/>
          </a:prstGeom>
          <a:ln>
            <a:solidFill>
              <a:srgbClr val="FF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844279" y="3689545"/>
            <a:ext cx="1523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saturation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879124" y="1343635"/>
            <a:ext cx="533365" cy="3652276"/>
            <a:chOff x="4309731" y="1301206"/>
            <a:chExt cx="338469" cy="2661195"/>
          </a:xfrm>
        </p:grpSpPr>
        <p:cxnSp>
          <p:nvCxnSpPr>
            <p:cNvPr id="62" name="Straight Arrow Connector 61"/>
            <p:cNvCxnSpPr/>
            <p:nvPr/>
          </p:nvCxnSpPr>
          <p:spPr>
            <a:xfrm flipV="1">
              <a:off x="4648200" y="1304132"/>
              <a:ext cx="0" cy="265826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4309731" y="1301206"/>
              <a:ext cx="235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i</a:t>
              </a:r>
              <a:endParaRPr lang="en-US" dirty="0"/>
            </a:p>
          </p:txBody>
        </p:sp>
      </p:grpSp>
      <p:sp>
        <p:nvSpPr>
          <p:cNvPr id="66" name="Freeform 65"/>
          <p:cNvSpPr/>
          <p:nvPr/>
        </p:nvSpPr>
        <p:spPr>
          <a:xfrm>
            <a:off x="1489527" y="1209722"/>
            <a:ext cx="5952427" cy="3714269"/>
          </a:xfrm>
          <a:custGeom>
            <a:avLst/>
            <a:gdLst>
              <a:gd name="connsiteX0" fmla="*/ 14256 w 3777364"/>
              <a:gd name="connsiteY0" fmla="*/ 2215661 h 2215661"/>
              <a:gd name="connsiteX1" fmla="*/ 576964 w 3777364"/>
              <a:gd name="connsiteY1" fmla="*/ 615461 h 2215661"/>
              <a:gd name="connsiteX2" fmla="*/ 3777364 w 3777364"/>
              <a:gd name="connsiteY2" fmla="*/ 0 h 221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77364" h="2215661">
                <a:moveTo>
                  <a:pt x="14256" y="2215661"/>
                </a:moveTo>
                <a:cubicBezTo>
                  <a:pt x="-17983" y="1600199"/>
                  <a:pt x="-50221" y="984738"/>
                  <a:pt x="576964" y="615461"/>
                </a:cubicBezTo>
                <a:cubicBezTo>
                  <a:pt x="1204149" y="246184"/>
                  <a:pt x="3777364" y="0"/>
                  <a:pt x="3777364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1574123" y="2264798"/>
            <a:ext cx="6013091" cy="1945569"/>
          </a:xfrm>
          <a:custGeom>
            <a:avLst/>
            <a:gdLst>
              <a:gd name="connsiteX0" fmla="*/ 0 w 3815861"/>
              <a:gd name="connsiteY0" fmla="*/ 1160584 h 1160584"/>
              <a:gd name="connsiteX1" fmla="*/ 949569 w 3815861"/>
              <a:gd name="connsiteY1" fmla="*/ 439615 h 1160584"/>
              <a:gd name="connsiteX2" fmla="*/ 3815861 w 3815861"/>
              <a:gd name="connsiteY2" fmla="*/ 0 h 116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5861" h="1160584">
                <a:moveTo>
                  <a:pt x="0" y="1160584"/>
                </a:moveTo>
                <a:cubicBezTo>
                  <a:pt x="156796" y="896815"/>
                  <a:pt x="313592" y="633046"/>
                  <a:pt x="949569" y="439615"/>
                </a:cubicBezTo>
                <a:cubicBezTo>
                  <a:pt x="1585546" y="246184"/>
                  <a:pt x="2700703" y="123092"/>
                  <a:pt x="3815861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1548760" y="1631753"/>
            <a:ext cx="5831378" cy="2947833"/>
          </a:xfrm>
          <a:custGeom>
            <a:avLst/>
            <a:gdLst>
              <a:gd name="connsiteX0" fmla="*/ 29645 w 3722414"/>
              <a:gd name="connsiteY0" fmla="*/ 1758461 h 1758461"/>
              <a:gd name="connsiteX1" fmla="*/ 539599 w 3722414"/>
              <a:gd name="connsiteY1" fmla="*/ 615461 h 1758461"/>
              <a:gd name="connsiteX2" fmla="*/ 3722414 w 3722414"/>
              <a:gd name="connsiteY2" fmla="*/ 0 h 1758461"/>
              <a:gd name="connsiteX0" fmla="*/ 7778 w 3700547"/>
              <a:gd name="connsiteY0" fmla="*/ 1758461 h 1758461"/>
              <a:gd name="connsiteX1" fmla="*/ 781501 w 3700547"/>
              <a:gd name="connsiteY1" fmla="*/ 633045 h 1758461"/>
              <a:gd name="connsiteX2" fmla="*/ 3700547 w 3700547"/>
              <a:gd name="connsiteY2" fmla="*/ 0 h 175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00547" h="1758461">
                <a:moveTo>
                  <a:pt x="7778" y="1758461"/>
                </a:moveTo>
                <a:cubicBezTo>
                  <a:pt x="-44976" y="1333499"/>
                  <a:pt x="166040" y="926122"/>
                  <a:pt x="781501" y="633045"/>
                </a:cubicBezTo>
                <a:cubicBezTo>
                  <a:pt x="1396962" y="339968"/>
                  <a:pt x="2416870" y="161192"/>
                  <a:pt x="3700547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1471883" y="1231156"/>
            <a:ext cx="1440925" cy="3766385"/>
          </a:xfrm>
          <a:custGeom>
            <a:avLst/>
            <a:gdLst>
              <a:gd name="connsiteX0" fmla="*/ 0 w 914400"/>
              <a:gd name="connsiteY0" fmla="*/ 2286000 h 2380486"/>
              <a:gd name="connsiteX1" fmla="*/ 474785 w 914400"/>
              <a:gd name="connsiteY1" fmla="*/ 2110153 h 2380486"/>
              <a:gd name="connsiteX2" fmla="*/ 914400 w 914400"/>
              <a:gd name="connsiteY2" fmla="*/ 0 h 2380486"/>
              <a:gd name="connsiteX0" fmla="*/ 0 w 914400"/>
              <a:gd name="connsiteY0" fmla="*/ 2286000 h 2314546"/>
              <a:gd name="connsiteX1" fmla="*/ 562708 w 914400"/>
              <a:gd name="connsiteY1" fmla="*/ 1828799 h 2314546"/>
              <a:gd name="connsiteX2" fmla="*/ 914400 w 914400"/>
              <a:gd name="connsiteY2" fmla="*/ 0 h 2314546"/>
              <a:gd name="connsiteX0" fmla="*/ 0 w 914400"/>
              <a:gd name="connsiteY0" fmla="*/ 2286000 h 2306616"/>
              <a:gd name="connsiteX1" fmla="*/ 562708 w 914400"/>
              <a:gd name="connsiteY1" fmla="*/ 1713413 h 2306616"/>
              <a:gd name="connsiteX2" fmla="*/ 914400 w 914400"/>
              <a:gd name="connsiteY2" fmla="*/ 0 h 2306616"/>
              <a:gd name="connsiteX0" fmla="*/ 0 w 914400"/>
              <a:gd name="connsiteY0" fmla="*/ 2223062 h 2246750"/>
              <a:gd name="connsiteX1" fmla="*/ 562708 w 914400"/>
              <a:gd name="connsiteY1" fmla="*/ 1713413 h 2246750"/>
              <a:gd name="connsiteX2" fmla="*/ 914400 w 914400"/>
              <a:gd name="connsiteY2" fmla="*/ 0 h 224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2246750">
                <a:moveTo>
                  <a:pt x="0" y="2223062"/>
                </a:moveTo>
                <a:cubicBezTo>
                  <a:pt x="161192" y="2325638"/>
                  <a:pt x="410308" y="2083923"/>
                  <a:pt x="562708" y="1713413"/>
                </a:cubicBezTo>
                <a:cubicBezTo>
                  <a:pt x="715108" y="1342903"/>
                  <a:pt x="770792" y="864576"/>
                  <a:pt x="914400" y="0"/>
                </a:cubicBezTo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2912808" y="1420012"/>
            <a:ext cx="133932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941636" y="1046490"/>
            <a:ext cx="2473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saturation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838417" y="4058877"/>
            <a:ext cx="1484501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839061" y="1850513"/>
            <a:ext cx="0" cy="307347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144851" y="4999476"/>
            <a:ext cx="1253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33CC"/>
                </a:solidFill>
              </a:rPr>
              <a:t>(3) v</a:t>
            </a:r>
            <a:r>
              <a:rPr lang="en-US" baseline="-25000" dirty="0" smtClean="0">
                <a:solidFill>
                  <a:srgbClr val="FF33CC"/>
                </a:solidFill>
              </a:rPr>
              <a:t>o</a:t>
            </a:r>
            <a:r>
              <a:rPr lang="en-US" dirty="0" smtClean="0">
                <a:solidFill>
                  <a:srgbClr val="FF33CC"/>
                </a:solidFill>
              </a:rPr>
              <a:t>=V</a:t>
            </a:r>
            <a:r>
              <a:rPr lang="en-US" baseline="-25000" dirty="0" smtClean="0">
                <a:solidFill>
                  <a:srgbClr val="FF33CC"/>
                </a:solidFill>
              </a:rPr>
              <a:t>ov1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3298" y="534089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VOA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2638897" y="530567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VOB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264409" y="5866955"/>
            <a:ext cx="2483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Q</a:t>
            </a:r>
            <a:r>
              <a:rPr lang="en-US" b="1" baseline="-25000" dirty="0">
                <a:solidFill>
                  <a:srgbClr val="000000"/>
                </a:solidFill>
              </a:rPr>
              <a:t>2</a:t>
            </a:r>
            <a:r>
              <a:rPr lang="en-US" b="1" dirty="0">
                <a:solidFill>
                  <a:srgbClr val="000000"/>
                </a:solidFill>
              </a:rPr>
              <a:t> sat: </a:t>
            </a:r>
            <a:r>
              <a:rPr lang="en-US" dirty="0" err="1">
                <a:solidFill>
                  <a:srgbClr val="000000"/>
                </a:solidFill>
              </a:rPr>
              <a:t>v</a:t>
            </a:r>
            <a:r>
              <a:rPr lang="en-US" baseline="-25000" dirty="0" err="1">
                <a:solidFill>
                  <a:srgbClr val="000000"/>
                </a:solidFill>
              </a:rPr>
              <a:t>o</a:t>
            </a:r>
            <a:r>
              <a:rPr lang="en-US" dirty="0">
                <a:solidFill>
                  <a:srgbClr val="000000"/>
                </a:solidFill>
              </a:rPr>
              <a:t> &lt; V</a:t>
            </a:r>
            <a:r>
              <a:rPr lang="en-US" baseline="-25000" dirty="0">
                <a:solidFill>
                  <a:srgbClr val="000000"/>
                </a:solidFill>
              </a:rPr>
              <a:t>DD</a:t>
            </a:r>
            <a:r>
              <a:rPr lang="en-US" dirty="0">
                <a:solidFill>
                  <a:srgbClr val="000000"/>
                </a:solidFill>
              </a:rPr>
              <a:t>-|V</a:t>
            </a:r>
            <a:r>
              <a:rPr lang="en-US" baseline="-25000" dirty="0">
                <a:solidFill>
                  <a:srgbClr val="000000"/>
                </a:solidFill>
              </a:rPr>
              <a:t>OV2</a:t>
            </a:r>
            <a:r>
              <a:rPr lang="en-US" dirty="0">
                <a:solidFill>
                  <a:srgbClr val="000000"/>
                </a:solidFill>
              </a:rPr>
              <a:t>|</a:t>
            </a:r>
            <a:endParaRPr lang="en-US" baseline="-25000" dirty="0">
              <a:solidFill>
                <a:srgbClr val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9527" y="5866955"/>
            <a:ext cx="1967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Q</a:t>
            </a:r>
            <a:r>
              <a:rPr lang="en-US" b="1" baseline="-25000" dirty="0" smtClean="0">
                <a:solidFill>
                  <a:srgbClr val="000000"/>
                </a:solidFill>
              </a:rPr>
              <a:t>1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sat: </a:t>
            </a:r>
            <a:r>
              <a:rPr lang="en-US" dirty="0" err="1">
                <a:solidFill>
                  <a:srgbClr val="000000"/>
                </a:solidFill>
              </a:rPr>
              <a:t>v</a:t>
            </a:r>
            <a:r>
              <a:rPr lang="en-US" baseline="-25000" dirty="0" err="1">
                <a:solidFill>
                  <a:srgbClr val="000000"/>
                </a:solidFill>
              </a:rPr>
              <a:t>o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&gt;|V</a:t>
            </a:r>
            <a:r>
              <a:rPr lang="en-US" baseline="-25000" dirty="0" smtClean="0">
                <a:solidFill>
                  <a:srgbClr val="000000"/>
                </a:solidFill>
              </a:rPr>
              <a:t>OV1</a:t>
            </a:r>
            <a:r>
              <a:rPr lang="en-US" dirty="0" smtClean="0">
                <a:solidFill>
                  <a:srgbClr val="000000"/>
                </a:solidFill>
              </a:rPr>
              <a:t>|</a:t>
            </a:r>
            <a:endParaRPr lang="en-US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0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02987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EECE 311 - Introduction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F122CC-7953-4138-BDB9-4A70002289A6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89045" y="474419"/>
            <a:ext cx="6586007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800" dirty="0">
                <a:solidFill>
                  <a:srgbClr val="00B050"/>
                </a:solidFill>
              </a:rPr>
              <a:t>Q</a:t>
            </a:r>
            <a:r>
              <a:rPr lang="en-GB" sz="2800" baseline="-25000" dirty="0">
                <a:solidFill>
                  <a:srgbClr val="00B050"/>
                </a:solidFill>
              </a:rPr>
              <a:t>1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>
                <a:solidFill>
                  <a:srgbClr val="002060"/>
                </a:solidFill>
              </a:rPr>
              <a:t>&amp;</a:t>
            </a:r>
            <a:r>
              <a:rPr lang="en-GB" sz="2800" dirty="0">
                <a:solidFill>
                  <a:srgbClr val="00B050"/>
                </a:solidFill>
              </a:rPr>
              <a:t> </a:t>
            </a:r>
            <a:r>
              <a:rPr lang="en-GB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Q</a:t>
            </a:r>
            <a:r>
              <a:rPr lang="en-GB" sz="2800" baseline="-25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 </a:t>
            </a:r>
            <a:r>
              <a:rPr lang="en-GB" sz="2800" dirty="0">
                <a:solidFill>
                  <a:srgbClr val="002060"/>
                </a:solidFill>
              </a:rPr>
              <a:t>(</a:t>
            </a:r>
            <a:r>
              <a:rPr lang="en-GB" sz="2800" dirty="0" err="1">
                <a:solidFill>
                  <a:srgbClr val="002060"/>
                </a:solidFill>
              </a:rPr>
              <a:t>i</a:t>
            </a:r>
            <a:r>
              <a:rPr lang="en-GB" sz="2800" dirty="0">
                <a:solidFill>
                  <a:srgbClr val="002060"/>
                </a:solidFill>
              </a:rPr>
              <a:t> vs. </a:t>
            </a:r>
            <a:r>
              <a:rPr lang="en-GB" sz="2800" dirty="0" smtClean="0">
                <a:solidFill>
                  <a:srgbClr val="002060"/>
                </a:solidFill>
              </a:rPr>
              <a:t>v</a:t>
            </a:r>
            <a:r>
              <a:rPr lang="en-GB" sz="2800" baseline="-25000" dirty="0" smtClean="0">
                <a:solidFill>
                  <a:srgbClr val="002060"/>
                </a:solidFill>
              </a:rPr>
              <a:t>o</a:t>
            </a:r>
            <a:r>
              <a:rPr lang="en-GB" sz="2800" dirty="0" smtClean="0">
                <a:solidFill>
                  <a:srgbClr val="002060"/>
                </a:solidFill>
              </a:rPr>
              <a:t>)</a:t>
            </a:r>
            <a:endParaRPr lang="en-GB" sz="2800" baseline="-25000" dirty="0">
              <a:solidFill>
                <a:srgbClr val="002060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 smtClean="0"/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GB" sz="2000" i="1" dirty="0"/>
          </a:p>
        </p:txBody>
      </p:sp>
      <p:grpSp>
        <p:nvGrpSpPr>
          <p:cNvPr id="19" name="Group 18"/>
          <p:cNvGrpSpPr/>
          <p:nvPr/>
        </p:nvGrpSpPr>
        <p:grpSpPr>
          <a:xfrm>
            <a:off x="-7540" y="1217235"/>
            <a:ext cx="6473701" cy="2822702"/>
            <a:chOff x="474040" y="1231157"/>
            <a:chExt cx="7855085" cy="5195666"/>
          </a:xfrm>
        </p:grpSpPr>
        <p:grpSp>
          <p:nvGrpSpPr>
            <p:cNvPr id="49" name="Group 48"/>
            <p:cNvGrpSpPr/>
            <p:nvPr/>
          </p:nvGrpSpPr>
          <p:grpSpPr>
            <a:xfrm>
              <a:off x="998689" y="2177087"/>
              <a:ext cx="7330436" cy="3791821"/>
              <a:chOff x="4490950" y="1647466"/>
              <a:chExt cx="4651838" cy="2762873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>
                <a:off x="4490950" y="3962400"/>
                <a:ext cx="4195174" cy="808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Freeform 51"/>
              <p:cNvSpPr/>
              <p:nvPr/>
            </p:nvSpPr>
            <p:spPr>
              <a:xfrm flipH="1">
                <a:off x="4631586" y="1647466"/>
                <a:ext cx="3660812" cy="2268416"/>
              </a:xfrm>
              <a:custGeom>
                <a:avLst/>
                <a:gdLst>
                  <a:gd name="connsiteX0" fmla="*/ 0 w 3903785"/>
                  <a:gd name="connsiteY0" fmla="*/ 2268416 h 2268416"/>
                  <a:gd name="connsiteX1" fmla="*/ 1371600 w 3903785"/>
                  <a:gd name="connsiteY1" fmla="*/ 457200 h 2268416"/>
                  <a:gd name="connsiteX2" fmla="*/ 3903785 w 3903785"/>
                  <a:gd name="connsiteY2" fmla="*/ 0 h 2268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03785" h="2268416">
                    <a:moveTo>
                      <a:pt x="0" y="2268416"/>
                    </a:moveTo>
                    <a:cubicBezTo>
                      <a:pt x="360484" y="1551842"/>
                      <a:pt x="720969" y="835269"/>
                      <a:pt x="1371600" y="457200"/>
                    </a:cubicBezTo>
                    <a:cubicBezTo>
                      <a:pt x="2022231" y="79131"/>
                      <a:pt x="2963008" y="39565"/>
                      <a:pt x="3903785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8301082" y="3996292"/>
                <a:ext cx="267286" cy="414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v</a:t>
                </a:r>
                <a:r>
                  <a:rPr lang="en-US" sz="1600" baseline="-25000" dirty="0" smtClean="0"/>
                  <a:t>o</a:t>
                </a:r>
                <a:endParaRPr lang="en-US" sz="1600" baseline="-250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8283504" y="3123378"/>
                <a:ext cx="859284" cy="414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33CC"/>
                    </a:solidFill>
                  </a:rPr>
                  <a:t>(1) vo=V</a:t>
                </a:r>
                <a:r>
                  <a:rPr lang="en-US" sz="1600" baseline="-25000" dirty="0" smtClean="0">
                    <a:solidFill>
                      <a:srgbClr val="FF33CC"/>
                    </a:solidFill>
                  </a:rPr>
                  <a:t>DD</a:t>
                </a:r>
                <a:endParaRPr lang="en-US" sz="1600" baseline="-25000" dirty="0">
                  <a:solidFill>
                    <a:srgbClr val="FF33CC"/>
                  </a:solidFill>
                </a:endParaRPr>
              </a:p>
            </p:txBody>
          </p:sp>
          <p:cxnSp>
            <p:nvCxnSpPr>
              <p:cNvPr id="56" name="Straight Connector 55"/>
              <p:cNvCxnSpPr>
                <a:stCxn id="52" idx="1"/>
              </p:cNvCxnSpPr>
              <p:nvPr/>
            </p:nvCxnSpPr>
            <p:spPr>
              <a:xfrm>
                <a:off x="7006167" y="2104666"/>
                <a:ext cx="0" cy="1891626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6243560" y="3996293"/>
                <a:ext cx="1213679" cy="414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33CC"/>
                    </a:solidFill>
                  </a:rPr>
                  <a:t>(2) v</a:t>
                </a:r>
                <a:r>
                  <a:rPr lang="en-US" sz="1600" baseline="-25000" dirty="0" smtClean="0">
                    <a:solidFill>
                      <a:srgbClr val="FF33CC"/>
                    </a:solidFill>
                  </a:rPr>
                  <a:t>o</a:t>
                </a:r>
                <a:r>
                  <a:rPr lang="en-US" sz="1600" dirty="0" smtClean="0">
                    <a:solidFill>
                      <a:srgbClr val="FF33CC"/>
                    </a:solidFill>
                  </a:rPr>
                  <a:t>=V</a:t>
                </a:r>
                <a:r>
                  <a:rPr lang="en-US" sz="1600" baseline="-25000" dirty="0" smtClean="0">
                    <a:solidFill>
                      <a:srgbClr val="FF33CC"/>
                    </a:solidFill>
                  </a:rPr>
                  <a:t>DD</a:t>
                </a:r>
                <a:r>
                  <a:rPr lang="en-US" sz="1600" dirty="0" smtClean="0">
                    <a:solidFill>
                      <a:srgbClr val="FF33CC"/>
                    </a:solidFill>
                  </a:rPr>
                  <a:t>-|V</a:t>
                </a:r>
                <a:r>
                  <a:rPr lang="en-US" sz="1600" baseline="-25000" dirty="0" smtClean="0">
                    <a:solidFill>
                      <a:srgbClr val="FF33CC"/>
                    </a:solidFill>
                  </a:rPr>
                  <a:t>ov2</a:t>
                </a:r>
                <a:r>
                  <a:rPr lang="en-US" sz="1600" dirty="0" smtClean="0">
                    <a:solidFill>
                      <a:srgbClr val="FF33CC"/>
                    </a:solidFill>
                  </a:rPr>
                  <a:t>|</a:t>
                </a:r>
                <a:endParaRPr lang="en-US" sz="1600" dirty="0">
                  <a:solidFill>
                    <a:srgbClr val="FF33CC"/>
                  </a:solidFill>
                </a:endParaRPr>
              </a:p>
            </p:txBody>
          </p:sp>
        </p:grpSp>
        <p:cxnSp>
          <p:nvCxnSpPr>
            <p:cNvPr id="58" name="Straight Arrow Connector 57"/>
            <p:cNvCxnSpPr/>
            <p:nvPr/>
          </p:nvCxnSpPr>
          <p:spPr>
            <a:xfrm flipH="1">
              <a:off x="7002753" y="4579699"/>
              <a:ext cx="367667" cy="525701"/>
            </a:xfrm>
            <a:prstGeom prst="straightConnector1">
              <a:avLst/>
            </a:prstGeom>
            <a:ln>
              <a:solidFill>
                <a:srgbClr val="FF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993700" y="3917799"/>
              <a:ext cx="1968508" cy="569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Q</a:t>
              </a:r>
              <a:r>
                <a:rPr lang="en-US" sz="1600" baseline="-25000" dirty="0" smtClean="0"/>
                <a:t>2</a:t>
              </a:r>
              <a:r>
                <a:rPr lang="en-US" sz="1600" dirty="0" smtClean="0"/>
                <a:t> saturation</a:t>
              </a:r>
              <a:endParaRPr lang="en-US" sz="1600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474040" y="1712967"/>
              <a:ext cx="533365" cy="3652276"/>
              <a:chOff x="4309731" y="1301206"/>
              <a:chExt cx="338469" cy="2661195"/>
            </a:xfrm>
          </p:grpSpPr>
          <p:cxnSp>
            <p:nvCxnSpPr>
              <p:cNvPr id="62" name="Straight Arrow Connector 61"/>
              <p:cNvCxnSpPr/>
              <p:nvPr/>
            </p:nvCxnSpPr>
            <p:spPr>
              <a:xfrm flipV="1">
                <a:off x="4648200" y="1304132"/>
                <a:ext cx="0" cy="265826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4309731" y="1301206"/>
                <a:ext cx="169210" cy="414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 smtClean="0"/>
                  <a:t>i</a:t>
                </a:r>
                <a:endParaRPr lang="en-US" sz="1600" dirty="0"/>
              </a:p>
            </p:txBody>
          </p:sp>
        </p:grpSp>
        <p:sp>
          <p:nvSpPr>
            <p:cNvPr id="66" name="Freeform 65"/>
            <p:cNvSpPr/>
            <p:nvPr/>
          </p:nvSpPr>
          <p:spPr>
            <a:xfrm>
              <a:off x="1084443" y="1579054"/>
              <a:ext cx="5952427" cy="3714269"/>
            </a:xfrm>
            <a:custGeom>
              <a:avLst/>
              <a:gdLst>
                <a:gd name="connsiteX0" fmla="*/ 14256 w 3777364"/>
                <a:gd name="connsiteY0" fmla="*/ 2215661 h 2215661"/>
                <a:gd name="connsiteX1" fmla="*/ 576964 w 3777364"/>
                <a:gd name="connsiteY1" fmla="*/ 615461 h 2215661"/>
                <a:gd name="connsiteX2" fmla="*/ 3777364 w 3777364"/>
                <a:gd name="connsiteY2" fmla="*/ 0 h 2215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77364" h="2215661">
                  <a:moveTo>
                    <a:pt x="14256" y="2215661"/>
                  </a:moveTo>
                  <a:cubicBezTo>
                    <a:pt x="-17983" y="1600199"/>
                    <a:pt x="-50221" y="984738"/>
                    <a:pt x="576964" y="615461"/>
                  </a:cubicBezTo>
                  <a:cubicBezTo>
                    <a:pt x="1204149" y="246184"/>
                    <a:pt x="3777364" y="0"/>
                    <a:pt x="3777364" y="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169039" y="2634130"/>
              <a:ext cx="6013091" cy="1945569"/>
            </a:xfrm>
            <a:custGeom>
              <a:avLst/>
              <a:gdLst>
                <a:gd name="connsiteX0" fmla="*/ 0 w 3815861"/>
                <a:gd name="connsiteY0" fmla="*/ 1160584 h 1160584"/>
                <a:gd name="connsiteX1" fmla="*/ 949569 w 3815861"/>
                <a:gd name="connsiteY1" fmla="*/ 439615 h 1160584"/>
                <a:gd name="connsiteX2" fmla="*/ 3815861 w 3815861"/>
                <a:gd name="connsiteY2" fmla="*/ 0 h 1160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5861" h="1160584">
                  <a:moveTo>
                    <a:pt x="0" y="1160584"/>
                  </a:moveTo>
                  <a:cubicBezTo>
                    <a:pt x="156796" y="896815"/>
                    <a:pt x="313592" y="633046"/>
                    <a:pt x="949569" y="439615"/>
                  </a:cubicBezTo>
                  <a:cubicBezTo>
                    <a:pt x="1585546" y="246184"/>
                    <a:pt x="2700703" y="123092"/>
                    <a:pt x="3815861" y="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143676" y="2001085"/>
              <a:ext cx="5831378" cy="2947833"/>
            </a:xfrm>
            <a:custGeom>
              <a:avLst/>
              <a:gdLst>
                <a:gd name="connsiteX0" fmla="*/ 29645 w 3722414"/>
                <a:gd name="connsiteY0" fmla="*/ 1758461 h 1758461"/>
                <a:gd name="connsiteX1" fmla="*/ 539599 w 3722414"/>
                <a:gd name="connsiteY1" fmla="*/ 615461 h 1758461"/>
                <a:gd name="connsiteX2" fmla="*/ 3722414 w 3722414"/>
                <a:gd name="connsiteY2" fmla="*/ 0 h 1758461"/>
                <a:gd name="connsiteX0" fmla="*/ 7778 w 3700547"/>
                <a:gd name="connsiteY0" fmla="*/ 1758461 h 1758461"/>
                <a:gd name="connsiteX1" fmla="*/ 781501 w 3700547"/>
                <a:gd name="connsiteY1" fmla="*/ 633045 h 1758461"/>
                <a:gd name="connsiteX2" fmla="*/ 3700547 w 3700547"/>
                <a:gd name="connsiteY2" fmla="*/ 0 h 1758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700547" h="1758461">
                  <a:moveTo>
                    <a:pt x="7778" y="1758461"/>
                  </a:moveTo>
                  <a:cubicBezTo>
                    <a:pt x="-44976" y="1333499"/>
                    <a:pt x="166040" y="926122"/>
                    <a:pt x="781501" y="633045"/>
                  </a:cubicBezTo>
                  <a:cubicBezTo>
                    <a:pt x="1396962" y="339968"/>
                    <a:pt x="2416870" y="161192"/>
                    <a:pt x="3700547" y="0"/>
                  </a:cubicBezTo>
                </a:path>
              </a:pathLst>
            </a:cu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066799" y="1600488"/>
              <a:ext cx="1440925" cy="3766385"/>
            </a:xfrm>
            <a:custGeom>
              <a:avLst/>
              <a:gdLst>
                <a:gd name="connsiteX0" fmla="*/ 0 w 914400"/>
                <a:gd name="connsiteY0" fmla="*/ 2286000 h 2380486"/>
                <a:gd name="connsiteX1" fmla="*/ 474785 w 914400"/>
                <a:gd name="connsiteY1" fmla="*/ 2110153 h 2380486"/>
                <a:gd name="connsiteX2" fmla="*/ 914400 w 914400"/>
                <a:gd name="connsiteY2" fmla="*/ 0 h 2380486"/>
                <a:gd name="connsiteX0" fmla="*/ 0 w 914400"/>
                <a:gd name="connsiteY0" fmla="*/ 2286000 h 2314546"/>
                <a:gd name="connsiteX1" fmla="*/ 562708 w 914400"/>
                <a:gd name="connsiteY1" fmla="*/ 1828799 h 2314546"/>
                <a:gd name="connsiteX2" fmla="*/ 914400 w 914400"/>
                <a:gd name="connsiteY2" fmla="*/ 0 h 2314546"/>
                <a:gd name="connsiteX0" fmla="*/ 0 w 914400"/>
                <a:gd name="connsiteY0" fmla="*/ 2286000 h 2306616"/>
                <a:gd name="connsiteX1" fmla="*/ 562708 w 914400"/>
                <a:gd name="connsiteY1" fmla="*/ 1713413 h 2306616"/>
                <a:gd name="connsiteX2" fmla="*/ 914400 w 914400"/>
                <a:gd name="connsiteY2" fmla="*/ 0 h 2306616"/>
                <a:gd name="connsiteX0" fmla="*/ 0 w 914400"/>
                <a:gd name="connsiteY0" fmla="*/ 2223062 h 2246750"/>
                <a:gd name="connsiteX1" fmla="*/ 562708 w 914400"/>
                <a:gd name="connsiteY1" fmla="*/ 1713413 h 2246750"/>
                <a:gd name="connsiteX2" fmla="*/ 914400 w 914400"/>
                <a:gd name="connsiteY2" fmla="*/ 0 h 2246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2246750">
                  <a:moveTo>
                    <a:pt x="0" y="2223062"/>
                  </a:moveTo>
                  <a:cubicBezTo>
                    <a:pt x="161192" y="2325638"/>
                    <a:pt x="410308" y="2083923"/>
                    <a:pt x="562708" y="1713413"/>
                  </a:cubicBezTo>
                  <a:cubicBezTo>
                    <a:pt x="715108" y="1342903"/>
                    <a:pt x="770792" y="864576"/>
                    <a:pt x="914400" y="0"/>
                  </a:cubicBezTo>
                </a:path>
              </a:pathLst>
            </a:cu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2507724" y="1789344"/>
              <a:ext cx="13393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536552" y="1231157"/>
              <a:ext cx="2473494" cy="568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Q</a:t>
              </a:r>
              <a:r>
                <a:rPr lang="en-US" sz="1600" baseline="-25000" dirty="0" smtClean="0"/>
                <a:t>1</a:t>
              </a:r>
              <a:r>
                <a:rPr lang="en-US" sz="1600" dirty="0" smtClean="0"/>
                <a:t> saturation</a:t>
              </a:r>
              <a:endParaRPr lang="en-US" sz="16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>
              <a:off x="3433333" y="4428209"/>
              <a:ext cx="14845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433977" y="2219845"/>
              <a:ext cx="0" cy="307347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739767" y="5368809"/>
              <a:ext cx="1320406" cy="568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33CC"/>
                  </a:solidFill>
                </a:rPr>
                <a:t>(3) v</a:t>
              </a:r>
              <a:r>
                <a:rPr lang="en-US" sz="1600" baseline="-25000" dirty="0" smtClean="0">
                  <a:solidFill>
                    <a:srgbClr val="FF33CC"/>
                  </a:solidFill>
                </a:rPr>
                <a:t>o</a:t>
              </a:r>
              <a:r>
                <a:rPr lang="en-US" sz="1600" dirty="0" smtClean="0">
                  <a:solidFill>
                    <a:srgbClr val="FF33CC"/>
                  </a:solidFill>
                </a:rPr>
                <a:t>=V</a:t>
              </a:r>
              <a:r>
                <a:rPr lang="en-US" sz="1600" baseline="-25000" dirty="0" smtClean="0">
                  <a:solidFill>
                    <a:srgbClr val="FF33CC"/>
                  </a:solidFill>
                </a:rPr>
                <a:t>ov1</a:t>
              </a:r>
              <a:endParaRPr lang="en-US" sz="1600" dirty="0">
                <a:solidFill>
                  <a:srgbClr val="FF33CC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84963" y="5858579"/>
              <a:ext cx="717256" cy="568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VOA</a:t>
              </a:r>
              <a:endParaRPr lang="en-US" sz="1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00562" y="5823355"/>
              <a:ext cx="717256" cy="568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VOB</a:t>
              </a:r>
              <a:endParaRPr lang="en-US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4047" y="4267200"/>
                <a:ext cx="8580482" cy="2133600"/>
              </a:xfrm>
            </p:spPr>
            <p:txBody>
              <a:bodyPr>
                <a:normAutofit fontScale="92500" lnSpcReduction="10000"/>
              </a:bodyPr>
              <a:lstStyle/>
              <a:p>
                <a:pPr lvl="1"/>
                <a:r>
                  <a:rPr lang="en-US" sz="2400" dirty="0" smtClean="0"/>
                  <a:t>v</a:t>
                </a:r>
                <a:r>
                  <a:rPr lang="en-US" sz="2400" baseline="-25000" dirty="0" smtClean="0"/>
                  <a:t>OA</a:t>
                </a:r>
                <a:r>
                  <a:rPr lang="en-US" sz="2400" dirty="0" smtClean="0"/>
                  <a:t>= V</a:t>
                </a:r>
                <a:r>
                  <a:rPr lang="en-US" sz="2400" baseline="-25000" dirty="0" smtClean="0"/>
                  <a:t>DD</a:t>
                </a:r>
                <a:r>
                  <a:rPr lang="en-US" sz="2400" dirty="0" smtClean="0"/>
                  <a:t>-|V</a:t>
                </a:r>
                <a:r>
                  <a:rPr lang="en-US" sz="2400" baseline="-25000" dirty="0" smtClean="0"/>
                  <a:t>OV2</a:t>
                </a:r>
                <a:r>
                  <a:rPr lang="en-US" sz="2400" dirty="0" smtClean="0"/>
                  <a:t>|=V</a:t>
                </a:r>
                <a:r>
                  <a:rPr lang="en-US" sz="2400" baseline="-25000" dirty="0" smtClean="0"/>
                  <a:t>DD</a:t>
                </a:r>
                <a:r>
                  <a:rPr lang="en-US" sz="2400" dirty="0" smtClean="0"/>
                  <a:t>-(V</a:t>
                </a:r>
                <a:r>
                  <a:rPr lang="en-US" sz="2400" baseline="-25000" dirty="0" smtClean="0"/>
                  <a:t>SG</a:t>
                </a:r>
                <a:r>
                  <a:rPr lang="en-US" sz="2400" dirty="0" smtClean="0"/>
                  <a:t>-|v</a:t>
                </a:r>
                <a:r>
                  <a:rPr lang="en-US" sz="2400" baseline="-25000" dirty="0" smtClean="0"/>
                  <a:t>tp</a:t>
                </a:r>
                <a:r>
                  <a:rPr lang="en-US" sz="2400" dirty="0" smtClean="0"/>
                  <a:t>|)</a:t>
                </a:r>
              </a:p>
              <a:p>
                <a:pPr lvl="2"/>
                <a:r>
                  <a:rPr lang="en-US" sz="2000" dirty="0" smtClean="0"/>
                  <a:t> can be derived from I</a:t>
                </a:r>
                <a:r>
                  <a:rPr lang="en-US" sz="2000" baseline="-25000" dirty="0" smtClean="0"/>
                  <a:t>Q3</a:t>
                </a:r>
                <a:r>
                  <a:rPr lang="en-US" sz="2000" dirty="0" smtClean="0"/>
                  <a:t>=</a:t>
                </a:r>
                <a:r>
                  <a:rPr lang="en-US" sz="2000" dirty="0" err="1" smtClean="0"/>
                  <a:t>I</a:t>
                </a:r>
                <a:r>
                  <a:rPr lang="en-US" sz="2000" baseline="-25000" dirty="0" err="1" smtClean="0"/>
                  <a:t>ref</a:t>
                </a:r>
                <a:r>
                  <a:rPr lang="en-US" sz="2000" baseline="-25000" dirty="0" smtClean="0"/>
                  <a:t> </a:t>
                </a:r>
                <a:r>
                  <a:rPr lang="en-US" sz="2000" dirty="0" smtClean="0"/>
                  <a:t> by solving for V</a:t>
                </a:r>
                <a:r>
                  <a:rPr lang="en-US" sz="2000" baseline="-25000" dirty="0" smtClean="0"/>
                  <a:t>SG</a:t>
                </a:r>
              </a:p>
              <a:p>
                <a:pPr lvl="1"/>
                <a:r>
                  <a:rPr lang="en-US" sz="2400" dirty="0" smtClean="0"/>
                  <a:t>v</a:t>
                </a:r>
                <a:r>
                  <a:rPr lang="en-US" sz="2400" baseline="-25000" dirty="0" smtClean="0"/>
                  <a:t>OB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can be solved by equating: i</a:t>
                </a:r>
                <a:r>
                  <a:rPr lang="en-US" sz="2400" baseline="-25000" dirty="0" smtClean="0"/>
                  <a:t>Q2 </a:t>
                </a:r>
                <a:r>
                  <a:rPr lang="en-US" sz="2400" dirty="0" smtClean="0"/>
                  <a:t>=i</a:t>
                </a:r>
                <a:r>
                  <a:rPr lang="en-US" sz="2400" baseline="-25000" dirty="0" smtClean="0"/>
                  <a:t>Q1</a:t>
                </a:r>
                <a:r>
                  <a:rPr lang="en-US" sz="2400" dirty="0" smtClean="0"/>
                  <a:t>  @ v</a:t>
                </a:r>
                <a:r>
                  <a:rPr lang="en-US" sz="2400" baseline="-25000" dirty="0" smtClean="0"/>
                  <a:t>o</a:t>
                </a:r>
                <a:r>
                  <a:rPr lang="en-US" sz="2400" dirty="0" smtClean="0"/>
                  <a:t>=v</a:t>
                </a:r>
                <a:r>
                  <a:rPr lang="en-US" sz="2400" baseline="-25000" dirty="0" smtClean="0"/>
                  <a:t>ov1</a:t>
                </a:r>
              </a:p>
              <a:p>
                <a:pPr lvl="2"/>
                <a:r>
                  <a:rPr lang="en-US" sz="2000" dirty="0" smtClean="0"/>
                  <a:t>i</a:t>
                </a:r>
                <a:r>
                  <a:rPr lang="en-US" sz="2000" baseline="-25000" dirty="0" smtClean="0"/>
                  <a:t>Q2</a:t>
                </a:r>
                <a:r>
                  <a:rPr lang="en-US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𝑆𝐺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−|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𝑡𝑝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|)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(1+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𝐷𝐷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𝑂𝑉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endParaRPr lang="en-US" sz="2000" dirty="0" smtClean="0"/>
              </a:p>
              <a:p>
                <a:pPr lvl="2"/>
                <a:r>
                  <a:rPr lang="en-US" sz="2000" dirty="0" smtClean="0"/>
                  <a:t>i</a:t>
                </a:r>
                <a:r>
                  <a:rPr lang="en-US" sz="2000" baseline="-25000" dirty="0" smtClean="0"/>
                  <a:t>Q1</a:t>
                </a:r>
                <a:r>
                  <a:rPr lang="en-US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𝑘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′</m:t>
                        </m:r>
                      </m:sup>
                    </m:sSup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𝐿</m:t>
                        </m:r>
                      </m:den>
                    </m:f>
                    <m:r>
                      <a:rPr lang="en-US" sz="2000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000" i="1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𝑂𝑉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20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/>
                      </a:rPr>
                      <m:t>(1+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𝑉𝑜𝑣</m:t>
                        </m:r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endParaRPr lang="en-US" sz="2000" dirty="0"/>
              </a:p>
              <a:p>
                <a:pPr lvl="1"/>
                <a:endParaRPr lang="en-US" sz="2400" dirty="0"/>
              </a:p>
              <a:p>
                <a:pPr lvl="1"/>
                <a:endParaRPr lang="en-US" sz="2400" baseline="-25000" dirty="0" smtClean="0"/>
              </a:p>
            </p:txBody>
          </p:sp>
        </mc:Choice>
        <mc:Fallback xmlns="">
          <p:sp>
            <p:nvSpPr>
              <p:cNvPr id="4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047" y="4267200"/>
                <a:ext cx="8580482" cy="2133600"/>
              </a:xfrm>
              <a:blipFill rotWithShape="1">
                <a:blip r:embed="rId3"/>
                <a:stretch>
                  <a:fillRect t="-2000" b="-12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4" descr="sedr42021_0618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1859" y="1186715"/>
            <a:ext cx="2546350" cy="2270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4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2"/>
          <p:cNvGraphicFramePr>
            <a:graphicFrameLocks noChangeAspect="1"/>
          </p:cNvGraphicFramePr>
          <p:nvPr/>
        </p:nvGraphicFramePr>
        <p:xfrm>
          <a:off x="2274888" y="401638"/>
          <a:ext cx="4735512" cy="639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3619440" imgH="4863960" progId="Equation.DSMT4">
                  <p:embed/>
                </p:oleObj>
              </mc:Choice>
              <mc:Fallback>
                <p:oleObj name="Equation" r:id="rId4" imgW="3619440" imgH="4863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401638"/>
                        <a:ext cx="4735512" cy="639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pPr algn="ctr"/>
            <a:fld id="{3F5B2B7F-7DDF-4703-BE8E-7BF4A009ECD6}" type="slidenum">
              <a:rPr lang="en-GB" smtClean="0">
                <a:latin typeface="Arial" charset="0"/>
              </a:rPr>
              <a:pPr algn="ctr"/>
              <a:t>7</a:t>
            </a:fld>
            <a:endParaRPr lang="en-GB" smtClean="0">
              <a:latin typeface="Arial" charset="0"/>
            </a:endParaRPr>
          </a:p>
        </p:txBody>
      </p:sp>
      <p:pic>
        <p:nvPicPr>
          <p:cNvPr id="2052" name="Picture 4" descr="sedr42021_0618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62675" y="533400"/>
            <a:ext cx="29051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76200" y="381000"/>
            <a:ext cx="2057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GB" sz="2000"/>
              <a:t>Solution: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762000"/>
            <a:ext cx="411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1066800"/>
            <a:ext cx="411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81200" y="1371600"/>
            <a:ext cx="4114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81200" y="1981200"/>
            <a:ext cx="39624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2514600"/>
            <a:ext cx="3962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95488" y="3255963"/>
            <a:ext cx="3962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93900" y="3505200"/>
            <a:ext cx="3962400" cy="284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92313" y="3856038"/>
            <a:ext cx="3962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90725" y="4144963"/>
            <a:ext cx="3962400" cy="274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98663" y="4486275"/>
            <a:ext cx="3962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4800600"/>
            <a:ext cx="510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95488" y="5237163"/>
            <a:ext cx="5029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93900" y="5562600"/>
            <a:ext cx="5029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82788" y="5892800"/>
            <a:ext cx="5029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6207125"/>
            <a:ext cx="2286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06600" y="6532563"/>
            <a:ext cx="2286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057400" y="457200"/>
            <a:ext cx="2286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686800" y="1066800"/>
            <a:ext cx="228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294688" y="147955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986463" y="744538"/>
            <a:ext cx="1524000" cy="1143000"/>
          </a:xfrm>
          <a:prstGeom prst="rect">
            <a:avLst/>
          </a:prstGeom>
          <a:solidFill>
            <a:srgbClr val="FFC000">
              <a:alpha val="1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86463" y="1882775"/>
            <a:ext cx="1295400" cy="1157288"/>
          </a:xfrm>
          <a:prstGeom prst="rect">
            <a:avLst/>
          </a:prstGeom>
          <a:solidFill>
            <a:srgbClr val="FFC000">
              <a:alpha val="1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TextBox 23"/>
          <p:cNvSpPr txBox="1">
            <a:spLocks noChangeArrowheads="1"/>
          </p:cNvSpPr>
          <p:nvPr/>
        </p:nvSpPr>
        <p:spPr bwMode="auto">
          <a:xfrm>
            <a:off x="6256150" y="3170119"/>
            <a:ext cx="272395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We will neglect channel-</a:t>
            </a:r>
            <a:br>
              <a:rPr lang="en-US" sz="1400" dirty="0"/>
            </a:br>
            <a:r>
              <a:rPr lang="en-US" sz="1400" dirty="0"/>
              <a:t>length modulation in</a:t>
            </a:r>
            <a:br>
              <a:rPr lang="en-US" sz="1400" dirty="0"/>
            </a:br>
            <a:r>
              <a:rPr lang="en-US" sz="1400" dirty="0"/>
              <a:t>DC analyses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 smtClean="0"/>
              <a:t>(i.e., when we solve for I</a:t>
            </a:r>
            <a:r>
              <a:rPr lang="en-US" sz="1400" baseline="-25000" dirty="0" smtClean="0"/>
              <a:t>D</a:t>
            </a:r>
            <a:r>
              <a:rPr lang="en-US" sz="1400" dirty="0" smtClean="0"/>
              <a:t>, V</a:t>
            </a:r>
            <a:r>
              <a:rPr lang="en-US" sz="1400" baseline="-25000" dirty="0" smtClean="0"/>
              <a:t>OV</a:t>
            </a:r>
            <a:r>
              <a:rPr lang="en-US" sz="1400" dirty="0" smtClean="0"/>
              <a:t>)</a:t>
            </a:r>
          </a:p>
          <a:p>
            <a:endParaRPr lang="en-US" sz="1400" dirty="0"/>
          </a:p>
          <a:p>
            <a:r>
              <a:rPr lang="en-US" sz="1400" dirty="0" smtClean="0">
                <a:solidFill>
                  <a:srgbClr val="FF0000"/>
                </a:solidFill>
              </a:rPr>
              <a:t>When we solve for </a:t>
            </a:r>
            <a:r>
              <a:rPr lang="en-US" sz="1400" dirty="0" smtClean="0">
                <a:solidFill>
                  <a:srgbClr val="FF0000"/>
                </a:solidFill>
              </a:rPr>
              <a:t>small  signal 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parameters we </a:t>
            </a:r>
            <a:r>
              <a:rPr lang="en-US" sz="1400" dirty="0" smtClean="0">
                <a:solidFill>
                  <a:srgbClr val="FF0000"/>
                </a:solidFill>
              </a:rPr>
              <a:t>will consider those 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>
                <a:solidFill>
                  <a:srgbClr val="FF0000"/>
                </a:solidFill>
              </a:rPr>
              <a:t>effects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1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390</Words>
  <Application>Microsoft Office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CMOS Common Source Amplifier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CMOS Common Source Amplifier</dc:title>
  <dc:creator>Rouwaida</dc:creator>
  <cp:lastModifiedBy>Rouwaida</cp:lastModifiedBy>
  <cp:revision>2</cp:revision>
  <dcterms:created xsi:type="dcterms:W3CDTF">2006-08-16T00:00:00Z</dcterms:created>
  <dcterms:modified xsi:type="dcterms:W3CDTF">2012-02-22T15:57:01Z</dcterms:modified>
</cp:coreProperties>
</file>