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1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2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4.bin" ContentType="application/vnd.openxmlformats-officedocument.oleObject"/>
  <Override PartName="/ppt/notesSlides/notesSlide18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9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20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1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59" r:id="rId2"/>
    <p:sldMasterId id="2147483771" r:id="rId3"/>
  </p:sldMasterIdLst>
  <p:notesMasterIdLst>
    <p:notesMasterId r:id="rId30"/>
  </p:notesMasterIdLst>
  <p:handoutMasterIdLst>
    <p:handoutMasterId r:id="rId31"/>
  </p:handoutMasterIdLst>
  <p:sldIdLst>
    <p:sldId id="371" r:id="rId4"/>
    <p:sldId id="352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5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8" autoAdjust="0"/>
    <p:restoredTop sz="94660"/>
  </p:normalViewPr>
  <p:slideViewPr>
    <p:cSldViewPr>
      <p:cViewPr varScale="1">
        <p:scale>
          <a:sx n="100" d="100"/>
          <a:sy n="100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Relationship Id="rId3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A3D3D63-B973-48D4-8BE4-49C890C28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3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F341004F-F80B-4304-9EE5-71E017E116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31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99E1-DE24-4141-9C0D-AB841303B49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BC8FA-9A0E-4AC9-AF22-54C0BB4A381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BC8FA-9A0E-4AC9-AF22-54C0BB4A381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BC8FA-9A0E-4AC9-AF22-54C0BB4A381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38F37-F10E-4FB0-BDC2-E7231055CA3F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3AFA5-C6B3-4DB8-98BF-C634AA704407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3AFA5-C6B3-4DB8-98BF-C634AA70440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F3608-9E15-4176-B0B6-9FD5D4D76648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E130F-8DD3-4B9B-8231-BAB554E5F3E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E130F-8DD3-4B9B-8231-BAB554E5F3E3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9BD58-F1B2-4A73-B197-516776FAD806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2D527-A5C6-4E10-A8D9-54E51C05D4D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2D77F-416D-43BC-8A78-C332276B3C23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A1F46-6435-4941-BD29-5125E366DDA9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DE99F-1F09-4E29-B004-2D9C2A125062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9D3B-055F-4396-9053-0E55D29102E9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9AF33-3199-4127-9CCE-71D79269DD9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F2DCF-2907-4186-AC57-4FA0693599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44FF8-35CC-4D1C-8317-74E2D4616C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5A3C9-6FC6-404B-A8ED-B0842C56357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886D0-9762-4CE1-8ED5-A1A777E8937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12558-A222-41ED-B7BD-965DBE7773B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12558-A222-41ED-B7BD-965DBE7773B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/>
              <a:t>EECE 311 - IC Design, Comparison of MOSFET and BJT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992B-449E-4343-AF91-C9BECE994D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470D5-E56F-466A-8E28-A12B0B449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4533-A57D-46A3-99A2-4A4C65B18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IC Design, Comparison of MOSFET and BJT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133F-6671-432B-B6FA-77D7412D75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ECE0-7A46-4630-B6FA-8A9458CF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132C-CBCA-4E74-A5E2-BC635E341F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5905-D8B6-4E56-862A-7CA5D43D67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14F55-D712-4DC2-AA23-46F2B69B6E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E9EA-E62F-4792-86B4-CE8CC6FF83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6530-3B7D-4EF3-B4C3-7E944527F4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B55C-FB5A-4A78-8B16-229BB1858E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2109C-B98E-4B19-A1D7-E4B7804E5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EEB8-B7D7-4375-A419-8166581C74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2D8A-9AEF-4680-99DB-9CDB23EC80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62F0-8855-486C-89F9-C010E09CE1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IC Design, Comparison of MOSFET and BJT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133F-6671-432B-B6FA-77D7412D75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ECE0-7A46-4630-B6FA-8A9458CF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132C-CBCA-4E74-A5E2-BC635E341F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5905-D8B6-4E56-862A-7CA5D43D67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14F55-D712-4DC2-AA23-46F2B69B6E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E9EA-E62F-4792-86B4-CE8CC6FF83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6530-3B7D-4EF3-B4C3-7E944527F4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D9CB-3ACE-4225-B0B7-AEE136B77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B55C-FB5A-4A78-8B16-229BB1858E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EEB8-B7D7-4375-A419-8166581C74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2D8A-9AEF-4680-99DB-9CDB23EC80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62F0-8855-486C-89F9-C010E09CE1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62B7A-529C-4A0D-B798-89BF51E89E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3DDC-C2D7-4BC4-BAE3-8DB5BEF42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BDC-189C-4B26-8E80-2D906ACD1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D3CF-CCE0-408A-BE08-3B3ADDE8E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D1B3-6FE7-4002-88CB-5C31449A17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43F0-DF66-4222-A8F2-422F37EB0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0529E70-6D0B-48D7-BA0B-4DBF4179F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331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B716F7E-6CEF-454C-9969-28E48E989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4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B716F7E-6CEF-454C-9969-28E48E989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4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3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7.wmf"/><Relationship Id="rId7" Type="http://schemas.openxmlformats.org/officeDocument/2006/relationships/image" Target="../media/image33.png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4.emf"/><Relationship Id="rId6" Type="http://schemas.openxmlformats.org/officeDocument/2006/relationships/image" Target="../media/image26.png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4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7.emf"/><Relationship Id="rId6" Type="http://schemas.openxmlformats.org/officeDocument/2006/relationships/image" Target="../media/image26.png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2.pn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7.pn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4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oleObject" Target="../embeddings/oleObject34.bin"/><Relationship Id="rId7" Type="http://schemas.openxmlformats.org/officeDocument/2006/relationships/image" Target="../media/image51.wmf"/><Relationship Id="rId8" Type="http://schemas.openxmlformats.org/officeDocument/2006/relationships/image" Target="../media/image1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35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55.wmf"/><Relationship Id="rId9" Type="http://schemas.openxmlformats.org/officeDocument/2006/relationships/image" Target="../media/image17.png"/><Relationship Id="rId10" Type="http://schemas.openxmlformats.org/officeDocument/2006/relationships/image" Target="../media/image5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7.w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8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9.w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60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61.wmf"/><Relationship Id="rId6" Type="http://schemas.openxmlformats.org/officeDocument/2006/relationships/image" Target="../media/image63.png"/><Relationship Id="rId7" Type="http://schemas.openxmlformats.org/officeDocument/2006/relationships/oleObject" Target="../embeddings/oleObject42.bin"/><Relationship Id="rId8" Type="http://schemas.openxmlformats.org/officeDocument/2006/relationships/image" Target="../media/image62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67.pn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66.wmf"/><Relationship Id="rId11" Type="http://schemas.openxmlformats.org/officeDocument/2006/relationships/image" Target="../media/image68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8" Type="http://schemas.openxmlformats.org/officeDocument/2006/relationships/image" Target="../media/image6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3.wmf"/><Relationship Id="rId7" Type="http://schemas.openxmlformats.org/officeDocument/2006/relationships/image" Target="../media/image16.png"/><Relationship Id="rId8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0913" y="2339975"/>
            <a:ext cx="69342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EECE 311: Electronic Circuits</a:t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Part </a:t>
            </a:r>
            <a:r>
              <a:rPr lang="en-GB" sz="4000" dirty="0">
                <a:solidFill>
                  <a:schemeClr val="accent2"/>
                </a:solidFill>
              </a:rPr>
              <a:t>4</a:t>
            </a:r>
            <a:endParaRPr lang="en-GB" sz="4000" dirty="0" smtClean="0">
              <a:solidFill>
                <a:schemeClr val="accent2"/>
              </a:solidFill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43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362200" y="34290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1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Difference Amplifier: Amplify the </a:t>
            </a:r>
            <a:r>
              <a:rPr lang="en-GB" sz="2400" dirty="0" smtClean="0">
                <a:solidFill>
                  <a:srgbClr val="FF0000"/>
                </a:solidFill>
              </a:rPr>
              <a:t>difference</a:t>
            </a:r>
            <a:r>
              <a:rPr lang="en-GB" sz="2400" dirty="0" smtClean="0"/>
              <a:t> of two signals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911475" y="1230313"/>
          <a:ext cx="3381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4" imgW="203040" imgH="457200" progId="Equation.DSMT4">
                  <p:embed/>
                </p:oleObj>
              </mc:Choice>
              <mc:Fallback>
                <p:oleObj name="Equation" r:id="rId4" imgW="203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1230313"/>
                        <a:ext cx="338138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4192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Two input signals:</a:t>
            </a: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2759075" y="1230313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1" name="AutoShape 17"/>
          <p:cNvSpPr>
            <a:spLocks/>
          </p:cNvSpPr>
          <p:nvPr/>
        </p:nvSpPr>
        <p:spPr bwMode="auto">
          <a:xfrm>
            <a:off x="2133600" y="4495800"/>
            <a:ext cx="228600" cy="1505645"/>
          </a:xfrm>
          <a:prstGeom prst="leftBrace">
            <a:avLst>
              <a:gd name="adj1" fmla="val 54167"/>
              <a:gd name="adj2" fmla="val 492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2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93866"/>
              </p:ext>
            </p:extLst>
          </p:nvPr>
        </p:nvGraphicFramePr>
        <p:xfrm>
          <a:off x="4874830" y="1143000"/>
          <a:ext cx="3430970" cy="225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6" imgW="2006600" imgH="1320800" progId="Equation.3">
                  <p:embed/>
                </p:oleObj>
              </mc:Choice>
              <mc:Fallback>
                <p:oleObj name="Equation" r:id="rId6" imgW="20066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4830" y="1143000"/>
                        <a:ext cx="3430970" cy="225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14760"/>
              </p:ext>
            </p:extLst>
          </p:nvPr>
        </p:nvGraphicFramePr>
        <p:xfrm>
          <a:off x="2438400" y="4343400"/>
          <a:ext cx="4648200" cy="184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Equation" r:id="rId8" imgW="2692400" imgH="1066800" progId="Equation.3">
                  <p:embed/>
                </p:oleObj>
              </mc:Choice>
              <mc:Fallback>
                <p:oleObj name="Equation" r:id="rId8" imgW="26924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4343400"/>
                        <a:ext cx="4648200" cy="184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30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Common-Mode Rejection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EECE0-7A46-4630-B6FA-8A9458CFFBD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85598"/>
              </p:ext>
            </p:extLst>
          </p:nvPr>
        </p:nvGraphicFramePr>
        <p:xfrm>
          <a:off x="2605800" y="2362200"/>
          <a:ext cx="39474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3" imgW="2412720" imgH="711000" progId="Equation.3">
                  <p:embed/>
                </p:oleObj>
              </mc:Choice>
              <mc:Fallback>
                <p:oleObj name="Equation" r:id="rId3" imgW="2412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00" y="2362200"/>
                        <a:ext cx="3947400" cy="1160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4419600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a differential amplifier, 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err="1" smtClean="0">
                <a:solidFill>
                  <a:srgbClr val="000000"/>
                </a:solidFill>
              </a:rPr>
              <a:t>cm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b="1" dirty="0" smtClean="0">
                <a:solidFill>
                  <a:srgbClr val="000000"/>
                </a:solidFill>
              </a:rPr>
              <a:t>ideally zero</a:t>
            </a:r>
            <a:r>
              <a:rPr lang="en-US" dirty="0" smtClean="0">
                <a:solidFill>
                  <a:srgbClr val="000000"/>
                </a:solidFill>
              </a:rPr>
              <a:t> and CMRR is </a:t>
            </a:r>
            <a:r>
              <a:rPr lang="en-US" b="1" dirty="0" smtClean="0">
                <a:solidFill>
                  <a:srgbClr val="000000"/>
                </a:solidFill>
              </a:rPr>
              <a:t>ideally infinite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7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Op-Amp Difference Amplifier Circuit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EECE0-7A46-4630-B6FA-8A9458CFFBD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21" descr="sedr42021_0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267200" cy="288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05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By superposition:</a:t>
            </a:r>
          </a:p>
        </p:txBody>
      </p:sp>
      <p:pic>
        <p:nvPicPr>
          <p:cNvPr id="18435" name="Picture 3" descr="sedr42021_021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31718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371600" y="3506788"/>
          <a:ext cx="12890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5" imgW="774360" imgH="431640" progId="Equation.DSMT4">
                  <p:embed/>
                </p:oleObj>
              </mc:Choice>
              <mc:Fallback>
                <p:oleObj name="Equation" r:id="rId5" imgW="774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6788"/>
                        <a:ext cx="128905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 descr="sedr42021_0217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1563" y="1219200"/>
            <a:ext cx="3108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724400" y="3430588"/>
          <a:ext cx="40989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8" imgW="2463480" imgH="482400" progId="Equation.DSMT4">
                  <p:embed/>
                </p:oleObj>
              </mc:Choice>
              <mc:Fallback>
                <p:oleObj name="Equation" r:id="rId8" imgW="2463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30588"/>
                        <a:ext cx="4098925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2590800" y="4421188"/>
          <a:ext cx="403542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10" imgW="2425680" imgH="939600" progId="Equation.DSMT4">
                  <p:embed/>
                </p:oleObj>
              </mc:Choice>
              <mc:Fallback>
                <p:oleObj name="Equation" r:id="rId10" imgW="24256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21188"/>
                        <a:ext cx="4035425" cy="156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AutoShape 8"/>
          <p:cNvSpPr>
            <a:spLocks/>
          </p:cNvSpPr>
          <p:nvPr/>
        </p:nvSpPr>
        <p:spPr bwMode="auto">
          <a:xfrm rot="-5400000">
            <a:off x="5295900" y="5526088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5" name="AutoShape 9"/>
          <p:cNvSpPr>
            <a:spLocks/>
          </p:cNvSpPr>
          <p:nvPr/>
        </p:nvSpPr>
        <p:spPr bwMode="auto">
          <a:xfrm rot="-5400000">
            <a:off x="4648200" y="5792788"/>
            <a:ext cx="228600" cy="381000"/>
          </a:xfrm>
          <a:prstGeom prst="leftBrace">
            <a:avLst>
              <a:gd name="adj1" fmla="val 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4572000" y="6097588"/>
          <a:ext cx="3381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97588"/>
                        <a:ext cx="338138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1"/>
          <p:cNvGraphicFramePr>
            <a:graphicFrameLocks noChangeAspect="1"/>
          </p:cNvGraphicFramePr>
          <p:nvPr/>
        </p:nvGraphicFramePr>
        <p:xfrm>
          <a:off x="5334000" y="6097588"/>
          <a:ext cx="3381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Equation" r:id="rId14" imgW="203040" imgH="228600" progId="Equation.DSMT4">
                  <p:embed/>
                </p:oleObj>
              </mc:Choice>
              <mc:Fallback>
                <p:oleObj name="Equation" r:id="rId14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097588"/>
                        <a:ext cx="338138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0" y="5334000"/>
            <a:ext cx="41148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9"/>
          <p:cNvSpPr>
            <a:spLocks/>
          </p:cNvSpPr>
          <p:nvPr/>
        </p:nvSpPr>
        <p:spPr bwMode="auto">
          <a:xfrm rot="-5400000">
            <a:off x="2590800" y="4114800"/>
            <a:ext cx="304800" cy="2895600"/>
          </a:xfrm>
          <a:prstGeom prst="leftBrace">
            <a:avLst>
              <a:gd name="adj1" fmla="val 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258592"/>
              </p:ext>
            </p:extLst>
          </p:nvPr>
        </p:nvGraphicFramePr>
        <p:xfrm>
          <a:off x="1066800" y="2971800"/>
          <a:ext cx="6705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Equation" r:id="rId4" imgW="4051300" imgH="1473200" progId="Equation.3">
                  <p:embed/>
                </p:oleObj>
              </mc:Choice>
              <mc:Fallback>
                <p:oleObj name="Equation" r:id="rId4" imgW="40513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971800"/>
                        <a:ext cx="67056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9"/>
          <p:cNvSpPr>
            <a:spLocks/>
          </p:cNvSpPr>
          <p:nvPr/>
        </p:nvSpPr>
        <p:spPr bwMode="auto">
          <a:xfrm rot="16200000">
            <a:off x="5905500" y="4229100"/>
            <a:ext cx="304800" cy="2667000"/>
          </a:xfrm>
          <a:prstGeom prst="leftBrace">
            <a:avLst>
              <a:gd name="adj1" fmla="val 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21" descr="sedr42021_02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599" y="480030"/>
            <a:ext cx="3239481" cy="218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982292"/>
              </p:ext>
            </p:extLst>
          </p:nvPr>
        </p:nvGraphicFramePr>
        <p:xfrm>
          <a:off x="2590800" y="5867400"/>
          <a:ext cx="403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tion" r:id="rId7" imgW="190500" imgH="215900" progId="Equation.3">
                  <p:embed/>
                </p:oleObj>
              </mc:Choice>
              <mc:Fallback>
                <p:oleObj name="Equation" r:id="rId7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867400"/>
                        <a:ext cx="4034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307505"/>
              </p:ext>
            </p:extLst>
          </p:nvPr>
        </p:nvGraphicFramePr>
        <p:xfrm>
          <a:off x="5800725" y="5867400"/>
          <a:ext cx="538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9" imgW="254000" imgH="215900" progId="Equation.3">
                  <p:embed/>
                </p:oleObj>
              </mc:Choice>
              <mc:Fallback>
                <p:oleObj name="Equation" r:id="rId9" imgW="25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0725" y="5867400"/>
                        <a:ext cx="53816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1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636913"/>
              </p:ext>
            </p:extLst>
          </p:nvPr>
        </p:nvGraphicFramePr>
        <p:xfrm>
          <a:off x="941388" y="2590800"/>
          <a:ext cx="695801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4" imgW="4203700" imgH="736600" progId="Equation.3">
                  <p:embed/>
                </p:oleObj>
              </mc:Choice>
              <mc:Fallback>
                <p:oleObj name="Equation" r:id="rId4" imgW="42037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1388" y="2590800"/>
                        <a:ext cx="6958012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1" descr="sedr42021_02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599" y="480030"/>
            <a:ext cx="3239481" cy="218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4507468"/>
            <a:ext cx="735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the difference amplifier, the output should be a function of </a:t>
            </a:r>
            <a:r>
              <a:rPr lang="en-US" i="1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</a:rPr>
              <a:t>ID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only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17977"/>
              </p:ext>
            </p:extLst>
          </p:nvPr>
        </p:nvGraphicFramePr>
        <p:xfrm>
          <a:off x="1909763" y="4875213"/>
          <a:ext cx="481488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7" imgW="2908300" imgH="508000" progId="Equation.3">
                  <p:embed/>
                </p:oleObj>
              </mc:Choice>
              <mc:Fallback>
                <p:oleObj name="Equation" r:id="rId7" imgW="2908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9763" y="4875213"/>
                        <a:ext cx="4814887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943600"/>
            <a:ext cx="50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the difference amplifier, 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err="1" smtClean="0">
                <a:solidFill>
                  <a:srgbClr val="000000"/>
                </a:solidFill>
              </a:rPr>
              <a:t>cm</a:t>
            </a:r>
            <a:r>
              <a:rPr lang="en-US" dirty="0" smtClean="0">
                <a:solidFill>
                  <a:srgbClr val="000000"/>
                </a:solidFill>
              </a:rPr>
              <a:t> should be zero: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296834"/>
              </p:ext>
            </p:extLst>
          </p:nvPr>
        </p:nvGraphicFramePr>
        <p:xfrm>
          <a:off x="5348288" y="5791200"/>
          <a:ext cx="288131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9" imgW="1739900" imgH="444500" progId="Equation.3">
                  <p:embed/>
                </p:oleObj>
              </mc:Choice>
              <mc:Fallback>
                <p:oleObj name="Equation" r:id="rId9" imgW="1739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8288" y="5791200"/>
                        <a:ext cx="2881312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53065"/>
              </p:ext>
            </p:extLst>
          </p:nvPr>
        </p:nvGraphicFramePr>
        <p:xfrm>
          <a:off x="950010" y="3810000"/>
          <a:ext cx="8397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11" imgW="508000" imgH="431800" progId="Equation.3">
                  <p:embed/>
                </p:oleObj>
              </mc:Choice>
              <mc:Fallback>
                <p:oleObj name="Equation" r:id="rId11" imgW="50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0010" y="3810000"/>
                        <a:ext cx="839788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Effect of Finite Bandwidth</a:t>
            </a:r>
          </a:p>
        </p:txBody>
      </p:sp>
      <p:pic>
        <p:nvPicPr>
          <p:cNvPr id="4100" name="Picture 3" descr="sedr42021_0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2" y="1371600"/>
            <a:ext cx="5405437" cy="358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334000" y="5638800"/>
            <a:ext cx="3276600" cy="5334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 i="1" dirty="0" err="1">
                <a:solidFill>
                  <a:srgbClr val="000000"/>
                </a:solidFill>
              </a:rPr>
              <a:t>f</a:t>
            </a:r>
            <a:r>
              <a:rPr lang="en-GB" sz="1400" baseline="-25000" dirty="0" err="1">
                <a:solidFill>
                  <a:srgbClr val="000000"/>
                </a:solidFill>
              </a:rPr>
              <a:t>b</a:t>
            </a:r>
            <a:r>
              <a:rPr lang="en-GB" sz="1400" dirty="0">
                <a:solidFill>
                  <a:srgbClr val="000000"/>
                </a:solidFill>
              </a:rPr>
              <a:t> = </a:t>
            </a:r>
            <a:r>
              <a:rPr lang="en-GB" sz="1400" i="1" dirty="0">
                <a:solidFill>
                  <a:srgbClr val="000000"/>
                </a:solidFill>
              </a:rPr>
              <a:t>f</a:t>
            </a:r>
            <a:r>
              <a:rPr lang="en-GB" sz="1400" baseline="-25000" dirty="0">
                <a:solidFill>
                  <a:srgbClr val="000000"/>
                </a:solidFill>
              </a:rPr>
              <a:t>3dB </a:t>
            </a:r>
            <a:r>
              <a:rPr lang="en-GB" sz="1400" dirty="0">
                <a:solidFill>
                  <a:srgbClr val="000000"/>
                </a:solidFill>
              </a:rPr>
              <a:t>is made very low to </a:t>
            </a:r>
            <a:r>
              <a:rPr lang="en-GB" sz="1400" b="1" dirty="0">
                <a:solidFill>
                  <a:srgbClr val="000000"/>
                </a:solidFill>
              </a:rPr>
              <a:t>stabilize</a:t>
            </a:r>
            <a:r>
              <a:rPr lang="en-GB" sz="1400" dirty="0">
                <a:solidFill>
                  <a:srgbClr val="000000"/>
                </a:solidFill>
              </a:rPr>
              <a:t> the op-amp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03111"/>
              </p:ext>
            </p:extLst>
          </p:nvPr>
        </p:nvGraphicFramePr>
        <p:xfrm>
          <a:off x="6400800" y="914400"/>
          <a:ext cx="17526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Equation" r:id="rId5" imgW="965160" imgH="863280" progId="Equation.DSMT4">
                  <p:embed/>
                </p:oleObj>
              </mc:Choice>
              <mc:Fallback>
                <p:oleObj name="Equation" r:id="rId5" imgW="9651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914400"/>
                        <a:ext cx="1752600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1828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dr42021_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66800"/>
            <a:ext cx="33401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381000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Frequency Response of the Inverting Op-Amp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04863" y="3505200"/>
          <a:ext cx="54752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5" imgW="3581280" imgH="672840" progId="Equation.DSMT4">
                  <p:embed/>
                </p:oleObj>
              </mc:Choice>
              <mc:Fallback>
                <p:oleObj name="Equation" r:id="rId5" imgW="35812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505200"/>
                        <a:ext cx="5475287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AutoShape 5"/>
          <p:cNvSpPr>
            <a:spLocks/>
          </p:cNvSpPr>
          <p:nvPr/>
        </p:nvSpPr>
        <p:spPr bwMode="auto">
          <a:xfrm rot="5400000">
            <a:off x="3962400" y="3962400"/>
            <a:ext cx="152400" cy="1219200"/>
          </a:xfrm>
          <a:prstGeom prst="rightBrace">
            <a:avLst>
              <a:gd name="adj1" fmla="val 473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333380"/>
              </p:ext>
            </p:extLst>
          </p:nvPr>
        </p:nvGraphicFramePr>
        <p:xfrm>
          <a:off x="3671888" y="4733925"/>
          <a:ext cx="584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Equation" r:id="rId7" imgW="380880" imgH="164880" progId="Equation.DSMT4">
                  <p:embed/>
                </p:oleObj>
              </mc:Choice>
              <mc:Fallback>
                <p:oleObj name="Equation" r:id="rId7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4733925"/>
                        <a:ext cx="584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349375" y="5257800"/>
          <a:ext cx="19240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9" imgW="1257120" imgH="634680" progId="Equation.DSMT4">
                  <p:embed/>
                </p:oleObj>
              </mc:Choice>
              <mc:Fallback>
                <p:oleObj name="Equation" r:id="rId9" imgW="12571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5257800"/>
                        <a:ext cx="192405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886200" y="5257800"/>
          <a:ext cx="11636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11" imgW="761760" imgH="622080" progId="Equation.DSMT4">
                  <p:embed/>
                </p:oleObj>
              </mc:Choice>
              <mc:Fallback>
                <p:oleObj name="Equation" r:id="rId11" imgW="7617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1163638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229600" cy="381000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Frequency Response of the Inverting Op-Amp</a:t>
            </a:r>
          </a:p>
          <a:p>
            <a:pPr lvl="2" eaLnBrk="1" hangingPunct="1">
              <a:lnSpc>
                <a:spcPct val="80000"/>
              </a:lnSpc>
            </a:pPr>
            <a:endParaRPr lang="en-GB" sz="1600" dirty="0"/>
          </a:p>
          <a:p>
            <a:pPr lvl="2" eaLnBrk="1" hangingPunct="1">
              <a:lnSpc>
                <a:spcPct val="80000"/>
              </a:lnSpc>
            </a:pPr>
            <a:r>
              <a:rPr lang="en-GB" sz="1600" dirty="0" smtClean="0"/>
              <a:t>Example: R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/R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= 10</a:t>
            </a:r>
          </a:p>
        </p:txBody>
      </p:sp>
      <p:pic>
        <p:nvPicPr>
          <p:cNvPr id="10" name="Picture 3" descr="sedr42021_0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886200"/>
            <a:ext cx="4491037" cy="29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2971800" y="5867400"/>
            <a:ext cx="2209800" cy="118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860" y="1242940"/>
            <a:ext cx="5562600" cy="25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Large-Signal Operation of Op-Amps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Output Voltage Saturation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76400" y="1447800"/>
            <a:ext cx="687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op-amp output voltage saturates within 1V of the power supplies voltages (rail-to-rail </a:t>
            </a:r>
            <a:r>
              <a:rPr lang="en-GB" sz="1600" dirty="0" smtClean="0">
                <a:solidFill>
                  <a:srgbClr val="000000"/>
                </a:solidFill>
              </a:rPr>
              <a:t>op-amps reach </a:t>
            </a:r>
            <a:r>
              <a:rPr lang="en-GB" sz="1600" dirty="0">
                <a:solidFill>
                  <a:srgbClr val="000000"/>
                </a:solidFill>
              </a:rPr>
              <a:t>to within a few mV)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57200" y="43878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Output Current Limits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76400" y="4845050"/>
            <a:ext cx="672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Output current limited to a few mA </a:t>
            </a:r>
            <a:r>
              <a:rPr lang="en-GB">
                <a:solidFill>
                  <a:srgbClr val="000000"/>
                </a:solidFill>
              </a:rPr>
              <a:t>(or few tens of mA, usually 20mA) </a:t>
            </a:r>
            <a:r>
              <a:rPr lang="en-GB" sz="1600">
                <a:solidFill>
                  <a:srgbClr val="000000"/>
                </a:solidFill>
              </a:rPr>
              <a:t>in either direction (source or sink)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264636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60855"/>
            <a:ext cx="1905000" cy="1320945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 rot="10800000">
            <a:off x="5029200" y="6019800"/>
            <a:ext cx="381000" cy="12700"/>
          </a:xfrm>
          <a:prstGeom prst="bentConnector3">
            <a:avLst>
              <a:gd name="adj1" fmla="val -2476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5105400" y="6248400"/>
            <a:ext cx="457200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5" grpId="0"/>
      <p:bldP spid="348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109C-B98E-4B19-A1D7-E4B7804E557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4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Slew Rate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76400" y="990600"/>
            <a:ext cx="685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There is a maximum </a:t>
            </a:r>
            <a:r>
              <a:rPr lang="en-GB" sz="1600" b="1">
                <a:solidFill>
                  <a:srgbClr val="000000"/>
                </a:solidFill>
              </a:rPr>
              <a:t>rate of change </a:t>
            </a:r>
            <a:r>
              <a:rPr lang="en-GB" sz="1600">
                <a:solidFill>
                  <a:srgbClr val="000000"/>
                </a:solidFill>
              </a:rPr>
              <a:t>possible at the output of the op-amp.</a:t>
            </a:r>
          </a:p>
        </p:txBody>
      </p:sp>
      <p:pic>
        <p:nvPicPr>
          <p:cNvPr id="36869" name="Picture 5" descr="sedr42021_022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0255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sedr42021_0226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581400"/>
            <a:ext cx="357584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36436"/>
              </p:ext>
            </p:extLst>
          </p:nvPr>
        </p:nvGraphicFramePr>
        <p:xfrm>
          <a:off x="3505200" y="5181600"/>
          <a:ext cx="134952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1349523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sedr42021_0214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1676400"/>
            <a:ext cx="2371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Slew Rate</a:t>
            </a:r>
          </a:p>
        </p:txBody>
      </p:sp>
      <p:pic>
        <p:nvPicPr>
          <p:cNvPr id="36869" name="Picture 5" descr="sedr42021_022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295400"/>
            <a:ext cx="2571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40633"/>
              </p:ext>
            </p:extLst>
          </p:nvPr>
        </p:nvGraphicFramePr>
        <p:xfrm>
          <a:off x="3657600" y="2848120"/>
          <a:ext cx="112553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5" imgW="736560" imgH="622080" progId="Equation.DSMT4">
                  <p:embed/>
                </p:oleObj>
              </mc:Choice>
              <mc:Fallback>
                <p:oleObj name="Equation" r:id="rId5" imgW="7365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48120"/>
                        <a:ext cx="1125538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90600" y="3657600"/>
            <a:ext cx="2070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For a step input </a:t>
            </a:r>
            <a:r>
              <a:rPr lang="en-GB" i="1" dirty="0">
                <a:solidFill>
                  <a:srgbClr val="000000"/>
                </a:solidFill>
              </a:rPr>
              <a:t>V</a:t>
            </a:r>
            <a:r>
              <a:rPr lang="en-GB" dirty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368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538658"/>
              </p:ext>
            </p:extLst>
          </p:nvPr>
        </p:nvGraphicFramePr>
        <p:xfrm>
          <a:off x="1076325" y="4267200"/>
          <a:ext cx="372268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Equation" r:id="rId7" imgW="2438280" imgH="672840" progId="Equation.DSMT4">
                  <p:embed/>
                </p:oleObj>
              </mc:Choice>
              <mc:Fallback>
                <p:oleObj name="Equation" r:id="rId7" imgW="24382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267200"/>
                        <a:ext cx="3722688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sedr42021_0214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990600"/>
            <a:ext cx="2371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971800"/>
            <a:ext cx="24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 voltage follower: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3153" y="4191000"/>
            <a:ext cx="3676047" cy="236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542186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Slew-rate distortion if </a:t>
            </a:r>
            <a:r>
              <a:rPr lang="en-US" i="1" dirty="0" err="1" smtClean="0">
                <a:solidFill>
                  <a:srgbClr val="000000"/>
                </a:solidFill>
              </a:rPr>
              <a:t>dv</a:t>
            </a:r>
            <a:r>
              <a:rPr lang="en-US" baseline="-25000" dirty="0" err="1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i="1" dirty="0" err="1" smtClean="0">
                <a:solidFill>
                  <a:srgbClr val="000000"/>
                </a:solidFill>
              </a:rPr>
              <a:t>dt</a:t>
            </a:r>
            <a:r>
              <a:rPr lang="en-US" dirty="0" smtClean="0">
                <a:solidFill>
                  <a:srgbClr val="000000"/>
                </a:solidFill>
              </a:rPr>
              <a:t> &gt; </a:t>
            </a:r>
            <a:r>
              <a:rPr lang="en-US" i="1" dirty="0" smtClean="0">
                <a:solidFill>
                  <a:srgbClr val="000000"/>
                </a:solidFill>
              </a:rPr>
              <a:t>SR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0" y="3962400"/>
            <a:ext cx="533400" cy="243840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34000" y="3962400"/>
            <a:ext cx="1676400" cy="2438400"/>
          </a:xfrm>
          <a:prstGeom prst="line">
            <a:avLst/>
          </a:prstGeom>
          <a:ln>
            <a:solidFill>
              <a:srgbClr val="FF6F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334000" y="3962400"/>
            <a:ext cx="3124200" cy="243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6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3" grpId="0"/>
      <p:bldP spid="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Full-Power Bandwidth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76400" y="990600"/>
            <a:ext cx="685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output of the op-amp can be slew rate limited or frequency limited.</a:t>
            </a:r>
          </a:p>
          <a:p>
            <a:r>
              <a:rPr lang="en-GB" sz="1600" dirty="0">
                <a:solidFill>
                  <a:srgbClr val="000000"/>
                </a:solidFill>
              </a:rPr>
              <a:t>It is slew rate limited </a:t>
            </a:r>
            <a:r>
              <a:rPr lang="en-GB" sz="1600" dirty="0" smtClean="0">
                <a:solidFill>
                  <a:srgbClr val="000000"/>
                </a:solidFill>
              </a:rPr>
              <a:t>when (for a sinusoidal input):</a:t>
            </a:r>
            <a:endParaRPr lang="en-GB" sz="1600" dirty="0">
              <a:solidFill>
                <a:srgbClr val="000000"/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286000" y="1676400"/>
          <a:ext cx="2209800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4" imgW="1358640" imgH="1143000" progId="Equation.DSMT4">
                  <p:embed/>
                </p:oleObj>
              </mc:Choice>
              <mc:Fallback>
                <p:oleObj name="Equation" r:id="rId4" imgW="13586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76400"/>
                        <a:ext cx="2209800" cy="185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47244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775325" y="2932113"/>
            <a:ext cx="3063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Frequency at which op amp stops behaving linearly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04800" y="37338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rgbClr val="00007D"/>
              </a:buClr>
              <a:buSzPct val="65000"/>
              <a:buFont typeface="Wingdings" pitchFamily="2" charset="2"/>
              <a:buChar char="n"/>
            </a:pPr>
            <a:r>
              <a:rPr lang="en-GB">
                <a:solidFill>
                  <a:srgbClr val="000000"/>
                </a:solidFill>
              </a:rPr>
              <a:t>Example:</a:t>
            </a:r>
          </a:p>
        </p:txBody>
      </p:sp>
      <p:graphicFrame>
        <p:nvGraphicFramePr>
          <p:cNvPr id="389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15968"/>
              </p:ext>
            </p:extLst>
          </p:nvPr>
        </p:nvGraphicFramePr>
        <p:xfrm>
          <a:off x="1600200" y="4191000"/>
          <a:ext cx="314007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6" imgW="1930320" imgH="901440" progId="Equation.DSMT4">
                  <p:embed/>
                </p:oleObj>
              </mc:Choice>
              <mc:Fallback>
                <p:oleObj name="Equation" r:id="rId6" imgW="193032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91000"/>
                        <a:ext cx="3140075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2314"/>
              </p:ext>
            </p:extLst>
          </p:nvPr>
        </p:nvGraphicFramePr>
        <p:xfrm>
          <a:off x="5486400" y="4953000"/>
          <a:ext cx="24780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Equation" r:id="rId8" imgW="1523880" imgH="393480" progId="Equation.DSMT4">
                  <p:embed/>
                </p:oleObj>
              </mc:Choice>
              <mc:Fallback>
                <p:oleObj name="Equation" r:id="rId8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247808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5"/>
          <p:cNvGraphicFramePr>
            <a:graphicFrameLocks noChangeAspect="1"/>
          </p:cNvGraphicFramePr>
          <p:nvPr/>
        </p:nvGraphicFramePr>
        <p:xfrm>
          <a:off x="5486400" y="4411663"/>
          <a:ext cx="3657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Equation" r:id="rId10" imgW="2920680" imgH="431640" progId="Equation.DSMT4">
                  <p:embed/>
                </p:oleObj>
              </mc:Choice>
              <mc:Fallback>
                <p:oleObj name="Equation" r:id="rId10" imgW="2920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11663"/>
                        <a:ext cx="36576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7" grpId="0" animBg="1"/>
      <p:bldP spid="38918" grpId="0"/>
      <p:bldP spid="389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Op-Amp Integrator and Differentiator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371600" y="3581400"/>
          <a:ext cx="20653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4" imgW="1168200" imgH="1422360" progId="Equation.DSMT4">
                  <p:embed/>
                </p:oleObj>
              </mc:Choice>
              <mc:Fallback>
                <p:oleObj name="Equation" r:id="rId4" imgW="116820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206533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4" descr="sedr42021_02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5338" y="871538"/>
            <a:ext cx="48609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495800" y="3200400"/>
            <a:ext cx="0" cy="2895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32004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Integrator: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346700" y="3603625"/>
          <a:ext cx="217805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7" imgW="1231560" imgH="1396800" progId="Equation.DSMT4">
                  <p:embed/>
                </p:oleObj>
              </mc:Choice>
              <mc:Fallback>
                <p:oleObj name="Equation" r:id="rId7" imgW="123156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603625"/>
                        <a:ext cx="2178050" cy="246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716463" y="32004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Differentiator: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/>
      <p:bldP spid="471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Op-Amp Integrator </a:t>
            </a:r>
          </a:p>
        </p:txBody>
      </p:sp>
      <p:pic>
        <p:nvPicPr>
          <p:cNvPr id="49155" name="Picture 3" descr="sedr42021_023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" y="984250"/>
            <a:ext cx="50069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810250" y="1143000"/>
          <a:ext cx="2857500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5" imgW="1866600" imgH="1752480" progId="Equation.DSMT4">
                  <p:embed/>
                </p:oleObj>
              </mc:Choice>
              <mc:Fallback>
                <p:oleObj name="Equation" r:id="rId5" imgW="1866600" imgH="175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143000"/>
                        <a:ext cx="2857500" cy="268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3"/>
          <p:cNvGraphicFramePr>
            <a:graphicFrameLocks noChangeAspect="1"/>
          </p:cNvGraphicFramePr>
          <p:nvPr/>
        </p:nvGraphicFramePr>
        <p:xfrm>
          <a:off x="5867400" y="3962400"/>
          <a:ext cx="2514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7" imgW="1854000" imgH="609480" progId="Equation.DSMT4">
                  <p:embed/>
                </p:oleObj>
              </mc:Choice>
              <mc:Fallback>
                <p:oleObj name="Equation" r:id="rId7" imgW="18540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62400"/>
                        <a:ext cx="25146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/>
          </p:cNvSpPr>
          <p:nvPr/>
        </p:nvSpPr>
        <p:spPr bwMode="auto">
          <a:xfrm>
            <a:off x="5638800" y="39624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9162" name="Object 4"/>
          <p:cNvGraphicFramePr>
            <a:graphicFrameLocks noChangeAspect="1"/>
          </p:cNvGraphicFramePr>
          <p:nvPr/>
        </p:nvGraphicFramePr>
        <p:xfrm>
          <a:off x="5648325" y="5410200"/>
          <a:ext cx="2428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5410200"/>
                        <a:ext cx="24288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275" y="3343275"/>
            <a:ext cx="45053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400">
                <a:solidFill>
                  <a:srgbClr val="000000"/>
                </a:solidFill>
              </a:rPr>
              <a:t>Op-Amp Differentiator </a:t>
            </a:r>
          </a:p>
        </p:txBody>
      </p:sp>
      <p:pic>
        <p:nvPicPr>
          <p:cNvPr id="57347" name="Picture 3" descr="sedr42021_024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540067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sedr42021_024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276600"/>
            <a:ext cx="4645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3600" smtClean="0"/>
              <a:t>Simple CMOS Op-Amp</a:t>
            </a:r>
          </a:p>
        </p:txBody>
      </p:sp>
      <p:pic>
        <p:nvPicPr>
          <p:cNvPr id="13315" name="Picture 3" descr="New Picture (119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85900"/>
            <a:ext cx="5638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edr42021_020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762000"/>
            <a:ext cx="1620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FF0000"/>
                </a:solidFill>
              </a:rPr>
              <a:t>Ideal</a:t>
            </a:r>
            <a:r>
              <a:rPr lang="en-GB" sz="2400" smtClean="0"/>
              <a:t> Op-Amp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24000" y="4876800"/>
          <a:ext cx="1539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76800"/>
                        <a:ext cx="15398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38800" y="4419600"/>
            <a:ext cx="3276600" cy="16764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Infinite input impedance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Zero output impedance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Infinite open-loop gain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Infinite bandwidth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GB" sz="1400" baseline="-25000"/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aseline="-25000"/>
              <a:t>…</a:t>
            </a:r>
          </a:p>
        </p:txBody>
      </p:sp>
      <p:pic>
        <p:nvPicPr>
          <p:cNvPr id="3077" name="Picture 5" descr="sedr42021_020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069975"/>
            <a:ext cx="22304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111375" y="52355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24000" y="541020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Open loop gain</a:t>
            </a:r>
          </a:p>
        </p:txBody>
      </p:sp>
      <p:pic>
        <p:nvPicPr>
          <p:cNvPr id="3080" name="Picture 8" descr="sedr42021_02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295400"/>
            <a:ext cx="41910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16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8" grpId="0" animBg="1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Inverting Amplifier Configuration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562600" y="1371600"/>
          <a:ext cx="2614613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4" imgW="1574640" imgH="1574640" progId="Equation.DSMT4">
                  <p:embed/>
                </p:oleObj>
              </mc:Choice>
              <mc:Fallback>
                <p:oleObj name="Equation" r:id="rId4" imgW="157464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2614613" cy="261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0" y="4648200"/>
            <a:ext cx="3276600" cy="9906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Input and output signals out of phase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Trade-off between a large input resistance and a large gain</a:t>
            </a:r>
            <a:endParaRPr lang="en-GB" sz="1400" baseline="-25000"/>
          </a:p>
        </p:txBody>
      </p:sp>
      <p:pic>
        <p:nvPicPr>
          <p:cNvPr id="6149" name="Picture 5" descr="sedr42021_02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775" y="1295400"/>
            <a:ext cx="40322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sedr42021_020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550" y="3505200"/>
            <a:ext cx="4057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71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457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Effect of Finite Open-Loop Gain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62000" y="1219200"/>
          <a:ext cx="30162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Equation" r:id="rId4" imgW="1815840" imgH="698400" progId="Equation.DSMT4">
                  <p:embed/>
                </p:oleObj>
              </mc:Choice>
              <mc:Fallback>
                <p:oleObj name="Equation" r:id="rId4" imgW="18158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301625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762000" y="5226050"/>
          <a:ext cx="15414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6" imgW="927000" imgH="431640" progId="Equation.DSMT4">
                  <p:embed/>
                </p:oleObj>
              </mc:Choice>
              <mc:Fallback>
                <p:oleObj name="Equation" r:id="rId6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26050"/>
                        <a:ext cx="1541463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5" descr="sedr42021_02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762000"/>
            <a:ext cx="4833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62000" y="2492375"/>
          <a:ext cx="352266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9" imgW="2120760" imgH="888840" progId="Equation.DSMT4">
                  <p:embed/>
                </p:oleObj>
              </mc:Choice>
              <mc:Fallback>
                <p:oleObj name="Equation" r:id="rId9" imgW="21207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92375"/>
                        <a:ext cx="3522663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62000" y="4079875"/>
          <a:ext cx="29733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11" imgW="1790640" imgH="622080" progId="Equation.DSMT4">
                  <p:embed/>
                </p:oleObj>
              </mc:Choice>
              <mc:Fallback>
                <p:oleObj name="Equation" r:id="rId11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79875"/>
                        <a:ext cx="2973388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10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Summing Amplifier</a:t>
            </a:r>
          </a:p>
        </p:txBody>
      </p:sp>
      <p:pic>
        <p:nvPicPr>
          <p:cNvPr id="10243" name="Picture 3" descr="sedr42021_0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582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49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edr42021_0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35350"/>
            <a:ext cx="54975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Non-Inverting Amplifier Configuration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922963" y="1343025"/>
          <a:ext cx="2024062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Equation" r:id="rId5" imgW="1218960" imgH="1117440" progId="Equation.DSMT4">
                  <p:embed/>
                </p:oleObj>
              </mc:Choice>
              <mc:Fallback>
                <p:oleObj name="Equation" r:id="rId5" imgW="12189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1343025"/>
                        <a:ext cx="2024062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 descr="sedr42021_02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066800"/>
            <a:ext cx="31559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126163" y="3529013"/>
          <a:ext cx="192087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Equation" r:id="rId8" imgW="1155600" imgH="812520" progId="Equation.DSMT4">
                  <p:embed/>
                </p:oleObj>
              </mc:Choice>
              <mc:Fallback>
                <p:oleObj name="Equation" r:id="rId8" imgW="1155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3529013"/>
                        <a:ext cx="1920875" cy="135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410200" y="5105400"/>
            <a:ext cx="3276600" cy="6096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Infinite input resistance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Input and output signals in-phase</a:t>
            </a:r>
            <a:endParaRPr lang="en-GB" sz="1400" baseline="-25000"/>
          </a:p>
        </p:txBody>
      </p:sp>
    </p:spTree>
    <p:extLst>
      <p:ext uri="{BB962C8B-B14F-4D97-AF65-F5344CB8AC3E}">
        <p14:creationId xmlns:p14="http://schemas.microsoft.com/office/powerpoint/2010/main" val="298216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457200"/>
          </a:xfrm>
        </p:spPr>
        <p:txBody>
          <a:bodyPr/>
          <a:lstStyle/>
          <a:p>
            <a:pPr eaLnBrk="1" hangingPunct="1"/>
            <a:r>
              <a:rPr lang="en-GB" sz="2200" smtClean="0"/>
              <a:t>Voltage Follower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410200" y="4953000"/>
            <a:ext cx="3200400" cy="9906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Infinite input resistance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Zero output resistance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Input and output signals are equal</a:t>
            </a:r>
            <a:endParaRPr lang="en-GB" sz="1400" baseline="-25000"/>
          </a:p>
        </p:txBody>
      </p:sp>
      <p:pic>
        <p:nvPicPr>
          <p:cNvPr id="14340" name="Picture 4" descr="sedr42021_021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1676400"/>
            <a:ext cx="37258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edr42021_02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63" y="2033588"/>
            <a:ext cx="36004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10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Difference Amplifier: Amplify the </a:t>
            </a:r>
            <a:r>
              <a:rPr lang="en-GB" sz="2400" dirty="0" smtClean="0">
                <a:solidFill>
                  <a:srgbClr val="FF0000"/>
                </a:solidFill>
              </a:rPr>
              <a:t>difference</a:t>
            </a:r>
            <a:r>
              <a:rPr lang="en-GB" sz="2400" dirty="0" smtClean="0"/>
              <a:t> of two signals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57141"/>
              </p:ext>
            </p:extLst>
          </p:nvPr>
        </p:nvGraphicFramePr>
        <p:xfrm>
          <a:off x="2682875" y="1574800"/>
          <a:ext cx="3381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203040" imgH="457200" progId="Equation.DSMT4">
                  <p:embed/>
                </p:oleObj>
              </mc:Choice>
              <mc:Fallback>
                <p:oleObj name="Equation" r:id="rId4" imgW="203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1574800"/>
                        <a:ext cx="338138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763712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Two input signals:</a:t>
            </a: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2530475" y="1574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24587"/>
              </p:ext>
            </p:extLst>
          </p:nvPr>
        </p:nvGraphicFramePr>
        <p:xfrm>
          <a:off x="4540250" y="1535112"/>
          <a:ext cx="18605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117440" imgH="634680" progId="Equation.DSMT4">
                  <p:embed/>
                </p:oleObj>
              </mc:Choice>
              <mc:Fallback>
                <p:oleObj name="Equation" r:id="rId6" imgW="11174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1535112"/>
                        <a:ext cx="186055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54450" y="1763712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let</a:t>
            </a: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4311650" y="1611312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6140450" y="176371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6521450" y="229711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978650" y="1535112"/>
            <a:ext cx="1951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Difference </a:t>
            </a:r>
            <a:r>
              <a:rPr lang="en-GB" dirty="0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978650" y="2068512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Common-mode</a:t>
            </a: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4551"/>
              </p:ext>
            </p:extLst>
          </p:nvPr>
        </p:nvGraphicFramePr>
        <p:xfrm>
          <a:off x="5257800" y="2819400"/>
          <a:ext cx="1522413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914400" imgH="812520" progId="Equation.DSMT4">
                  <p:embed/>
                </p:oleObj>
              </mc:Choice>
              <mc:Fallback>
                <p:oleObj name="Equation" r:id="rId8" imgW="9144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9400"/>
                        <a:ext cx="1522413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AutoShape 14"/>
          <p:cNvSpPr>
            <a:spLocks/>
          </p:cNvSpPr>
          <p:nvPr/>
        </p:nvSpPr>
        <p:spPr bwMode="auto">
          <a:xfrm>
            <a:off x="5105400" y="30480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131122"/>
              </p:ext>
            </p:extLst>
          </p:nvPr>
        </p:nvGraphicFramePr>
        <p:xfrm>
          <a:off x="4640263" y="3403600"/>
          <a:ext cx="317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3403600"/>
                        <a:ext cx="317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  <p:bldP spid="16391" grpId="0"/>
      <p:bldP spid="16392" grpId="0" animBg="1"/>
      <p:bldP spid="16393" grpId="0" animBg="1"/>
      <p:bldP spid="16394" grpId="0" animBg="1"/>
      <p:bldP spid="16395" grpId="0"/>
      <p:bldP spid="16396" grpId="0"/>
      <p:bldP spid="16398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917</TotalTime>
  <Words>417</Words>
  <Application>Microsoft Macintosh PowerPoint</Application>
  <PresentationFormat>On-screen Show (4:3)</PresentationFormat>
  <Paragraphs>89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Pixel</vt:lpstr>
      <vt:lpstr>1_Pixel</vt:lpstr>
      <vt:lpstr>2_Pixel</vt:lpstr>
      <vt:lpstr>Equation</vt:lpstr>
      <vt:lpstr>EECE 311: Electronic Circuits Part 4</vt:lpstr>
      <vt:lpstr>Operational amplifier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Common-Mode Rejection Ratio</vt:lpstr>
      <vt:lpstr>Op-Amp Difference Amplifier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CMOS Op-Amp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311: Electronics II</dc:title>
  <dc:creator>Marwan Ramadan</dc:creator>
  <cp:lastModifiedBy>Ayman Kayssi</cp:lastModifiedBy>
  <cp:revision>64</cp:revision>
  <dcterms:created xsi:type="dcterms:W3CDTF">2005-10-01T22:29:44Z</dcterms:created>
  <dcterms:modified xsi:type="dcterms:W3CDTF">2012-02-17T17:53:36Z</dcterms:modified>
</cp:coreProperties>
</file>