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4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5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6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7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notesSlides/notesSlide8.xml" ContentType="application/vnd.openxmlformats-officedocument.presentationml.notesSlide+xml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33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notesSlides/notesSlide13.xml" ContentType="application/vnd.openxmlformats-officedocument.presentationml.notesSlide+xml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notesSlides/notesSlide19.xml" ContentType="application/vnd.openxmlformats-officedocument.presentationml.notesSlide+xml"/>
  <Override PartName="/ppt/embeddings/oleObject50.bin" ContentType="application/vnd.openxmlformats-officedocument.oleObject"/>
  <Override PartName="/ppt/notesSlides/notesSlide20.xml" ContentType="application/vnd.openxmlformats-officedocument.presentationml.notesSlide+xml"/>
  <Override PartName="/ppt/embeddings/oleObject51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notesSlides/notesSlide23.xml" ContentType="application/vnd.openxmlformats-officedocument.presentationml.notesSlide+xml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809" r:id="rId2"/>
    <p:sldMasterId id="2147483821" r:id="rId3"/>
  </p:sldMasterIdLst>
  <p:notesMasterIdLst>
    <p:notesMasterId r:id="rId30"/>
  </p:notesMasterIdLst>
  <p:sldIdLst>
    <p:sldId id="256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8" r:id="rId26"/>
    <p:sldId id="289" r:id="rId27"/>
    <p:sldId id="290" r:id="rId28"/>
    <p:sldId id="291" r:id="rId29"/>
  </p:sldIdLst>
  <p:sldSz cx="9144000" cy="6858000" type="screen4x3"/>
  <p:notesSz cx="70104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F5"/>
    <a:srgbClr val="FF99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220" autoAdjust="0"/>
  </p:normalViewPr>
  <p:slideViewPr>
    <p:cSldViewPr>
      <p:cViewPr varScale="1">
        <p:scale>
          <a:sx n="107" d="100"/>
          <a:sy n="107" d="100"/>
        </p:scale>
        <p:origin x="-11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4" Type="http://schemas.openxmlformats.org/officeDocument/2006/relationships/image" Target="../media/image55.wmf"/><Relationship Id="rId1" Type="http://schemas.openxmlformats.org/officeDocument/2006/relationships/image" Target="../media/image52.wmf"/><Relationship Id="rId2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Relationship Id="rId2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Relationship Id="rId2" Type="http://schemas.openxmlformats.org/officeDocument/2006/relationships/image" Target="../media/image66.wmf"/><Relationship Id="rId3" Type="http://schemas.openxmlformats.org/officeDocument/2006/relationships/image" Target="../media/image6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Relationship Id="rId2" Type="http://schemas.openxmlformats.org/officeDocument/2006/relationships/image" Target="../media/image7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Relationship Id="rId2" Type="http://schemas.openxmlformats.org/officeDocument/2006/relationships/image" Target="../media/image7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Relationship Id="rId3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wmf"/><Relationship Id="rId12" Type="http://schemas.openxmlformats.org/officeDocument/2006/relationships/image" Target="../media/image31.wmf"/><Relationship Id="rId1" Type="http://schemas.openxmlformats.org/officeDocument/2006/relationships/image" Target="../media/image20.wmf"/><Relationship Id="rId2" Type="http://schemas.openxmlformats.org/officeDocument/2006/relationships/image" Target="../media/image21.wmf"/><Relationship Id="rId3" Type="http://schemas.openxmlformats.org/officeDocument/2006/relationships/image" Target="../media/image22.wmf"/><Relationship Id="rId4" Type="http://schemas.openxmlformats.org/officeDocument/2006/relationships/image" Target="../media/image23.wmf"/><Relationship Id="rId5" Type="http://schemas.openxmlformats.org/officeDocument/2006/relationships/image" Target="../media/image24.wmf"/><Relationship Id="rId6" Type="http://schemas.openxmlformats.org/officeDocument/2006/relationships/image" Target="../media/image25.wmf"/><Relationship Id="rId7" Type="http://schemas.openxmlformats.org/officeDocument/2006/relationships/image" Target="../media/image26.wmf"/><Relationship Id="rId8" Type="http://schemas.openxmlformats.org/officeDocument/2006/relationships/image" Target="../media/image27.wmf"/><Relationship Id="rId9" Type="http://schemas.openxmlformats.org/officeDocument/2006/relationships/image" Target="../media/image28.wmf"/><Relationship Id="rId10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4" Type="http://schemas.openxmlformats.org/officeDocument/2006/relationships/image" Target="../media/image35.wmf"/><Relationship Id="rId5" Type="http://schemas.openxmlformats.org/officeDocument/2006/relationships/image" Target="../media/image36.wmf"/><Relationship Id="rId6" Type="http://schemas.openxmlformats.org/officeDocument/2006/relationships/image" Target="../media/image37.wmf"/><Relationship Id="rId1" Type="http://schemas.openxmlformats.org/officeDocument/2006/relationships/image" Target="../media/image32.wmf"/><Relationship Id="rId2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Relationship Id="rId2" Type="http://schemas.openxmlformats.org/officeDocument/2006/relationships/image" Target="../media/image4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4" Type="http://schemas.openxmlformats.org/officeDocument/2006/relationships/image" Target="../media/image47.wmf"/><Relationship Id="rId5" Type="http://schemas.openxmlformats.org/officeDocument/2006/relationships/image" Target="../media/image48.wmf"/><Relationship Id="rId6" Type="http://schemas.openxmlformats.org/officeDocument/2006/relationships/image" Target="../media/image49.wmf"/><Relationship Id="rId7" Type="http://schemas.openxmlformats.org/officeDocument/2006/relationships/image" Target="../media/image50.wmf"/><Relationship Id="rId1" Type="http://schemas.openxmlformats.org/officeDocument/2006/relationships/image" Target="../media/image44.wmf"/><Relationship Id="rId2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C9B6875D-8448-4C60-82E8-B2B51001C4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564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BA99E1-DE24-4141-9C0D-AB841303B49A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2C0DEC-54B2-4643-ADFE-9A7D72146562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7FA91B-78F3-4BEF-893E-A1B29EEDD071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0845D1-0481-4E5F-9EC9-95F417504122}" type="slidenum">
              <a:rPr lang="en-GB" smtClean="0">
                <a:solidFill>
                  <a:srgbClr val="000000"/>
                </a:solidFill>
              </a:rPr>
              <a:pPr/>
              <a:t>12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E304FF-74F6-4B3C-B727-80E9B57FB79C}" type="slidenum">
              <a:rPr lang="en-GB" smtClean="0">
                <a:solidFill>
                  <a:srgbClr val="000000"/>
                </a:solidFill>
              </a:rPr>
              <a:pPr/>
              <a:t>13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332B4-3B34-4A5D-AF81-08EC967A8BE0}" type="slidenum">
              <a:rPr lang="en-GB" smtClean="0">
                <a:solidFill>
                  <a:srgbClr val="000000"/>
                </a:solidFill>
              </a:rPr>
              <a:pPr/>
              <a:t>14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3C8528-6A7D-40AF-A67B-7A916E4621BE}" type="slidenum">
              <a:rPr lang="en-GB" smtClean="0">
                <a:solidFill>
                  <a:srgbClr val="000000"/>
                </a:solidFill>
              </a:rPr>
              <a:pPr/>
              <a:t>15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3C8528-6A7D-40AF-A67B-7A916E4621BE}" type="slidenum">
              <a:rPr lang="en-GB" smtClean="0">
                <a:solidFill>
                  <a:srgbClr val="000000"/>
                </a:solidFill>
              </a:rPr>
              <a:pPr/>
              <a:t>16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34B3EB-DBF4-4192-B764-9A15FDD12117}" type="slidenum">
              <a:rPr lang="en-GB" smtClean="0">
                <a:solidFill>
                  <a:srgbClr val="000000"/>
                </a:solidFill>
              </a:rPr>
              <a:pPr/>
              <a:t>17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DC2498-1E11-4979-B991-604943B56AEA}" type="slidenum">
              <a:rPr lang="en-GB" smtClean="0">
                <a:solidFill>
                  <a:srgbClr val="000000"/>
                </a:solidFill>
              </a:rPr>
              <a:pPr/>
              <a:t>18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DFABDA-C4AE-4AA9-943C-544DB89DB6C4}" type="slidenum">
              <a:rPr lang="en-GB" smtClean="0">
                <a:solidFill>
                  <a:srgbClr val="000000"/>
                </a:solidFill>
              </a:rPr>
              <a:pPr/>
              <a:t>21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3C1613-4F7B-45DF-87D9-FAC1A74954C1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07C0C4-F41B-4F3E-8F8A-4BDE2BB4C7CF}" type="slidenum">
              <a:rPr lang="en-GB" smtClean="0">
                <a:solidFill>
                  <a:srgbClr val="000000"/>
                </a:solidFill>
              </a:rPr>
              <a:pPr/>
              <a:t>22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CC1374-FE75-4B4E-A5EC-FCE8352FE28D}" type="slidenum">
              <a:rPr lang="en-GB" smtClean="0">
                <a:solidFill>
                  <a:srgbClr val="000000"/>
                </a:solidFill>
              </a:rPr>
              <a:pPr/>
              <a:t>23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3D0B7C-7C86-4177-A676-13A9EFCFEFF9}" type="slidenum">
              <a:rPr lang="en-GB" smtClean="0">
                <a:solidFill>
                  <a:srgbClr val="000000"/>
                </a:solidFill>
              </a:rPr>
              <a:pPr/>
              <a:t>24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2506EF-63F7-492D-8F9B-A236AB5EEFC4}" type="slidenum">
              <a:rPr lang="en-GB" smtClean="0">
                <a:solidFill>
                  <a:srgbClr val="000000"/>
                </a:solidFill>
              </a:rPr>
              <a:pPr/>
              <a:t>25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98E414-CE06-417A-8A37-F52D88ADDFA8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C5EFEA-2BDA-4999-B4B4-A6BEA1755787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77A34-3F62-4DB1-8CB4-12DF2129250C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1591B-21C2-4603-9CF3-E058FCC6E5C1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C61072-769D-4430-AAA0-FA5148217626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927C5-AF39-41A4-92E4-E2F87A4D1A2F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71B3CD-1BF5-408C-A6E2-30800C172936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02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EECE 311 - Introduction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0E788-6182-47E1-992D-2281C34618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EECE 311 - Introduction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93526-34C0-4FC9-9614-C19C0C6F59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EECE 311 - Introduction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D9E46-1928-4E73-BD32-B0A112C79B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EECE 311 - IC Design, Comparison of MOSFET and BJT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04863-70A0-4029-B8FA-8E59730952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EECE 311 - IC Design, Comparison of MOSFET and BJT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B7D24-20AD-4DEA-A984-0A7C4E494C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02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0E788-6182-47E1-992D-2281C346188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122CC-7953-4138-BDB9-4A70002289A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0F874-9A23-4F1B-89BF-168FB3467EC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B3EF2-4648-4C4F-936B-C79055C60C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895EE-4C3F-42AC-8256-AFB37BD01B2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432B6-4937-4DD6-A6E3-4C951D8BE56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EECE 311 - Introduction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122CC-7953-4138-BDB9-4A70002289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56233-9A5F-4250-B0D5-D30A5103113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CC4FE-4606-4F14-BA3E-69115960641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27ADC-CBE5-41EC-A2F8-ED3897F6482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93526-34C0-4FC9-9614-C19C0C6F590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D9E46-1928-4E73-BD32-B0A112C79B8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02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0E788-6182-47E1-992D-2281C346188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122CC-7953-4138-BDB9-4A70002289A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0F874-9A23-4F1B-89BF-168FB3467EC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B3EF2-4648-4C4F-936B-C79055C60C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895EE-4C3F-42AC-8256-AFB37BD01B2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EECE 311 - Introduction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0F874-9A23-4F1B-89BF-168FB3467E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432B6-4937-4DD6-A6E3-4C951D8BE56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56233-9A5F-4250-B0D5-D30A5103113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CC4FE-4606-4F14-BA3E-69115960641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27ADC-CBE5-41EC-A2F8-ED3897F6482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93526-34C0-4FC9-9614-C19C0C6F590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D9E46-1928-4E73-BD32-B0A112C79B8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EECE 311 - Introduction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B3EF2-4648-4C4F-936B-C79055C60C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EECE 311 - Introduction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895EE-4C3F-42AC-8256-AFB37BD01B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EECE 311 - Introduction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432B6-4937-4DD6-A6E3-4C951D8BE5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EECE 311 - Introduction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56233-9A5F-4250-B0D5-D30A510311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EECE 311 - Introduction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CC4FE-4606-4F14-BA3E-6911596064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EECE 311 - Introduction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27ADC-CBE5-41EC-A2F8-ED3897F648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en-GB"/>
              <a:t>EECE 311 - Introduction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86D88208-873C-421E-BAD2-EAE598B5FE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614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5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7" r:id="rId12"/>
    <p:sldLayoutId id="2147483808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86D88208-873C-421E-BAD2-EAE598B5FE9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</p:grpSp>
      <p:sp>
        <p:nvSpPr>
          <p:cNvPr id="614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5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86D88208-873C-421E-BAD2-EAE598B5FE9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</p:grpSp>
      <p:sp>
        <p:nvSpPr>
          <p:cNvPr id="614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5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33.bin"/><Relationship Id="rId5" Type="http://schemas.openxmlformats.org/officeDocument/2006/relationships/image" Target="../media/image42.wmf"/><Relationship Id="rId6" Type="http://schemas.openxmlformats.org/officeDocument/2006/relationships/image" Target="../media/image38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7.bin"/><Relationship Id="rId12" Type="http://schemas.openxmlformats.org/officeDocument/2006/relationships/image" Target="../media/image47.wmf"/><Relationship Id="rId13" Type="http://schemas.openxmlformats.org/officeDocument/2006/relationships/oleObject" Target="../embeddings/oleObject38.bin"/><Relationship Id="rId14" Type="http://schemas.openxmlformats.org/officeDocument/2006/relationships/image" Target="../media/image48.wmf"/><Relationship Id="rId15" Type="http://schemas.openxmlformats.org/officeDocument/2006/relationships/oleObject" Target="../embeddings/oleObject39.bin"/><Relationship Id="rId16" Type="http://schemas.openxmlformats.org/officeDocument/2006/relationships/image" Target="../media/image49.wmf"/><Relationship Id="rId17" Type="http://schemas.openxmlformats.org/officeDocument/2006/relationships/oleObject" Target="../embeddings/oleObject40.bin"/><Relationship Id="rId18" Type="http://schemas.openxmlformats.org/officeDocument/2006/relationships/image" Target="../media/image50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51.png"/><Relationship Id="rId5" Type="http://schemas.openxmlformats.org/officeDocument/2006/relationships/oleObject" Target="../embeddings/oleObject34.bin"/><Relationship Id="rId6" Type="http://schemas.openxmlformats.org/officeDocument/2006/relationships/image" Target="../media/image44.w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45.wmf"/><Relationship Id="rId9" Type="http://schemas.openxmlformats.org/officeDocument/2006/relationships/oleObject" Target="../embeddings/oleObject36.bin"/><Relationship Id="rId10" Type="http://schemas.openxmlformats.org/officeDocument/2006/relationships/image" Target="../media/image46.wmf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4.bin"/><Relationship Id="rId12" Type="http://schemas.openxmlformats.org/officeDocument/2006/relationships/image" Target="../media/image55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56.png"/><Relationship Id="rId5" Type="http://schemas.openxmlformats.org/officeDocument/2006/relationships/oleObject" Target="../embeddings/oleObject41.bin"/><Relationship Id="rId6" Type="http://schemas.openxmlformats.org/officeDocument/2006/relationships/image" Target="../media/image52.w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53.wmf"/><Relationship Id="rId9" Type="http://schemas.openxmlformats.org/officeDocument/2006/relationships/oleObject" Target="../embeddings/oleObject43.bin"/><Relationship Id="rId10" Type="http://schemas.openxmlformats.org/officeDocument/2006/relationships/image" Target="../media/image5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45.bin"/><Relationship Id="rId5" Type="http://schemas.openxmlformats.org/officeDocument/2006/relationships/image" Target="../media/image58.wmf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oleObject" Target="../embeddings/oleObject46.bin"/><Relationship Id="rId9" Type="http://schemas.openxmlformats.org/officeDocument/2006/relationships/image" Target="../media/image59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47.bin"/><Relationship Id="rId5" Type="http://schemas.openxmlformats.org/officeDocument/2006/relationships/image" Target="../media/image65.wmf"/><Relationship Id="rId6" Type="http://schemas.openxmlformats.org/officeDocument/2006/relationships/image" Target="../media/image68.png"/><Relationship Id="rId7" Type="http://schemas.openxmlformats.org/officeDocument/2006/relationships/oleObject" Target="../embeddings/oleObject48.bin"/><Relationship Id="rId8" Type="http://schemas.openxmlformats.org/officeDocument/2006/relationships/image" Target="../media/image66.wmf"/><Relationship Id="rId9" Type="http://schemas.openxmlformats.org/officeDocument/2006/relationships/image" Target="../media/image63.png"/><Relationship Id="rId10" Type="http://schemas.openxmlformats.org/officeDocument/2006/relationships/oleObject" Target="../embeddings/oleObject49.bin"/><Relationship Id="rId11" Type="http://schemas.openxmlformats.org/officeDocument/2006/relationships/image" Target="../media/image67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2.wmf"/><Relationship Id="rId8" Type="http://schemas.openxmlformats.org/officeDocument/2006/relationships/oleObject" Target="../embeddings/oleObject2.bin"/><Relationship Id="rId9" Type="http://schemas.openxmlformats.org/officeDocument/2006/relationships/image" Target="../media/image3.wmf"/><Relationship Id="rId10" Type="http://schemas.openxmlformats.org/officeDocument/2006/relationships/oleObject" Target="../embeddings/oleObject3.bin"/><Relationship Id="rId11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63.png"/><Relationship Id="rId5" Type="http://schemas.openxmlformats.org/officeDocument/2006/relationships/oleObject" Target="../embeddings/oleObject50.bin"/><Relationship Id="rId6" Type="http://schemas.openxmlformats.org/officeDocument/2006/relationships/image" Target="../media/image71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51.bin"/><Relationship Id="rId5" Type="http://schemas.openxmlformats.org/officeDocument/2006/relationships/image" Target="../media/image72.wmf"/><Relationship Id="rId6" Type="http://schemas.openxmlformats.org/officeDocument/2006/relationships/image" Target="../media/image63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52.bin"/><Relationship Id="rId5" Type="http://schemas.openxmlformats.org/officeDocument/2006/relationships/image" Target="../media/image74.wmf"/><Relationship Id="rId6" Type="http://schemas.openxmlformats.org/officeDocument/2006/relationships/oleObject" Target="../embeddings/oleObject53.bin"/><Relationship Id="rId7" Type="http://schemas.openxmlformats.org/officeDocument/2006/relationships/image" Target="../media/image75.wmf"/><Relationship Id="rId8" Type="http://schemas.openxmlformats.org/officeDocument/2006/relationships/image" Target="../media/image76.png"/><Relationship Id="rId9" Type="http://schemas.openxmlformats.org/officeDocument/2006/relationships/image" Target="../media/image77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54.bin"/><Relationship Id="rId5" Type="http://schemas.openxmlformats.org/officeDocument/2006/relationships/image" Target="../media/image78.emf"/><Relationship Id="rId6" Type="http://schemas.openxmlformats.org/officeDocument/2006/relationships/oleObject" Target="../embeddings/oleObject55.bin"/><Relationship Id="rId7" Type="http://schemas.openxmlformats.org/officeDocument/2006/relationships/image" Target="../media/image79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4" Type="http://schemas.openxmlformats.org/officeDocument/2006/relationships/image" Target="../media/image79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7.w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8.w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9.wmf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4.png"/><Relationship Id="rId5" Type="http://schemas.openxmlformats.org/officeDocument/2006/relationships/oleObject" Target="../embeddings/oleObject7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3.wmf"/><Relationship Id="rId9" Type="http://schemas.openxmlformats.org/officeDocument/2006/relationships/image" Target="../media/image1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wmf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6.w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7.wmf"/><Relationship Id="rId8" Type="http://schemas.openxmlformats.org/officeDocument/2006/relationships/oleObject" Target="../embeddings/oleObject11.bin"/><Relationship Id="rId9" Type="http://schemas.openxmlformats.org/officeDocument/2006/relationships/image" Target="../media/image18.wmf"/><Relationship Id="rId10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wmf"/><Relationship Id="rId20" Type="http://schemas.openxmlformats.org/officeDocument/2006/relationships/oleObject" Target="../embeddings/oleObject21.bin"/><Relationship Id="rId21" Type="http://schemas.openxmlformats.org/officeDocument/2006/relationships/image" Target="../media/image28.wmf"/><Relationship Id="rId22" Type="http://schemas.openxmlformats.org/officeDocument/2006/relationships/oleObject" Target="../embeddings/oleObject22.bin"/><Relationship Id="rId23" Type="http://schemas.openxmlformats.org/officeDocument/2006/relationships/image" Target="../media/image29.wmf"/><Relationship Id="rId24" Type="http://schemas.openxmlformats.org/officeDocument/2006/relationships/oleObject" Target="../embeddings/oleObject23.bin"/><Relationship Id="rId25" Type="http://schemas.openxmlformats.org/officeDocument/2006/relationships/image" Target="../media/image30.wmf"/><Relationship Id="rId26" Type="http://schemas.openxmlformats.org/officeDocument/2006/relationships/oleObject" Target="../embeddings/oleObject24.bin"/><Relationship Id="rId27" Type="http://schemas.openxmlformats.org/officeDocument/2006/relationships/image" Target="../media/image31.wmf"/><Relationship Id="rId10" Type="http://schemas.openxmlformats.org/officeDocument/2006/relationships/oleObject" Target="../embeddings/oleObject16.bin"/><Relationship Id="rId11" Type="http://schemas.openxmlformats.org/officeDocument/2006/relationships/image" Target="../media/image23.wmf"/><Relationship Id="rId12" Type="http://schemas.openxmlformats.org/officeDocument/2006/relationships/oleObject" Target="../embeddings/oleObject17.bin"/><Relationship Id="rId13" Type="http://schemas.openxmlformats.org/officeDocument/2006/relationships/image" Target="../media/image24.wmf"/><Relationship Id="rId14" Type="http://schemas.openxmlformats.org/officeDocument/2006/relationships/oleObject" Target="../embeddings/oleObject18.bin"/><Relationship Id="rId15" Type="http://schemas.openxmlformats.org/officeDocument/2006/relationships/image" Target="../media/image25.wmf"/><Relationship Id="rId16" Type="http://schemas.openxmlformats.org/officeDocument/2006/relationships/oleObject" Target="../embeddings/oleObject19.bin"/><Relationship Id="rId17" Type="http://schemas.openxmlformats.org/officeDocument/2006/relationships/image" Target="../media/image26.wmf"/><Relationship Id="rId18" Type="http://schemas.openxmlformats.org/officeDocument/2006/relationships/oleObject" Target="../embeddings/oleObject20.bin"/><Relationship Id="rId19" Type="http://schemas.openxmlformats.org/officeDocument/2006/relationships/image" Target="../media/image27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20.w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21.wmf"/><Relationship Id="rId8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8.bin"/><Relationship Id="rId12" Type="http://schemas.openxmlformats.org/officeDocument/2006/relationships/image" Target="../media/image35.wmf"/><Relationship Id="rId13" Type="http://schemas.openxmlformats.org/officeDocument/2006/relationships/oleObject" Target="../embeddings/oleObject29.bin"/><Relationship Id="rId14" Type="http://schemas.openxmlformats.org/officeDocument/2006/relationships/image" Target="../media/image36.wmf"/><Relationship Id="rId15" Type="http://schemas.openxmlformats.org/officeDocument/2006/relationships/oleObject" Target="../embeddings/oleObject30.bin"/><Relationship Id="rId16" Type="http://schemas.openxmlformats.org/officeDocument/2006/relationships/image" Target="../media/image37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4" Type="http://schemas.openxmlformats.org/officeDocument/2006/relationships/image" Target="../media/image38.png"/><Relationship Id="rId5" Type="http://schemas.openxmlformats.org/officeDocument/2006/relationships/oleObject" Target="../embeddings/oleObject25.bin"/><Relationship Id="rId6" Type="http://schemas.openxmlformats.org/officeDocument/2006/relationships/image" Target="../media/image32.w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33.wmf"/><Relationship Id="rId9" Type="http://schemas.openxmlformats.org/officeDocument/2006/relationships/oleObject" Target="../embeddings/oleObject27.bin"/><Relationship Id="rId10" Type="http://schemas.openxmlformats.org/officeDocument/2006/relationships/image" Target="../media/image3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31.bin"/><Relationship Id="rId5" Type="http://schemas.openxmlformats.org/officeDocument/2006/relationships/image" Target="../media/image39.wmf"/><Relationship Id="rId6" Type="http://schemas.openxmlformats.org/officeDocument/2006/relationships/oleObject" Target="../embeddings/oleObject32.bin"/><Relationship Id="rId7" Type="http://schemas.openxmlformats.org/officeDocument/2006/relationships/image" Target="../media/image40.emf"/><Relationship Id="rId8" Type="http://schemas.openxmlformats.org/officeDocument/2006/relationships/image" Target="../media/image38.png"/><Relationship Id="rId9" Type="http://schemas.openxmlformats.org/officeDocument/2006/relationships/image" Target="../media/image41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20913" y="2339975"/>
            <a:ext cx="6934200" cy="1470025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chemeClr val="accent2"/>
                </a:solidFill>
              </a:rPr>
              <a:t>EECE 311: Electronic </a:t>
            </a:r>
            <a:r>
              <a:rPr lang="en-GB" sz="4000" dirty="0" smtClean="0">
                <a:solidFill>
                  <a:schemeClr val="accent2"/>
                </a:solidFill>
              </a:rPr>
              <a:t>Circuits</a:t>
            </a:r>
            <a:br>
              <a:rPr lang="en-GB" sz="4000" dirty="0" smtClean="0">
                <a:solidFill>
                  <a:schemeClr val="accent2"/>
                </a:solidFill>
              </a:rPr>
            </a:br>
            <a:r>
              <a:rPr lang="en-GB" sz="4000" dirty="0" smtClean="0">
                <a:solidFill>
                  <a:schemeClr val="accent2"/>
                </a:solidFill>
              </a:rPr>
              <a:t>Part 1</a:t>
            </a:r>
            <a:endParaRPr lang="en-GB" sz="4000" dirty="0" smtClean="0">
              <a:solidFill>
                <a:schemeClr val="accent2"/>
              </a:solidFill>
            </a:endParaRPr>
          </a:p>
        </p:txBody>
      </p:sp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52400"/>
            <a:ext cx="27432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2362200" y="3429000"/>
            <a:ext cx="678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GB" sz="2100" dirty="0">
              <a:solidFill>
                <a:srgbClr val="FF993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9"/>
          <p:cNvGraphicFramePr>
            <a:graphicFrameLocks noChangeAspect="1"/>
          </p:cNvGraphicFramePr>
          <p:nvPr/>
        </p:nvGraphicFramePr>
        <p:xfrm>
          <a:off x="890588" y="1116013"/>
          <a:ext cx="7137400" cy="523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0" name="Equation" r:id="rId4" imgW="4406760" imgH="3238200" progId="Equation.DSMT4">
                  <p:embed/>
                </p:oleObj>
              </mc:Choice>
              <mc:Fallback>
                <p:oleObj name="Equation" r:id="rId4" imgW="4406760" imgH="3238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1116013"/>
                        <a:ext cx="7137400" cy="523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838200" y="5638800"/>
            <a:ext cx="5105400" cy="6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/>
              <a:t>EECE 311 - IC Biasing</a:t>
            </a:r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6258D5E-0D9A-46DF-A755-D57338DCEE18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7988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6172200" cy="2057400"/>
          </a:xfrm>
          <a:noFill/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Solution</a:t>
            </a:r>
          </a:p>
        </p:txBody>
      </p:sp>
      <p:pic>
        <p:nvPicPr>
          <p:cNvPr id="13" name="Picture 4" descr="sedr42021_06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2514600"/>
            <a:ext cx="26003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867400" y="1219200"/>
            <a:ext cx="2209800" cy="60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8200" y="1143000"/>
            <a:ext cx="4419600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1905000"/>
            <a:ext cx="4419600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0" y="2667000"/>
            <a:ext cx="2133600" cy="3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8200" y="3048000"/>
            <a:ext cx="3810000" cy="6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4400" y="3733800"/>
            <a:ext cx="4419600" cy="3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2000" y="4191000"/>
            <a:ext cx="4419600" cy="3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200" y="4572000"/>
            <a:ext cx="5105400" cy="6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8200" y="5257800"/>
            <a:ext cx="5105400" cy="3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9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9885" grpId="0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/>
              <a:t>EECE 311 - IC Biasing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1B2FB5F-2DE5-46BF-9C73-BAE54EABADC5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7988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381000"/>
          </a:xfrm>
          <a:noFill/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GB" sz="1800" smtClean="0"/>
              <a:t>Simple MOSFET Current Mirror</a:t>
            </a:r>
          </a:p>
        </p:txBody>
      </p:sp>
      <p:pic>
        <p:nvPicPr>
          <p:cNvPr id="79888" name="Picture 16" descr="sedr42021_06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2712" y="1524000"/>
            <a:ext cx="2732088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90" name="Text Box 18"/>
          <p:cNvSpPr txBox="1">
            <a:spLocks noChangeArrowheads="1"/>
          </p:cNvSpPr>
          <p:nvPr/>
        </p:nvSpPr>
        <p:spPr bwMode="auto">
          <a:xfrm>
            <a:off x="1066800" y="4495800"/>
            <a:ext cx="724737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i="1" dirty="0"/>
              <a:t>Note that </a:t>
            </a:r>
            <a:r>
              <a:rPr lang="en-GB" sz="1600" i="1" dirty="0" smtClean="0"/>
              <a:t>this circuit and the previous one implement </a:t>
            </a:r>
            <a:r>
              <a:rPr lang="en-GB" sz="1600" i="1" dirty="0"/>
              <a:t>actually </a:t>
            </a:r>
            <a:r>
              <a:rPr lang="en-GB" sz="1600" i="1" dirty="0" smtClean="0"/>
              <a:t>a current </a:t>
            </a:r>
            <a:r>
              <a:rPr lang="en-GB" sz="1600" i="1" dirty="0"/>
              <a:t>“sink”, </a:t>
            </a:r>
            <a:br>
              <a:rPr lang="en-GB" sz="1600" i="1" dirty="0"/>
            </a:br>
            <a:r>
              <a:rPr lang="en-GB" sz="1600" i="1" dirty="0" smtClean="0"/>
              <a:t>not </a:t>
            </a:r>
            <a:r>
              <a:rPr lang="en-GB" sz="1600" i="1" dirty="0"/>
              <a:t>a current “source</a:t>
            </a:r>
            <a:r>
              <a:rPr lang="en-GB" sz="1600" i="1" dirty="0" smtClean="0"/>
              <a:t>”.      How do I build a current </a:t>
            </a:r>
            <a:r>
              <a:rPr lang="en-GB" sz="1600" dirty="0" smtClean="0"/>
              <a:t>source?</a:t>
            </a:r>
            <a:endParaRPr lang="en-GB" sz="1600" dirty="0"/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1066800" y="5300662"/>
            <a:ext cx="4984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i="1" dirty="0"/>
              <a:t>Question: What is the small-signal equivalent circuit?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9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5" grpId="0" build="p"/>
      <p:bldP spid="79890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EECE 311 - IC Biasing</a:t>
            </a:r>
          </a:p>
        </p:txBody>
      </p:sp>
      <p:sp>
        <p:nvSpPr>
          <p:cNvPr id="51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3C9C6E9-F370-4AC2-93A0-63D6CF6B306E}" type="slidenum">
              <a:rPr lang="en-GB" smtClean="0">
                <a:solidFill>
                  <a:srgbClr val="000000"/>
                </a:solidFill>
              </a:rPr>
              <a:pPr/>
              <a:t>12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The Basic NPN BJT Current Source</a:t>
            </a: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3649663" y="1676400"/>
            <a:ext cx="32239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Neglecting </a:t>
            </a:r>
            <a:r>
              <a:rPr lang="en-GB" dirty="0">
                <a:solidFill>
                  <a:srgbClr val="000000"/>
                </a:solidFill>
              </a:rPr>
              <a:t>the base </a:t>
            </a:r>
            <a:r>
              <a:rPr lang="en-GB" dirty="0" smtClean="0">
                <a:solidFill>
                  <a:srgbClr val="000000"/>
                </a:solidFill>
              </a:rPr>
              <a:t>current</a:t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dirty="0" smtClean="0">
                <a:solidFill>
                  <a:srgbClr val="000000"/>
                </a:solidFill>
              </a:rPr>
              <a:t>    and as long as </a:t>
            </a:r>
            <a:r>
              <a:rPr lang="en-GB" i="1" dirty="0" smtClean="0">
                <a:solidFill>
                  <a:srgbClr val="000000"/>
                </a:solidFill>
              </a:rPr>
              <a:t>V</a:t>
            </a:r>
            <a:r>
              <a:rPr lang="en-GB" baseline="-25000" dirty="0" smtClean="0">
                <a:solidFill>
                  <a:srgbClr val="000000"/>
                </a:solidFill>
              </a:rPr>
              <a:t>o</a:t>
            </a:r>
            <a:r>
              <a:rPr lang="en-GB" dirty="0" smtClean="0">
                <a:solidFill>
                  <a:srgbClr val="000000"/>
                </a:solidFill>
              </a:rPr>
              <a:t> &gt; 0.3 V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1934" name="Picture 14" descr="sedr42021_06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600200"/>
            <a:ext cx="32480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36" name="Object 16"/>
          <p:cNvGraphicFramePr>
            <a:graphicFrameLocks noChangeAspect="1"/>
          </p:cNvGraphicFramePr>
          <p:nvPr/>
        </p:nvGraphicFramePr>
        <p:xfrm>
          <a:off x="665163" y="5475288"/>
          <a:ext cx="2382837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Equation" r:id="rId5" imgW="1485720" imgH="457200" progId="Equation.DSMT4">
                  <p:embed/>
                </p:oleObj>
              </mc:Choice>
              <mc:Fallback>
                <p:oleObj name="Equation" r:id="rId5" imgW="14857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5475288"/>
                        <a:ext cx="2382837" cy="731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7" name="AutoShape 17"/>
          <p:cNvSpPr>
            <a:spLocks/>
          </p:cNvSpPr>
          <p:nvPr/>
        </p:nvSpPr>
        <p:spPr bwMode="auto">
          <a:xfrm>
            <a:off x="457200" y="5486400"/>
            <a:ext cx="228600" cy="685800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1938" name="AutoShape 18"/>
          <p:cNvSpPr>
            <a:spLocks/>
          </p:cNvSpPr>
          <p:nvPr/>
        </p:nvSpPr>
        <p:spPr bwMode="auto">
          <a:xfrm>
            <a:off x="4419600" y="3308350"/>
            <a:ext cx="228600" cy="838200"/>
          </a:xfrm>
          <a:prstGeom prst="leftBrace">
            <a:avLst>
              <a:gd name="adj1" fmla="val 3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81939" name="Object 19"/>
          <p:cNvGraphicFramePr>
            <a:graphicFrameLocks noChangeAspect="1"/>
          </p:cNvGraphicFramePr>
          <p:nvPr/>
        </p:nvGraphicFramePr>
        <p:xfrm>
          <a:off x="4648200" y="2362200"/>
          <a:ext cx="173672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Equation" r:id="rId7" imgW="1028520" imgH="393480" progId="Equation.DSMT4">
                  <p:embed/>
                </p:oleObj>
              </mc:Choice>
              <mc:Fallback>
                <p:oleObj name="Equation" r:id="rId7" imgW="1028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362200"/>
                        <a:ext cx="1736725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40" name="Object 20"/>
          <p:cNvGraphicFramePr>
            <a:graphicFrameLocks noChangeAspect="1"/>
          </p:cNvGraphicFramePr>
          <p:nvPr/>
        </p:nvGraphicFramePr>
        <p:xfrm>
          <a:off x="4648200" y="3048000"/>
          <a:ext cx="2122488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Equation" r:id="rId9" imgW="1257120" imgH="685800" progId="Equation.DSMT4">
                  <p:embed/>
                </p:oleObj>
              </mc:Choice>
              <mc:Fallback>
                <p:oleObj name="Equation" r:id="rId9" imgW="125712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48000"/>
                        <a:ext cx="2122488" cy="1157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41" name="Object 21"/>
          <p:cNvGraphicFramePr>
            <a:graphicFrameLocks noChangeAspect="1"/>
          </p:cNvGraphicFramePr>
          <p:nvPr/>
        </p:nvGraphicFramePr>
        <p:xfrm>
          <a:off x="4648200" y="4224338"/>
          <a:ext cx="2057400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Equation" r:id="rId11" imgW="1218960" imgH="431640" progId="Equation.DSMT4">
                  <p:embed/>
                </p:oleObj>
              </mc:Choice>
              <mc:Fallback>
                <p:oleObj name="Equation" r:id="rId11" imgW="12189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224338"/>
                        <a:ext cx="2057400" cy="728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42" name="Object 22"/>
          <p:cNvGraphicFramePr>
            <a:graphicFrameLocks noChangeAspect="1"/>
          </p:cNvGraphicFramePr>
          <p:nvPr/>
        </p:nvGraphicFramePr>
        <p:xfrm>
          <a:off x="6629400" y="4224338"/>
          <a:ext cx="1585913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9" name="Equation" r:id="rId13" imgW="939600" imgH="431640" progId="Equation.DSMT4">
                  <p:embed/>
                </p:oleObj>
              </mc:Choice>
              <mc:Fallback>
                <p:oleObj name="Equation" r:id="rId13" imgW="9396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224338"/>
                        <a:ext cx="1585913" cy="728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44" name="Object 24"/>
          <p:cNvGraphicFramePr>
            <a:graphicFrameLocks noChangeAspect="1"/>
          </p:cNvGraphicFramePr>
          <p:nvPr/>
        </p:nvGraphicFramePr>
        <p:xfrm>
          <a:off x="4652963" y="5100638"/>
          <a:ext cx="1671637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Equation" r:id="rId15" imgW="990360" imgH="228600" progId="Equation.DSMT4">
                  <p:embed/>
                </p:oleObj>
              </mc:Choice>
              <mc:Fallback>
                <p:oleObj name="Equation" r:id="rId15" imgW="990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2963" y="5100638"/>
                        <a:ext cx="1671637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45" name="Object 25"/>
          <p:cNvGraphicFramePr>
            <a:graphicFrameLocks noChangeAspect="1"/>
          </p:cNvGraphicFramePr>
          <p:nvPr/>
        </p:nvGraphicFramePr>
        <p:xfrm>
          <a:off x="7264400" y="1722438"/>
          <a:ext cx="77311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" name="Equation" r:id="rId17" imgW="482400" imgH="203040" progId="Equation.DSMT4">
                  <p:embed/>
                </p:oleObj>
              </mc:Choice>
              <mc:Fallback>
                <p:oleObj name="Equation" r:id="rId17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400" y="1722438"/>
                        <a:ext cx="773113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8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8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  <p:bldP spid="81927" grpId="0"/>
      <p:bldP spid="81937" grpId="0" animBg="1"/>
      <p:bldP spid="819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EECE 311 - IC Biasing</a:t>
            </a:r>
          </a:p>
        </p:txBody>
      </p:sp>
      <p:sp>
        <p:nvSpPr>
          <p:cNvPr id="615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BC63BC7-E5FF-4087-8843-73219ABB1FE6}" type="slidenum">
              <a:rPr lang="en-GB" smtClean="0">
                <a:solidFill>
                  <a:srgbClr val="000000"/>
                </a:solidFill>
              </a:rPr>
              <a:pPr/>
              <a:t>13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4648200" y="533400"/>
            <a:ext cx="419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>
                <a:solidFill>
                  <a:srgbClr val="000000"/>
                </a:solidFill>
              </a:rPr>
              <a:t> Considering the base current with </a:t>
            </a:r>
            <a:r>
              <a:rPr lang="en-GB" i="1">
                <a:solidFill>
                  <a:srgbClr val="000000"/>
                </a:solidFill>
              </a:rPr>
              <a:t>m </a:t>
            </a:r>
            <a:r>
              <a:rPr lang="en-GB">
                <a:solidFill>
                  <a:srgbClr val="000000"/>
                </a:solidFill>
              </a:rPr>
              <a:t>= 1 (equal BJT areas)</a:t>
            </a:r>
          </a:p>
        </p:txBody>
      </p:sp>
      <p:pic>
        <p:nvPicPr>
          <p:cNvPr id="82954" name="Picture 10" descr="sedr42021_06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839788"/>
            <a:ext cx="4495800" cy="38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4419600" y="3429000"/>
            <a:ext cx="4267200" cy="97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dirty="0" smtClean="0">
                <a:solidFill>
                  <a:srgbClr val="000000"/>
                </a:solidFill>
              </a:rPr>
              <a:t> Error term is 2/</a:t>
            </a:r>
            <a:r>
              <a:rPr lang="en-GB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b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</a:p>
          <a:p>
            <a:pPr lvl="1"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dirty="0" smtClean="0">
                <a:solidFill>
                  <a:srgbClr val="000000"/>
                </a:solidFill>
              </a:rPr>
              <a:t> Considering </a:t>
            </a:r>
            <a:r>
              <a:rPr lang="en-GB" dirty="0">
                <a:solidFill>
                  <a:srgbClr val="000000"/>
                </a:solidFill>
              </a:rPr>
              <a:t>the base current and different BJT areas </a:t>
            </a:r>
          </a:p>
        </p:txBody>
      </p:sp>
      <p:graphicFrame>
        <p:nvGraphicFramePr>
          <p:cNvPr id="8295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761898"/>
              </p:ext>
            </p:extLst>
          </p:nvPr>
        </p:nvGraphicFramePr>
        <p:xfrm>
          <a:off x="5562600" y="4459288"/>
          <a:ext cx="1714500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Equation" r:id="rId5" imgW="1015920" imgH="609480" progId="Equation.3">
                  <p:embed/>
                </p:oleObj>
              </mc:Choice>
              <mc:Fallback>
                <p:oleObj name="Equation" r:id="rId5" imgW="10159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459288"/>
                        <a:ext cx="1714500" cy="1027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228600" y="4953000"/>
            <a:ext cx="861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How do we include </a:t>
            </a:r>
            <a:r>
              <a:rPr lang="en-GB" dirty="0">
                <a:solidFill>
                  <a:srgbClr val="000000"/>
                </a:solidFill>
              </a:rPr>
              <a:t>the Early </a:t>
            </a:r>
            <a:r>
              <a:rPr lang="en-GB" dirty="0" smtClean="0">
                <a:solidFill>
                  <a:srgbClr val="000000"/>
                </a:solidFill>
              </a:rPr>
              <a:t>Effect?</a:t>
            </a:r>
            <a:endParaRPr lang="en-GB" dirty="0">
              <a:solidFill>
                <a:srgbClr val="000000"/>
              </a:solidFill>
            </a:endParaRPr>
          </a:p>
        </p:txBody>
      </p:sp>
      <p:graphicFrame>
        <p:nvGraphicFramePr>
          <p:cNvPr id="82961" name="Object 17"/>
          <p:cNvGraphicFramePr>
            <a:graphicFrameLocks noChangeAspect="1"/>
          </p:cNvGraphicFramePr>
          <p:nvPr/>
        </p:nvGraphicFramePr>
        <p:xfrm>
          <a:off x="5638800" y="1198563"/>
          <a:ext cx="1693863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Equation" r:id="rId7" imgW="1002960" imgH="419040" progId="Equation.DSMT4">
                  <p:embed/>
                </p:oleObj>
              </mc:Choice>
              <mc:Fallback>
                <p:oleObj name="Equation" r:id="rId7" imgW="10029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198563"/>
                        <a:ext cx="1693863" cy="706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62" name="Object 18"/>
          <p:cNvGraphicFramePr>
            <a:graphicFrameLocks noChangeAspect="1"/>
          </p:cNvGraphicFramePr>
          <p:nvPr/>
        </p:nvGraphicFramePr>
        <p:xfrm>
          <a:off x="5638800" y="1900238"/>
          <a:ext cx="77152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Equation" r:id="rId9" imgW="457200" imgH="228600" progId="Equation.DSMT4">
                  <p:embed/>
                </p:oleObj>
              </mc:Choice>
              <mc:Fallback>
                <p:oleObj name="Equation" r:id="rId9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900238"/>
                        <a:ext cx="771525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64" name="Object 20"/>
          <p:cNvGraphicFramePr>
            <a:graphicFrameLocks noChangeAspect="1"/>
          </p:cNvGraphicFramePr>
          <p:nvPr/>
        </p:nvGraphicFramePr>
        <p:xfrm>
          <a:off x="5621338" y="2324100"/>
          <a:ext cx="1693862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Equation" r:id="rId11" imgW="1002960" imgH="609480" progId="Equation.DSMT4">
                  <p:embed/>
                </p:oleObj>
              </mc:Choice>
              <mc:Fallback>
                <p:oleObj name="Equation" r:id="rId11" imgW="100296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1338" y="2324100"/>
                        <a:ext cx="1693862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2601913" y="269875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87513" y="324485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05200" y="3581400"/>
            <a:ext cx="1219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75" y="3560763"/>
            <a:ext cx="1219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89163" y="2154238"/>
            <a:ext cx="838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  <p:bldP spid="82957" grpId="0"/>
      <p:bldP spid="82959" grpId="0"/>
      <p:bldP spid="14" grpId="0" animBg="1"/>
      <p:bldP spid="15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EECE 311 - IC Biasing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DB3BEC8-CC22-4302-A512-E76FE740C6D3}" type="slidenum">
              <a:rPr lang="en-GB" smtClean="0">
                <a:solidFill>
                  <a:srgbClr val="000000"/>
                </a:solidFill>
              </a:rPr>
              <a:pPr/>
              <a:t>14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457200" y="7620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>
                <a:solidFill>
                  <a:srgbClr val="000000"/>
                </a:solidFill>
              </a:rPr>
              <a:t>Simple BJT Current Mirror</a:t>
            </a: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1295400" y="5181600"/>
            <a:ext cx="478355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i="1" dirty="0">
                <a:solidFill>
                  <a:srgbClr val="000000"/>
                </a:solidFill>
              </a:rPr>
              <a:t>Again, this is a current “sink”, not current “source</a:t>
            </a:r>
            <a:r>
              <a:rPr lang="en-GB" sz="1600" i="1" dirty="0" smtClean="0">
                <a:solidFill>
                  <a:srgbClr val="000000"/>
                </a:solidFill>
              </a:rPr>
              <a:t>”.</a:t>
            </a:r>
          </a:p>
          <a:p>
            <a:r>
              <a:rPr lang="en-GB" sz="1600" i="1" dirty="0" smtClean="0">
                <a:solidFill>
                  <a:srgbClr val="000000"/>
                </a:solidFill>
              </a:rPr>
              <a:t>How do I build a current </a:t>
            </a:r>
            <a:r>
              <a:rPr lang="en-GB" sz="1600" dirty="0" smtClean="0">
                <a:solidFill>
                  <a:srgbClr val="000000"/>
                </a:solidFill>
              </a:rPr>
              <a:t>source? Hint: PNP</a:t>
            </a:r>
            <a:br>
              <a:rPr lang="en-GB" sz="1600" dirty="0" smtClean="0">
                <a:solidFill>
                  <a:srgbClr val="000000"/>
                </a:solidFill>
              </a:rPr>
            </a:br>
            <a:endParaRPr lang="en-GB" sz="1600" dirty="0" smtClean="0">
              <a:solidFill>
                <a:srgbClr val="000000"/>
              </a:solidFill>
            </a:endParaRPr>
          </a:p>
          <a:p>
            <a:r>
              <a:rPr lang="en-GB" sz="1600" dirty="0" smtClean="0">
                <a:solidFill>
                  <a:srgbClr val="000000"/>
                </a:solidFill>
              </a:rPr>
              <a:t>What is the small-signal equivalent of this circuit?</a:t>
            </a:r>
            <a:endParaRPr lang="en-GB" sz="1600" dirty="0">
              <a:solidFill>
                <a:srgbClr val="000000"/>
              </a:solidFill>
            </a:endParaRPr>
          </a:p>
        </p:txBody>
      </p:sp>
      <p:pic>
        <p:nvPicPr>
          <p:cNvPr id="85004" name="Picture 12" descr="sedr42021_06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0"/>
            <a:ext cx="34575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  <p:bldP spid="850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r>
              <a:rPr lang="en-GB" sz="2000" dirty="0" smtClean="0"/>
              <a:t>Common Source Amplifier with Resistive Load (Review from 310)</a:t>
            </a:r>
            <a:br>
              <a:rPr lang="en-GB" sz="2000" dirty="0" smtClean="0"/>
            </a:br>
            <a:r>
              <a:rPr lang="en-GB" sz="2000" dirty="0" smtClean="0"/>
              <a:t>Voltage gain, input resistance, output resistance</a:t>
            </a:r>
          </a:p>
        </p:txBody>
      </p:sp>
    </p:spTree>
    <p:extLst>
      <p:ext uri="{BB962C8B-B14F-4D97-AF65-F5344CB8AC3E}">
        <p14:creationId xmlns:p14="http://schemas.microsoft.com/office/powerpoint/2010/main" val="4274503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3284538" y="4114800"/>
          <a:ext cx="4632325" cy="167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Equation" r:id="rId4" imgW="2031840" imgH="736560" progId="Equation.DSMT4">
                  <p:embed/>
                </p:oleObj>
              </mc:Choice>
              <mc:Fallback>
                <p:oleObj name="Equation" r:id="rId4" imgW="20318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4538" y="4114800"/>
                        <a:ext cx="4632325" cy="167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35" name="Rectangle 15"/>
          <p:cNvSpPr>
            <a:spLocks noChangeArrowheads="1"/>
          </p:cNvSpPr>
          <p:nvPr/>
        </p:nvSpPr>
        <p:spPr bwMode="auto">
          <a:xfrm>
            <a:off x="4343400" y="4953000"/>
            <a:ext cx="35814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8197" name="Picture 4" descr="sedr42021_0617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7963" y="1752600"/>
            <a:ext cx="37893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1C36AFD2-6C3B-4D55-8A43-F68FDA763F8F}" type="slidenum">
              <a:rPr lang="en-GB" smtClean="0">
                <a:solidFill>
                  <a:srgbClr val="000000"/>
                </a:solidFill>
                <a:latin typeface="Arial" charset="0"/>
              </a:rPr>
              <a:pPr algn="ctr"/>
              <a:t>16</a:t>
            </a:fld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r>
              <a:rPr lang="en-GB" sz="2000" dirty="0" smtClean="0"/>
              <a:t>Common Source Amplifier with </a:t>
            </a:r>
            <a:r>
              <a:rPr lang="en-GB" sz="2000" b="1" dirty="0" smtClean="0"/>
              <a:t>Active Load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Replace resistor with current source</a:t>
            </a:r>
          </a:p>
        </p:txBody>
      </p:sp>
      <p:sp>
        <p:nvSpPr>
          <p:cNvPr id="8200" name="Rectangle 3"/>
          <p:cNvSpPr>
            <a:spLocks noChangeArrowheads="1"/>
          </p:cNvSpPr>
          <p:nvPr/>
        </p:nvSpPr>
        <p:spPr bwMode="auto">
          <a:xfrm>
            <a:off x="2514600" y="13716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sz="2000">
                <a:solidFill>
                  <a:srgbClr val="000000"/>
                </a:solidFill>
              </a:rPr>
              <a:t>Small-Signal Analysis </a:t>
            </a:r>
            <a:endParaRPr lang="en-GB" sz="2000" i="1">
              <a:solidFill>
                <a:srgbClr val="000000"/>
              </a:solidFill>
            </a:endParaRPr>
          </a:p>
        </p:txBody>
      </p:sp>
      <p:pic>
        <p:nvPicPr>
          <p:cNvPr id="8201" name="Picture 5" descr="sedr42021_0617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2062163"/>
            <a:ext cx="24003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5" name="Object 2"/>
          <p:cNvGraphicFramePr>
            <a:graphicFrameLocks noChangeAspect="1"/>
          </p:cNvGraphicFramePr>
          <p:nvPr/>
        </p:nvGraphicFramePr>
        <p:xfrm>
          <a:off x="6934200" y="1905000"/>
          <a:ext cx="1752600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Equation" r:id="rId8" imgW="965160" imgH="672840" progId="Equation.DSMT4">
                  <p:embed/>
                </p:oleObj>
              </mc:Choice>
              <mc:Fallback>
                <p:oleObj name="Equation" r:id="rId8" imgW="96516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905000"/>
                        <a:ext cx="1752600" cy="122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30" name="Rectangle 10"/>
          <p:cNvSpPr>
            <a:spLocks noChangeArrowheads="1"/>
          </p:cNvSpPr>
          <p:nvPr/>
        </p:nvSpPr>
        <p:spPr bwMode="auto">
          <a:xfrm>
            <a:off x="6934200" y="1524000"/>
            <a:ext cx="1752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3131" name="Rectangle 11"/>
          <p:cNvSpPr>
            <a:spLocks noChangeArrowheads="1"/>
          </p:cNvSpPr>
          <p:nvPr/>
        </p:nvSpPr>
        <p:spPr bwMode="auto">
          <a:xfrm>
            <a:off x="6934200" y="2209800"/>
            <a:ext cx="17526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6934200" y="2743200"/>
            <a:ext cx="17526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3133" name="Rectangle 13"/>
          <p:cNvSpPr>
            <a:spLocks noChangeArrowheads="1"/>
          </p:cNvSpPr>
          <p:nvPr/>
        </p:nvSpPr>
        <p:spPr bwMode="auto">
          <a:xfrm>
            <a:off x="3276600" y="4191000"/>
            <a:ext cx="2667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3134" name="Rectangle 14"/>
          <p:cNvSpPr>
            <a:spLocks noChangeArrowheads="1"/>
          </p:cNvSpPr>
          <p:nvPr/>
        </p:nvSpPr>
        <p:spPr bwMode="auto">
          <a:xfrm>
            <a:off x="2743200" y="5029200"/>
            <a:ext cx="16002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2743200" y="1295400"/>
            <a:ext cx="3962400" cy="2667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" dur="500"/>
                                        <p:tgtEl>
                                          <p:spTgt spid="133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" dur="500"/>
                                        <p:tgtEl>
                                          <p:spTgt spid="133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5" grpId="0" animBg="1"/>
      <p:bldP spid="133130" grpId="0" animBg="1"/>
      <p:bldP spid="133131" grpId="0" animBg="1"/>
      <p:bldP spid="133132" grpId="0" animBg="1"/>
      <p:bldP spid="133133" grpId="0" animBg="1"/>
      <p:bldP spid="133134" grpId="0" animBg="1"/>
      <p:bldP spid="1331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edr42021_0618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2117725"/>
            <a:ext cx="528002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3886200" y="1828800"/>
            <a:ext cx="5257800" cy="3581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7412" name="Picture 4" descr="sedr42021_0618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0" y="1830388"/>
            <a:ext cx="37655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381000" y="1828800"/>
            <a:ext cx="335280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1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00B24545-FF73-45F4-A992-1AECA171BCFC}" type="slidenum">
              <a:rPr lang="en-GB" smtClean="0">
                <a:solidFill>
                  <a:srgbClr val="000000"/>
                </a:solidFill>
                <a:latin typeface="Arial" charset="0"/>
              </a:rPr>
              <a:pPr algn="ctr"/>
              <a:t>17</a:t>
            </a:fld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1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r>
              <a:rPr lang="en-GB" sz="2000" smtClean="0"/>
              <a:t>CMOS Common Source Amplifier</a:t>
            </a:r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0" y="3352800"/>
            <a:ext cx="1600200" cy="1828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1447800" y="3200400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76600" y="2438400"/>
            <a:ext cx="304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09875" y="3048000"/>
            <a:ext cx="304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4763" y="1565275"/>
            <a:ext cx="3714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6172200" y="51816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9" dur="30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5" grpId="0" animBg="1"/>
      <p:bldP spid="135173" grpId="0" animBg="1"/>
      <p:bldP spid="135174" grpId="0" animBg="1"/>
      <p:bldP spid="13517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6248400" y="3327400"/>
          <a:ext cx="1406525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" name="Equation" r:id="rId4" imgW="774360" imgH="685800" progId="Equation.DSMT4">
                  <p:embed/>
                </p:oleObj>
              </mc:Choice>
              <mc:Fallback>
                <p:oleObj name="Equation" r:id="rId4" imgW="77436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327400"/>
                        <a:ext cx="1406525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6096000" y="3505200"/>
            <a:ext cx="19050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5325" y="2362200"/>
            <a:ext cx="53244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19" name="Object 4"/>
          <p:cNvGraphicFramePr>
            <a:graphicFrameLocks noChangeAspect="1"/>
          </p:cNvGraphicFramePr>
          <p:nvPr/>
        </p:nvGraphicFramePr>
        <p:xfrm>
          <a:off x="3279775" y="4876800"/>
          <a:ext cx="350202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Equation" r:id="rId7" imgW="1536480" imgH="431640" progId="Equation.DSMT4">
                  <p:embed/>
                </p:oleObj>
              </mc:Choice>
              <mc:Fallback>
                <p:oleObj name="Equation" r:id="rId7" imgW="1536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4876800"/>
                        <a:ext cx="3502025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3200400" y="4876800"/>
            <a:ext cx="3657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7A63FD68-35AB-4B1C-A47B-5F9CA5DB8666}" type="slidenum">
              <a:rPr lang="en-GB" smtClean="0">
                <a:solidFill>
                  <a:srgbClr val="000000"/>
                </a:solidFill>
                <a:latin typeface="Arial" charset="0"/>
              </a:rPr>
              <a:pPr algn="ctr"/>
              <a:t>18</a:t>
            </a:fld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5" name="Rectangle 2"/>
          <p:cNvSpPr>
            <a:spLocks noChangeArrowheads="1"/>
          </p:cNvSpPr>
          <p:nvPr/>
        </p:nvSpPr>
        <p:spPr bwMode="auto">
          <a:xfrm>
            <a:off x="381000" y="6858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sz="2000">
                <a:solidFill>
                  <a:srgbClr val="000000"/>
                </a:solidFill>
              </a:rPr>
              <a:t>Small-Signal Analysis of CMOS Common-Source Amplifier </a:t>
            </a:r>
            <a:endParaRPr lang="en-GB" sz="2000" i="1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81000" y="1219200"/>
            <a:ext cx="624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sz="2000" dirty="0">
                <a:solidFill>
                  <a:srgbClr val="000000"/>
                </a:solidFill>
              </a:rPr>
              <a:t>Small-signal equivalent of </a:t>
            </a:r>
            <a:r>
              <a:rPr lang="en-GB" sz="2000" dirty="0" smtClean="0">
                <a:solidFill>
                  <a:srgbClr val="000000"/>
                </a:solidFill>
              </a:rPr>
              <a:t>Q</a:t>
            </a:r>
            <a:r>
              <a:rPr lang="en-GB" sz="2000" baseline="-25000" dirty="0" smtClean="0">
                <a:solidFill>
                  <a:srgbClr val="000000"/>
                </a:solidFill>
              </a:rPr>
              <a:t>3</a:t>
            </a:r>
            <a:r>
              <a:rPr lang="en-GB" sz="2000" dirty="0" smtClean="0">
                <a:solidFill>
                  <a:srgbClr val="000000"/>
                </a:solidFill>
              </a:rPr>
              <a:t>-Q</a:t>
            </a:r>
            <a:r>
              <a:rPr lang="en-GB" sz="2000" baseline="-25000" dirty="0" smtClean="0">
                <a:solidFill>
                  <a:srgbClr val="000000"/>
                </a:solidFill>
              </a:rPr>
              <a:t>2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is simply 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i="1" baseline="-25000" dirty="0">
                <a:solidFill>
                  <a:srgbClr val="000000"/>
                </a:solidFill>
              </a:rPr>
              <a:t>o2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i="1" dirty="0" smtClean="0">
                <a:solidFill>
                  <a:srgbClr val="000000"/>
                </a:solidFill>
              </a:rPr>
              <a:t>v</a:t>
            </a:r>
            <a:r>
              <a:rPr lang="en-GB" i="1" baseline="-25000" dirty="0" smtClean="0">
                <a:solidFill>
                  <a:srgbClr val="000000"/>
                </a:solidFill>
              </a:rPr>
              <a:t>SG2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is pure DC</a:t>
            </a:r>
            <a:endParaRPr lang="en-GB" sz="2000" i="1" dirty="0">
              <a:solidFill>
                <a:srgbClr val="000000"/>
              </a:solidFill>
            </a:endParaRPr>
          </a:p>
        </p:txBody>
      </p:sp>
      <p:pic>
        <p:nvPicPr>
          <p:cNvPr id="9227" name="Picture 4" descr="sedr42021_0618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1085850"/>
            <a:ext cx="22860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522788" y="2209800"/>
            <a:ext cx="13716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graphicFrame>
        <p:nvGraphicFramePr>
          <p:cNvPr id="9228" name="Object 4"/>
          <p:cNvGraphicFramePr>
            <a:graphicFrameLocks noChangeAspect="1"/>
          </p:cNvGraphicFramePr>
          <p:nvPr/>
        </p:nvGraphicFramePr>
        <p:xfrm>
          <a:off x="3359150" y="1527175"/>
          <a:ext cx="28130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Equation" r:id="rId10" imgW="1549080" imgH="241200" progId="Equation.DSMT4">
                  <p:embed/>
                </p:oleObj>
              </mc:Choice>
              <mc:Fallback>
                <p:oleObj name="Equation" r:id="rId10" imgW="1549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0" y="1527175"/>
                        <a:ext cx="281305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2" grpId="0" animBg="1"/>
      <p:bldP spid="137223" grpId="0" animBg="1"/>
      <p:bldP spid="9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CMOS Common-Source Amplifier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122CC-7953-4138-BDB9-4A70002289A6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05000"/>
            <a:ext cx="684864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28800" y="5029200"/>
            <a:ext cx="55643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   Voltage at gate of Q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is a pure DC level (V</a:t>
            </a:r>
            <a:r>
              <a:rPr lang="en-US" baseline="-25000" dirty="0" smtClean="0">
                <a:solidFill>
                  <a:srgbClr val="000000"/>
                </a:solidFill>
              </a:rPr>
              <a:t>BIAS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   In small-signal analysis, Q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appears as simply </a:t>
            </a:r>
            <a:r>
              <a:rPr lang="en-US" i="1" dirty="0" smtClean="0">
                <a:solidFill>
                  <a:srgbClr val="000000"/>
                </a:solidFill>
              </a:rPr>
              <a:t>r</a:t>
            </a:r>
            <a:r>
              <a:rPr lang="en-US" i="1" baseline="-25000" dirty="0" smtClean="0">
                <a:solidFill>
                  <a:srgbClr val="000000"/>
                </a:solidFill>
              </a:rPr>
              <a:t>o2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   The resistance seen looking into MOSFET drain,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     </a:t>
            </a:r>
            <a:r>
              <a:rPr lang="en-US" u="sng" dirty="0" smtClean="0">
                <a:solidFill>
                  <a:srgbClr val="000000"/>
                </a:solidFill>
              </a:rPr>
              <a:t>with gate and source at DC levels</a:t>
            </a:r>
            <a:r>
              <a:rPr lang="en-US" dirty="0" smtClean="0">
                <a:solidFill>
                  <a:srgbClr val="000000"/>
                </a:solidFill>
              </a:rPr>
              <a:t> is equal to </a:t>
            </a:r>
            <a:r>
              <a:rPr lang="en-US" i="1" dirty="0" err="1" smtClean="0">
                <a:solidFill>
                  <a:srgbClr val="000000"/>
                </a:solidFill>
              </a:rPr>
              <a:t>r</a:t>
            </a:r>
            <a:r>
              <a:rPr lang="en-US" i="1" baseline="-25000" dirty="0" err="1" smtClean="0">
                <a:solidFill>
                  <a:srgbClr val="000000"/>
                </a:solidFill>
              </a:rPr>
              <a:t>o</a:t>
            </a:r>
            <a:endParaRPr lang="en-US" i="1" baseline="-25000" dirty="0" smtClean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1752600"/>
            <a:ext cx="3124200" cy="3124200"/>
          </a:xfrm>
          <a:prstGeom prst="rect">
            <a:avLst/>
          </a:prstGeom>
          <a:solidFill>
            <a:schemeClr val="accent3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7C87BB2-4691-4D75-B99E-07BD1AD119DC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pPr eaLnBrk="1" hangingPunct="1"/>
            <a:r>
              <a:rPr lang="en-GB" sz="3600" smtClean="0"/>
              <a:t>Review of MOSFETs and BJTs</a:t>
            </a:r>
          </a:p>
        </p:txBody>
      </p:sp>
      <p:pic>
        <p:nvPicPr>
          <p:cNvPr id="48134" name="Picture 6" descr="sedr42021_ta0603a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14400" y="1371600"/>
            <a:ext cx="1970088" cy="1981200"/>
          </a:xfrm>
          <a:noFill/>
        </p:spPr>
      </p:pic>
      <p:pic>
        <p:nvPicPr>
          <p:cNvPr id="48135" name="Picture 7" descr="sedr42021_ta0603b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486400" y="1220788"/>
            <a:ext cx="2028825" cy="2252662"/>
          </a:xfrm>
          <a:noFill/>
        </p:spPr>
      </p:pic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381000" y="3429000"/>
            <a:ext cx="4495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2400" dirty="0" smtClean="0"/>
              <a:t>For amplification:</a:t>
            </a:r>
            <a:endParaRPr lang="en-GB" sz="2400" dirty="0"/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sz="2000" dirty="0"/>
              <a:t>MOSFET in Saturation (NMOS)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4800600" y="3505200"/>
            <a:ext cx="3886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endParaRPr lang="en-GB" sz="2000"/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sz="2000"/>
              <a:t>BJT in Active mode (NPN)</a:t>
            </a:r>
          </a:p>
        </p:txBody>
      </p:sp>
      <p:graphicFrame>
        <p:nvGraphicFramePr>
          <p:cNvPr id="48140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79668794"/>
              </p:ext>
            </p:extLst>
          </p:nvPr>
        </p:nvGraphicFramePr>
        <p:xfrm>
          <a:off x="1157288" y="4343400"/>
          <a:ext cx="3324225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6" imgW="1562040" imgH="482400" progId="Equation.DSMT4">
                  <p:embed/>
                </p:oleObj>
              </mc:Choice>
              <mc:Fallback>
                <p:oleObj name="Equation" r:id="rId6" imgW="1562040" imgH="482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288" y="4343400"/>
                        <a:ext cx="3324225" cy="1027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2" name="AutoShape 14"/>
          <p:cNvSpPr>
            <a:spLocks/>
          </p:cNvSpPr>
          <p:nvPr/>
        </p:nvSpPr>
        <p:spPr bwMode="auto">
          <a:xfrm rot="-5400000">
            <a:off x="2286000" y="4953000"/>
            <a:ext cx="304800" cy="1066800"/>
          </a:xfrm>
          <a:prstGeom prst="leftBrace">
            <a:avLst>
              <a:gd name="adj1" fmla="val 2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814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656826"/>
              </p:ext>
            </p:extLst>
          </p:nvPr>
        </p:nvGraphicFramePr>
        <p:xfrm>
          <a:off x="2219325" y="5562600"/>
          <a:ext cx="2125663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8" imgW="1307880" imgH="253800" progId="Equation.DSMT4">
                  <p:embed/>
                </p:oleObj>
              </mc:Choice>
              <mc:Fallback>
                <p:oleObj name="Equation" r:id="rId8" imgW="130788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325" y="5562600"/>
                        <a:ext cx="2125663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888029"/>
              </p:ext>
            </p:extLst>
          </p:nvPr>
        </p:nvGraphicFramePr>
        <p:xfrm>
          <a:off x="5114925" y="4314825"/>
          <a:ext cx="372427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10" imgW="1612800" imgH="482400" progId="Equation.DSMT4">
                  <p:embed/>
                </p:oleObj>
              </mc:Choice>
              <mc:Fallback>
                <p:oleObj name="Equation" r:id="rId10" imgW="1612800" imgH="482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4925" y="4314825"/>
                        <a:ext cx="3724275" cy="111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8" grpId="0"/>
      <p:bldP spid="48139" grpId="0"/>
      <p:bldP spid="481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066800"/>
          </a:xfrm>
        </p:spPr>
        <p:txBody>
          <a:bodyPr/>
          <a:lstStyle/>
          <a:p>
            <a:r>
              <a:rPr lang="en-US" dirty="0" smtClean="0"/>
              <a:t>CMOS CS – Output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505200"/>
            <a:ext cx="8229600" cy="1219200"/>
          </a:xfrm>
        </p:spPr>
        <p:txBody>
          <a:bodyPr/>
          <a:lstStyle/>
          <a:p>
            <a:r>
              <a:rPr lang="en-US" i="1" dirty="0" smtClean="0"/>
              <a:t>R</a:t>
            </a:r>
            <a:r>
              <a:rPr lang="en-US" i="1" baseline="-25000" dirty="0" smtClean="0"/>
              <a:t>o</a:t>
            </a:r>
            <a:r>
              <a:rPr lang="en-US" dirty="0" smtClean="0"/>
              <a:t> = </a:t>
            </a:r>
            <a:r>
              <a:rPr lang="en-US" i="1" dirty="0" smtClean="0"/>
              <a:t>r</a:t>
            </a:r>
            <a:r>
              <a:rPr lang="en-US" i="1" baseline="-25000" dirty="0" smtClean="0"/>
              <a:t>o1</a:t>
            </a:r>
            <a:r>
              <a:rPr lang="en-US" dirty="0" smtClean="0"/>
              <a:t> // </a:t>
            </a:r>
            <a:r>
              <a:rPr lang="en-US" i="1" dirty="0" smtClean="0"/>
              <a:t>r</a:t>
            </a:r>
            <a:r>
              <a:rPr lang="en-US" i="1" baseline="-25000" dirty="0" smtClean="0"/>
              <a:t>o2</a:t>
            </a:r>
            <a:endParaRPr lang="en-US" i="1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122CC-7953-4138-BDB9-4A70002289A6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209800"/>
            <a:ext cx="323052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Freeform 21"/>
          <p:cNvSpPr/>
          <p:nvPr/>
        </p:nvSpPr>
        <p:spPr>
          <a:xfrm>
            <a:off x="6248400" y="2743200"/>
            <a:ext cx="1283110" cy="983226"/>
          </a:xfrm>
          <a:custGeom>
            <a:avLst/>
            <a:gdLst>
              <a:gd name="connsiteX0" fmla="*/ 1283110 w 1283110"/>
              <a:gd name="connsiteY0" fmla="*/ 943897 h 983226"/>
              <a:gd name="connsiteX1" fmla="*/ 294968 w 1283110"/>
              <a:gd name="connsiteY1" fmla="*/ 825910 h 983226"/>
              <a:gd name="connsiteX2" fmla="*/ 0 w 1283110"/>
              <a:gd name="connsiteY2" fmla="*/ 0 h 983226"/>
              <a:gd name="connsiteX3" fmla="*/ 0 w 1283110"/>
              <a:gd name="connsiteY3" fmla="*/ 0 h 983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110" h="983226">
                <a:moveTo>
                  <a:pt x="1283110" y="943897"/>
                </a:moveTo>
                <a:cubicBezTo>
                  <a:pt x="895965" y="963561"/>
                  <a:pt x="508820" y="983226"/>
                  <a:pt x="294968" y="825910"/>
                </a:cubicBezTo>
                <a:cubicBezTo>
                  <a:pt x="81116" y="668594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Freeform 22"/>
          <p:cNvSpPr/>
          <p:nvPr/>
        </p:nvSpPr>
        <p:spPr>
          <a:xfrm flipV="1">
            <a:off x="6260690" y="4038600"/>
            <a:ext cx="1283110" cy="983226"/>
          </a:xfrm>
          <a:custGeom>
            <a:avLst/>
            <a:gdLst>
              <a:gd name="connsiteX0" fmla="*/ 1283110 w 1283110"/>
              <a:gd name="connsiteY0" fmla="*/ 943897 h 983226"/>
              <a:gd name="connsiteX1" fmla="*/ 294968 w 1283110"/>
              <a:gd name="connsiteY1" fmla="*/ 825910 h 983226"/>
              <a:gd name="connsiteX2" fmla="*/ 0 w 1283110"/>
              <a:gd name="connsiteY2" fmla="*/ 0 h 983226"/>
              <a:gd name="connsiteX3" fmla="*/ 0 w 1283110"/>
              <a:gd name="connsiteY3" fmla="*/ 0 h 983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110" h="983226">
                <a:moveTo>
                  <a:pt x="1283110" y="943897"/>
                </a:moveTo>
                <a:cubicBezTo>
                  <a:pt x="895965" y="963561"/>
                  <a:pt x="508820" y="983226"/>
                  <a:pt x="294968" y="825910"/>
                </a:cubicBezTo>
                <a:cubicBezTo>
                  <a:pt x="81116" y="668594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91400" y="336446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</a:rPr>
              <a:t>r</a:t>
            </a:r>
            <a:r>
              <a:rPr lang="en-US" i="1" baseline="-25000" dirty="0" smtClean="0">
                <a:solidFill>
                  <a:srgbClr val="000000"/>
                </a:solidFill>
              </a:rPr>
              <a:t>o2</a:t>
            </a:r>
            <a:endParaRPr lang="en-US" i="1" baseline="-2500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91400" y="399189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</a:rPr>
              <a:t>r</a:t>
            </a:r>
            <a:r>
              <a:rPr lang="en-US" i="1" baseline="-25000" dirty="0" smtClean="0">
                <a:solidFill>
                  <a:srgbClr val="000000"/>
                </a:solidFill>
              </a:rPr>
              <a:t>o1</a:t>
            </a:r>
            <a:endParaRPr lang="en-US" i="1" baseline="-25000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1447800"/>
            <a:ext cx="6582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The small-signal resistance seen looking into MOSFET drain,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with gate and source at DC levels, is equal to </a:t>
            </a:r>
            <a:r>
              <a:rPr lang="en-US" i="1" dirty="0" err="1" smtClean="0">
                <a:solidFill>
                  <a:srgbClr val="000000"/>
                </a:solidFill>
              </a:rPr>
              <a:t>r</a:t>
            </a:r>
            <a:r>
              <a:rPr lang="en-US" i="1" baseline="-25000" dirty="0" err="1" smtClean="0">
                <a:solidFill>
                  <a:srgbClr val="000000"/>
                </a:solidFill>
              </a:rPr>
              <a:t>o</a:t>
            </a:r>
            <a:endParaRPr lang="en-US" i="1" baseline="-250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 animBg="1"/>
      <p:bldP spid="23" grpId="0" animBg="1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A0A1BFCB-EBCA-43F5-8D1E-A2EFFA1627A0}" type="slidenum">
              <a:rPr lang="en-GB" smtClean="0">
                <a:solidFill>
                  <a:srgbClr val="000000"/>
                </a:solidFill>
                <a:latin typeface="Arial" charset="0"/>
              </a:rPr>
              <a:pPr algn="ctr"/>
              <a:t>21</a:t>
            </a:fld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381000" y="6858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sz="2000">
                <a:solidFill>
                  <a:srgbClr val="000000"/>
                </a:solidFill>
              </a:rPr>
              <a:t>Example: CMOS Common-Source Amp</a:t>
            </a:r>
            <a:endParaRPr lang="en-GB" sz="2000" i="1">
              <a:solidFill>
                <a:srgbClr val="000000"/>
              </a:solidFill>
            </a:endParaRPr>
          </a:p>
        </p:txBody>
      </p:sp>
      <p:pic>
        <p:nvPicPr>
          <p:cNvPr id="1029" name="Picture 4" descr="sedr42021_0618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2675" y="533400"/>
            <a:ext cx="29051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6028" name="Object 12"/>
          <p:cNvGraphicFramePr>
            <a:graphicFrameLocks noChangeAspect="1"/>
          </p:cNvGraphicFramePr>
          <p:nvPr/>
        </p:nvGraphicFramePr>
        <p:xfrm>
          <a:off x="1192213" y="1066800"/>
          <a:ext cx="2541587" cy="363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name="Equation" r:id="rId5" imgW="1587240" imgH="2260440" progId="Equation.DSMT4">
                  <p:embed/>
                </p:oleObj>
              </mc:Choice>
              <mc:Fallback>
                <p:oleObj name="Equation" r:id="rId5" imgW="1587240" imgH="226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13" y="1066800"/>
                        <a:ext cx="2541587" cy="3633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33400" y="4800600"/>
            <a:ext cx="7391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sz="2000" dirty="0">
                <a:solidFill>
                  <a:srgbClr val="000000"/>
                </a:solidFill>
              </a:rPr>
              <a:t>Find: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i="1" dirty="0">
                <a:solidFill>
                  <a:srgbClr val="000000"/>
                </a:solidFill>
              </a:rPr>
              <a:t>Output </a:t>
            </a:r>
            <a:r>
              <a:rPr lang="en-GB" i="1" dirty="0" smtClean="0">
                <a:solidFill>
                  <a:srgbClr val="000000"/>
                </a:solidFill>
              </a:rPr>
              <a:t>resistance of amplifier</a:t>
            </a:r>
            <a:endParaRPr lang="en-GB" i="1" dirty="0">
              <a:solidFill>
                <a:srgbClr val="000000"/>
              </a:solidFill>
            </a:endParaRP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i="1" dirty="0">
                <a:solidFill>
                  <a:srgbClr val="000000"/>
                </a:solidFill>
              </a:rPr>
              <a:t>Small-signal voltage </a:t>
            </a:r>
            <a:r>
              <a:rPr lang="en-GB" i="1" dirty="0" smtClean="0">
                <a:solidFill>
                  <a:srgbClr val="000000"/>
                </a:solidFill>
              </a:rPr>
              <a:t>gain </a:t>
            </a:r>
            <a:r>
              <a:rPr lang="en-GB" i="1" dirty="0" err="1" smtClean="0">
                <a:solidFill>
                  <a:srgbClr val="000000"/>
                </a:solidFill>
              </a:rPr>
              <a:t>v</a:t>
            </a:r>
            <a:r>
              <a:rPr lang="en-GB" i="1" baseline="-25000" dirty="0" err="1" smtClean="0">
                <a:solidFill>
                  <a:srgbClr val="000000"/>
                </a:solidFill>
              </a:rPr>
              <a:t>o</a:t>
            </a:r>
            <a:r>
              <a:rPr lang="en-GB" i="1" dirty="0" smtClean="0">
                <a:solidFill>
                  <a:srgbClr val="000000"/>
                </a:solidFill>
              </a:rPr>
              <a:t>/v</a:t>
            </a:r>
            <a:r>
              <a:rPr lang="en-GB" i="1" baseline="-25000" dirty="0" smtClean="0">
                <a:solidFill>
                  <a:srgbClr val="000000"/>
                </a:solidFill>
              </a:rPr>
              <a:t>i</a:t>
            </a:r>
            <a:endParaRPr lang="en-GB" i="1" baseline="-25000" dirty="0">
              <a:solidFill>
                <a:srgbClr val="000000"/>
              </a:solidFill>
            </a:endParaRP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i="1" dirty="0">
                <a:solidFill>
                  <a:srgbClr val="000000"/>
                </a:solidFill>
              </a:rPr>
              <a:t>Limits of </a:t>
            </a:r>
            <a:r>
              <a:rPr lang="en-GB" i="1" dirty="0" err="1">
                <a:solidFill>
                  <a:srgbClr val="000000"/>
                </a:solidFill>
              </a:rPr>
              <a:t>v</a:t>
            </a:r>
            <a:r>
              <a:rPr lang="en-GB" i="1" baseline="-25000" dirty="0" err="1">
                <a:solidFill>
                  <a:srgbClr val="000000"/>
                </a:solidFill>
              </a:rPr>
              <a:t>o</a:t>
            </a:r>
            <a:r>
              <a:rPr lang="en-GB" i="1" dirty="0">
                <a:solidFill>
                  <a:srgbClr val="000000"/>
                </a:solidFill>
              </a:rPr>
              <a:t> to keep Q</a:t>
            </a:r>
            <a:r>
              <a:rPr lang="en-GB" i="1" baseline="-25000" dirty="0">
                <a:solidFill>
                  <a:srgbClr val="000000"/>
                </a:solidFill>
              </a:rPr>
              <a:t>1</a:t>
            </a:r>
            <a:r>
              <a:rPr lang="en-GB" i="1" dirty="0">
                <a:solidFill>
                  <a:srgbClr val="000000"/>
                </a:solidFill>
              </a:rPr>
              <a:t> and Q</a:t>
            </a:r>
            <a:r>
              <a:rPr lang="en-GB" i="1" baseline="-25000" dirty="0">
                <a:solidFill>
                  <a:srgbClr val="000000"/>
                </a:solidFill>
              </a:rPr>
              <a:t>2</a:t>
            </a:r>
            <a:r>
              <a:rPr lang="en-GB" i="1" dirty="0">
                <a:solidFill>
                  <a:srgbClr val="000000"/>
                </a:solidFill>
              </a:rPr>
              <a:t> saturated</a:t>
            </a:r>
          </a:p>
        </p:txBody>
      </p:sp>
      <p:sp>
        <p:nvSpPr>
          <p:cNvPr id="7" name="Rectangle 6"/>
          <p:cNvSpPr/>
          <p:nvPr/>
        </p:nvSpPr>
        <p:spPr>
          <a:xfrm>
            <a:off x="8686800" y="1066800"/>
            <a:ext cx="228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96200" y="609600"/>
            <a:ext cx="42545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94688" y="147955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67600" y="10668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86463" y="744538"/>
            <a:ext cx="1524000" cy="1143000"/>
          </a:xfrm>
          <a:prstGeom prst="rect">
            <a:avLst/>
          </a:prstGeom>
          <a:solidFill>
            <a:srgbClr val="FFC000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86463" y="1885950"/>
            <a:ext cx="1295400" cy="1157288"/>
          </a:xfrm>
          <a:prstGeom prst="rect">
            <a:avLst/>
          </a:prstGeom>
          <a:solidFill>
            <a:srgbClr val="FFC000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2"/>
          <p:cNvGraphicFramePr>
            <a:graphicFrameLocks noChangeAspect="1"/>
          </p:cNvGraphicFramePr>
          <p:nvPr/>
        </p:nvGraphicFramePr>
        <p:xfrm>
          <a:off x="2274888" y="401638"/>
          <a:ext cx="4735512" cy="639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" name="Equation" r:id="rId4" imgW="3619440" imgH="4863960" progId="Equation.DSMT4">
                  <p:embed/>
                </p:oleObj>
              </mc:Choice>
              <mc:Fallback>
                <p:oleObj name="Equation" r:id="rId4" imgW="3619440" imgH="4863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401638"/>
                        <a:ext cx="4735512" cy="6391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3F5B2B7F-7DDF-4703-BE8E-7BF4A009ECD6}" type="slidenum">
              <a:rPr lang="en-GB" smtClean="0">
                <a:solidFill>
                  <a:srgbClr val="000000"/>
                </a:solidFill>
                <a:latin typeface="Arial" charset="0"/>
              </a:rPr>
              <a:pPr algn="ctr"/>
              <a:t>22</a:t>
            </a:fld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52" name="Picture 4" descr="sedr42021_0618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62675" y="533400"/>
            <a:ext cx="29051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76200" y="38100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sz="2000">
                <a:solidFill>
                  <a:srgbClr val="000000"/>
                </a:solidFill>
              </a:rPr>
              <a:t>Solution: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1200" y="762000"/>
            <a:ext cx="411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1066800"/>
            <a:ext cx="411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1371600"/>
            <a:ext cx="4114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1981200"/>
            <a:ext cx="3962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2514600"/>
            <a:ext cx="3962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95488" y="3255963"/>
            <a:ext cx="396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3900" y="3505200"/>
            <a:ext cx="3962400" cy="284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92313" y="3856038"/>
            <a:ext cx="396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90725" y="4144963"/>
            <a:ext cx="3962400" cy="274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98663" y="4486275"/>
            <a:ext cx="396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81200" y="4800600"/>
            <a:ext cx="5105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95488" y="5237163"/>
            <a:ext cx="5029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93900" y="5562600"/>
            <a:ext cx="5029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82788" y="5892800"/>
            <a:ext cx="5029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81200" y="6207125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06600" y="6532563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57400" y="457200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071" name="TextBox 23"/>
          <p:cNvSpPr txBox="1">
            <a:spLocks noChangeArrowheads="1"/>
          </p:cNvSpPr>
          <p:nvPr/>
        </p:nvSpPr>
        <p:spPr bwMode="auto">
          <a:xfrm>
            <a:off x="6553200" y="3352800"/>
            <a:ext cx="21129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We will neglect channel-</a:t>
            </a:r>
            <a:br>
              <a:rPr lang="en-US" sz="1400">
                <a:solidFill>
                  <a:srgbClr val="000000"/>
                </a:solidFill>
              </a:rPr>
            </a:br>
            <a:r>
              <a:rPr lang="en-US" sz="1400">
                <a:solidFill>
                  <a:srgbClr val="000000"/>
                </a:solidFill>
              </a:rPr>
              <a:t>length modulation in</a:t>
            </a:r>
            <a:br>
              <a:rPr lang="en-US" sz="1400">
                <a:solidFill>
                  <a:srgbClr val="000000"/>
                </a:solidFill>
              </a:rPr>
            </a:br>
            <a:r>
              <a:rPr lang="en-US" sz="1400">
                <a:solidFill>
                  <a:srgbClr val="000000"/>
                </a:solidFill>
              </a:rPr>
              <a:t>DC analyses.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686800" y="1066800"/>
            <a:ext cx="228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294688" y="147955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86463" y="744538"/>
            <a:ext cx="1524000" cy="1143000"/>
          </a:xfrm>
          <a:prstGeom prst="rect">
            <a:avLst/>
          </a:prstGeom>
          <a:solidFill>
            <a:srgbClr val="FFC000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86463" y="1882775"/>
            <a:ext cx="1295400" cy="1157288"/>
          </a:xfrm>
          <a:prstGeom prst="rect">
            <a:avLst/>
          </a:prstGeom>
          <a:solidFill>
            <a:srgbClr val="FFC000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609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</a:pPr>
            <a:r>
              <a:rPr lang="en-GB" sz="3200" dirty="0">
                <a:solidFill>
                  <a:srgbClr val="000000"/>
                </a:solidFill>
              </a:rPr>
              <a:t>CMOS Common-Source </a:t>
            </a:r>
            <a:r>
              <a:rPr lang="en-GB" sz="3200" b="1" i="1" dirty="0">
                <a:solidFill>
                  <a:srgbClr val="000000"/>
                </a:solidFill>
              </a:rPr>
              <a:t>Cascade</a:t>
            </a:r>
          </a:p>
        </p:txBody>
      </p:sp>
      <p:pic>
        <p:nvPicPr>
          <p:cNvPr id="32771" name="Picture 15" descr="cascad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495425"/>
            <a:ext cx="64103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0" y="47244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sz="2000" i="1" dirty="0" smtClean="0">
                <a:solidFill>
                  <a:srgbClr val="000000"/>
                </a:solidFill>
              </a:rPr>
              <a:t>Assume identical stages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sz="2000" i="1" dirty="0" smtClean="0">
                <a:solidFill>
                  <a:srgbClr val="000000"/>
                </a:solidFill>
              </a:rPr>
              <a:t>What </a:t>
            </a:r>
            <a:r>
              <a:rPr lang="en-GB" sz="2000" i="1" dirty="0">
                <a:solidFill>
                  <a:srgbClr val="000000"/>
                </a:solidFill>
              </a:rPr>
              <a:t>is the overall low-frequency gain if the per-stage gain is –42</a:t>
            </a:r>
            <a:r>
              <a:rPr lang="en-GB" sz="2000" i="1" dirty="0" smtClean="0">
                <a:solidFill>
                  <a:srgbClr val="000000"/>
                </a:solidFill>
              </a:rPr>
              <a:t>?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sz="2000" i="1" dirty="0" smtClean="0">
                <a:solidFill>
                  <a:srgbClr val="000000"/>
                </a:solidFill>
              </a:rPr>
              <a:t>What is the input resistance?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sz="2000" i="1" dirty="0" smtClean="0">
                <a:solidFill>
                  <a:srgbClr val="000000"/>
                </a:solidFill>
              </a:rPr>
              <a:t>What is the output resistance?</a:t>
            </a:r>
            <a:endParaRPr lang="en-GB" sz="20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3762375" y="4171950"/>
          <a:ext cx="3675063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4" name="Equation" r:id="rId4" imgW="1612800" imgH="685800" progId="Equation.DSMT4">
                  <p:embed/>
                </p:oleObj>
              </mc:Choice>
              <mc:Fallback>
                <p:oleObj name="Equation" r:id="rId4" imgW="16128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75" y="4171950"/>
                        <a:ext cx="3675063" cy="156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33" name="Rectangle 13"/>
          <p:cNvSpPr>
            <a:spLocks noChangeArrowheads="1"/>
          </p:cNvSpPr>
          <p:nvPr/>
        </p:nvSpPr>
        <p:spPr bwMode="auto">
          <a:xfrm>
            <a:off x="3505200" y="4191000"/>
            <a:ext cx="2438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0243" name="Object 2"/>
          <p:cNvGraphicFramePr>
            <a:graphicFrameLocks noChangeAspect="1"/>
          </p:cNvGraphicFramePr>
          <p:nvPr/>
        </p:nvGraphicFramePr>
        <p:xfrm>
          <a:off x="6934200" y="1905000"/>
          <a:ext cx="1752600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" name="Equation" r:id="rId6" imgW="965160" imgH="672840" progId="Equation.DSMT4">
                  <p:embed/>
                </p:oleObj>
              </mc:Choice>
              <mc:Fallback>
                <p:oleObj name="Equation" r:id="rId6" imgW="96516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905000"/>
                        <a:ext cx="1752600" cy="122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5" name="Picture 4" descr="sedr42021_0617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7963" y="1768475"/>
            <a:ext cx="3789362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3"/>
          <p:cNvSpPr>
            <a:spLocks noChangeArrowheads="1"/>
          </p:cNvSpPr>
          <p:nvPr/>
        </p:nvSpPr>
        <p:spPr bwMode="auto">
          <a:xfrm>
            <a:off x="2514600" y="13716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sz="2000">
                <a:solidFill>
                  <a:srgbClr val="000000"/>
                </a:solidFill>
              </a:rPr>
              <a:t>Small-Signal Analysis </a:t>
            </a:r>
            <a:endParaRPr lang="en-GB" sz="2000" i="1">
              <a:solidFill>
                <a:srgbClr val="000000"/>
              </a:solidFill>
            </a:endParaRPr>
          </a:p>
        </p:txBody>
      </p:sp>
      <p:sp>
        <p:nvSpPr>
          <p:cNvPr id="133134" name="Rectangle 14"/>
          <p:cNvSpPr>
            <a:spLocks noChangeArrowheads="1"/>
          </p:cNvSpPr>
          <p:nvPr/>
        </p:nvSpPr>
        <p:spPr bwMode="auto">
          <a:xfrm>
            <a:off x="2743200" y="5029200"/>
            <a:ext cx="2438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3135" name="Rectangle 15"/>
          <p:cNvSpPr>
            <a:spLocks noChangeArrowheads="1"/>
          </p:cNvSpPr>
          <p:nvPr/>
        </p:nvSpPr>
        <p:spPr bwMode="auto">
          <a:xfrm>
            <a:off x="5181600" y="4876800"/>
            <a:ext cx="24384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3130" name="Rectangle 10"/>
          <p:cNvSpPr>
            <a:spLocks noChangeArrowheads="1"/>
          </p:cNvSpPr>
          <p:nvPr/>
        </p:nvSpPr>
        <p:spPr bwMode="auto">
          <a:xfrm>
            <a:off x="6934200" y="1524000"/>
            <a:ext cx="1752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3131" name="Rectangle 11"/>
          <p:cNvSpPr>
            <a:spLocks noChangeArrowheads="1"/>
          </p:cNvSpPr>
          <p:nvPr/>
        </p:nvSpPr>
        <p:spPr bwMode="auto">
          <a:xfrm>
            <a:off x="6934200" y="2209800"/>
            <a:ext cx="17526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6934200" y="2743200"/>
            <a:ext cx="17526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2743200" y="1295400"/>
            <a:ext cx="3962400" cy="2667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5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B805EEF9-B45D-4BB6-8C55-094A807BD80E}" type="slidenum">
              <a:rPr lang="en-GB" smtClean="0">
                <a:solidFill>
                  <a:srgbClr val="000000"/>
                </a:solidFill>
                <a:latin typeface="Arial" charset="0"/>
              </a:rPr>
              <a:pPr algn="ctr"/>
              <a:t>24</a:t>
            </a:fld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r>
              <a:rPr lang="en-GB" sz="2000" smtClean="0"/>
              <a:t>Common Emitter Amplifier with Active Load</a:t>
            </a:r>
          </a:p>
        </p:txBody>
      </p:sp>
      <p:pic>
        <p:nvPicPr>
          <p:cNvPr id="10255" name="Picture 5" descr="sedr42021_0617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6550" y="2062163"/>
            <a:ext cx="20320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78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" dur="500"/>
                                        <p:tgtEl>
                                          <p:spTgt spid="133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" dur="500"/>
                                        <p:tgtEl>
                                          <p:spTgt spid="133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3" grpId="0" animBg="1"/>
      <p:bldP spid="133134" grpId="0" animBg="1"/>
      <p:bldP spid="133135" grpId="0" animBg="1"/>
      <p:bldP spid="133130" grpId="0" animBg="1"/>
      <p:bldP spid="133131" grpId="0" animBg="1"/>
      <p:bldP spid="133132" grpId="0" animBg="1"/>
      <p:bldP spid="1331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sz="3600" dirty="0" smtClean="0"/>
              <a:t>BJT Version</a:t>
            </a:r>
            <a:br>
              <a:rPr lang="en-US" sz="3600" dirty="0" smtClean="0"/>
            </a:br>
            <a:r>
              <a:rPr lang="en-US" sz="3600" dirty="0" smtClean="0"/>
              <a:t>Common-Emitter Amplifier</a:t>
            </a:r>
          </a:p>
        </p:txBody>
      </p:sp>
      <p:sp>
        <p:nvSpPr>
          <p:cNvPr id="102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FF5C4F1-232E-470C-9C07-1D86FF8A86D4}" type="slidenum">
              <a:rPr lang="en-GB" smtClean="0">
                <a:solidFill>
                  <a:srgbClr val="000000"/>
                </a:solidFill>
              </a:rPr>
              <a:pPr/>
              <a:t>25</a:t>
            </a:fld>
            <a:endParaRPr lang="en-GB" smtClean="0">
              <a:solidFill>
                <a:srgbClr val="000000"/>
              </a:solidFill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381000" y="1752600"/>
          <a:ext cx="42672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8" name="Visio" r:id="rId4" imgW="1098194" imgH="1123593" progId="Visio.Drawing.11">
                  <p:embed/>
                </p:oleObj>
              </mc:Choice>
              <mc:Fallback>
                <p:oleObj name="Visio" r:id="rId4" imgW="1098194" imgH="112359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752600"/>
                        <a:ext cx="42672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3" name="Object 5"/>
          <p:cNvGraphicFramePr>
            <a:graphicFrameLocks noChangeAspect="1"/>
          </p:cNvGraphicFramePr>
          <p:nvPr/>
        </p:nvGraphicFramePr>
        <p:xfrm>
          <a:off x="4114800" y="1752600"/>
          <a:ext cx="48006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Visio" r:id="rId6" imgW="1288502" imgH="1138580" progId="Visio.Drawing.11">
                  <p:embed/>
                </p:oleObj>
              </mc:Choice>
              <mc:Fallback>
                <p:oleObj name="Visio" r:id="rId6" imgW="1288502" imgH="113858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752600"/>
                        <a:ext cx="48006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3265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066800"/>
          </a:xfrm>
        </p:spPr>
        <p:txBody>
          <a:bodyPr/>
          <a:lstStyle/>
          <a:p>
            <a:r>
              <a:rPr lang="en-US" dirty="0" smtClean="0"/>
              <a:t>BJT CE – Output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84264"/>
            <a:ext cx="8229600" cy="2057400"/>
          </a:xfrm>
        </p:spPr>
        <p:txBody>
          <a:bodyPr/>
          <a:lstStyle/>
          <a:p>
            <a:r>
              <a:rPr lang="en-US" i="1" dirty="0" smtClean="0"/>
              <a:t>R</a:t>
            </a:r>
            <a:r>
              <a:rPr lang="en-US" i="1" baseline="-25000" dirty="0" smtClean="0"/>
              <a:t>o</a:t>
            </a:r>
            <a:r>
              <a:rPr lang="en-US" dirty="0" smtClean="0"/>
              <a:t> = </a:t>
            </a:r>
            <a:r>
              <a:rPr lang="en-US" i="1" dirty="0" smtClean="0"/>
              <a:t>r</a:t>
            </a:r>
            <a:r>
              <a:rPr lang="en-US" i="1" baseline="-25000" dirty="0" smtClean="0"/>
              <a:t>o1</a:t>
            </a:r>
            <a:r>
              <a:rPr lang="en-US" dirty="0" smtClean="0"/>
              <a:t> // </a:t>
            </a:r>
            <a:r>
              <a:rPr lang="en-US" i="1" dirty="0" smtClean="0"/>
              <a:t>r</a:t>
            </a:r>
            <a:r>
              <a:rPr lang="en-US" i="1" baseline="-25000" dirty="0" smtClean="0"/>
              <a:t>o2</a:t>
            </a:r>
          </a:p>
          <a:p>
            <a:endParaRPr lang="en-US" i="1" baseline="-25000" dirty="0"/>
          </a:p>
          <a:p>
            <a:r>
              <a:rPr lang="en-US" i="1" dirty="0" smtClean="0"/>
              <a:t>A</a:t>
            </a:r>
            <a:r>
              <a:rPr lang="en-US" i="1" baseline="-25000" dirty="0" smtClean="0"/>
              <a:t>v</a:t>
            </a:r>
            <a:r>
              <a:rPr lang="en-US" i="1" dirty="0" smtClean="0"/>
              <a:t> = -</a:t>
            </a:r>
            <a:r>
              <a:rPr lang="en-US" i="1" dirty="0" err="1" smtClean="0"/>
              <a:t>g</a:t>
            </a:r>
            <a:r>
              <a:rPr lang="en-US" i="1" baseline="-25000" dirty="0" err="1" smtClean="0"/>
              <a:t>m</a:t>
            </a:r>
            <a:r>
              <a:rPr lang="en-US" dirty="0" smtClean="0"/>
              <a:t>(</a:t>
            </a:r>
            <a:r>
              <a:rPr lang="en-US" i="1" dirty="0"/>
              <a:t>r</a:t>
            </a:r>
            <a:r>
              <a:rPr lang="en-US" i="1" baseline="-25000" dirty="0"/>
              <a:t>o1</a:t>
            </a:r>
            <a:r>
              <a:rPr lang="en-US" dirty="0"/>
              <a:t> // </a:t>
            </a:r>
            <a:r>
              <a:rPr lang="en-US" i="1" dirty="0" smtClean="0"/>
              <a:t>r</a:t>
            </a:r>
            <a:r>
              <a:rPr lang="en-US" i="1" baseline="-25000" dirty="0" smtClean="0"/>
              <a:t>o2</a:t>
            </a:r>
            <a:r>
              <a:rPr lang="en-US" dirty="0" smtClean="0"/>
              <a:t>)</a:t>
            </a:r>
          </a:p>
          <a:p>
            <a:endParaRPr lang="en-US" i="1" dirty="0" smtClean="0"/>
          </a:p>
          <a:p>
            <a:r>
              <a:rPr lang="en-US" sz="2800" i="1" dirty="0" smtClean="0"/>
              <a:t>What is the </a:t>
            </a:r>
            <a:br>
              <a:rPr lang="en-US" sz="2800" i="1" dirty="0" smtClean="0"/>
            </a:br>
            <a:r>
              <a:rPr lang="en-US" sz="2800" i="1" dirty="0" smtClean="0"/>
              <a:t>input resistance? </a:t>
            </a:r>
          </a:p>
          <a:p>
            <a:pPr>
              <a:buNone/>
            </a:pPr>
            <a:r>
              <a:rPr lang="en-US" sz="2400" dirty="0" smtClean="0"/>
              <a:t>resistance looking into base, </a:t>
            </a:r>
            <a:r>
              <a:rPr lang="en-US" sz="2400" u="sng" dirty="0" smtClean="0"/>
              <a:t>with emitter at DC level</a:t>
            </a:r>
            <a:r>
              <a:rPr lang="en-US" sz="2400" dirty="0" smtClean="0"/>
              <a:t>, is equal to </a:t>
            </a:r>
            <a:r>
              <a:rPr lang="en-US" sz="2400" dirty="0" err="1" smtClean="0"/>
              <a:t>r</a:t>
            </a:r>
            <a:r>
              <a:rPr lang="en-US" sz="2400" baseline="-25000" dirty="0" err="1" smtClean="0">
                <a:latin typeface="Symbol" pitchFamily="18" charset="2"/>
              </a:rPr>
              <a:t>p</a:t>
            </a:r>
            <a:r>
              <a:rPr lang="en-US" sz="2400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122CC-7953-4138-BDB9-4A70002289A6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6248400" y="2743200"/>
            <a:ext cx="1283110" cy="983226"/>
          </a:xfrm>
          <a:custGeom>
            <a:avLst/>
            <a:gdLst>
              <a:gd name="connsiteX0" fmla="*/ 1283110 w 1283110"/>
              <a:gd name="connsiteY0" fmla="*/ 943897 h 983226"/>
              <a:gd name="connsiteX1" fmla="*/ 294968 w 1283110"/>
              <a:gd name="connsiteY1" fmla="*/ 825910 h 983226"/>
              <a:gd name="connsiteX2" fmla="*/ 0 w 1283110"/>
              <a:gd name="connsiteY2" fmla="*/ 0 h 983226"/>
              <a:gd name="connsiteX3" fmla="*/ 0 w 1283110"/>
              <a:gd name="connsiteY3" fmla="*/ 0 h 983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110" h="983226">
                <a:moveTo>
                  <a:pt x="1283110" y="943897"/>
                </a:moveTo>
                <a:cubicBezTo>
                  <a:pt x="895965" y="963561"/>
                  <a:pt x="508820" y="983226"/>
                  <a:pt x="294968" y="825910"/>
                </a:cubicBezTo>
                <a:cubicBezTo>
                  <a:pt x="81116" y="668594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Freeform 22"/>
          <p:cNvSpPr/>
          <p:nvPr/>
        </p:nvSpPr>
        <p:spPr>
          <a:xfrm flipV="1">
            <a:off x="6260690" y="4038600"/>
            <a:ext cx="1283110" cy="983226"/>
          </a:xfrm>
          <a:custGeom>
            <a:avLst/>
            <a:gdLst>
              <a:gd name="connsiteX0" fmla="*/ 1283110 w 1283110"/>
              <a:gd name="connsiteY0" fmla="*/ 943897 h 983226"/>
              <a:gd name="connsiteX1" fmla="*/ 294968 w 1283110"/>
              <a:gd name="connsiteY1" fmla="*/ 825910 h 983226"/>
              <a:gd name="connsiteX2" fmla="*/ 0 w 1283110"/>
              <a:gd name="connsiteY2" fmla="*/ 0 h 983226"/>
              <a:gd name="connsiteX3" fmla="*/ 0 w 1283110"/>
              <a:gd name="connsiteY3" fmla="*/ 0 h 983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110" h="983226">
                <a:moveTo>
                  <a:pt x="1283110" y="943897"/>
                </a:moveTo>
                <a:cubicBezTo>
                  <a:pt x="895965" y="963561"/>
                  <a:pt x="508820" y="983226"/>
                  <a:pt x="294968" y="825910"/>
                </a:cubicBezTo>
                <a:cubicBezTo>
                  <a:pt x="81116" y="668594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91400" y="336446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</a:rPr>
              <a:t>r</a:t>
            </a:r>
            <a:r>
              <a:rPr lang="en-US" i="1" baseline="-25000" dirty="0" smtClean="0">
                <a:solidFill>
                  <a:srgbClr val="000000"/>
                </a:solidFill>
              </a:rPr>
              <a:t>o2</a:t>
            </a:r>
            <a:endParaRPr lang="en-US" i="1" baseline="-2500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91400" y="399189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</a:rPr>
              <a:t>r</a:t>
            </a:r>
            <a:r>
              <a:rPr lang="en-US" i="1" baseline="-25000" dirty="0" smtClean="0">
                <a:solidFill>
                  <a:srgbClr val="000000"/>
                </a:solidFill>
              </a:rPr>
              <a:t>o1</a:t>
            </a:r>
            <a:endParaRPr lang="en-US" i="1" baseline="-25000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1447800"/>
            <a:ext cx="628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The small-signal resistance seen looking into BJT collector,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with base and emitter at DC levels, is equal to </a:t>
            </a:r>
            <a:r>
              <a:rPr lang="en-US" i="1" dirty="0" err="1" smtClean="0">
                <a:solidFill>
                  <a:srgbClr val="000000"/>
                </a:solidFill>
              </a:rPr>
              <a:t>r</a:t>
            </a:r>
            <a:r>
              <a:rPr lang="en-US" i="1" baseline="-25000" dirty="0" err="1" smtClean="0">
                <a:solidFill>
                  <a:srgbClr val="000000"/>
                </a:solidFill>
              </a:rPr>
              <a:t>o</a:t>
            </a:r>
            <a:endParaRPr lang="en-US" i="1" baseline="-250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67586" name="Object 5"/>
          <p:cNvGraphicFramePr>
            <a:graphicFrameLocks noChangeAspect="1"/>
          </p:cNvGraphicFramePr>
          <p:nvPr/>
        </p:nvGraphicFramePr>
        <p:xfrm>
          <a:off x="2286000" y="1905000"/>
          <a:ext cx="48006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" name="Visio" r:id="rId3" imgW="1288502" imgH="1138580" progId="Visio.Drawing.11">
                  <p:embed/>
                </p:oleObj>
              </mc:Choice>
              <mc:Fallback>
                <p:oleObj name="Visio" r:id="rId3" imgW="1288502" imgH="113858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905000"/>
                        <a:ext cx="480060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6670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 animBg="1"/>
      <p:bldP spid="23" grpId="0" animBg="1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5C424A6-0EDA-4389-81B9-B3A3FA43186F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33400"/>
            <a:ext cx="8153400" cy="457200"/>
          </a:xfrm>
        </p:spPr>
        <p:txBody>
          <a:bodyPr/>
          <a:lstStyle/>
          <a:p>
            <a:pPr eaLnBrk="1" hangingPunct="1"/>
            <a:r>
              <a:rPr lang="en-GB" sz="2400" dirty="0" smtClean="0"/>
              <a:t>Current-Voltage Characteristics</a:t>
            </a:r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eaLnBrk="1" hangingPunct="1">
              <a:buFont typeface="Wingdings" pitchFamily="2" charset="2"/>
              <a:buNone/>
            </a:pPr>
            <a:endParaRPr lang="en-GB" sz="2400" dirty="0" smtClean="0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066800"/>
            <a:ext cx="4038600" cy="533400"/>
          </a:xfrm>
        </p:spPr>
        <p:txBody>
          <a:bodyPr/>
          <a:lstStyle/>
          <a:p>
            <a:pPr lvl="1" eaLnBrk="1" hangingPunct="1"/>
            <a:r>
              <a:rPr lang="en-GB" sz="1800" smtClean="0"/>
              <a:t>BJT in Active</a:t>
            </a:r>
          </a:p>
        </p:txBody>
      </p:sp>
      <p:graphicFrame>
        <p:nvGraphicFramePr>
          <p:cNvPr id="512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631678"/>
              </p:ext>
            </p:extLst>
          </p:nvPr>
        </p:nvGraphicFramePr>
        <p:xfrm>
          <a:off x="457200" y="1736725"/>
          <a:ext cx="3962400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4" imgW="2120760" imgH="660240" progId="Equation.DSMT4">
                  <p:embed/>
                </p:oleObj>
              </mc:Choice>
              <mc:Fallback>
                <p:oleObj name="Equation" r:id="rId4" imgW="2120760" imgH="6602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36725"/>
                        <a:ext cx="3962400" cy="123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7" name="AutoShape 7"/>
          <p:cNvSpPr>
            <a:spLocks/>
          </p:cNvSpPr>
          <p:nvPr/>
        </p:nvSpPr>
        <p:spPr bwMode="auto">
          <a:xfrm>
            <a:off x="228600" y="1889125"/>
            <a:ext cx="228600" cy="1066800"/>
          </a:xfrm>
          <a:prstGeom prst="leftBrace">
            <a:avLst>
              <a:gd name="adj1" fmla="val 3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08" name="Object 3"/>
          <p:cNvGraphicFramePr>
            <a:graphicFrameLocks noChangeAspect="1"/>
          </p:cNvGraphicFramePr>
          <p:nvPr/>
        </p:nvGraphicFramePr>
        <p:xfrm>
          <a:off x="5029200" y="1504950"/>
          <a:ext cx="2373313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Equation" r:id="rId6" imgW="1269720" imgH="990360" progId="Equation.DSMT4">
                  <p:embed/>
                </p:oleObj>
              </mc:Choice>
              <mc:Fallback>
                <p:oleObj name="Equation" r:id="rId6" imgW="1269720" imgH="990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504950"/>
                        <a:ext cx="2373313" cy="185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9" name="AutoShape 9"/>
          <p:cNvSpPr>
            <a:spLocks/>
          </p:cNvSpPr>
          <p:nvPr/>
        </p:nvSpPr>
        <p:spPr bwMode="auto">
          <a:xfrm>
            <a:off x="4724400" y="1812925"/>
            <a:ext cx="228600" cy="1219200"/>
          </a:xfrm>
          <a:prstGeom prst="leftBrace">
            <a:avLst>
              <a:gd name="adj1" fmla="val 444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10" name="Object 4"/>
          <p:cNvGraphicFramePr>
            <a:graphicFrameLocks noChangeAspect="1"/>
          </p:cNvGraphicFramePr>
          <p:nvPr/>
        </p:nvGraphicFramePr>
        <p:xfrm>
          <a:off x="361950" y="3108325"/>
          <a:ext cx="137636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Equation" r:id="rId8" imgW="736560" imgH="241200" progId="Equation.DSMT4">
                  <p:embed/>
                </p:oleObj>
              </mc:Choice>
              <mc:Fallback>
                <p:oleObj name="Equation" r:id="rId8" imgW="736560" imgH="24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3108325"/>
                        <a:ext cx="1376363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12" name="Picture 12" descr="sedr42021_ta0603c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4988" y="4538663"/>
            <a:ext cx="365442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3" name="Picture 13" descr="sedr42021_ta0603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9638" y="4516438"/>
            <a:ext cx="381000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228600" y="10668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/>
              <a:t>MOSFET in SAT</a:t>
            </a: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457200" y="38100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2400"/>
              <a:t>Low-Frequency Small-Signal </a:t>
            </a:r>
            <a:r>
              <a:rPr lang="en-GB" sz="2400">
                <a:solidFill>
                  <a:srgbClr val="FF0000"/>
                </a:solidFill>
              </a:rPr>
              <a:t>Hybrid-</a:t>
            </a:r>
            <a:r>
              <a:rPr lang="el-GR" sz="2400">
                <a:solidFill>
                  <a:srgbClr val="FF0000"/>
                </a:solidFill>
              </a:rPr>
              <a:t>π</a:t>
            </a:r>
            <a:r>
              <a:rPr lang="en-GB" sz="2400"/>
              <a:t> Models</a:t>
            </a:r>
            <a:endParaRPr lang="el-GR" sz="240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GB" sz="240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GB" sz="240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GB" sz="2400"/>
          </a:p>
        </p:txBody>
      </p:sp>
      <p:sp>
        <p:nvSpPr>
          <p:cNvPr id="206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 smtClean="0"/>
              <a:t>EECE 311 - Comparison of MOSFET and BJT</a:t>
            </a:r>
          </a:p>
        </p:txBody>
      </p:sp>
      <p:sp>
        <p:nvSpPr>
          <p:cNvPr id="2" name="Rectangle 1"/>
          <p:cNvSpPr/>
          <p:nvPr/>
        </p:nvSpPr>
        <p:spPr>
          <a:xfrm>
            <a:off x="3429000" y="1600200"/>
            <a:ext cx="1143000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00800" y="1447800"/>
            <a:ext cx="1143000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  <p:bldP spid="51205" grpId="0" build="p"/>
      <p:bldP spid="51207" grpId="0" animBg="1"/>
      <p:bldP spid="51209" grpId="0" animBg="1"/>
      <p:bldP spid="51214" grpId="0"/>
      <p:bldP spid="51216" grpId="0"/>
      <p:bldP spid="2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63" name="Picture 19" descr="sedr42021_ta0603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092575"/>
            <a:ext cx="1905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/>
              <a:t>EECE 311 - Comparison of MOSFET and BJT</a:t>
            </a:r>
          </a:p>
        </p:txBody>
      </p:sp>
      <p:sp>
        <p:nvSpPr>
          <p:cNvPr id="307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BAF2F41-EB96-40AC-97B5-337C6E70A94C}" type="slidenum">
              <a:rPr lang="en-GB" smtClean="0"/>
              <a:pPr/>
              <a:t>4</a:t>
            </a:fld>
            <a:endParaRPr lang="en-GB" smtClean="0"/>
          </a:p>
        </p:txBody>
      </p:sp>
      <p:graphicFrame>
        <p:nvGraphicFramePr>
          <p:cNvPr id="57348" name="Object 2"/>
          <p:cNvGraphicFramePr>
            <a:graphicFrameLocks noChangeAspect="1"/>
          </p:cNvGraphicFramePr>
          <p:nvPr/>
        </p:nvGraphicFramePr>
        <p:xfrm>
          <a:off x="457200" y="1616075"/>
          <a:ext cx="3201988" cy="185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5" imgW="1714320" imgH="990360" progId="Equation.DSMT4">
                  <p:embed/>
                </p:oleObj>
              </mc:Choice>
              <mc:Fallback>
                <p:oleObj name="Equation" r:id="rId5" imgW="1714320" imgH="990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16075"/>
                        <a:ext cx="3201988" cy="185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9" name="AutoShape 5"/>
          <p:cNvSpPr>
            <a:spLocks/>
          </p:cNvSpPr>
          <p:nvPr/>
        </p:nvSpPr>
        <p:spPr bwMode="auto">
          <a:xfrm>
            <a:off x="228600" y="1692275"/>
            <a:ext cx="228600" cy="1905000"/>
          </a:xfrm>
          <a:prstGeom prst="leftBrace">
            <a:avLst>
              <a:gd name="adj1" fmla="val 694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AutoShape 7"/>
          <p:cNvSpPr>
            <a:spLocks/>
          </p:cNvSpPr>
          <p:nvPr/>
        </p:nvSpPr>
        <p:spPr bwMode="auto">
          <a:xfrm>
            <a:off x="4724400" y="1414463"/>
            <a:ext cx="304800" cy="2362200"/>
          </a:xfrm>
          <a:prstGeom prst="leftBrace">
            <a:avLst>
              <a:gd name="adj1" fmla="val 6458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7356" name="Object 3"/>
          <p:cNvGraphicFramePr>
            <a:graphicFrameLocks noChangeAspect="1"/>
          </p:cNvGraphicFramePr>
          <p:nvPr/>
        </p:nvGraphicFramePr>
        <p:xfrm>
          <a:off x="4973638" y="1358900"/>
          <a:ext cx="2798762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7" imgW="1498320" imgH="1333440" progId="Equation.3">
                  <p:embed/>
                </p:oleObj>
              </mc:Choice>
              <mc:Fallback>
                <p:oleObj name="Equation" r:id="rId7" imgW="1498320" imgH="13334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638" y="1358900"/>
                        <a:ext cx="2798762" cy="2493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457200" y="5334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2400" dirty="0" err="1"/>
              <a:t>Transconductance</a:t>
            </a:r>
            <a:r>
              <a:rPr lang="en-GB" sz="2400" dirty="0"/>
              <a:t> and Output </a:t>
            </a:r>
            <a:r>
              <a:rPr lang="en-GB" sz="2400" dirty="0" smtClean="0"/>
              <a:t>Resistance</a:t>
            </a:r>
            <a:endParaRPr lang="en-GB" sz="2400" dirty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GB" sz="2400" dirty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GB" sz="2400" dirty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GB" sz="2400" dirty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GB" sz="2400" dirty="0"/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4648200" y="10668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/>
              <a:t>BJT</a:t>
            </a: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228600" y="10668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/>
              <a:t>MOSFET</a:t>
            </a: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358775" y="37338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2400" dirty="0"/>
              <a:t>Low-Frequency Small-Signal </a:t>
            </a:r>
            <a:r>
              <a:rPr lang="en-GB" sz="2400" dirty="0">
                <a:solidFill>
                  <a:srgbClr val="FF0000"/>
                </a:solidFill>
              </a:rPr>
              <a:t>T</a:t>
            </a:r>
            <a:r>
              <a:rPr lang="en-GB" sz="2400" dirty="0"/>
              <a:t> Models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GB" sz="2400" dirty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GB" sz="2400" dirty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GB" sz="2400" dirty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GB" sz="2400" dirty="0"/>
          </a:p>
        </p:txBody>
      </p:sp>
      <p:pic>
        <p:nvPicPr>
          <p:cNvPr id="57364" name="Picture 20" descr="sedr42021_ta0603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0" y="4008438"/>
            <a:ext cx="1905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nimBg="1"/>
      <p:bldP spid="57351" grpId="0" animBg="1"/>
      <p:bldP spid="57359" grpId="0"/>
      <p:bldP spid="57360" grpId="0"/>
      <p:bldP spid="57361" grpId="0"/>
      <p:bldP spid="573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/>
              <a:t>EECE 311 - Comparison of MOSFET and BJT</a:t>
            </a:r>
          </a:p>
        </p:txBody>
      </p:sp>
      <p:sp>
        <p:nvSpPr>
          <p:cNvPr id="41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4751EB3-7580-404E-A3B4-BD6E87493AA5}" type="slidenum">
              <a:rPr lang="en-GB" smtClean="0"/>
              <a:pPr/>
              <a:t>5</a:t>
            </a:fld>
            <a:endParaRPr lang="en-GB" smtClean="0"/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836613" y="1752600"/>
          <a:ext cx="2586037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Equation" r:id="rId4" imgW="1384200" imgH="507960" progId="Equation.DSMT4">
                  <p:embed/>
                </p:oleObj>
              </mc:Choice>
              <mc:Fallback>
                <p:oleObj name="Equation" r:id="rId4" imgW="1384200" imgH="507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1752600"/>
                        <a:ext cx="2586037" cy="95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457200" y="5334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2400"/>
              <a:t>Intrinsic Gain 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GB" sz="2400"/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4648200" y="10668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/>
              <a:t>BJT (base to collector)</a:t>
            </a: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228600" y="10668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/>
              <a:t>MOSFET (gate to drain)</a:t>
            </a:r>
          </a:p>
        </p:txBody>
      </p:sp>
      <p:graphicFrame>
        <p:nvGraphicFramePr>
          <p:cNvPr id="59406" name="Object 3"/>
          <p:cNvGraphicFramePr>
            <a:graphicFrameLocks noChangeAspect="1"/>
          </p:cNvGraphicFramePr>
          <p:nvPr/>
        </p:nvGraphicFramePr>
        <p:xfrm>
          <a:off x="5181600" y="1782763"/>
          <a:ext cx="251460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Equation" r:id="rId6" imgW="1346040" imgH="457200" progId="Equation.DSMT4">
                  <p:embed/>
                </p:oleObj>
              </mc:Choice>
              <mc:Fallback>
                <p:oleObj name="Equation" r:id="rId6" imgW="134604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782763"/>
                        <a:ext cx="2514600" cy="855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9" name="Object 4"/>
          <p:cNvGraphicFramePr>
            <a:graphicFrameLocks noChangeAspect="1"/>
          </p:cNvGraphicFramePr>
          <p:nvPr/>
        </p:nvGraphicFramePr>
        <p:xfrm>
          <a:off x="790575" y="2921000"/>
          <a:ext cx="2681288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Equation" r:id="rId8" imgW="1434960" imgH="431640" progId="Equation.DSMT4">
                  <p:embed/>
                </p:oleObj>
              </mc:Choice>
              <mc:Fallback>
                <p:oleObj name="Equation" r:id="rId8" imgW="143496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" y="2921000"/>
                        <a:ext cx="2681288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0" name="Object 5"/>
          <p:cNvGraphicFramePr>
            <a:graphicFrameLocks noChangeAspect="1"/>
          </p:cNvGraphicFramePr>
          <p:nvPr/>
        </p:nvGraphicFramePr>
        <p:xfrm>
          <a:off x="5181600" y="2803525"/>
          <a:ext cx="2443163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Equation" r:id="rId10" imgW="1307880" imgH="431640" progId="Equation.DSMT4">
                  <p:embed/>
                </p:oleObj>
              </mc:Choice>
              <mc:Fallback>
                <p:oleObj name="Equation" r:id="rId10" imgW="130788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803525"/>
                        <a:ext cx="2443163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2" descr="sedr42021_ta0603c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2000" y="4114800"/>
            <a:ext cx="365442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sedr42021_ta0603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00600" y="4114800"/>
            <a:ext cx="3810000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1" grpId="0"/>
      <p:bldP spid="59402" grpId="0"/>
      <p:bldP spid="594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885EE12-2BD5-4AFE-A389-2EC07C662C1E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513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924800" cy="609600"/>
          </a:xfrm>
        </p:spPr>
        <p:txBody>
          <a:bodyPr/>
          <a:lstStyle/>
          <a:p>
            <a:pPr eaLnBrk="1" hangingPunct="1"/>
            <a:r>
              <a:rPr lang="en-GB" sz="3200" smtClean="0"/>
              <a:t>Example: Find </a:t>
            </a:r>
          </a:p>
        </p:txBody>
      </p:sp>
      <p:sp>
        <p:nvSpPr>
          <p:cNvPr id="51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4343400" cy="3200400"/>
          </a:xfrm>
        </p:spPr>
        <p:txBody>
          <a:bodyPr/>
          <a:lstStyle/>
          <a:p>
            <a:pPr eaLnBrk="1" hangingPunct="1"/>
            <a:r>
              <a:rPr lang="en-GB" sz="2000" smtClean="0"/>
              <a:t>Given:</a:t>
            </a:r>
          </a:p>
          <a:p>
            <a:pPr lvl="1" eaLnBrk="1" hangingPunct="1"/>
            <a:r>
              <a:rPr lang="en-GB" sz="1800" smtClean="0"/>
              <a:t>NMOS MOSFET</a:t>
            </a:r>
          </a:p>
          <a:p>
            <a:pPr lvl="1" eaLnBrk="1" hangingPunct="1"/>
            <a:r>
              <a:rPr lang="en-GB" sz="1800" smtClean="0"/>
              <a:t> </a:t>
            </a:r>
          </a:p>
          <a:p>
            <a:pPr lvl="1" eaLnBrk="1" hangingPunct="1"/>
            <a:r>
              <a:rPr lang="en-GB" sz="1800" smtClean="0"/>
              <a:t> </a:t>
            </a:r>
          </a:p>
          <a:p>
            <a:pPr lvl="1" eaLnBrk="1" hangingPunct="1"/>
            <a:r>
              <a:rPr lang="en-GB" sz="1800" smtClean="0"/>
              <a:t> </a:t>
            </a:r>
          </a:p>
          <a:p>
            <a:pPr lvl="1" eaLnBrk="1" hangingPunct="1"/>
            <a:r>
              <a:rPr lang="en-GB" sz="1800" smtClean="0"/>
              <a:t> </a:t>
            </a:r>
          </a:p>
          <a:p>
            <a:pPr lvl="1" eaLnBrk="1" hangingPunct="1"/>
            <a:r>
              <a:rPr lang="en-GB" sz="1800" smtClean="0"/>
              <a:t> 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GB" sz="1800" smtClean="0"/>
              <a:t>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GB" sz="1800" smtClean="0"/>
              <a:t> 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268413" y="1905000"/>
          <a:ext cx="1806575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9" name="Equation" r:id="rId4" imgW="1282680" imgH="1155600" progId="Equation.DSMT4">
                  <p:embed/>
                </p:oleObj>
              </mc:Choice>
              <mc:Fallback>
                <p:oleObj name="Equation" r:id="rId4" imgW="1282680" imgH="1155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1905000"/>
                        <a:ext cx="1806575" cy="162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457200" y="3581400"/>
            <a:ext cx="320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/>
              <a:t>Solution: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GB" sz="1600"/>
              <a:t> </a:t>
            </a:r>
          </a:p>
        </p:txBody>
      </p:sp>
      <p:sp>
        <p:nvSpPr>
          <p:cNvPr id="5139" name="Rectangle 14"/>
          <p:cNvSpPr>
            <a:spLocks noChangeArrowheads="1"/>
          </p:cNvSpPr>
          <p:nvPr/>
        </p:nvSpPr>
        <p:spPr bwMode="auto">
          <a:xfrm>
            <a:off x="4267200" y="1219200"/>
            <a:ext cx="4343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endParaRPr lang="en-GB"/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/>
              <a:t>NPN BJT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/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/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/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/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GB"/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GB"/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GB"/>
              <a:t> 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5070475" y="1943100"/>
          <a:ext cx="1127125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0" name="Equation" r:id="rId6" imgW="799920" imgH="914400" progId="Equation.DSMT4">
                  <p:embed/>
                </p:oleObj>
              </mc:Choice>
              <mc:Fallback>
                <p:oleObj name="Equation" r:id="rId6" imgW="799920" imgH="914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475" y="1943100"/>
                        <a:ext cx="1127125" cy="1289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3276600" y="525463"/>
          <a:ext cx="187325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1" name="Equation" r:id="rId8" imgW="761760" imgH="228600" progId="Equation.DSMT4">
                  <p:embed/>
                </p:oleObj>
              </mc:Choice>
              <mc:Fallback>
                <p:oleObj name="Equation" r:id="rId8" imgW="76176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25463"/>
                        <a:ext cx="1873250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88" name="Object 5"/>
          <p:cNvGraphicFramePr>
            <a:graphicFrameLocks noChangeAspect="1"/>
          </p:cNvGraphicFramePr>
          <p:nvPr/>
        </p:nvGraphicFramePr>
        <p:xfrm>
          <a:off x="5132388" y="3733800"/>
          <a:ext cx="14128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2" name="Equation" r:id="rId10" imgW="1091880" imgH="431640" progId="Equation.DSMT4">
                  <p:embed/>
                </p:oleObj>
              </mc:Choice>
              <mc:Fallback>
                <p:oleObj name="Equation" r:id="rId10" imgW="109188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388" y="3733800"/>
                        <a:ext cx="141287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89" name="Object 6"/>
          <p:cNvGraphicFramePr>
            <a:graphicFrameLocks noChangeAspect="1"/>
          </p:cNvGraphicFramePr>
          <p:nvPr/>
        </p:nvGraphicFramePr>
        <p:xfrm>
          <a:off x="822325" y="3886200"/>
          <a:ext cx="1576388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" name="Equation" r:id="rId12" imgW="1218960" imgH="393480" progId="Equation.DSMT4">
                  <p:embed/>
                </p:oleObj>
              </mc:Choice>
              <mc:Fallback>
                <p:oleObj name="Equation" r:id="rId12" imgW="121896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3886200"/>
                        <a:ext cx="1576388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91" name="Object 7"/>
          <p:cNvGraphicFramePr>
            <a:graphicFrameLocks noChangeAspect="1"/>
          </p:cNvGraphicFramePr>
          <p:nvPr/>
        </p:nvGraphicFramePr>
        <p:xfrm>
          <a:off x="838200" y="4419600"/>
          <a:ext cx="13287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" name="Equation" r:id="rId14" imgW="1028520" imgH="241200" progId="Equation.DSMT4">
                  <p:embed/>
                </p:oleObj>
              </mc:Choice>
              <mc:Fallback>
                <p:oleObj name="Equation" r:id="rId14" imgW="1028520" imgH="24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419600"/>
                        <a:ext cx="132873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93" name="Object 8"/>
          <p:cNvGraphicFramePr>
            <a:graphicFrameLocks noChangeAspect="1"/>
          </p:cNvGraphicFramePr>
          <p:nvPr/>
        </p:nvGraphicFramePr>
        <p:xfrm>
          <a:off x="869950" y="4714875"/>
          <a:ext cx="233045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5" name="Equation" r:id="rId16" imgW="1803240" imgH="469800" progId="Equation.DSMT4">
                  <p:embed/>
                </p:oleObj>
              </mc:Choice>
              <mc:Fallback>
                <p:oleObj name="Equation" r:id="rId16" imgW="1803240" imgH="469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4714875"/>
                        <a:ext cx="2330450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94" name="Object 9"/>
          <p:cNvGraphicFramePr>
            <a:graphicFrameLocks noChangeAspect="1"/>
          </p:cNvGraphicFramePr>
          <p:nvPr/>
        </p:nvGraphicFramePr>
        <p:xfrm>
          <a:off x="852488" y="5334000"/>
          <a:ext cx="2033587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6" name="Equation" r:id="rId18" imgW="1574640" imgH="533160" progId="Equation.DSMT4">
                  <p:embed/>
                </p:oleObj>
              </mc:Choice>
              <mc:Fallback>
                <p:oleObj name="Equation" r:id="rId18" imgW="1574640" imgH="5331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5334000"/>
                        <a:ext cx="2033587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95" name="Object 10"/>
          <p:cNvGraphicFramePr>
            <a:graphicFrameLocks noChangeAspect="1"/>
          </p:cNvGraphicFramePr>
          <p:nvPr/>
        </p:nvGraphicFramePr>
        <p:xfrm>
          <a:off x="715963" y="6029325"/>
          <a:ext cx="19685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7" name="Equation" r:id="rId20" imgW="1523880" imgH="228600" progId="Equation.DSMT4">
                  <p:embed/>
                </p:oleObj>
              </mc:Choice>
              <mc:Fallback>
                <p:oleObj name="Equation" r:id="rId20" imgW="152388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6029325"/>
                        <a:ext cx="1968500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97" name="Object 11"/>
          <p:cNvGraphicFramePr>
            <a:graphicFrameLocks noChangeAspect="1"/>
          </p:cNvGraphicFramePr>
          <p:nvPr/>
        </p:nvGraphicFramePr>
        <p:xfrm>
          <a:off x="5160963" y="4318000"/>
          <a:ext cx="154463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8" name="Equation" r:id="rId22" imgW="1193760" imgH="431640" progId="Equation.DSMT4">
                  <p:embed/>
                </p:oleObj>
              </mc:Choice>
              <mc:Fallback>
                <p:oleObj name="Equation" r:id="rId22" imgW="1193760" imgH="4316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0963" y="4318000"/>
                        <a:ext cx="1544637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98" name="Object 12"/>
          <p:cNvGraphicFramePr>
            <a:graphicFrameLocks noChangeAspect="1"/>
          </p:cNvGraphicFramePr>
          <p:nvPr/>
        </p:nvGraphicFramePr>
        <p:xfrm>
          <a:off x="5035550" y="4876800"/>
          <a:ext cx="20224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9" name="Equation" r:id="rId24" imgW="1562040" imgH="228600" progId="Equation.DSMT4">
                  <p:embed/>
                </p:oleObj>
              </mc:Choice>
              <mc:Fallback>
                <p:oleObj name="Equation" r:id="rId24" imgW="156204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550" y="4876800"/>
                        <a:ext cx="202247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9"/>
          <p:cNvGraphicFramePr>
            <a:graphicFrameLocks noChangeAspect="1"/>
          </p:cNvGraphicFramePr>
          <p:nvPr/>
        </p:nvGraphicFramePr>
        <p:xfrm>
          <a:off x="3205163" y="6029325"/>
          <a:ext cx="3576637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0" name="Equation" r:id="rId26" imgW="2768400" imgH="228600" progId="Equation.DSMT4">
                  <p:embed/>
                </p:oleObj>
              </mc:Choice>
              <mc:Fallback>
                <p:oleObj name="Equation" r:id="rId26" imgW="2768400" imgH="228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163" y="6029325"/>
                        <a:ext cx="3576637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/>
              <a:t>EECE 311 - IC Biasing</a:t>
            </a:r>
          </a:p>
        </p:txBody>
      </p:sp>
      <p:sp>
        <p:nvSpPr>
          <p:cNvPr id="103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3F9DC0F-2231-46A8-A1D9-3C547CF82F52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pPr eaLnBrk="1" hangingPunct="1"/>
            <a:r>
              <a:rPr lang="en-GB" sz="3600" smtClean="0"/>
              <a:t>Biasing in IC amplifiers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The Basic (NMOS) MOSFET Current Source</a:t>
            </a:r>
          </a:p>
        </p:txBody>
      </p:sp>
      <p:pic>
        <p:nvPicPr>
          <p:cNvPr id="74756" name="Picture 4" descr="sedr42021_06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057400"/>
            <a:ext cx="368776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4758" name="Object 6"/>
          <p:cNvGraphicFramePr>
            <a:graphicFrameLocks noChangeAspect="1"/>
          </p:cNvGraphicFramePr>
          <p:nvPr/>
        </p:nvGraphicFramePr>
        <p:xfrm>
          <a:off x="4411663" y="1677988"/>
          <a:ext cx="3014662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7" name="Equation" r:id="rId5" imgW="1815840" imgH="228600" progId="Equation.DSMT4">
                  <p:embed/>
                </p:oleObj>
              </mc:Choice>
              <mc:Fallback>
                <p:oleObj name="Equation" r:id="rId5" imgW="181584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663" y="1677988"/>
                        <a:ext cx="3014662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3649663" y="1676400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/>
              <a:t> </a:t>
            </a:r>
          </a:p>
        </p:txBody>
      </p:sp>
      <p:sp>
        <p:nvSpPr>
          <p:cNvPr id="74768" name="Rectangle 16"/>
          <p:cNvSpPr>
            <a:spLocks noChangeArrowheads="1"/>
          </p:cNvSpPr>
          <p:nvPr/>
        </p:nvSpPr>
        <p:spPr bwMode="auto">
          <a:xfrm>
            <a:off x="3649663" y="3505200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/>
              <a:t> </a:t>
            </a:r>
          </a:p>
        </p:txBody>
      </p:sp>
      <p:graphicFrame>
        <p:nvGraphicFramePr>
          <p:cNvPr id="74769" name="Object 17"/>
          <p:cNvGraphicFramePr>
            <a:graphicFrameLocks noChangeAspect="1"/>
          </p:cNvGraphicFramePr>
          <p:nvPr/>
        </p:nvGraphicFramePr>
        <p:xfrm>
          <a:off x="4419600" y="3516313"/>
          <a:ext cx="242411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8" name="Equation" r:id="rId7" imgW="1460160" imgH="228600" progId="Equation.DSMT4">
                  <p:embed/>
                </p:oleObj>
              </mc:Choice>
              <mc:Fallback>
                <p:oleObj name="Equation" r:id="rId7" imgW="1460160" imgH="228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516313"/>
                        <a:ext cx="2424113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3" name="Object 21"/>
          <p:cNvGraphicFramePr>
            <a:graphicFrameLocks noChangeAspect="1"/>
          </p:cNvGraphicFramePr>
          <p:nvPr/>
        </p:nvGraphicFramePr>
        <p:xfrm>
          <a:off x="5029200" y="2057400"/>
          <a:ext cx="28194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9" name="Equation" r:id="rId9" imgW="1701720" imgH="444240" progId="Equation.DSMT4">
                  <p:embed/>
                </p:oleObj>
              </mc:Choice>
              <mc:Fallback>
                <p:oleObj name="Equation" r:id="rId9" imgW="1701720" imgH="4442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057400"/>
                        <a:ext cx="28194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4" name="Object 22"/>
          <p:cNvGraphicFramePr>
            <a:graphicFrameLocks noChangeAspect="1"/>
          </p:cNvGraphicFramePr>
          <p:nvPr/>
        </p:nvGraphicFramePr>
        <p:xfrm>
          <a:off x="5029200" y="2854325"/>
          <a:ext cx="229393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0" name="Equation" r:id="rId11" imgW="1384200" imgH="393480" progId="Equation.DSMT4">
                  <p:embed/>
                </p:oleObj>
              </mc:Choice>
              <mc:Fallback>
                <p:oleObj name="Equation" r:id="rId11" imgW="1384200" imgH="3934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854325"/>
                        <a:ext cx="2293938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5" name="Object 23"/>
          <p:cNvGraphicFramePr>
            <a:graphicFrameLocks noChangeAspect="1"/>
          </p:cNvGraphicFramePr>
          <p:nvPr/>
        </p:nvGraphicFramePr>
        <p:xfrm>
          <a:off x="5029200" y="3886200"/>
          <a:ext cx="334486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1" name="Equation" r:id="rId13" imgW="2019240" imgH="444240" progId="Equation.DSMT4">
                  <p:embed/>
                </p:oleObj>
              </mc:Choice>
              <mc:Fallback>
                <p:oleObj name="Equation" r:id="rId13" imgW="2019240" imgH="44424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886200"/>
                        <a:ext cx="3344863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6" name="Object 24"/>
          <p:cNvGraphicFramePr>
            <a:graphicFrameLocks noChangeAspect="1"/>
          </p:cNvGraphicFramePr>
          <p:nvPr/>
        </p:nvGraphicFramePr>
        <p:xfrm>
          <a:off x="5029200" y="4662488"/>
          <a:ext cx="1851025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2" name="Equation" r:id="rId15" imgW="1117440" imgH="634680" progId="Equation.DSMT4">
                  <p:embed/>
                </p:oleObj>
              </mc:Choice>
              <mc:Fallback>
                <p:oleObj name="Equation" r:id="rId15" imgW="1117440" imgH="6346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662488"/>
                        <a:ext cx="1851025" cy="1052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10000" y="4591050"/>
            <a:ext cx="1295400" cy="1200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Matched MOSFETs have same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k’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7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  <p:bldP spid="74767" grpId="0"/>
      <p:bldP spid="74768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3581400"/>
            <a:ext cx="990600" cy="6858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315101"/>
              </p:ext>
            </p:extLst>
          </p:nvPr>
        </p:nvGraphicFramePr>
        <p:xfrm>
          <a:off x="1223963" y="3209925"/>
          <a:ext cx="3043237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9" name="Equation" r:id="rId4" imgW="1879560" imgH="685800" progId="Equation.3">
                  <p:embed/>
                </p:oleObj>
              </mc:Choice>
              <mc:Fallback>
                <p:oleObj name="Equation" r:id="rId4" imgW="1879560" imgH="6858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3" y="3209925"/>
                        <a:ext cx="3043237" cy="1108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/>
              <a:t>EECE 311 - IC Biasing</a:t>
            </a:r>
          </a:p>
        </p:txBody>
      </p:sp>
      <p:sp>
        <p:nvSpPr>
          <p:cNvPr id="205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C1AFA81-B30B-451B-8A29-9F4CB9EB73A2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7988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381000"/>
          </a:xfrm>
          <a:noFill/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GB" sz="1800" dirty="0" smtClean="0"/>
              <a:t>Considering Channel-Length Modulation</a:t>
            </a:r>
          </a:p>
        </p:txBody>
      </p:sp>
      <p:graphicFrame>
        <p:nvGraphicFramePr>
          <p:cNvPr id="7988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592210"/>
              </p:ext>
            </p:extLst>
          </p:nvPr>
        </p:nvGraphicFramePr>
        <p:xfrm>
          <a:off x="1981200" y="1184274"/>
          <a:ext cx="2792275" cy="1406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0" name="Equation" r:id="rId6" imgW="1384300" imgH="698500" progId="Equation.3">
                  <p:embed/>
                </p:oleObj>
              </mc:Choice>
              <mc:Fallback>
                <p:oleObj name="Equation" r:id="rId6" imgW="1384300" imgH="6985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184274"/>
                        <a:ext cx="2792275" cy="14065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449263" y="3168650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dirty="0"/>
              <a:t> </a:t>
            </a:r>
          </a:p>
        </p:txBody>
      </p:sp>
      <p:pic>
        <p:nvPicPr>
          <p:cNvPr id="13" name="Picture 4" descr="sedr42021_060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762000"/>
            <a:ext cx="22955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92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2922588"/>
            <a:ext cx="4084638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 txBox="1">
            <a:spLocks noChangeArrowheads="1"/>
          </p:cNvSpPr>
          <p:nvPr/>
        </p:nvSpPr>
        <p:spPr bwMode="auto">
          <a:xfrm>
            <a:off x="76200" y="4876800"/>
            <a:ext cx="480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GB" sz="1800" dirty="0" smtClean="0"/>
              <a:t>What is the </a:t>
            </a:r>
            <a:r>
              <a:rPr lang="en-GB" sz="1800" b="1" dirty="0" smtClean="0"/>
              <a:t>ideal</a:t>
            </a:r>
            <a:r>
              <a:rPr lang="en-GB" sz="1800" dirty="0" smtClean="0"/>
              <a:t> value of 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GB" sz="1800" dirty="0" smtClean="0"/>
              <a:t>output resistance for a current source?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79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9885" grpId="0" build="p"/>
      <p:bldP spid="12" grpId="0"/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/>
              <a:t>EECE 311 - IC Biasing</a:t>
            </a: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173FF3D-B4BE-47C3-83C3-CF2CA289D87D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7988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458200" cy="3962400"/>
          </a:xfrm>
          <a:noFill/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GB" sz="2000" dirty="0" smtClean="0"/>
              <a:t>Example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Given: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2000" i="1" baseline="-25000" dirty="0" smtClean="0"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= 3 V,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000" baseline="-25000" dirty="0" smtClean="0">
                <a:latin typeface="Times New Roman" pitchFamily="18" charset="0"/>
                <a:cs typeface="Times New Roman" pitchFamily="18" charset="0"/>
              </a:rPr>
              <a:t>REF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= 100 </a:t>
            </a:r>
            <a:r>
              <a:rPr lang="en-GB" sz="2000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A, design for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000" i="1" baseline="-25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= 100 </a:t>
            </a:r>
            <a:r>
              <a:rPr lang="en-GB" sz="2000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A.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GB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GB" sz="20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are matched with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= 1 </a:t>
            </a:r>
            <a:r>
              <a:rPr lang="en-GB" sz="2000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m,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= 10 </a:t>
            </a:r>
            <a:r>
              <a:rPr lang="en-GB" sz="2000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m, </a:t>
            </a:r>
            <a:br>
              <a:rPr lang="en-GB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0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2000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= 0.7 V, </a:t>
            </a:r>
            <a:r>
              <a:rPr lang="en-GB" sz="2000" i="1" dirty="0" err="1" smtClean="0">
                <a:latin typeface="Times New Roman" pitchFamily="18" charset="0"/>
                <a:cs typeface="Times New Roman" pitchFamily="18" charset="0"/>
              </a:rPr>
              <a:t>k’</a:t>
            </a:r>
            <a:r>
              <a:rPr lang="en-GB" sz="2000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= 200 </a:t>
            </a:r>
            <a:r>
              <a:rPr lang="en-GB" sz="2000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A/V</a:t>
            </a:r>
            <a:r>
              <a:rPr lang="en-GB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What is the lowest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2000" i="1" baseline="-250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for current source operation?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Given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V’</a:t>
            </a:r>
            <a:r>
              <a:rPr lang="en-GB" sz="2000" i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= 20 V/</a:t>
            </a:r>
            <a:r>
              <a:rPr lang="en-GB" sz="2000" i="1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m, find the output resistance of the current source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Find the change in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000" i="1" baseline="-25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when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2000" i="1" baseline="-25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changes by +1V</a:t>
            </a:r>
          </a:p>
        </p:txBody>
      </p:sp>
      <p:pic>
        <p:nvPicPr>
          <p:cNvPr id="13" name="Picture 4" descr="sedr42021_06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352800"/>
            <a:ext cx="30876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9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79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9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9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79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798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5" grpId="0" build="p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439</TotalTime>
  <Words>674</Words>
  <Application>Microsoft Macintosh PowerPoint</Application>
  <PresentationFormat>On-screen Show (4:3)</PresentationFormat>
  <Paragraphs>176</Paragraphs>
  <Slides>26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Pixel</vt:lpstr>
      <vt:lpstr>1_Pixel</vt:lpstr>
      <vt:lpstr>2_Pixel</vt:lpstr>
      <vt:lpstr>Equation</vt:lpstr>
      <vt:lpstr>Visio</vt:lpstr>
      <vt:lpstr>EECE 311: Electronic Circuits Part 1</vt:lpstr>
      <vt:lpstr>Review of MOSFETs and BJTs</vt:lpstr>
      <vt:lpstr>PowerPoint Presentation</vt:lpstr>
      <vt:lpstr>PowerPoint Presentation</vt:lpstr>
      <vt:lpstr>PowerPoint Presentation</vt:lpstr>
      <vt:lpstr>Example: Find </vt:lpstr>
      <vt:lpstr>Biasing in IC amplifiers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 Source Amplifier with Resistive Load (Review from 310) Voltage gain, input resistance, output resistance</vt:lpstr>
      <vt:lpstr>Common Source Amplifier with Active Load Replace resistor with current source</vt:lpstr>
      <vt:lpstr>CMOS Common Source Amplifier</vt:lpstr>
      <vt:lpstr>PowerPoint Presentation</vt:lpstr>
      <vt:lpstr>CMOS Common-Source Amplifier</vt:lpstr>
      <vt:lpstr>CMOS CS – Output Resistance</vt:lpstr>
      <vt:lpstr>PowerPoint Presentation</vt:lpstr>
      <vt:lpstr>PowerPoint Presentation</vt:lpstr>
      <vt:lpstr>PowerPoint Presentation</vt:lpstr>
      <vt:lpstr>Common Emitter Amplifier with Active Load</vt:lpstr>
      <vt:lpstr>BJT Version Common-Emitter Amplifier</vt:lpstr>
      <vt:lpstr>BJT CE – Output Resistance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EECE 311: Electronics II</dc:title>
  <dc:creator>Marwan Ramadan</dc:creator>
  <cp:lastModifiedBy>Ayman Kayssi</cp:lastModifiedBy>
  <cp:revision>47</cp:revision>
  <dcterms:created xsi:type="dcterms:W3CDTF">2005-10-01T22:29:44Z</dcterms:created>
  <dcterms:modified xsi:type="dcterms:W3CDTF">2012-02-17T17:50:27Z</dcterms:modified>
</cp:coreProperties>
</file>