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embeddings/oleObject7.bin" ContentType="application/vnd.openxmlformats-officedocument.oleObject"/>
  <Override PartName="/ppt/notesSlides/notesSlide4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5.xml" ContentType="application/vnd.openxmlformats-officedocument.presentationml.notesSlide+xml"/>
  <Override PartName="/ppt/embeddings/oleObject12.bin" ContentType="application/vnd.openxmlformats-officedocument.oleObject"/>
  <Override PartName="/ppt/notesSlides/notesSlide6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7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8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9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ink/ink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12.xml" ContentType="application/vnd.openxmlformats-officedocument.presentationml.notesSlide+xml"/>
  <Override PartName="/ppt/embeddings/oleObject34.bin" ContentType="application/vnd.openxmlformats-officedocument.oleObject"/>
  <Override PartName="/ppt/notesSlides/notesSlide13.xml" ContentType="application/vnd.openxmlformats-officedocument.presentationml.notesSlide+xml"/>
  <Override PartName="/ppt/ink/ink2.xml" ContentType="application/inkml+xml"/>
  <Override PartName="/ppt/notesSlides/notesSlide14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15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16.xml" ContentType="application/vnd.openxmlformats-officedocument.presentationml.notesSlide+xml"/>
  <Override PartName="/ppt/embeddings/oleObject43.bin" ContentType="application/vnd.openxmlformats-officedocument.oleObject"/>
  <Override PartName="/ppt/notesSlides/notesSlide17.xml" ContentType="application/vnd.openxmlformats-officedocument.presentationml.notesSlide+xml"/>
  <Override PartName="/ppt/embeddings/oleObject44.bin" ContentType="application/vnd.openxmlformats-officedocument.oleObject"/>
  <Override PartName="/ppt/notesSlides/notesSlide18.xml" ContentType="application/vnd.openxmlformats-officedocument.presentationml.notesSlide+xml"/>
  <Override PartName="/ppt/embeddings/oleObject45.bin" ContentType="application/vnd.openxmlformats-officedocument.oleObject"/>
  <Override PartName="/ppt/notesSlides/notesSlide19.xml" ContentType="application/vnd.openxmlformats-officedocument.presentationml.notesSlide+xml"/>
  <Override PartName="/ppt/embeddings/oleObject46.bin" ContentType="application/vnd.openxmlformats-officedocument.oleObject"/>
  <Override PartName="/ppt/notesSlides/notesSlide20.xml" ContentType="application/vnd.openxmlformats-officedocument.presentationml.notesSlide+xml"/>
  <Override PartName="/ppt/embeddings/oleObject47.bin" ContentType="application/vnd.openxmlformats-officedocument.oleObject"/>
  <Override PartName="/ppt/notesSlides/notesSlide21.xml" ContentType="application/vnd.openxmlformats-officedocument.presentationml.notesSlide+xml"/>
  <Override PartName="/ppt/embeddings/oleObject48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notesSlides/notesSlide27.xml" ContentType="application/vnd.openxmlformats-officedocument.presentationml.notesSlide+xml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notesSlides/notesSlide30.xml" ContentType="application/vnd.openxmlformats-officedocument.presentationml.notesSlide+xml"/>
  <Override PartName="/ppt/embeddings/oleObject62.bin" ContentType="application/vnd.openxmlformats-officedocument.oleObject"/>
  <Override PartName="/ppt/notesSlides/notesSlide31.xml" ContentType="application/vnd.openxmlformats-officedocument.presentationml.notesSlide+xml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notesSlides/notesSlide32.xml" ContentType="application/vnd.openxmlformats-officedocument.presentationml.notesSlide+xml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notesSlides/notesSlide33.xml" ContentType="application/vnd.openxmlformats-officedocument.presentationml.notesSlide+xml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notesSlides/notesSlide34.xml" ContentType="application/vnd.openxmlformats-officedocument.presentationml.notesSlide+xml"/>
  <Override PartName="/ppt/embeddings/oleObject74.bin" ContentType="application/vnd.openxmlformats-officedocument.oleObject"/>
  <Override PartName="/ppt/notesSlides/notesSlide35.xml" ContentType="application/vnd.openxmlformats-officedocument.presentationml.notesSlide+xml"/>
  <Override PartName="/ppt/embeddings/oleObject75.bin" ContentType="application/vnd.openxmlformats-officedocument.oleObject"/>
  <Override PartName="/ppt/notesSlides/notesSlide36.xml" ContentType="application/vnd.openxmlformats-officedocument.presentationml.notesSlide+xml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notesSlides/notesSlide40.xml" ContentType="application/vnd.openxmlformats-officedocument.presentationml.notesSlide+xml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notesSlides/notesSlide41.xml" ContentType="application/vnd.openxmlformats-officedocument.presentationml.notesSlide+xml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notesSlides/notesSlide42.xml" ContentType="application/vnd.openxmlformats-officedocument.presentationml.notesSlide+xml"/>
  <Override PartName="/ppt/embeddings/oleObject86.bin" ContentType="application/vnd.openxmlformats-officedocument.oleObject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807" r:id="rId2"/>
  </p:sldMasterIdLst>
  <p:notesMasterIdLst>
    <p:notesMasterId r:id="rId59"/>
  </p:notesMasterIdLst>
  <p:sldIdLst>
    <p:sldId id="406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9" r:id="rId16"/>
    <p:sldId id="360" r:id="rId17"/>
    <p:sldId id="361" r:id="rId18"/>
    <p:sldId id="362" r:id="rId19"/>
    <p:sldId id="363" r:id="rId20"/>
    <p:sldId id="364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94" r:id="rId49"/>
    <p:sldId id="395" r:id="rId50"/>
    <p:sldId id="396" r:id="rId51"/>
    <p:sldId id="399" r:id="rId52"/>
    <p:sldId id="400" r:id="rId53"/>
    <p:sldId id="401" r:id="rId54"/>
    <p:sldId id="402" r:id="rId55"/>
    <p:sldId id="403" r:id="rId56"/>
    <p:sldId id="404" r:id="rId57"/>
    <p:sldId id="405" r:id="rId58"/>
  </p:sldIdLst>
  <p:sldSz cx="9144000" cy="6858000" type="screen4x3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F5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20" autoAdjust="0"/>
  </p:normalViewPr>
  <p:slideViewPr>
    <p:cSldViewPr>
      <p:cViewPr varScale="1">
        <p:scale>
          <a:sx n="104" d="100"/>
          <a:sy n="104" d="100"/>
        </p:scale>
        <p:origin x="-1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Relationship Id="rId3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Relationship Id="rId2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Relationship Id="rId2" Type="http://schemas.openxmlformats.org/officeDocument/2006/relationships/image" Target="../media/image58.wmf"/><Relationship Id="rId3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4" Type="http://schemas.openxmlformats.org/officeDocument/2006/relationships/image" Target="../media/image63.wmf"/><Relationship Id="rId5" Type="http://schemas.openxmlformats.org/officeDocument/2006/relationships/image" Target="../media/image64.wmf"/><Relationship Id="rId1" Type="http://schemas.openxmlformats.org/officeDocument/2006/relationships/image" Target="../media/image60.wmf"/><Relationship Id="rId2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Relationship Id="rId2" Type="http://schemas.openxmlformats.org/officeDocument/2006/relationships/image" Target="../media/image74.wmf"/><Relationship Id="rId3" Type="http://schemas.openxmlformats.org/officeDocument/2006/relationships/image" Target="../media/image7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4" Type="http://schemas.openxmlformats.org/officeDocument/2006/relationships/image" Target="../media/image81.wmf"/><Relationship Id="rId5" Type="http://schemas.openxmlformats.org/officeDocument/2006/relationships/image" Target="../media/image82.wmf"/><Relationship Id="rId1" Type="http://schemas.openxmlformats.org/officeDocument/2006/relationships/image" Target="../media/image78.wmf"/><Relationship Id="rId2" Type="http://schemas.openxmlformats.org/officeDocument/2006/relationships/image" Target="../media/image7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Relationship Id="rId2" Type="http://schemas.openxmlformats.org/officeDocument/2006/relationships/image" Target="../media/image8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Relationship Id="rId2" Type="http://schemas.openxmlformats.org/officeDocument/2006/relationships/image" Target="../media/image88.wmf"/><Relationship Id="rId3" Type="http://schemas.openxmlformats.org/officeDocument/2006/relationships/image" Target="../media/image8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Relationship Id="rId2" Type="http://schemas.openxmlformats.org/officeDocument/2006/relationships/image" Target="../media/image94.wmf"/><Relationship Id="rId3" Type="http://schemas.openxmlformats.org/officeDocument/2006/relationships/image" Target="../media/image9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Relationship Id="rId2" Type="http://schemas.openxmlformats.org/officeDocument/2006/relationships/image" Target="../media/image99.wmf"/><Relationship Id="rId3" Type="http://schemas.openxmlformats.org/officeDocument/2006/relationships/image" Target="../media/image10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4" Type="http://schemas.openxmlformats.org/officeDocument/2006/relationships/image" Target="../media/image104.wmf"/><Relationship Id="rId5" Type="http://schemas.openxmlformats.org/officeDocument/2006/relationships/image" Target="../media/image105.wmf"/><Relationship Id="rId1" Type="http://schemas.openxmlformats.org/officeDocument/2006/relationships/image" Target="../media/image101.wmf"/><Relationship Id="rId2" Type="http://schemas.openxmlformats.org/officeDocument/2006/relationships/image" Target="../media/image10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Relationship Id="rId2" Type="http://schemas.openxmlformats.org/officeDocument/2006/relationships/image" Target="../media/image11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Relationship Id="rId2" Type="http://schemas.openxmlformats.org/officeDocument/2006/relationships/image" Target="../media/image11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Relationship Id="rId2" Type="http://schemas.openxmlformats.org/officeDocument/2006/relationships/image" Target="../media/image119.wmf"/><Relationship Id="rId3" Type="http://schemas.openxmlformats.org/officeDocument/2006/relationships/image" Target="../media/image120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Relationship Id="rId2" Type="http://schemas.openxmlformats.org/officeDocument/2006/relationships/image" Target="../media/image123.wmf"/><Relationship Id="rId3" Type="http://schemas.openxmlformats.org/officeDocument/2006/relationships/image" Target="../media/image12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4" Type="http://schemas.openxmlformats.org/officeDocument/2006/relationships/image" Target="../media/image132.emf"/><Relationship Id="rId1" Type="http://schemas.openxmlformats.org/officeDocument/2006/relationships/image" Target="../media/image129.wmf"/><Relationship Id="rId2" Type="http://schemas.openxmlformats.org/officeDocument/2006/relationships/image" Target="../media/image1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wmf"/><Relationship Id="rId6" Type="http://schemas.openxmlformats.org/officeDocument/2006/relationships/image" Target="../media/image31.wmf"/><Relationship Id="rId7" Type="http://schemas.openxmlformats.org/officeDocument/2006/relationships/image" Target="../media/image32.wmf"/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6" Type="http://schemas.openxmlformats.org/officeDocument/2006/relationships/image" Target="../media/image43.wmf"/><Relationship Id="rId7" Type="http://schemas.openxmlformats.org/officeDocument/2006/relationships/image" Target="../media/image44.wmf"/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5T07:47:16.5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9881 8174 1,'0'0'9,"-5"-9"-2,5 9 1,0 0-2,0 0 1,-1-9-1,1 9 0,0 0 0,0 0-1,0 0 1,0 0-1,0 0 0,0 0 0,0 0 1,0 0-2,6 14 0,-6-2-1,2 3-1,-2 0 0,1 7 0,0-3-2,0 1 1,0 1-1,0-2-1,1-3 1,-1 1 0,2-3 0,-1 0 0,2-1 0,-1-3 0,-3-10-1,10 14 1,-10-14 0,8 6 0,-8-6 0,12-4 1,-12 4-1,15-15 0,-8 5 1,2-4 0,1-3-1,1 1 1,-1-2-1,2-1 1,-2 3-1,1-1 0,-1 4 1,0-2-1,-2 4 1,2 1-1,-10 10 0,13-15 0,-13 15 0,9-10-1,-9 10 1,0 0-2,10-5-2,-10 5-3,0 0-3,2 9-7,-2-9-5,0 19-2</inkml:trace>
  <inkml:trace contextRef="#ctx0" brushRef="#br0" timeOffset="438.025">10093 8482 20,'0'0'17,"9"11"-2,-9-11 0,0 18-4,0-5-2,-2 2-3,0 2-1,-2 0-1,1 3-1,-1-1-1,1-1 0,-3 0-1,3-3 0,-2-6-1,4 3 0,1-12 0,-7 10-1,7-10-3,0 0-2,0 0-7,0 9-7,0-9-5,0 0 1</inkml:trace>
  <inkml:trace contextRef="#ctx0" brushRef="#br0" timeOffset="1076.0616">10193 8368 15,'0'0'15,"0"0"-3,0 0-1,0 0-3,0 0-2,0 0-1,0 0 0,0 0-1,0 0 0,0 0-2,0 0 0,0 0 1,0 0-1,0 0 0,6-11 1,-6 11-1,0 0 0,-4-9 0,4 9 1,0 0-1,-10 2 1,10-2-1,0 0-1,-11 10 0,11-10-3,-3 10-4,3-10-11,0 0-10,0 0 1,0 0-1</inkml:trace>
  <inkml:trace contextRef="#ctx0" brushRef="#br0" timeOffset="2257.1291">9641 6030 5,'0'0'15,"10"0"-2,-10 0-2,19 0-2,-8 2-1,1-1-1,3 2-1,1-2 0,3 1-1,0 0-1,1 0 0,0-1 0,-1 0-2,-1 0 1,-2 1-1,-4-2 0,2 2 0,-14-2-1,17 0 0,-17 0 0,9 1 0,-9-1 0,0 0-1,0 0 0,0 0-5,0 0-8,0 0-14,0 0 1,0 0 0</inkml:trace>
  <inkml:trace contextRef="#ctx0" brushRef="#br0" timeOffset="2751.1574">9808 5875 21,'0'0'18,"0"0"-4,0 0-1,0 0-4,0 0-2,0 0-1,0 0-2,0 0-2,-6 9 0,6-9-1,0 9 1,-1 3-1,1-1 1,-2 5-1,2 5 0,-1-1 0,-1 6 0,2-2 0,-3 2 0,3-1-1,-2 2 0,2-2 0,-1-3 0,1 0 0,0-4 0,0-2-3,-2-4-3,2-3-4,0-9-9,0 0-6,0 11 0</inkml:trace>
  <inkml:trace contextRef="#ctx0" brushRef="#br0" timeOffset="3999.2287">9823 9180 9,'0'0'13,"0"0"-1,0 0-1,0 0-1,0 0-2,0 0-2,0 0-1,0 0-1,11 5 0,-2-5 1,3 0-1,1 0-1,3 0 0,1-1 0,0 1 0,1-2-1,1 2 1,-1-2-1,-2 1-1,-4 0 0,1 0 0,-4 0-1,-9 1 0,16 0-2,-16 0-4,0 0-5,13 6-13,-13-6-1,0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15T08:04:23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13071 12065 12,'5'-10'15,"-5"10"0,0 0-2,0 0 0,0 0-1,0 0-1,0 0-2,0 0 0,0 0-2,6-14 0,-6 14-1,1-10-2,-1 10 0,0-11-1,0 11-1,-4-9 1,4 9-1,-9-6 0,9 6 0,-18 4 0,7 3-1,-1 2 0,1 4 0,-1 1 0,3 0 0,-1 4-1,6 1 1,-1-2 0,5 0-1,6-3 0,0 0 0,4-4 1,2-4-1,1-3 0,2-3 1,1-5-1,1 0 1,-4-4-1,0 1 1,-4-3 0,1 2 0,-4-2-1,-4 1 1,-4 0 0,-2-2-1,-3 1 2,-1 0-2,-1 1 1,-4 1-1,1 4 0,-2 3 0,-2 6 1,1 3-1,1 5 1,-1 2-1,2 5 1,4 2-1,2 2 1,2-2 0,5-3-1,2 0 0,2-5 1,4-2-1,2-5 1,6-5 0,-4-5-1,4-3 1,-2-3 0,0-2 0,-2-3 0,-3-2 0,-3-2 0,-5 1 0,-1-1 0,-4 0 0,-2 3-1,-2 0 1,-2 4 0,-3 6-1,-1 5 0,0 4 1,0 4-1,1 7 0,2 4 1,3 3-1,2 1 0,5 0 1,2-1-1,4-4 0,4-3 1,5-5-1,0-5 0,3-5 1,0-2-1,2-4 1,-3-4 0,0 0-1,-7-2 1,-3-2 0,-4 0 0,-4 1 0,-7 1 0,-3 1-1,-5 1 1,-2 3-1,0 2 0,0 6 1,0 2-1,3 4 0,4 4 0,4 6 0,5 0 0,3 3 0,4 2 0,3-2 1,5-1-1,0-6 0,4-1 0,3-3 0,-4-2 1,3-4-1,-5-4 0,-1-3 1,-12 5 0,11-20-1,-9 5 1,-5-6 0,-3-2-1,-7 0 1,1-2-1,-4 0 1,1 4-1,-3 7 0,2 6 0,-2 7 0,-1 10 0,7 6 0,0 9 0,-1 5 0,7 3-1,0 1 1,5-1 0,4-3 1,3-6-2,3-7 2,7-6-1,3-7 0,-1-6 0,4-6 0,-2-7 0,-1-5 0,-3-4 1,-4-1-1,-3-3 0,-8 0 0,-2 0 1,-8 2-1,-2 4 0,-5 6 0,1 3 0,-4 9 0,0 3 0,2 6 0,1 6 0,7 4-1,0 3 1,5 3 0,2 1-1,2-1 1,3-1 0,4-3 0,0-3 0,4-4 0,2-4 0,2-4 0,-1-3 0,1-3 0,-2-2 0,-1-2 0,-3-1 0,-2 1 0,-2 1 0,-5 8 0,0-15 0,0 15 0,-12-8 0,12 8 0,-15-3 0,15 3 0,-12-3 0,12 3 0,-11-1 0,11 1 0,0 0 0,0 0 0,0 0 0,0 0-1,0 0 1,0 0-1,0 0 1,0 0 0,0 0 0,0 0-1,0 0 1,0 0 0,0 0 0,0 0 0,0 0 0,-3 12 0,3-12 0,0 0 0,-2 13 0,2-13 0,0 0 0,0 12 0,0-12 0,-1 9 0,1-9 0,0 0 0,-2 10 0,2-10 0,0 0 0,0 0 1,0 0-1,0 0 0,2-10 0,-1 1 0,-1-3 1,3-4-1,-1-4 0,2-1 0,-4-3 0,3-3 1,-2-3-1,-1 0 0,0-2 0,0 2 1,-1-1-1,-1 3 1,0 1-2,-1 4 2,2 2-1,1 3 0,-1 4 0,1 1 0,-1 4 0,1 9 1,0-13-1,0 13 0,0 0 0,-1-10 0,1 10 1,0 0-1,0 0 0,0 0 0,0 0 0,0 0-1,0 0 1,0 17 0,1-2 0,-1 5-1,-1 3 1,0 5 1,-1 5-1,-2-1 0,1 2 0,-3-3 0,0-2 0,2-4 0,1-4 1,-2-2-2,2-7 1,3-2 1,0-10-1,-1 9 0,1-9 0,0 0 0,0 0 1,1-14-1,-1 14 0,0-21 0,0 3 0,2-3 0,1-4 0,-3-2 0,4-4 0,-1 0 0,1-3 0,-1 1 0,2 2 0,-3 2 0,1 3 0,-2 4 0,1 4 0,-2 4 0,2 4 0,-2 10 0,1-10 0,-1 10 0,0 0 0,0 0 0,0 0 0,0 0-1,0 0 1,0 0 0,0 0 0,0 0-1,0 0 1,0 0 0,0 0 1,0 0-1,0 0 0,0 0 0,0 0 0,0 0 1,0 0-1,0 0 0,-2-13 0,2 13 0,0-10-1,0 10 1,0-11 0,0 11 0,0 0 0,0-11 1,0 11-1,0 0 0,0 0 0,0 0 0,-10 9 0,10-9 0,-13 16-1,5-6 1,-2 2 0,-3 3 0,1 3 0,-2-1 0,-1 3 0,-1 1 0,1-3 0,-1 2 0,3-3 0,0-3 0,5-4-1,8-10 1,-9 14 0,9-14 0,0 0 0,0 0 0,10-10 0,-4 0 0,2-2 0,1-4 0,-1-2 0,3-3 1,-2 1-1,-1-2 0,0 0 0,1-2 0,-2 5 0,1 1 0,-1 1 0,0 1-1,-1 4 1,-1 1 0,-5 11 1,9-15-1,-9 15 0,0 0 0,5-9 0,-5 9 1,0 0-1,0 0 0,0 0 0,0 0 0,0 0 0,0 0 0,0 0 0,0 0 0,5 9 0,-5-9 0,6 14 0,-1-4 0,2 3 0,3 2 0,1 1 0,-1 0 0,3 1 0,-2-1 0,0 1 0,1-3 0,-1 0 0,-2-1 0,1-2 0,-1 1 0,0-2 0,-1 0 0,-8-10 0,13 15 1,-13-15-1,11 11 0,-11-11 0,0 0 0,0 0 1,0 0-1,0 0 0,8 10 0,-8-10 0,0 0-1,0 0 0,0 0 0,0 0-2,-1-10-4,1 10-9,0 0-20,0 0-2,0 0 0,0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C9B6875D-8448-4C60-82E8-B2B51001C4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564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A99E1-DE24-4141-9C0D-AB841303B49A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34549-D7E6-47B8-B6E2-5E5021AE7F0B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151B1-E96E-4BAB-AE3D-61F070D14EE4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0E623-0CD1-4E2E-8EDA-2977C054669C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86F42D-D036-42CC-9985-BE397ABB85BC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17AB8-55F0-4EAE-8B22-AA265B37B838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17AB8-55F0-4EAE-8B22-AA265B37B838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02B9A-CBE9-4CC5-BEA8-8242D5053056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02B9A-CBE9-4CC5-BEA8-8242D5053056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02B9A-CBE9-4CC5-BEA8-8242D5053056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02B9A-CBE9-4CC5-BEA8-8242D5053056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D6476-9F8A-41FF-B1A2-B2A2C2BAB0BF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02B9A-CBE9-4CC5-BEA8-8242D5053056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2CE90-4684-456B-A4E9-24BAA594EBFB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3D196-B126-447D-9A80-BBE6CD43CE29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44D3D-3D81-4114-8FA7-3C11A2092842}" type="slidenum">
              <a:rPr lang="en-GB" smtClean="0">
                <a:solidFill>
                  <a:srgbClr val="000000"/>
                </a:solidFill>
              </a:rPr>
              <a:pPr/>
              <a:t>35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4D29B-6F56-4EEC-B9A9-3C403A06E753}" type="slidenum">
              <a:rPr lang="en-GB" smtClean="0">
                <a:solidFill>
                  <a:srgbClr val="000000"/>
                </a:solidFill>
              </a:rPr>
              <a:pPr/>
              <a:t>36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F0102-0549-4317-92E2-C3D263A1B93B}" type="slidenum">
              <a:rPr lang="en-GB" smtClean="0">
                <a:solidFill>
                  <a:srgbClr val="000000"/>
                </a:solidFill>
              </a:rPr>
              <a:pPr/>
              <a:t>37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7D7CE-3C43-482D-9F41-493967A072B8}" type="slidenum">
              <a:rPr lang="en-GB" smtClean="0">
                <a:solidFill>
                  <a:srgbClr val="000000"/>
                </a:solidFill>
              </a:rPr>
              <a:pPr/>
              <a:t>38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BC81A-414F-4A2B-9218-844CE54E3412}" type="slidenum">
              <a:rPr lang="en-GB" smtClean="0">
                <a:solidFill>
                  <a:srgbClr val="000000"/>
                </a:solidFill>
              </a:rPr>
              <a:pPr/>
              <a:t>39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F0102-0549-4317-92E2-C3D263A1B93B}" type="slidenum">
              <a:rPr lang="en-GB" smtClean="0">
                <a:solidFill>
                  <a:srgbClr val="000000"/>
                </a:solidFill>
              </a:rPr>
              <a:pPr/>
              <a:t>40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DC215-067C-4A78-B04A-6112354A3D01}" type="slidenum">
              <a:rPr lang="en-GB" smtClean="0">
                <a:solidFill>
                  <a:srgbClr val="000000"/>
                </a:solidFill>
              </a:rPr>
              <a:pPr/>
              <a:t>41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992FCE-6717-43E6-8C67-7BF8E2DCD39F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BC81A-414F-4A2B-9218-844CE54E3412}" type="slidenum">
              <a:rPr lang="en-GB" smtClean="0">
                <a:solidFill>
                  <a:srgbClr val="000000"/>
                </a:solidFill>
              </a:rPr>
              <a:pPr/>
              <a:t>42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C6D03-8AD3-4996-BE84-5D85A44998A1}" type="slidenum">
              <a:rPr lang="en-GB" smtClean="0">
                <a:solidFill>
                  <a:srgbClr val="000000"/>
                </a:solidFill>
              </a:rPr>
              <a:pPr/>
              <a:t>43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F817C-EEA6-4E61-B082-89766225D6AA}" type="slidenum">
              <a:rPr lang="en-GB" smtClean="0">
                <a:solidFill>
                  <a:srgbClr val="000000"/>
                </a:solidFill>
              </a:rPr>
              <a:pPr/>
              <a:t>44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91A72-CE79-49B5-8729-847ACCD98086}" type="slidenum">
              <a:rPr lang="en-GB" smtClean="0">
                <a:solidFill>
                  <a:srgbClr val="000000"/>
                </a:solidFill>
              </a:rPr>
              <a:pPr/>
              <a:t>45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98893" indent="-268805" defTabSz="9318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75220" indent="-215044" defTabSz="9318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05308" indent="-215044" defTabSz="9318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35396" indent="-215044" defTabSz="9318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65484" indent="-215044" defTabSz="931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95572" indent="-215044" defTabSz="931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25660" indent="-215044" defTabSz="931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5748" indent="-215044" defTabSz="931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6DED31-4B60-4AE4-BB4C-9F66A1284E9A}" type="slidenum">
              <a:rPr lang="en-GB" smtClean="0">
                <a:solidFill>
                  <a:srgbClr val="000000"/>
                </a:solidFill>
              </a:rPr>
              <a:pPr eaLnBrk="1" hangingPunct="1"/>
              <a:t>46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98893" indent="-268805" defTabSz="9318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75220" indent="-215044" defTabSz="9318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05308" indent="-215044" defTabSz="9318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35396" indent="-215044" defTabSz="9318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65484" indent="-215044" defTabSz="931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95572" indent="-215044" defTabSz="931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25660" indent="-215044" defTabSz="931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5748" indent="-215044" defTabSz="931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958140-8108-40C8-9775-BA870A39C9C8}" type="slidenum">
              <a:rPr lang="en-GB" smtClean="0">
                <a:solidFill>
                  <a:srgbClr val="000000"/>
                </a:solidFill>
              </a:rPr>
              <a:pPr eaLnBrk="1" hangingPunct="1"/>
              <a:t>47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98893" indent="-268805" defTabSz="9318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75220" indent="-215044" defTabSz="9318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05308" indent="-215044" defTabSz="9318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35396" indent="-215044" defTabSz="9318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65484" indent="-215044" defTabSz="931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95572" indent="-215044" defTabSz="931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25660" indent="-215044" defTabSz="931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5748" indent="-215044" defTabSz="931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B46CF1-7125-4F60-A993-5F5C86B4AA37}" type="slidenum">
              <a:rPr lang="en-GB" smtClean="0">
                <a:solidFill>
                  <a:srgbClr val="000000"/>
                </a:solidFill>
              </a:rPr>
              <a:pPr eaLnBrk="1" hangingPunct="1"/>
              <a:t>48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98893" indent="-268805" defTabSz="9318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75220" indent="-215044" defTabSz="9318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05308" indent="-215044" defTabSz="9318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35396" indent="-215044" defTabSz="93185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65484" indent="-215044" defTabSz="931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95572" indent="-215044" defTabSz="931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25660" indent="-215044" defTabSz="931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5748" indent="-215044" defTabSz="931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D7A527-FABF-4FA0-8296-B2F4A1A7BA03}" type="slidenum">
              <a:rPr lang="en-GB" smtClean="0">
                <a:solidFill>
                  <a:srgbClr val="000000"/>
                </a:solidFill>
              </a:rPr>
              <a:pPr eaLnBrk="1" hangingPunct="1"/>
              <a:t>49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C8270-E22E-4194-B5D1-650898344507}" type="slidenum">
              <a:rPr lang="en-GB" smtClean="0"/>
              <a:pPr/>
              <a:t>50</a:t>
            </a:fld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0B164-7674-493F-849A-1613A476DDC0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FD12E-A7D2-4608-B199-34AB8AD60246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53DB8-6628-4989-AD2A-433A96D4F710}" type="slidenum">
              <a:rPr lang="en-GB" smtClean="0"/>
              <a:pPr/>
              <a:t>52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B735A-AC6F-4EEC-B151-06B4043A5B5E}" type="slidenum">
              <a:rPr lang="en-GB" smtClean="0"/>
              <a:pPr/>
              <a:t>53</a:t>
            </a:fld>
            <a:endParaRPr lang="en-GB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3CC10-9A64-4585-BC54-19DC93E465C8}" type="slidenum">
              <a:rPr lang="en-GB" smtClean="0"/>
              <a:pPr/>
              <a:t>54</a:t>
            </a:fld>
            <a:endParaRPr lang="en-GB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4A756-63EA-4FFB-8A47-68E6B580DD8B}" type="slidenum">
              <a:rPr lang="en-GB" smtClean="0"/>
              <a:pPr/>
              <a:t>55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A1B4F7-4DFB-483B-8354-0D6F3B059377}" type="slidenum">
              <a:rPr lang="en-GB" smtClean="0"/>
              <a:pPr/>
              <a:t>56</a:t>
            </a:fld>
            <a:endParaRPr lang="en-GB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FD12E-A7D2-4608-B199-34AB8AD60246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F59BB-6979-405C-AC90-05768F594E69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CDB27-4D92-4995-AEA1-E198DDE7C41D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F4027-C1D6-446A-9E2C-981BADE618DC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4C1E4-DBF6-48FD-AA18-9DD51D9AFC68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0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E788-6182-47E1-992D-2281C34618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93526-34C0-4FC9-9614-C19C0C6F59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D9E46-1928-4E73-BD32-B0A112C79B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E788-6182-47E1-992D-2281C346188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122CC-7953-4138-BDB9-4A70002289A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0F874-9A23-4F1B-89BF-168FB3467EC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B3EF2-4648-4C4F-936B-C79055C60C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895EE-4C3F-42AC-8256-AFB37BD01B2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32B6-4937-4DD6-A6E3-4C951D8BE56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6233-9A5F-4250-B0D5-D30A5103113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CC4FE-4606-4F14-BA3E-69115960641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122CC-7953-4138-BDB9-4A70002289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27ADC-CBE5-41EC-A2F8-ED3897F6482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93526-34C0-4FC9-9614-C19C0C6F59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D9E46-1928-4E73-BD32-B0A112C79B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0F874-9A23-4F1B-89BF-168FB3467E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B3EF2-4648-4C4F-936B-C79055C60C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895EE-4C3F-42AC-8256-AFB37BD01B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32B6-4937-4DD6-A6E3-4C951D8BE5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6233-9A5F-4250-B0D5-D30A510311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CC4FE-4606-4F14-BA3E-6911596064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27ADC-CBE5-41EC-A2F8-ED3897F648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GB"/>
              <a:t>EECE 311 - Introduction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6D88208-873C-421E-BAD2-EAE598B5FE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614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EECE 311 - Introduction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6D88208-873C-421E-BAD2-EAE598B5FE9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614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1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w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2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2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9.wmf"/><Relationship Id="rId9" Type="http://schemas.openxmlformats.org/officeDocument/2006/relationships/image" Target="../media/image23.png"/><Relationship Id="rId10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5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wmf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29.wmf"/><Relationship Id="rId14" Type="http://schemas.openxmlformats.org/officeDocument/2006/relationships/oleObject" Target="../embeddings/oleObject17.bin"/><Relationship Id="rId15" Type="http://schemas.openxmlformats.org/officeDocument/2006/relationships/image" Target="../media/image30.wmf"/><Relationship Id="rId16" Type="http://schemas.openxmlformats.org/officeDocument/2006/relationships/oleObject" Target="../embeddings/oleObject18.bin"/><Relationship Id="rId17" Type="http://schemas.openxmlformats.org/officeDocument/2006/relationships/image" Target="../media/image31.wmf"/><Relationship Id="rId18" Type="http://schemas.openxmlformats.org/officeDocument/2006/relationships/oleObject" Target="../embeddings/oleObject19.bin"/><Relationship Id="rId19" Type="http://schemas.openxmlformats.org/officeDocument/2006/relationships/image" Target="../media/image3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3.png"/><Relationship Id="rId5" Type="http://schemas.openxmlformats.org/officeDocument/2006/relationships/image" Target="../media/image25.png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6.w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27.wmf"/><Relationship Id="rId10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oleObject" Target="../embeddings/oleObject20.bin"/><Relationship Id="rId7" Type="http://schemas.openxmlformats.org/officeDocument/2006/relationships/image" Target="../media/image34.w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3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41.w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42.wmf"/><Relationship Id="rId15" Type="http://schemas.openxmlformats.org/officeDocument/2006/relationships/oleObject" Target="../embeddings/oleObject27.bin"/><Relationship Id="rId16" Type="http://schemas.openxmlformats.org/officeDocument/2006/relationships/image" Target="../media/image43.wmf"/><Relationship Id="rId17" Type="http://schemas.openxmlformats.org/officeDocument/2006/relationships/oleObject" Target="../embeddings/oleObject28.bin"/><Relationship Id="rId18" Type="http://schemas.openxmlformats.org/officeDocument/2006/relationships/image" Target="../media/image44.wmf"/><Relationship Id="rId19" Type="http://schemas.openxmlformats.org/officeDocument/2006/relationships/image" Target="../media/image46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45.png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8.w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39.w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customXml" Target="../ink/ink1.xml"/><Relationship Id="rId12" Type="http://schemas.openxmlformats.org/officeDocument/2006/relationships/image" Target="../media/image1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50.png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7.w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48.w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4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53.w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54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55.wmf"/><Relationship Id="rId6" Type="http://schemas.openxmlformats.org/officeDocument/2006/relationships/image" Target="../media/image52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customXml" Target="../ink/ink2.xml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57.w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58.w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59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wmf"/><Relationship Id="rId12" Type="http://schemas.openxmlformats.org/officeDocument/2006/relationships/oleObject" Target="../embeddings/oleObject42.bin"/><Relationship Id="rId13" Type="http://schemas.openxmlformats.org/officeDocument/2006/relationships/image" Target="../media/image64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60.w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61.wmf"/><Relationship Id="rId8" Type="http://schemas.openxmlformats.org/officeDocument/2006/relationships/oleObject" Target="../embeddings/oleObject40.bin"/><Relationship Id="rId9" Type="http://schemas.openxmlformats.org/officeDocument/2006/relationships/image" Target="../media/image62.wmf"/><Relationship Id="rId10" Type="http://schemas.openxmlformats.org/officeDocument/2006/relationships/oleObject" Target="../embeddings/oleObject4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6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6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6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6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6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70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73.w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74.wmf"/><Relationship Id="rId8" Type="http://schemas.openxmlformats.org/officeDocument/2006/relationships/oleObject" Target="../embeddings/oleObject51.bin"/><Relationship Id="rId9" Type="http://schemas.openxmlformats.org/officeDocument/2006/relationships/image" Target="../media/image75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1.wmf"/><Relationship Id="rId12" Type="http://schemas.openxmlformats.org/officeDocument/2006/relationships/oleObject" Target="../embeddings/oleObject56.bin"/><Relationship Id="rId13" Type="http://schemas.openxmlformats.org/officeDocument/2006/relationships/image" Target="../media/image82.wmf"/><Relationship Id="rId14" Type="http://schemas.openxmlformats.org/officeDocument/2006/relationships/image" Target="../media/image77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78.w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79.wmf"/><Relationship Id="rId8" Type="http://schemas.openxmlformats.org/officeDocument/2006/relationships/oleObject" Target="../embeddings/oleObject54.bin"/><Relationship Id="rId9" Type="http://schemas.openxmlformats.org/officeDocument/2006/relationships/image" Target="../media/image80.wmf"/><Relationship Id="rId10" Type="http://schemas.openxmlformats.org/officeDocument/2006/relationships/oleObject" Target="../embeddings/oleObject5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57.bin"/><Relationship Id="rId5" Type="http://schemas.openxmlformats.org/officeDocument/2006/relationships/image" Target="../media/image83.wmf"/><Relationship Id="rId6" Type="http://schemas.openxmlformats.org/officeDocument/2006/relationships/oleObject" Target="../embeddings/oleObject58.bin"/><Relationship Id="rId7" Type="http://schemas.openxmlformats.org/officeDocument/2006/relationships/image" Target="../media/image84.wmf"/><Relationship Id="rId8" Type="http://schemas.openxmlformats.org/officeDocument/2006/relationships/image" Target="../media/image85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87.png"/><Relationship Id="rId5" Type="http://schemas.openxmlformats.org/officeDocument/2006/relationships/oleObject" Target="../embeddings/oleObject59.bin"/><Relationship Id="rId6" Type="http://schemas.openxmlformats.org/officeDocument/2006/relationships/image" Target="../media/image78.w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88.wmf"/><Relationship Id="rId9" Type="http://schemas.openxmlformats.org/officeDocument/2006/relationships/oleObject" Target="../embeddings/oleObject61.bin"/><Relationship Id="rId10" Type="http://schemas.openxmlformats.org/officeDocument/2006/relationships/image" Target="../media/image89.wmf"/><Relationship Id="rId11" Type="http://schemas.openxmlformats.org/officeDocument/2006/relationships/image" Target="../media/image90.png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62.bin"/><Relationship Id="rId5" Type="http://schemas.openxmlformats.org/officeDocument/2006/relationships/image" Target="../media/image91.wmf"/><Relationship Id="rId6" Type="http://schemas.openxmlformats.org/officeDocument/2006/relationships/image" Target="../media/image92.png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96.png"/><Relationship Id="rId5" Type="http://schemas.openxmlformats.org/officeDocument/2006/relationships/oleObject" Target="../embeddings/oleObject63.bin"/><Relationship Id="rId6" Type="http://schemas.openxmlformats.org/officeDocument/2006/relationships/image" Target="../media/image93.wmf"/><Relationship Id="rId7" Type="http://schemas.openxmlformats.org/officeDocument/2006/relationships/oleObject" Target="../embeddings/oleObject64.bin"/><Relationship Id="rId8" Type="http://schemas.openxmlformats.org/officeDocument/2006/relationships/image" Target="../media/image94.wmf"/><Relationship Id="rId9" Type="http://schemas.openxmlformats.org/officeDocument/2006/relationships/oleObject" Target="../embeddings/oleObject65.bin"/><Relationship Id="rId10" Type="http://schemas.openxmlformats.org/officeDocument/2006/relationships/image" Target="../media/image95.wmf"/><Relationship Id="rId11" Type="http://schemas.openxmlformats.org/officeDocument/2006/relationships/image" Target="../media/image97.png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66.bin"/><Relationship Id="rId5" Type="http://schemas.openxmlformats.org/officeDocument/2006/relationships/image" Target="../media/image98.wmf"/><Relationship Id="rId6" Type="http://schemas.openxmlformats.org/officeDocument/2006/relationships/oleObject" Target="../embeddings/oleObject67.bin"/><Relationship Id="rId7" Type="http://schemas.openxmlformats.org/officeDocument/2006/relationships/image" Target="../media/image99.wmf"/><Relationship Id="rId8" Type="http://schemas.openxmlformats.org/officeDocument/2006/relationships/oleObject" Target="../embeddings/oleObject68.bin"/><Relationship Id="rId9" Type="http://schemas.openxmlformats.org/officeDocument/2006/relationships/image" Target="../media/image100.wmf"/><Relationship Id="rId10" Type="http://schemas.openxmlformats.org/officeDocument/2006/relationships/image" Target="../media/image97.png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4.wmf"/><Relationship Id="rId12" Type="http://schemas.openxmlformats.org/officeDocument/2006/relationships/oleObject" Target="../embeddings/oleObject73.bin"/><Relationship Id="rId13" Type="http://schemas.openxmlformats.org/officeDocument/2006/relationships/image" Target="../media/image105.wmf"/><Relationship Id="rId14" Type="http://schemas.openxmlformats.org/officeDocument/2006/relationships/image" Target="../media/image106.png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69.bin"/><Relationship Id="rId5" Type="http://schemas.openxmlformats.org/officeDocument/2006/relationships/image" Target="../media/image101.wmf"/><Relationship Id="rId6" Type="http://schemas.openxmlformats.org/officeDocument/2006/relationships/oleObject" Target="../embeddings/oleObject70.bin"/><Relationship Id="rId7" Type="http://schemas.openxmlformats.org/officeDocument/2006/relationships/image" Target="../media/image102.wmf"/><Relationship Id="rId8" Type="http://schemas.openxmlformats.org/officeDocument/2006/relationships/oleObject" Target="../embeddings/oleObject71.bin"/><Relationship Id="rId9" Type="http://schemas.openxmlformats.org/officeDocument/2006/relationships/image" Target="../media/image103.wmf"/><Relationship Id="rId10" Type="http://schemas.openxmlformats.org/officeDocument/2006/relationships/oleObject" Target="../embeddings/oleObject7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108.png"/><Relationship Id="rId5" Type="http://schemas.openxmlformats.org/officeDocument/2006/relationships/oleObject" Target="../embeddings/oleObject74.bin"/><Relationship Id="rId6" Type="http://schemas.openxmlformats.org/officeDocument/2006/relationships/image" Target="../media/image107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75.bin"/><Relationship Id="rId5" Type="http://schemas.openxmlformats.org/officeDocument/2006/relationships/image" Target="../media/image109.wmf"/><Relationship Id="rId6" Type="http://schemas.openxmlformats.org/officeDocument/2006/relationships/image" Target="../media/image110.png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76.bin"/><Relationship Id="rId5" Type="http://schemas.openxmlformats.org/officeDocument/2006/relationships/image" Target="../media/image111.wmf"/><Relationship Id="rId6" Type="http://schemas.openxmlformats.org/officeDocument/2006/relationships/image" Target="../media/image113.png"/><Relationship Id="rId7" Type="http://schemas.openxmlformats.org/officeDocument/2006/relationships/oleObject" Target="../embeddings/oleObject77.bin"/><Relationship Id="rId8" Type="http://schemas.openxmlformats.org/officeDocument/2006/relationships/image" Target="../media/image112.w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image" Target="../media/image117.png"/><Relationship Id="rId5" Type="http://schemas.openxmlformats.org/officeDocument/2006/relationships/oleObject" Target="../embeddings/oleObject78.bin"/><Relationship Id="rId6" Type="http://schemas.openxmlformats.org/officeDocument/2006/relationships/image" Target="../media/image115.wmf"/><Relationship Id="rId7" Type="http://schemas.openxmlformats.org/officeDocument/2006/relationships/oleObject" Target="../embeddings/oleObject79.bin"/><Relationship Id="rId8" Type="http://schemas.openxmlformats.org/officeDocument/2006/relationships/image" Target="../media/image116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80.bin"/><Relationship Id="rId5" Type="http://schemas.openxmlformats.org/officeDocument/2006/relationships/image" Target="../media/image118.wmf"/><Relationship Id="rId6" Type="http://schemas.openxmlformats.org/officeDocument/2006/relationships/image" Target="../media/image121.png"/><Relationship Id="rId7" Type="http://schemas.openxmlformats.org/officeDocument/2006/relationships/oleObject" Target="../embeddings/oleObject81.bin"/><Relationship Id="rId8" Type="http://schemas.openxmlformats.org/officeDocument/2006/relationships/image" Target="../media/image119.wmf"/><Relationship Id="rId9" Type="http://schemas.openxmlformats.org/officeDocument/2006/relationships/oleObject" Target="../embeddings/oleObject82.bin"/><Relationship Id="rId10" Type="http://schemas.openxmlformats.org/officeDocument/2006/relationships/image" Target="../media/image120.w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83.bin"/><Relationship Id="rId5" Type="http://schemas.openxmlformats.org/officeDocument/2006/relationships/image" Target="../media/image122.wmf"/><Relationship Id="rId6" Type="http://schemas.openxmlformats.org/officeDocument/2006/relationships/image" Target="../media/image125.png"/><Relationship Id="rId7" Type="http://schemas.openxmlformats.org/officeDocument/2006/relationships/oleObject" Target="../embeddings/oleObject84.bin"/><Relationship Id="rId8" Type="http://schemas.openxmlformats.org/officeDocument/2006/relationships/image" Target="../media/image123.wmf"/><Relationship Id="rId9" Type="http://schemas.openxmlformats.org/officeDocument/2006/relationships/oleObject" Target="../embeddings/oleObject85.bin"/><Relationship Id="rId10" Type="http://schemas.openxmlformats.org/officeDocument/2006/relationships/image" Target="../media/image124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image" Target="../media/image127.png"/><Relationship Id="rId5" Type="http://schemas.openxmlformats.org/officeDocument/2006/relationships/oleObject" Target="../embeddings/oleObject86.bin"/><Relationship Id="rId6" Type="http://schemas.openxmlformats.org/officeDocument/2006/relationships/image" Target="../media/image126.w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8.png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0.bin"/><Relationship Id="rId12" Type="http://schemas.openxmlformats.org/officeDocument/2006/relationships/image" Target="../media/image132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4.xml"/><Relationship Id="rId4" Type="http://schemas.openxmlformats.org/officeDocument/2006/relationships/image" Target="../media/image133.png"/><Relationship Id="rId5" Type="http://schemas.openxmlformats.org/officeDocument/2006/relationships/oleObject" Target="../embeddings/oleObject87.bin"/><Relationship Id="rId6" Type="http://schemas.openxmlformats.org/officeDocument/2006/relationships/image" Target="../media/image129.wmf"/><Relationship Id="rId7" Type="http://schemas.openxmlformats.org/officeDocument/2006/relationships/oleObject" Target="../embeddings/oleObject88.bin"/><Relationship Id="rId8" Type="http://schemas.openxmlformats.org/officeDocument/2006/relationships/image" Target="../media/image130.wmf"/><Relationship Id="rId9" Type="http://schemas.openxmlformats.org/officeDocument/2006/relationships/oleObject" Target="../embeddings/oleObject89.bin"/><Relationship Id="rId10" Type="http://schemas.openxmlformats.org/officeDocument/2006/relationships/image" Target="../media/image13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0913" y="2339975"/>
            <a:ext cx="6934200" cy="147002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2"/>
                </a:solidFill>
              </a:rPr>
              <a:t>EECE 311: Electronic Circuits</a:t>
            </a:r>
            <a:br>
              <a:rPr lang="en-GB" sz="4000" dirty="0" smtClean="0">
                <a:solidFill>
                  <a:schemeClr val="accent2"/>
                </a:solidFill>
              </a:rPr>
            </a:br>
            <a:r>
              <a:rPr lang="en-GB" sz="4000" dirty="0" smtClean="0">
                <a:solidFill>
                  <a:schemeClr val="accent2"/>
                </a:solidFill>
              </a:rPr>
              <a:t>Part </a:t>
            </a:r>
            <a:r>
              <a:rPr lang="en-GB" sz="4000" dirty="0">
                <a:solidFill>
                  <a:schemeClr val="accent2"/>
                </a:solidFill>
              </a:rPr>
              <a:t>3</a:t>
            </a:r>
            <a:endParaRPr lang="en-GB" sz="4000" dirty="0" smtClean="0">
              <a:solidFill>
                <a:schemeClr val="accent2"/>
              </a:solidFill>
            </a:endParaRP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400"/>
            <a:ext cx="2743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2362200" y="3429000"/>
            <a:ext cx="678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GB" sz="21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Input Resistance of CE with R</a:t>
            </a:r>
            <a:r>
              <a:rPr lang="en-US" baseline="-25000" dirty="0" smtClean="0"/>
              <a:t>S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marL="0" indent="0">
              <a:buNone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err="1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marL="0" indent="0"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err="1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err="1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err="1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 +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err="1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err="1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	          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= v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err="1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(</a:t>
            </a:r>
            <a:r>
              <a:rPr lang="en-US" sz="2800" i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+ 1)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E28207-37AA-4408-843F-258EA76E827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505" y="1596661"/>
            <a:ext cx="4571495" cy="228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28600" y="2209800"/>
            <a:ext cx="1752600" cy="531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" y="2741430"/>
            <a:ext cx="3276600" cy="531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9952" y="3273060"/>
            <a:ext cx="3594847" cy="531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3804690"/>
            <a:ext cx="4038600" cy="531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1012" y="4724400"/>
            <a:ext cx="4038600" cy="531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" y="5256030"/>
            <a:ext cx="5257800" cy="531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8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BJT Base Reflection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resistance seen looking into the base is: </a:t>
            </a:r>
          </a:p>
          <a:p>
            <a:pPr>
              <a:buNone/>
            </a:pPr>
            <a:r>
              <a:rPr lang="en-US" i="1" dirty="0" smtClean="0"/>
              <a:t>   </a:t>
            </a:r>
            <a:r>
              <a:rPr lang="en-US" b="1" i="1" dirty="0" err="1" smtClean="0"/>
              <a:t>r</a:t>
            </a:r>
            <a:r>
              <a:rPr lang="en-US" b="1" baseline="-25000" dirty="0" err="1" smtClean="0">
                <a:latin typeface="Symbol" pitchFamily="18" charset="2"/>
              </a:rPr>
              <a:t>p</a:t>
            </a:r>
            <a:r>
              <a:rPr lang="en-US" b="1" dirty="0" smtClean="0"/>
              <a:t> + (</a:t>
            </a:r>
            <a:r>
              <a:rPr lang="en-US" b="1" i="1" dirty="0" smtClean="0">
                <a:latin typeface="Symbol" pitchFamily="18" charset="2"/>
              </a:rPr>
              <a:t>b</a:t>
            </a:r>
            <a:r>
              <a:rPr lang="en-US" b="1" dirty="0" smtClean="0"/>
              <a:t> + 1) </a:t>
            </a:r>
            <a:r>
              <a:rPr lang="en-US" sz="2800" b="1" dirty="0" smtClean="0"/>
              <a:t>times the resistance between the emitter and ground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…the resistance in the emitter appears (</a:t>
            </a:r>
            <a:r>
              <a:rPr lang="en-US" i="1" dirty="0" smtClean="0">
                <a:latin typeface="Symbol" pitchFamily="18" charset="2"/>
              </a:rPr>
              <a:t>b</a:t>
            </a:r>
            <a:r>
              <a:rPr lang="en-US" dirty="0" smtClean="0"/>
              <a:t> + 1) times larger when looking into the base.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1800" i="1" dirty="0" smtClean="0"/>
              <a:t>Fine print: The above rule applies when </a:t>
            </a:r>
            <a:r>
              <a:rPr lang="en-US" sz="1800" i="1" dirty="0" err="1" smtClean="0"/>
              <a:t>r</a:t>
            </a:r>
            <a:r>
              <a:rPr lang="en-US" sz="1800" i="1" baseline="-25000" dirty="0" err="1" smtClean="0"/>
              <a:t>o</a:t>
            </a:r>
            <a:r>
              <a:rPr lang="en-US" sz="1800" i="1" dirty="0" smtClean="0"/>
              <a:t> </a:t>
            </a:r>
            <a:r>
              <a:rPr lang="en-US" sz="1800" i="1" dirty="0"/>
              <a:t>is very </a:t>
            </a:r>
            <a:r>
              <a:rPr lang="en-US" sz="1800" i="1" dirty="0" smtClean="0"/>
              <a:t>large (negligible </a:t>
            </a:r>
            <a:r>
              <a:rPr lang="en-US" sz="1800" i="1" dirty="0"/>
              <a:t>Early Effect</a:t>
            </a:r>
            <a:r>
              <a:rPr lang="en-US" sz="1800" i="1" dirty="0" smtClean="0"/>
              <a:t>)</a:t>
            </a:r>
            <a:endParaRPr lang="en-US" sz="1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E28207-37AA-4408-843F-258EA76E827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68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BJT Common-Emitter Small-Signal Equivalent Circuit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Voltage gain: </a:t>
            </a:r>
          </a:p>
          <a:p>
            <a:r>
              <a:rPr lang="en-US" dirty="0" smtClean="0"/>
              <a:t>Similar to MOSFET result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E28207-37AA-4408-843F-258EA76E827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6412" y="1902472"/>
            <a:ext cx="5919788" cy="296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6019800" y="5449887"/>
          <a:ext cx="1901825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3" name="Equation" r:id="rId4" imgW="939600" imgH="583920" progId="Equation.DSMT4">
                  <p:embed/>
                </p:oleObj>
              </mc:Choice>
              <mc:Fallback>
                <p:oleObj name="Equation" r:id="rId4" imgW="93960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449887"/>
                        <a:ext cx="1901825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420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371600"/>
          </a:xfrm>
        </p:spPr>
        <p:txBody>
          <a:bodyPr/>
          <a:lstStyle/>
          <a:p>
            <a:r>
              <a:rPr lang="en-US" sz="3600" dirty="0" smtClean="0"/>
              <a:t>BJT Common-Emitter with R</a:t>
            </a:r>
            <a:r>
              <a:rPr lang="en-US" sz="3600" baseline="-25000" dirty="0" smtClean="0"/>
              <a:t>S</a:t>
            </a:r>
            <a:br>
              <a:rPr lang="en-US" sz="3600" baseline="-25000" dirty="0" smtClean="0"/>
            </a:br>
            <a:r>
              <a:rPr lang="en-US" sz="3600" dirty="0" smtClean="0"/>
              <a:t>Output Resistance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                         </a:t>
            </a:r>
            <a:r>
              <a:rPr lang="en-US" sz="1800" i="1" dirty="0" smtClean="0"/>
              <a:t>Hint: Recycle!</a:t>
            </a:r>
          </a:p>
          <a:p>
            <a:pPr>
              <a:buNone/>
            </a:pPr>
            <a:r>
              <a:rPr lang="en-US" sz="2800" dirty="0" smtClean="0"/>
              <a:t>Output resistance: </a:t>
            </a:r>
          </a:p>
          <a:p>
            <a:pPr>
              <a:buNone/>
            </a:pPr>
            <a:r>
              <a:rPr lang="en-US" sz="2800" dirty="0" smtClean="0"/>
              <a:t>use MOSFET result</a:t>
            </a:r>
          </a:p>
          <a:p>
            <a:pPr>
              <a:buNone/>
            </a:pPr>
            <a:r>
              <a:rPr lang="en-US" sz="2800" dirty="0" smtClean="0"/>
              <a:t>after noting that </a:t>
            </a:r>
          </a:p>
          <a:p>
            <a:pPr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err="1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connected in parallel for the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calculation (when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set to zero):</a:t>
            </a:r>
          </a:p>
          <a:p>
            <a:pPr algn="ctr"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// 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+ g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// 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E28207-37AA-4408-843F-258EA76E827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95400"/>
            <a:ext cx="490324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39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" y="1057275"/>
            <a:ext cx="39243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08397240-09EF-4EFD-A700-EBE540AD5ADE}" type="slidenum">
              <a:rPr lang="en-GB" smtClean="0">
                <a:latin typeface="Arial" charset="0"/>
              </a:rPr>
              <a:pPr algn="ctr"/>
              <a:t>14</a:t>
            </a:fld>
            <a:endParaRPr lang="en-GB" smtClean="0">
              <a:latin typeface="Arial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GB" sz="3200" dirty="0" smtClean="0"/>
              <a:t>Common-Gate Amplifier with Active Load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344988" y="3282950"/>
          <a:ext cx="44926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5" name="Equation" r:id="rId5" imgW="2311200" imgH="914400" progId="Equation.3">
                  <p:embed/>
                </p:oleObj>
              </mc:Choice>
              <mc:Fallback>
                <p:oleObj name="Equation" r:id="rId5" imgW="23112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988" y="3282950"/>
                        <a:ext cx="4492625" cy="177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933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400800"/>
            <a:ext cx="2895600" cy="457200"/>
          </a:xfrm>
          <a:noFill/>
        </p:spPr>
        <p:txBody>
          <a:bodyPr/>
          <a:lstStyle/>
          <a:p>
            <a:pPr algn="ctr"/>
            <a:fld id="{18742085-CB5C-4F48-A7C6-AE2579325FF0}" type="slidenum">
              <a:rPr lang="en-GB" smtClean="0">
                <a:latin typeface="Arial" charset="0"/>
              </a:rPr>
              <a:pPr algn="ctr"/>
              <a:t>15</a:t>
            </a:fld>
            <a:endParaRPr lang="en-GB" smtClean="0">
              <a:latin typeface="Arial" charset="0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2895600" cy="381000"/>
          </a:xfrm>
          <a:noFill/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1800" dirty="0" smtClean="0"/>
              <a:t>Input Resistance:</a:t>
            </a:r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5275" y="838200"/>
            <a:ext cx="48101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85800" y="1371600"/>
          <a:ext cx="1905000" cy="1193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2" name="Equation" r:id="rId5" imgW="1054080" imgH="660240" progId="Equation.3">
                  <p:embed/>
                </p:oleObj>
              </mc:Choice>
              <mc:Fallback>
                <p:oleObj name="Equation" r:id="rId5" imgW="10540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1905000" cy="11934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152400" y="33528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Voltage gain:</a:t>
            </a:r>
          </a:p>
        </p:txBody>
      </p:sp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804863" y="3849688"/>
          <a:ext cx="2982912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3" name="Equation" r:id="rId7" imgW="1650960" imgH="863280" progId="Equation.3">
                  <p:embed/>
                </p:oleObj>
              </mc:Choice>
              <mc:Fallback>
                <p:oleObj name="Equation" r:id="rId7" imgW="165096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3849688"/>
                        <a:ext cx="2982912" cy="156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04800" y="5562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Output resistance:</a:t>
            </a:r>
          </a:p>
        </p:txBody>
      </p:sp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4495800"/>
            <a:ext cx="31051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3276600" y="5497513"/>
          <a:ext cx="133032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4" name="Equation" r:id="rId10" imgW="736560" imgH="457200" progId="Equation.3">
                  <p:embed/>
                </p:oleObj>
              </mc:Choice>
              <mc:Fallback>
                <p:oleObj name="Equation" r:id="rId10" imgW="73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497513"/>
                        <a:ext cx="1330325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76200" y="266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Current gain:</a:t>
            </a:r>
          </a:p>
        </p:txBody>
      </p:sp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2308268" y="2633663"/>
          <a:ext cx="17891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5" name="Equation" r:id="rId12" imgW="990360" imgH="228600" progId="Equation.3">
                  <p:embed/>
                </p:oleObj>
              </mc:Choice>
              <mc:Fallback>
                <p:oleObj name="Equation" r:id="rId12" imgW="99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68" y="2633663"/>
                        <a:ext cx="1789113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81000"/>
          </a:xfrm>
        </p:spPr>
        <p:txBody>
          <a:bodyPr/>
          <a:lstStyle/>
          <a:p>
            <a:r>
              <a:rPr lang="en-GB" sz="2800" dirty="0" smtClean="0"/>
              <a:t>Common-Gate Amplifier</a:t>
            </a:r>
          </a:p>
        </p:txBody>
      </p:sp>
    </p:spTree>
    <p:extLst>
      <p:ext uri="{BB962C8B-B14F-4D97-AF65-F5344CB8AC3E}">
        <p14:creationId xmlns:p14="http://schemas.microsoft.com/office/powerpoint/2010/main" val="341604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  <p:bldP spid="15" grpId="0"/>
      <p:bldP spid="1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z="3200" dirty="0" smtClean="0"/>
              <a:t>Resistance Looking into </a:t>
            </a:r>
            <a:br>
              <a:rPr lang="en-US" sz="3200" dirty="0" smtClean="0"/>
            </a:br>
            <a:r>
              <a:rPr lang="en-US" sz="3200" dirty="0" smtClean="0"/>
              <a:t>MOSFET Source Terminal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3886200"/>
          </a:xfrm>
        </p:spPr>
        <p:txBody>
          <a:bodyPr/>
          <a:lstStyle/>
          <a:p>
            <a:r>
              <a:rPr lang="en-US" sz="2800" dirty="0" smtClean="0"/>
              <a:t>The resistance seen looking into the MOSFET source with gate at DC levels (no signal) is equal to 1/</a:t>
            </a:r>
            <a:r>
              <a:rPr lang="en-US" sz="2800" i="1" dirty="0" smtClean="0"/>
              <a:t>g</a:t>
            </a:r>
            <a:r>
              <a:rPr lang="en-US" sz="2800" baseline="-25000" dirty="0" smtClean="0"/>
              <a:t>m</a:t>
            </a:r>
          </a:p>
          <a:p>
            <a:endParaRPr lang="en-US" sz="2800" baseline="-250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Does NOT apply when </a:t>
            </a:r>
            <a:r>
              <a:rPr lang="en-US" sz="2800" i="1" dirty="0" err="1" smtClean="0"/>
              <a:t>r</a:t>
            </a:r>
            <a:r>
              <a:rPr lang="en-US" sz="2800" baseline="-25000" dirty="0" err="1" smtClean="0"/>
              <a:t>o</a:t>
            </a:r>
            <a:r>
              <a:rPr lang="en-US" sz="2800" dirty="0" smtClean="0"/>
              <a:t> is not neglected (not </a:t>
            </a:r>
            <a:r>
              <a:rPr lang="en-US" sz="2800" dirty="0" smtClean="0">
                <a:sym typeface="Symbol"/>
              </a:rPr>
              <a:t>)</a:t>
            </a:r>
            <a:endParaRPr lang="en-US" sz="2800" dirty="0" smtClean="0"/>
          </a:p>
          <a:p>
            <a:pPr lvl="1"/>
            <a:r>
              <a:rPr lang="en-US" sz="2400" dirty="0" smtClean="0"/>
              <a:t>1/</a:t>
            </a:r>
            <a:r>
              <a:rPr lang="en-US" sz="2400" i="1" dirty="0" smtClean="0"/>
              <a:t>g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 becomes an approximation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BD8770-A4E5-4EE2-B25F-EBBE1B0B8B2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5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6225" y="809625"/>
            <a:ext cx="46767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18742085-CB5C-4F48-A7C6-AE2579325FF0}" type="slidenum">
              <a:rPr lang="en-GB" smtClean="0">
                <a:latin typeface="Arial" charset="0"/>
              </a:rPr>
              <a:pPr algn="ctr"/>
              <a:t>17</a:t>
            </a:fld>
            <a:endParaRPr lang="en-GB" smtClean="0">
              <a:latin typeface="Arial" charset="0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2895600" cy="381000"/>
          </a:xfrm>
          <a:noFill/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2000" dirty="0" smtClean="0"/>
              <a:t>Input Resistance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4267200"/>
            <a:ext cx="363855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Note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 calculated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not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depends on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r>
              <a:rPr lang="en-GB" sz="2800" dirty="0" smtClean="0"/>
              <a:t>Common-Gate Amplifier (with </a:t>
            </a:r>
            <a:r>
              <a:rPr lang="en-GB" sz="2800" i="1" dirty="0" err="1" smtClean="0"/>
              <a:t>r</a:t>
            </a:r>
            <a:r>
              <a:rPr lang="en-GB" sz="2800" baseline="-25000" dirty="0" err="1" smtClean="0"/>
              <a:t>o</a:t>
            </a:r>
            <a:r>
              <a:rPr lang="en-GB" sz="2800" dirty="0" smtClean="0"/>
              <a:t>)</a:t>
            </a:r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472227"/>
              </p:ext>
            </p:extLst>
          </p:nvPr>
        </p:nvGraphicFramePr>
        <p:xfrm>
          <a:off x="457200" y="2560638"/>
          <a:ext cx="4267200" cy="351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3" name="Equation" r:id="rId5" imgW="2450880" imgH="2019240" progId="Equation.DSMT4">
                  <p:embed/>
                </p:oleObj>
              </mc:Choice>
              <mc:Fallback>
                <p:oleObj name="Equation" r:id="rId5" imgW="2450880" imgH="2019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60638"/>
                        <a:ext cx="4267200" cy="351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304800" y="2438400"/>
            <a:ext cx="2743200" cy="8382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" y="3276600"/>
            <a:ext cx="3962400" cy="7620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4114800"/>
            <a:ext cx="3962400" cy="8382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" y="4953000"/>
            <a:ext cx="4343400" cy="9906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9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38150"/>
            <a:ext cx="419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819400"/>
            <a:ext cx="4256391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11CCDBB4-5935-40C2-A4C9-7EA872F719FC}" type="slidenum">
              <a:rPr lang="en-GB" smtClean="0">
                <a:latin typeface="Arial" charset="0"/>
              </a:rPr>
              <a:pPr algn="ctr"/>
              <a:t>18</a:t>
            </a:fld>
            <a:endParaRPr lang="en-GB" smtClean="0">
              <a:latin typeface="Arial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19200" y="1219200"/>
          <a:ext cx="25368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3" name="Equation" r:id="rId6" imgW="1600200" imgH="228600" progId="Equation.DSMT4">
                  <p:embed/>
                </p:oleObj>
              </mc:Choice>
              <mc:Fallback>
                <p:oleObj name="Equation" r:id="rId6" imgW="160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253682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4495800" cy="381000"/>
          </a:xfrm>
          <a:noFill/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1800" smtClean="0"/>
              <a:t>Open-Circuit Voltage Gain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152400" y="299085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/>
              <a:t>Voltage Gains (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baseline="-25000"/>
              <a:t> </a:t>
            </a:r>
            <a:r>
              <a:rPr lang="en-GB"/>
              <a:t>connected)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90600" y="5715000"/>
          <a:ext cx="338137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4" name="Equation" r:id="rId8" imgW="2133360" imgH="444240" progId="Equation.DSMT4">
                  <p:embed/>
                </p:oleObj>
              </mc:Choice>
              <mc:Fallback>
                <p:oleObj name="Equation" r:id="rId8" imgW="21333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715000"/>
                        <a:ext cx="3381375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81600" y="5769114"/>
            <a:ext cx="33528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Note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positive (non-inverting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90600" y="3505200"/>
          <a:ext cx="8667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5" name="Equation" r:id="rId10" imgW="545760" imgH="228600" progId="Equation.DSMT4">
                  <p:embed/>
                </p:oleObj>
              </mc:Choice>
              <mc:Fallback>
                <p:oleObj name="Equation" r:id="rId10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5200"/>
                        <a:ext cx="8667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990600" y="4025900"/>
          <a:ext cx="11064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6" name="Equation" r:id="rId12" imgW="698400" imgH="431640" progId="Equation.DSMT4">
                  <p:embed/>
                </p:oleObj>
              </mc:Choice>
              <mc:Fallback>
                <p:oleObj name="Equation" r:id="rId12" imgW="698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25900"/>
                        <a:ext cx="1106488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38631"/>
              </p:ext>
            </p:extLst>
          </p:nvPr>
        </p:nvGraphicFramePr>
        <p:xfrm>
          <a:off x="987425" y="4953000"/>
          <a:ext cx="4527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7" name="Equation" r:id="rId14" imgW="2857320" imgH="431640" progId="Equation.DSMT4">
                  <p:embed/>
                </p:oleObj>
              </mc:Choice>
              <mc:Fallback>
                <p:oleObj name="Equation" r:id="rId14" imgW="2857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4953000"/>
                        <a:ext cx="45275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1186216" y="1641144"/>
          <a:ext cx="17907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8" name="Equation" r:id="rId16" imgW="990360" imgH="228600" progId="Equation.3">
                  <p:embed/>
                </p:oleObj>
              </mc:Choice>
              <mc:Fallback>
                <p:oleObj name="Equation" r:id="rId16" imgW="99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216" y="1641144"/>
                        <a:ext cx="17907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1143000" y="1981200"/>
          <a:ext cx="275431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9" name="Equation" r:id="rId18" imgW="1523880" imgH="507960" progId="Equation.3">
                  <p:embed/>
                </p:oleObj>
              </mc:Choice>
              <mc:Fallback>
                <p:oleObj name="Equation" r:id="rId18" imgW="1523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2754312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975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  <p:bldP spid="3078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6302" y="2438400"/>
            <a:ext cx="428529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5950" y="381000"/>
            <a:ext cx="3143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85800" y="4800600"/>
            <a:ext cx="54864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55A1A78A-1A1B-4142-8BAD-9DAE7E32C8E6}" type="slidenum">
              <a:rPr lang="en-GB" smtClean="0">
                <a:latin typeface="Arial" charset="0"/>
              </a:rPr>
              <a:pPr algn="ctr"/>
              <a:t>19</a:t>
            </a:fld>
            <a:endParaRPr lang="en-GB" smtClean="0">
              <a:latin typeface="Arial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95400" y="1443038"/>
          <a:ext cx="292006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2" name="Equation" r:id="rId6" imgW="1447560" imgH="228600" progId="Equation.DSMT4">
                  <p:embed/>
                </p:oleObj>
              </mc:Choice>
              <mc:Fallback>
                <p:oleObj name="Equation" r:id="rId6" imgW="1447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43038"/>
                        <a:ext cx="292006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4495800" cy="381000"/>
          </a:xfrm>
          <a:noFill/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1800" smtClean="0"/>
              <a:t>Output Resistance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981200"/>
            <a:ext cx="525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GB" sz="20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2000" b="1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/>
              <a:t>= output resistance with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0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</a:t>
            </a:r>
            <a:r>
              <a:rPr lang="en-GB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228600" y="48006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/>
              <a:t>Common Gate Characteristics</a:t>
            </a:r>
            <a:br>
              <a:rPr lang="en-GB"/>
            </a:br>
            <a:endParaRPr lang="en-GB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GB" sz="1600"/>
              <a:t>Large Output Resistance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GB" sz="1600"/>
              <a:t>Small Input Resistance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GB" sz="1600" b="1"/>
              <a:t>Unity</a:t>
            </a:r>
            <a:r>
              <a:rPr lang="en-GB" sz="1600"/>
              <a:t> Current Gain</a:t>
            </a:r>
          </a:p>
        </p:txBody>
      </p:sp>
      <p:sp>
        <p:nvSpPr>
          <p:cNvPr id="4105" name="AutoShape 8"/>
          <p:cNvSpPr>
            <a:spLocks/>
          </p:cNvSpPr>
          <p:nvPr/>
        </p:nvSpPr>
        <p:spPr bwMode="auto">
          <a:xfrm>
            <a:off x="3733800" y="5410200"/>
            <a:ext cx="228600" cy="781050"/>
          </a:xfrm>
          <a:prstGeom prst="rightBrace">
            <a:avLst>
              <a:gd name="adj1" fmla="val 388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3971925" y="5600700"/>
            <a:ext cx="224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Good </a:t>
            </a:r>
            <a:r>
              <a:rPr lang="en-GB" i="1"/>
              <a:t>current buffer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52400" y="990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2000" i="1" kern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2000" b="1" i="1" kern="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i="1" kern="0" dirty="0">
                <a:latin typeface="+mn-lt"/>
                <a:cs typeface="+mn-cs"/>
              </a:rPr>
              <a:t> </a:t>
            </a:r>
            <a:r>
              <a:rPr lang="en-GB" kern="0" dirty="0">
                <a:latin typeface="+mn-lt"/>
                <a:cs typeface="+mn-cs"/>
              </a:rPr>
              <a:t>= output resistance with </a:t>
            </a:r>
            <a:r>
              <a:rPr lang="en-GB" i="1" kern="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kern="0" baseline="-25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kern="0" dirty="0"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1295400" y="2422526"/>
          <a:ext cx="2667000" cy="879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3" name="Equation" r:id="rId8" imgW="1384200" imgH="457200" progId="Equation.DSMT4">
                  <p:embed/>
                </p:oleObj>
              </mc:Choice>
              <mc:Fallback>
                <p:oleObj name="Equation" r:id="rId8" imgW="1384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22526"/>
                        <a:ext cx="2667000" cy="8794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44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102" grpId="0" build="p"/>
      <p:bldP spid="4" grpId="0"/>
      <p:bldP spid="4104" grpId="0"/>
      <p:bldP spid="4105" grpId="0" animBg="1"/>
      <p:bldP spid="4106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EA856C33-8AA5-4CB9-9460-CA2A7ABC57B8}" type="slidenum">
              <a:rPr lang="en-GB" smtClean="0">
                <a:latin typeface="Arial" charset="0"/>
              </a:rPr>
              <a:pPr algn="ctr"/>
              <a:t>2</a:t>
            </a:fld>
            <a:endParaRPr lang="en-GB" smtClean="0">
              <a:latin typeface="Arial" charset="0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GB" sz="2800" dirty="0" smtClean="0"/>
              <a:t>Common Source Amplifier with Source Resistance</a:t>
            </a: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3124200" y="2147888"/>
            <a:ext cx="3506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Small Signal Model at Low Freq: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676525"/>
            <a:ext cx="60198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66850"/>
            <a:ext cx="22098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15000" y="5802868"/>
            <a:ext cx="2458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does </a:t>
            </a:r>
            <a:r>
              <a:rPr lang="en-US" i="1" dirty="0" smtClean="0"/>
              <a:t>R</a:t>
            </a:r>
            <a:r>
              <a:rPr lang="en-US" i="1" baseline="-25000" dirty="0" smtClean="0"/>
              <a:t>L</a:t>
            </a:r>
            <a:r>
              <a:rPr lang="en-US" dirty="0" smtClean="0"/>
              <a:t> model?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50775" y="5807348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</a:t>
            </a:r>
            <a:r>
              <a:rPr lang="en-US" i="1" dirty="0" smtClean="0"/>
              <a:t>v</a:t>
            </a:r>
            <a:r>
              <a:rPr lang="en-US" i="1" baseline="-25000" dirty="0" smtClean="0"/>
              <a:t>i</a:t>
            </a:r>
            <a:r>
              <a:rPr lang="en-US" dirty="0" smtClean="0"/>
              <a:t> ≠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gs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66803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8" grpId="0"/>
      <p:bldP spid="241668" grpId="1"/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74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02" y="762000"/>
            <a:ext cx="5410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3C3C5450-064B-4761-BE3B-449AB5B7B386}" type="slidenum">
              <a:rPr lang="en-GB" smtClean="0">
                <a:latin typeface="Arial" charset="0"/>
              </a:rPr>
              <a:pPr algn="ctr"/>
              <a:t>20</a:t>
            </a:fld>
            <a:endParaRPr lang="en-GB" smtClean="0">
              <a:latin typeface="Arial" charset="0"/>
            </a:endParaRPr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09600"/>
          </a:xfrm>
        </p:spPr>
        <p:txBody>
          <a:bodyPr/>
          <a:lstStyle/>
          <a:p>
            <a:r>
              <a:rPr lang="en-GB" sz="3200" dirty="0" smtClean="0"/>
              <a:t>Common-Gate at High Frequency (no </a:t>
            </a:r>
            <a:r>
              <a:rPr lang="en-GB" sz="3200" i="1" dirty="0" err="1" smtClean="0"/>
              <a:t>r</a:t>
            </a:r>
            <a:r>
              <a:rPr lang="en-GB" sz="3200" baseline="-25000" dirty="0" err="1" smtClean="0"/>
              <a:t>o</a:t>
            </a:r>
            <a:r>
              <a:rPr lang="en-GB" sz="3200" dirty="0" smtClean="0"/>
              <a:t>)</a:t>
            </a:r>
          </a:p>
        </p:txBody>
      </p:sp>
      <p:sp>
        <p:nvSpPr>
          <p:cNvPr id="4" name="AutoShape 4"/>
          <p:cNvSpPr>
            <a:spLocks/>
          </p:cNvSpPr>
          <p:nvPr/>
        </p:nvSpPr>
        <p:spPr bwMode="auto">
          <a:xfrm rot="-5400000">
            <a:off x="1793081" y="4074319"/>
            <a:ext cx="300038" cy="2057400"/>
          </a:xfrm>
          <a:prstGeom prst="leftBrace">
            <a:avLst>
              <a:gd name="adj1" fmla="val 68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 rot="-5400000">
            <a:off x="4875213" y="4265612"/>
            <a:ext cx="307975" cy="1676400"/>
          </a:xfrm>
          <a:prstGeom prst="leftBrace">
            <a:avLst>
              <a:gd name="adj1" fmla="val 68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05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81505"/>
              </p:ext>
            </p:extLst>
          </p:nvPr>
        </p:nvGraphicFramePr>
        <p:xfrm>
          <a:off x="965200" y="5345113"/>
          <a:ext cx="19050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1460160" imgH="888840" progId="Equation.DSMT4">
                  <p:embed/>
                </p:oleObj>
              </mc:Choice>
              <mc:Fallback>
                <p:oleObj name="Equation" r:id="rId5" imgW="146016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5345113"/>
                        <a:ext cx="1905000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5" name="Object 3"/>
          <p:cNvGraphicFramePr>
            <a:graphicFrameLocks noChangeAspect="1"/>
          </p:cNvGraphicFramePr>
          <p:nvPr/>
        </p:nvGraphicFramePr>
        <p:xfrm>
          <a:off x="4191000" y="5340350"/>
          <a:ext cx="132556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7" imgW="1015920" imgH="660240" progId="Equation.DSMT4">
                  <p:embed/>
                </p:oleObj>
              </mc:Choice>
              <mc:Fallback>
                <p:oleObj name="Equation" r:id="rId7" imgW="101592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340350"/>
                        <a:ext cx="1325562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002585"/>
              </p:ext>
            </p:extLst>
          </p:nvPr>
        </p:nvGraphicFramePr>
        <p:xfrm>
          <a:off x="6096000" y="5334000"/>
          <a:ext cx="25495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9" imgW="1803240" imgH="711000" progId="Equation.DSMT4">
                  <p:embed/>
                </p:oleObj>
              </mc:Choice>
              <mc:Fallback>
                <p:oleObj name="Equation" r:id="rId9" imgW="18032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334000"/>
                        <a:ext cx="2549525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730766"/>
              </p:ext>
            </p:extLst>
          </p:nvPr>
        </p:nvGraphicFramePr>
        <p:xfrm>
          <a:off x="990600" y="3086100"/>
          <a:ext cx="241776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1" imgW="1854000" imgH="901440" progId="Equation.DSMT4">
                  <p:embed/>
                </p:oleObj>
              </mc:Choice>
              <mc:Fallback>
                <p:oleObj name="Equation" r:id="rId11" imgW="185400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86100"/>
                        <a:ext cx="241776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191000" y="4283075"/>
          <a:ext cx="13430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3" imgW="1028520" imgH="431640" progId="Equation.DSMT4">
                  <p:embed/>
                </p:oleObj>
              </mc:Choice>
              <mc:Fallback>
                <p:oleObj name="Equation" r:id="rId13" imgW="1028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283075"/>
                        <a:ext cx="13430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175742"/>
              </p:ext>
            </p:extLst>
          </p:nvPr>
        </p:nvGraphicFramePr>
        <p:xfrm>
          <a:off x="960438" y="4267200"/>
          <a:ext cx="191928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15" imgW="1473120" imgH="444240" progId="Equation.DSMT4">
                  <p:embed/>
                </p:oleObj>
              </mc:Choice>
              <mc:Fallback>
                <p:oleObj name="Equation" r:id="rId15" imgW="14731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267200"/>
                        <a:ext cx="1919287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151313" y="3352800"/>
          <a:ext cx="16573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17" imgW="1269720" imgH="660240" progId="Equation.DSMT4">
                  <p:embed/>
                </p:oleObj>
              </mc:Choice>
              <mc:Fallback>
                <p:oleObj name="Equation" r:id="rId17" imgW="126972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3" y="3352800"/>
                        <a:ext cx="16573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4972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57435"/>
            <a:ext cx="30575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00800" y="443126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body is grounded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4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7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72844"/>
            <a:ext cx="6019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46AD0B8F-F19D-4EB2-8764-D161D88F6A08}" type="slidenum">
              <a:rPr lang="en-GB" smtClean="0">
                <a:latin typeface="Arial" charset="0"/>
              </a:rPr>
              <a:pPr algn="ctr"/>
              <a:t>21</a:t>
            </a:fld>
            <a:endParaRPr lang="en-GB" smtClean="0">
              <a:latin typeface="Arial" charset="0"/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2895600" cy="381000"/>
          </a:xfrm>
          <a:noFill/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2000" smtClean="0"/>
              <a:t>Considering </a:t>
            </a:r>
            <a:r>
              <a:rPr lang="en-GB" sz="2000" i="1" smtClean="0"/>
              <a:t>r</a:t>
            </a:r>
            <a:r>
              <a:rPr lang="en-GB" sz="2000" i="1" baseline="-25000" smtClean="0"/>
              <a:t>o</a:t>
            </a:r>
          </a:p>
        </p:txBody>
      </p:sp>
      <p:graphicFrame>
        <p:nvGraphicFramePr>
          <p:cNvPr id="1525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886545"/>
              </p:ext>
            </p:extLst>
          </p:nvPr>
        </p:nvGraphicFramePr>
        <p:xfrm>
          <a:off x="663575" y="3886200"/>
          <a:ext cx="347821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3" name="Equation" r:id="rId5" imgW="1968480" imgH="431640" progId="Equation.DSMT4">
                  <p:embed/>
                </p:oleObj>
              </mc:Choice>
              <mc:Fallback>
                <p:oleObj name="Equation" r:id="rId5" imgW="1968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3886200"/>
                        <a:ext cx="3478213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4191000"/>
            <a:ext cx="3429000" cy="1631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Note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No Miller (multiplication) effect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Larger bandwidth than Common-Source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647155"/>
              </p:ext>
            </p:extLst>
          </p:nvPr>
        </p:nvGraphicFramePr>
        <p:xfrm>
          <a:off x="663575" y="5181600"/>
          <a:ext cx="46434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4" name="Equation" r:id="rId7" imgW="2628720" imgH="457200" progId="Equation.DSMT4">
                  <p:embed/>
                </p:oleObj>
              </mc:Choice>
              <mc:Fallback>
                <p:oleObj name="Equation" r:id="rId7" imgW="2628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5181600"/>
                        <a:ext cx="4643438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685800" y="4724400"/>
          <a:ext cx="36798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5" name="Equation" r:id="rId9" imgW="2082600" imgH="228600" progId="Equation.DSMT4">
                  <p:embed/>
                </p:oleObj>
              </mc:Choice>
              <mc:Fallback>
                <p:oleObj name="Equation" r:id="rId9" imgW="2082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24400"/>
                        <a:ext cx="367982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3470760" y="2115000"/>
              <a:ext cx="201240" cy="1191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7160" y="2107440"/>
                <a:ext cx="213120" cy="120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756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41F7EBBE-FC0C-4023-A274-DEC0FA21EB28}" type="slidenum">
              <a:rPr lang="en-GB" smtClean="0">
                <a:latin typeface="Arial" charset="0"/>
              </a:rPr>
              <a:pPr algn="ctr"/>
              <a:t>22</a:t>
            </a:fld>
            <a:endParaRPr lang="en-GB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GB" sz="3200" dirty="0" smtClean="0"/>
              <a:t>Common-Base Amplifier</a:t>
            </a:r>
          </a:p>
        </p:txBody>
      </p:sp>
      <p:pic>
        <p:nvPicPr>
          <p:cNvPr id="18436" name="Picture 3" descr="sedr42021_063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8" y="1371600"/>
            <a:ext cx="30622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038600" y="2667000"/>
            <a:ext cx="220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/>
              <a:t>Small Signal Model:</a:t>
            </a:r>
          </a:p>
        </p:txBody>
      </p:sp>
      <p:pic>
        <p:nvPicPr>
          <p:cNvPr id="18438" name="Picture 7" descr="C:\Documents and Settings\ayman\My Documents\My Pictures\New Picture (59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6450" y="3124200"/>
            <a:ext cx="56451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72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0A2FFDBE-C926-4DC9-97A3-402DD46E92FD}" type="slidenum">
              <a:rPr lang="en-GB" smtClean="0">
                <a:latin typeface="Arial" charset="0"/>
              </a:rPr>
              <a:pPr algn="ctr"/>
              <a:t>23</a:t>
            </a:fld>
            <a:endParaRPr lang="en-GB" smtClean="0">
              <a:latin typeface="Arial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609600" y="1600200"/>
          <a:ext cx="61007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6" name="Equation" r:id="rId4" imgW="3454200" imgH="431640" progId="Equation.DSMT4">
                  <p:embed/>
                </p:oleObj>
              </mc:Choice>
              <mc:Fallback>
                <p:oleObj name="Equation" r:id="rId4" imgW="3454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6100763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3200400" cy="381000"/>
          </a:xfrm>
          <a:noFill/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1800" smtClean="0"/>
              <a:t>Input Resistance</a:t>
            </a:r>
            <a:endParaRPr lang="en-GB" sz="1800" baseline="-25000" smtClean="0"/>
          </a:p>
        </p:txBody>
      </p:sp>
      <p:sp>
        <p:nvSpPr>
          <p:cNvPr id="8" name="TextBox 7"/>
          <p:cNvSpPr txBox="1"/>
          <p:nvPr/>
        </p:nvSpPr>
        <p:spPr>
          <a:xfrm>
            <a:off x="609600" y="3638550"/>
            <a:ext cx="34290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very small input resistance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33413" y="2667000"/>
          <a:ext cx="76263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7" name="Equation" r:id="rId6" imgW="4317840" imgH="419040" progId="Equation.DSMT4">
                  <p:embed/>
                </p:oleObj>
              </mc:Choice>
              <mc:Fallback>
                <p:oleObj name="Equation" r:id="rId6" imgW="4317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2667000"/>
                        <a:ext cx="762635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824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78E997BC-617D-464C-B95A-7C4B84637E29}" type="slidenum">
              <a:rPr lang="en-GB" smtClean="0">
                <a:latin typeface="Arial" charset="0"/>
              </a:rPr>
              <a:pPr algn="ctr"/>
              <a:t>24</a:t>
            </a:fld>
            <a:endParaRPr lang="en-GB" smtClean="0">
              <a:latin typeface="Arial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374910"/>
              </p:ext>
            </p:extLst>
          </p:nvPr>
        </p:nvGraphicFramePr>
        <p:xfrm>
          <a:off x="955675" y="1219200"/>
          <a:ext cx="585470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9" name="Equation" r:id="rId4" imgW="3314520" imgH="1168200" progId="Equation.DSMT4">
                  <p:embed/>
                </p:oleObj>
              </mc:Choice>
              <mc:Fallback>
                <p:oleObj name="Equation" r:id="rId4" imgW="331452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1219200"/>
                        <a:ext cx="5854700" cy="207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2895600" cy="381000"/>
          </a:xfrm>
          <a:noFill/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1800" smtClean="0"/>
              <a:t>Output Resistance</a:t>
            </a:r>
            <a:endParaRPr lang="en-GB" sz="1800" baseline="-25000" smtClean="0"/>
          </a:p>
        </p:txBody>
      </p:sp>
      <p:pic>
        <p:nvPicPr>
          <p:cNvPr id="7" name="Picture 7" descr="C:\Documents and Settings\ayman\My Documents\My Pictures\New Picture (59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3505200"/>
            <a:ext cx="5105400" cy="261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82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7D709830-3B31-4AC2-BF0D-B5BFA0E49C02}" type="slidenum">
              <a:rPr lang="en-GB" smtClean="0">
                <a:latin typeface="Arial" charset="0"/>
              </a:rPr>
              <a:pPr algn="ctr"/>
              <a:t>25</a:t>
            </a:fld>
            <a:endParaRPr lang="en-GB" smtClean="0">
              <a:latin typeface="Arial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GB" sz="3200" smtClean="0"/>
              <a:t>Cascode Amplifier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5715000" cy="30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smtClean="0"/>
              <a:t>Common-Source + Common-Gate</a:t>
            </a:r>
            <a:br>
              <a:rPr lang="en-GB" sz="2000" smtClean="0"/>
            </a:br>
            <a:endParaRPr lang="en-GB" sz="2000" baseline="-25000" smtClean="0"/>
          </a:p>
        </p:txBody>
      </p:sp>
      <p:pic>
        <p:nvPicPr>
          <p:cNvPr id="19461" name="Picture 4" descr="sedr42021_063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24000"/>
            <a:ext cx="261302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962400" y="4343400"/>
            <a:ext cx="1447800" cy="10668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38600" y="3276600"/>
            <a:ext cx="1295400" cy="9906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615560" y="4151520"/>
              <a:ext cx="118800" cy="274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1160" y="4137120"/>
                <a:ext cx="147960" cy="30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717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3ED4D467-5E13-4B78-9408-E1EC754AD42D}" type="slidenum">
              <a:rPr lang="en-GB" smtClean="0">
                <a:latin typeface="Arial" charset="0"/>
              </a:rPr>
              <a:pPr algn="ctr"/>
              <a:t>26</a:t>
            </a:fld>
            <a:endParaRPr lang="en-GB" smtClean="0">
              <a:latin typeface="Arial" charset="0"/>
            </a:endParaRPr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5715000" cy="304800"/>
          </a:xfrm>
          <a:noFill/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1800" dirty="0" smtClean="0"/>
              <a:t>Input Resistance:</a:t>
            </a:r>
          </a:p>
        </p:txBody>
      </p:sp>
      <p:graphicFrame>
        <p:nvGraphicFramePr>
          <p:cNvPr id="1628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220239"/>
              </p:ext>
            </p:extLst>
          </p:nvPr>
        </p:nvGraphicFramePr>
        <p:xfrm>
          <a:off x="1233488" y="1117600"/>
          <a:ext cx="31099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5" name="Equation" r:id="rId4" imgW="1752480" imgH="228600" progId="Equation.DSMT4">
                  <p:embed/>
                </p:oleObj>
              </mc:Choice>
              <mc:Fallback>
                <p:oleObj name="Equation" r:id="rId4" imgW="1752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1117600"/>
                        <a:ext cx="31099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381000" y="27432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dirty="0"/>
              <a:t>Output Resistance</a:t>
            </a:r>
            <a:r>
              <a:rPr lang="en-GB" dirty="0" smtClean="0"/>
              <a:t>: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dirty="0" smtClean="0"/>
              <a:t>The last stage is a common-gate</a:t>
            </a:r>
            <a:endParaRPr lang="en-GB" dirty="0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050206"/>
              </p:ext>
            </p:extLst>
          </p:nvPr>
        </p:nvGraphicFramePr>
        <p:xfrm>
          <a:off x="1524000" y="3498850"/>
          <a:ext cx="37195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6" name="Equation" r:id="rId6" imgW="2095200" imgH="457200" progId="Equation.DSMT4">
                  <p:embed/>
                </p:oleObj>
              </mc:Choice>
              <mc:Fallback>
                <p:oleObj name="Equation" r:id="rId6" imgW="2095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98850"/>
                        <a:ext cx="3719513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613525" y="3087687"/>
            <a:ext cx="2225675" cy="2246313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r>
              <a:rPr lang="en-US" sz="2000"/>
              <a:t>the signal source resistance of the common-gate stage is the output resistance of the common-source stage.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857782"/>
              </p:ext>
            </p:extLst>
          </p:nvPr>
        </p:nvGraphicFramePr>
        <p:xfrm>
          <a:off x="1524000" y="4800600"/>
          <a:ext cx="344963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7" name="Equation" r:id="rId8" imgW="1942920" imgH="482400" progId="Equation.DSMT4">
                  <p:embed/>
                </p:oleObj>
              </mc:Choice>
              <mc:Fallback>
                <p:oleObj name="Equation" r:id="rId8" imgW="1942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800600"/>
                        <a:ext cx="3449637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263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3ED4D467-5E13-4B78-9408-E1EC754AD42D}" type="slidenum">
              <a:rPr lang="en-GB" smtClean="0">
                <a:latin typeface="Arial" charset="0"/>
              </a:rPr>
              <a:pPr algn="ctr"/>
              <a:t>27</a:t>
            </a:fld>
            <a:endParaRPr lang="en-GB" smtClean="0">
              <a:latin typeface="Arial" charset="0"/>
            </a:endParaRPr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5715000" cy="304800"/>
          </a:xfrm>
          <a:noFill/>
        </p:spPr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r>
              <a:rPr lang="en-GB" sz="2400" dirty="0" smtClean="0"/>
              <a:t>Voltage Gain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972217"/>
              </p:ext>
            </p:extLst>
          </p:nvPr>
        </p:nvGraphicFramePr>
        <p:xfrm>
          <a:off x="1219200" y="1905000"/>
          <a:ext cx="255905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1" name="Equation" r:id="rId4" imgW="1447560" imgH="507960" progId="Equation.DSMT4">
                  <p:embed/>
                </p:oleObj>
              </mc:Choice>
              <mc:Fallback>
                <p:oleObj name="Equation" r:id="rId4" imgW="14475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05000"/>
                        <a:ext cx="2559050" cy="900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Line 8"/>
          <p:cNvSpPr>
            <a:spLocks noChangeShapeType="1"/>
          </p:cNvSpPr>
          <p:nvPr/>
        </p:nvSpPr>
        <p:spPr bwMode="auto">
          <a:xfrm flipV="1">
            <a:off x="4648200" y="2743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580435"/>
              </p:ext>
            </p:extLst>
          </p:nvPr>
        </p:nvGraphicFramePr>
        <p:xfrm>
          <a:off x="4495800" y="2133600"/>
          <a:ext cx="4546600" cy="520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2" name="Equation" r:id="rId6" imgW="3784320" imgH="431640" progId="Equation.DSMT4">
                  <p:embed/>
                </p:oleObj>
              </mc:Choice>
              <mc:Fallback>
                <p:oleObj name="Equation" r:id="rId6" imgW="3784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133600"/>
                        <a:ext cx="4546600" cy="520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83628" y="11430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dirty="0"/>
              <a:t>Open-Circuit Voltage </a:t>
            </a:r>
            <a:r>
              <a:rPr lang="en-GB" dirty="0" smtClean="0"/>
              <a:t>Gain of </a:t>
            </a:r>
            <a:r>
              <a:rPr lang="en-GB" dirty="0" err="1" smtClean="0"/>
              <a:t>Cascode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663335"/>
              </p:ext>
            </p:extLst>
          </p:nvPr>
        </p:nvGraphicFramePr>
        <p:xfrm>
          <a:off x="1143000" y="5003800"/>
          <a:ext cx="17113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3" name="Equation" r:id="rId8" imgW="1040948" imgH="431613" progId="Equation.DSMT4">
                  <p:embed/>
                </p:oleObj>
              </mc:Choice>
              <mc:Fallback>
                <p:oleObj name="Equation" r:id="rId8" imgW="1040948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03800"/>
                        <a:ext cx="17113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7200" y="45720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dirty="0" smtClean="0"/>
              <a:t>Voltage Gain with Load Connected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671196"/>
              </p:ext>
            </p:extLst>
          </p:nvPr>
        </p:nvGraphicFramePr>
        <p:xfrm>
          <a:off x="1177925" y="2819400"/>
          <a:ext cx="41560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4" name="Equation" r:id="rId10" imgW="2349360" imgH="304560" progId="Equation.DSMT4">
                  <p:embed/>
                </p:oleObj>
              </mc:Choice>
              <mc:Fallback>
                <p:oleObj name="Equation" r:id="rId10" imgW="23493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2819400"/>
                        <a:ext cx="41560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212503"/>
              </p:ext>
            </p:extLst>
          </p:nvPr>
        </p:nvGraphicFramePr>
        <p:xfrm>
          <a:off x="1143000" y="3429000"/>
          <a:ext cx="402113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5" name="Equation" r:id="rId12" imgW="2273040" imgH="533160" progId="Equation.DSMT4">
                  <p:embed/>
                </p:oleObj>
              </mc:Choice>
              <mc:Fallback>
                <p:oleObj name="Equation" r:id="rId12" imgW="22730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4021138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89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11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5CB89DD1-EAF2-45B6-8A2B-1E5B9C5A01F0}" type="slidenum">
              <a:rPr lang="en-GB" smtClean="0">
                <a:latin typeface="Arial" charset="0"/>
              </a:rPr>
              <a:pPr algn="ctr"/>
              <a:t>28</a:t>
            </a:fld>
            <a:endParaRPr lang="en-GB" smtClean="0">
              <a:latin typeface="Arial" charset="0"/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169075"/>
              </p:ext>
            </p:extLst>
          </p:nvPr>
        </p:nvGraphicFramePr>
        <p:xfrm>
          <a:off x="1443038" y="1508125"/>
          <a:ext cx="6057900" cy="376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1" name="Visio" r:id="rId4" imgW="1767031" imgH="1098293" progId="Visio.Drawing.11">
                  <p:embed/>
                </p:oleObj>
              </mc:Choice>
              <mc:Fallback>
                <p:oleObj name="Visio" r:id="rId4" imgW="1767031" imgH="10982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1508125"/>
                        <a:ext cx="6057900" cy="376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6858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Cascode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High Frequency Response</a:t>
            </a:r>
          </a:p>
        </p:txBody>
      </p:sp>
    </p:spTree>
    <p:extLst>
      <p:ext uri="{BB962C8B-B14F-4D97-AF65-F5344CB8AC3E}">
        <p14:creationId xmlns:p14="http://schemas.microsoft.com/office/powerpoint/2010/main" val="98464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5CB89DD1-EAF2-45B6-8A2B-1E5B9C5A01F0}" type="slidenum">
              <a:rPr lang="en-GB" smtClean="0">
                <a:latin typeface="Arial" charset="0"/>
              </a:rPr>
              <a:pPr algn="ctr"/>
              <a:t>29</a:t>
            </a:fld>
            <a:endParaRPr lang="en-GB" smtClean="0">
              <a:latin typeface="Arial" charset="0"/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1752600" y="1676400"/>
          <a:ext cx="558958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5" name="Visio" r:id="rId4" imgW="1766996" imgH="1098360" progId="Visio.Drawing.11">
                  <p:embed/>
                </p:oleObj>
              </mc:Choice>
              <mc:Fallback>
                <p:oleObj name="Visio" r:id="rId4" imgW="1766996" imgH="1098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76400"/>
                        <a:ext cx="5589588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6858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Resistance seen by C</a:t>
            </a:r>
            <a:r>
              <a:rPr kumimoji="0" lang="en-GB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gs1</a:t>
            </a:r>
          </a:p>
        </p:txBody>
      </p:sp>
    </p:spTree>
    <p:extLst>
      <p:ext uri="{BB962C8B-B14F-4D97-AF65-F5344CB8AC3E}">
        <p14:creationId xmlns:p14="http://schemas.microsoft.com/office/powerpoint/2010/main" val="142972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3200" dirty="0" smtClean="0"/>
              <a:t>Common Source with Source Resistance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229600" cy="38862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current           flows in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endParaRPr lang="en-US" sz="24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Voltage gain:</a:t>
            </a:r>
          </a:p>
          <a:p>
            <a:pPr lvl="1"/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Reduced by factor (1+ g</a:t>
            </a:r>
            <a:r>
              <a:rPr lang="en-US" sz="1800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1800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What is the input resistance?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What is the output resistance?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E28207-37AA-4408-843F-258EA76E827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4114800" cy="202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28816" y="1733552"/>
          <a:ext cx="72189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8" name="Equation" r:id="rId4" imgW="380880" imgH="241200" progId="Equation.3">
                  <p:embed/>
                </p:oleObj>
              </mc:Choice>
              <mc:Fallback>
                <p:oleObj name="Equation" r:id="rId4" imgW="380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6" y="1733552"/>
                        <a:ext cx="72189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28600" y="2438400"/>
          <a:ext cx="4495800" cy="487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9" name="Equation" r:id="rId6" imgW="2222280" imgH="241200" progId="Equation.3">
                  <p:embed/>
                </p:oleObj>
              </mc:Choice>
              <mc:Fallback>
                <p:oleObj name="Equation" r:id="rId6" imgW="2222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4495800" cy="4878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228600" y="3048000"/>
          <a:ext cx="19018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0" name="Equation" r:id="rId8" imgW="939600" imgH="241200" progId="Equation.3">
                  <p:embed/>
                </p:oleObj>
              </mc:Choice>
              <mc:Fallback>
                <p:oleObj name="Equation" r:id="rId8" imgW="939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0"/>
                        <a:ext cx="190182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2438400" y="3827463"/>
          <a:ext cx="190182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1" name="Equation" r:id="rId10" imgW="939600" imgH="444240" progId="Equation.3">
                  <p:embed/>
                </p:oleObj>
              </mc:Choice>
              <mc:Fallback>
                <p:oleObj name="Equation" r:id="rId10" imgW="939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827463"/>
                        <a:ext cx="1901825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681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5CB89DD1-EAF2-45B6-8A2B-1E5B9C5A01F0}" type="slidenum">
              <a:rPr lang="en-GB" smtClean="0">
                <a:latin typeface="Arial" charset="0"/>
              </a:rPr>
              <a:pPr algn="ctr"/>
              <a:t>30</a:t>
            </a:fld>
            <a:endParaRPr lang="en-GB" smtClean="0">
              <a:latin typeface="Arial" charset="0"/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814792"/>
              </p:ext>
            </p:extLst>
          </p:nvPr>
        </p:nvGraphicFramePr>
        <p:xfrm>
          <a:off x="1752600" y="1676400"/>
          <a:ext cx="558958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9" name="Visio" r:id="rId4" imgW="1767031" imgH="1098293" progId="Visio.Drawing.11">
                  <p:embed/>
                </p:oleObj>
              </mc:Choice>
              <mc:Fallback>
                <p:oleObj name="Visio" r:id="rId4" imgW="1767031" imgH="10982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76400"/>
                        <a:ext cx="5589588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6858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Resistance seen by C</a:t>
            </a:r>
            <a:r>
              <a:rPr lang="en-GB" sz="2000" kern="0" baseline="-25000" dirty="0" err="1" smtClean="0">
                <a:latin typeface="+mn-lt"/>
                <a:cs typeface="+mn-cs"/>
              </a:rPr>
              <a:t>db</a:t>
            </a:r>
            <a:r>
              <a:rPr kumimoji="0" lang="en-GB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1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+C</a:t>
            </a:r>
            <a:r>
              <a:rPr kumimoji="0" lang="en-GB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gs2</a:t>
            </a:r>
            <a:r>
              <a:rPr lang="en-GB" sz="2000" kern="0" dirty="0" smtClean="0"/>
              <a:t>+C</a:t>
            </a:r>
            <a:r>
              <a:rPr lang="en-GB" sz="2000" kern="0" baseline="-25000" dirty="0" smtClean="0"/>
              <a:t>sb2</a:t>
            </a:r>
            <a:endParaRPr lang="en-GB" sz="2000" kern="0" baseline="-25000" dirty="0"/>
          </a:p>
          <a:p>
            <a:pPr marR="0" lvl="1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GB" sz="20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15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5CB89DD1-EAF2-45B6-8A2B-1E5B9C5A01F0}" type="slidenum">
              <a:rPr lang="en-GB" smtClean="0">
                <a:latin typeface="Arial" charset="0"/>
              </a:rPr>
              <a:pPr algn="ctr"/>
              <a:t>31</a:t>
            </a:fld>
            <a:endParaRPr lang="en-GB" smtClean="0">
              <a:latin typeface="Arial" charset="0"/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1646305" y="1600201"/>
          <a:ext cx="5592695" cy="3733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3" name="Visio" r:id="rId4" imgW="1766996" imgH="1098360" progId="Visio.Drawing.11">
                  <p:embed/>
                </p:oleObj>
              </mc:Choice>
              <mc:Fallback>
                <p:oleObj name="Visio" r:id="rId4" imgW="1766996" imgH="1098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305" y="1600201"/>
                        <a:ext cx="5592695" cy="3733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6858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Resistance seen by C</a:t>
            </a:r>
            <a:r>
              <a:rPr lang="en-GB" sz="2000" kern="0" baseline="-25000" dirty="0" smtClean="0">
                <a:latin typeface="+mn-lt"/>
                <a:cs typeface="+mn-cs"/>
              </a:rPr>
              <a:t>L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+C</a:t>
            </a:r>
            <a:r>
              <a:rPr kumimoji="0" lang="en-GB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gd2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+C</a:t>
            </a:r>
            <a:r>
              <a:rPr kumimoji="0" lang="en-GB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db2</a:t>
            </a:r>
          </a:p>
        </p:txBody>
      </p:sp>
    </p:spTree>
    <p:extLst>
      <p:ext uri="{BB962C8B-B14F-4D97-AF65-F5344CB8AC3E}">
        <p14:creationId xmlns:p14="http://schemas.microsoft.com/office/powerpoint/2010/main" val="390877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5CB89DD1-EAF2-45B6-8A2B-1E5B9C5A01F0}" type="slidenum">
              <a:rPr lang="en-GB" smtClean="0">
                <a:latin typeface="Arial" charset="0"/>
              </a:rPr>
              <a:pPr algn="ctr"/>
              <a:t>32</a:t>
            </a:fld>
            <a:endParaRPr lang="en-GB" smtClean="0">
              <a:latin typeface="Arial" charset="0"/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1752600" y="1676400"/>
          <a:ext cx="558958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7" name="Visio" r:id="rId4" imgW="1766996" imgH="1098360" progId="Visio.Drawing.11">
                  <p:embed/>
                </p:oleObj>
              </mc:Choice>
              <mc:Fallback>
                <p:oleObj name="Visio" r:id="rId4" imgW="1766996" imgH="1098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76400"/>
                        <a:ext cx="5589588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6858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Resistance seen by C</a:t>
            </a:r>
            <a:r>
              <a:rPr kumimoji="0" lang="en-GB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gd1</a:t>
            </a:r>
          </a:p>
        </p:txBody>
      </p:sp>
    </p:spTree>
    <p:extLst>
      <p:ext uri="{BB962C8B-B14F-4D97-AF65-F5344CB8AC3E}">
        <p14:creationId xmlns:p14="http://schemas.microsoft.com/office/powerpoint/2010/main" val="123311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55050541-9DDC-4DBA-8EF9-90C347FF7CE8}" type="slidenum">
              <a:rPr lang="en-GB" smtClean="0">
                <a:latin typeface="Arial" charset="0"/>
              </a:rPr>
              <a:pPr algn="ctr"/>
              <a:t>33</a:t>
            </a:fld>
            <a:endParaRPr lang="en-GB" smtClean="0">
              <a:latin typeface="Arial" charset="0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627819"/>
              </p:ext>
            </p:extLst>
          </p:nvPr>
        </p:nvGraphicFramePr>
        <p:xfrm>
          <a:off x="193675" y="1595438"/>
          <a:ext cx="8632825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1" name="Equation" r:id="rId4" imgW="5587920" imgH="2514600" progId="Equation.DSMT4">
                  <p:embed/>
                </p:oleObj>
              </mc:Choice>
              <mc:Fallback>
                <p:oleObj name="Equation" r:id="rId4" imgW="5587920" imgH="2514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595438"/>
                        <a:ext cx="8632825" cy="3890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267200" y="762000"/>
            <a:ext cx="4343400" cy="1295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We use the results derived previously for input and output resistances of common-source and common-gate stages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486400" y="2362200"/>
            <a:ext cx="6096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9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869108E6-48FB-4FBC-B550-A0BBF1CC0E63}" type="slidenum">
              <a:rPr lang="en-GB" smtClean="0">
                <a:latin typeface="Arial" charset="0"/>
              </a:rPr>
              <a:pPr algn="ctr"/>
              <a:t>34</a:t>
            </a:fld>
            <a:endParaRPr lang="en-GB" smtClean="0">
              <a:latin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GB" sz="3200" dirty="0" err="1" smtClean="0"/>
              <a:t>Cascode</a:t>
            </a:r>
            <a:r>
              <a:rPr lang="en-GB" sz="3200" dirty="0" smtClean="0"/>
              <a:t> Current Source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5715000" cy="30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/>
              <a:t>Large Output Resistance</a:t>
            </a:r>
            <a:endParaRPr lang="en-GB" sz="2000" baseline="-25000" dirty="0" smtClean="0"/>
          </a:p>
        </p:txBody>
      </p:sp>
      <p:pic>
        <p:nvPicPr>
          <p:cNvPr id="20485" name="Picture 4" descr="sedr42021_06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06588"/>
            <a:ext cx="4114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Line 5"/>
          <p:cNvSpPr>
            <a:spLocks noChangeShapeType="1"/>
          </p:cNvSpPr>
          <p:nvPr/>
        </p:nvSpPr>
        <p:spPr bwMode="auto">
          <a:xfrm flipH="1">
            <a:off x="5029200" y="4191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5486400" y="3657600"/>
            <a:ext cx="3521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 smtClean="0"/>
              <a:t>Serves </a:t>
            </a:r>
            <a:r>
              <a:rPr lang="en-GB" sz="1600" dirty="0"/>
              <a:t>well as a current source (load) for </a:t>
            </a:r>
            <a:r>
              <a:rPr lang="en-GB" sz="1600" dirty="0" smtClean="0"/>
              <a:t>an </a:t>
            </a:r>
            <a:r>
              <a:rPr lang="en-GB" sz="1600" dirty="0"/>
              <a:t>amplifier</a:t>
            </a:r>
          </a:p>
        </p:txBody>
      </p:sp>
    </p:spTree>
    <p:extLst>
      <p:ext uri="{BB962C8B-B14F-4D97-AF65-F5344CB8AC3E}">
        <p14:creationId xmlns:p14="http://schemas.microsoft.com/office/powerpoint/2010/main" val="16178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fld id="{71417C32-1077-4A0E-BEBE-C3CB8322F9E1}" type="slidenum">
              <a:rPr lang="en-GB" smtClean="0">
                <a:solidFill>
                  <a:srgbClr val="000000"/>
                </a:solidFill>
              </a:rPr>
              <a:pPr/>
              <a:t>35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5715000" cy="304800"/>
          </a:xfrm>
          <a:noFill/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dirty="0" smtClean="0"/>
              <a:t>BJT </a:t>
            </a:r>
            <a:r>
              <a:rPr lang="en-GB" dirty="0" err="1" smtClean="0"/>
              <a:t>Cascode</a:t>
            </a:r>
            <a:endParaRPr lang="en-GB" baseline="-25000" dirty="0" smtClean="0"/>
          </a:p>
        </p:txBody>
      </p:sp>
      <p:pic>
        <p:nvPicPr>
          <p:cNvPr id="22532" name="Picture 3" descr="sedr42021_064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917575"/>
            <a:ext cx="264795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92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470963"/>
              </p:ext>
            </p:extLst>
          </p:nvPr>
        </p:nvGraphicFramePr>
        <p:xfrm>
          <a:off x="1295400" y="1209675"/>
          <a:ext cx="7599363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7" name="Equation" r:id="rId4" imgW="4762440" imgH="723600" progId="Equation.DSMT4">
                  <p:embed/>
                </p:oleObj>
              </mc:Choice>
              <mc:Fallback>
                <p:oleObj name="Equation" r:id="rId4" imgW="476244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09675"/>
                        <a:ext cx="7599363" cy="1154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fld id="{A415E82D-4066-4C73-B735-C58006E638DB}" type="slidenum">
              <a:rPr lang="en-GB" smtClean="0">
                <a:solidFill>
                  <a:srgbClr val="000000"/>
                </a:solidFill>
              </a:rPr>
              <a:pPr/>
              <a:t>36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5715000" cy="304800"/>
          </a:xfrm>
          <a:noFill/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1800" smtClean="0"/>
              <a:t>Open-Circuit Voltage Gain</a:t>
            </a:r>
          </a:p>
        </p:txBody>
      </p:sp>
      <p:sp>
        <p:nvSpPr>
          <p:cNvPr id="14343" name="AutoShape 4"/>
          <p:cNvSpPr>
            <a:spLocks/>
          </p:cNvSpPr>
          <p:nvPr/>
        </p:nvSpPr>
        <p:spPr bwMode="auto">
          <a:xfrm>
            <a:off x="1066800" y="1295400"/>
            <a:ext cx="228600" cy="609600"/>
          </a:xfrm>
          <a:prstGeom prst="lef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685800" y="2682875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dirty="0">
                <a:solidFill>
                  <a:srgbClr val="000000"/>
                </a:solidFill>
              </a:rPr>
              <a:t>Input </a:t>
            </a:r>
            <a:r>
              <a:rPr lang="en-GB" dirty="0" smtClean="0">
                <a:solidFill>
                  <a:srgbClr val="000000"/>
                </a:solidFill>
              </a:rPr>
              <a:t>Resistance                         by inspection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828800" y="3063875"/>
          <a:ext cx="8302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8" name="Equation" r:id="rId6" imgW="520560" imgH="228600" progId="Equation.DSMT4">
                  <p:embed/>
                </p:oleObj>
              </mc:Choice>
              <mc:Fallback>
                <p:oleObj name="Equation" r:id="rId6" imgW="52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063875"/>
                        <a:ext cx="830263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685800" y="36322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>
                <a:solidFill>
                  <a:srgbClr val="000000"/>
                </a:solidFill>
              </a:rPr>
              <a:t>Output Resistance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676400" y="4518025"/>
          <a:ext cx="49815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9" name="Equation" r:id="rId8" imgW="3124080" imgH="558720" progId="Equation.DSMT4">
                  <p:embed/>
                </p:oleObj>
              </mc:Choice>
              <mc:Fallback>
                <p:oleObj name="Equation" r:id="rId8" imgW="31240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518025"/>
                        <a:ext cx="4981575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AutoShape 9"/>
          <p:cNvSpPr>
            <a:spLocks/>
          </p:cNvSpPr>
          <p:nvPr/>
        </p:nvSpPr>
        <p:spPr bwMode="auto">
          <a:xfrm rot="5400000">
            <a:off x="2971800" y="3679825"/>
            <a:ext cx="228600" cy="16002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2581275" y="4060825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CB formula</a:t>
            </a:r>
          </a:p>
        </p:txBody>
      </p:sp>
    </p:spTree>
    <p:extLst>
      <p:ext uri="{BB962C8B-B14F-4D97-AF65-F5344CB8AC3E}">
        <p14:creationId xmlns:p14="http://schemas.microsoft.com/office/powerpoint/2010/main" val="346995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/>
      <p:bldP spid="14345" grpId="0"/>
      <p:bldP spid="14346" grpId="0" animBg="1"/>
      <p:bldP spid="1434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3576FFF-968B-47B8-AEC5-D0A71191A576}" type="slidenum">
              <a:rPr lang="en-GB" smtClean="0">
                <a:solidFill>
                  <a:srgbClr val="000000"/>
                </a:solidFill>
              </a:rPr>
              <a:pPr/>
              <a:t>37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eaLnBrk="1" hangingPunct="1"/>
            <a:r>
              <a:rPr lang="en-GB" sz="3200" smtClean="0"/>
              <a:t>Common Drain (Source Follower)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3565525" y="1712913"/>
            <a:ext cx="220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Small Signal Model: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1981200"/>
            <a:ext cx="30003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2133600"/>
            <a:ext cx="38576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12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17D7D8-EDB2-4F05-BFD6-80F558919F47}" type="slidenum">
              <a:rPr lang="en-GB" smtClean="0">
                <a:solidFill>
                  <a:srgbClr val="000000"/>
                </a:solidFill>
              </a:rPr>
              <a:pPr/>
              <a:t>38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4648200" y="1066800"/>
            <a:ext cx="3365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Small-signal equivalent circuit</a:t>
            </a:r>
            <a:r>
              <a:rPr lang="en-GB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304800" y="5334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>
                <a:solidFill>
                  <a:srgbClr val="000000"/>
                </a:solidFill>
              </a:rPr>
              <a:t>Input Resistance</a:t>
            </a:r>
          </a:p>
        </p:txBody>
      </p:sp>
      <p:graphicFrame>
        <p:nvGraphicFramePr>
          <p:cNvPr id="260101" name="Object 5"/>
          <p:cNvGraphicFramePr>
            <a:graphicFrameLocks noChangeAspect="1"/>
          </p:cNvGraphicFramePr>
          <p:nvPr/>
        </p:nvGraphicFramePr>
        <p:xfrm>
          <a:off x="1365250" y="914400"/>
          <a:ext cx="96210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3" name="Equation" r:id="rId4" imgW="482400" imgH="228600" progId="Equation.DSMT4">
                  <p:embed/>
                </p:oleObj>
              </mc:Choice>
              <mc:Fallback>
                <p:oleObj name="Equation" r:id="rId4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914400"/>
                        <a:ext cx="96210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304800" y="1398588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>
                <a:solidFill>
                  <a:srgbClr val="000000"/>
                </a:solidFill>
              </a:rPr>
              <a:t>Voltage Gain</a:t>
            </a:r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1371599" y="1818233"/>
          <a:ext cx="1600201" cy="483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4" name="Equation" r:id="rId6" imgW="799920" imgH="241200" progId="Equation.DSMT4">
                  <p:embed/>
                </p:oleObj>
              </mc:Choice>
              <mc:Fallback>
                <p:oleObj name="Equation" r:id="rId6" imgW="799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599" y="1818233"/>
                        <a:ext cx="1600201" cy="4836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304800" y="45720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dirty="0">
                <a:solidFill>
                  <a:srgbClr val="000000"/>
                </a:solidFill>
              </a:rPr>
              <a:t>Open-Circuit Voltage Gain</a:t>
            </a: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1828800" y="5105400"/>
          <a:ext cx="1925638" cy="9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5" name="Equation" r:id="rId8" imgW="1054080" imgH="507960" progId="Equation.DSMT4">
                  <p:embed/>
                </p:oleObj>
              </mc:Choice>
              <mc:Fallback>
                <p:oleObj name="Equation" r:id="rId8" imgW="1054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05400"/>
                        <a:ext cx="1925638" cy="92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/>
          <p:cNvGraphicFramePr>
            <a:graphicFrameLocks noChangeAspect="1"/>
          </p:cNvGraphicFramePr>
          <p:nvPr/>
        </p:nvGraphicFramePr>
        <p:xfrm>
          <a:off x="1371600" y="2362200"/>
          <a:ext cx="1524000" cy="1176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6" name="Equation" r:id="rId10" imgW="888840" imgH="685800" progId="Equation.DSMT4">
                  <p:embed/>
                </p:oleObj>
              </mc:Choice>
              <mc:Fallback>
                <p:oleObj name="Equation" r:id="rId10" imgW="8888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62200"/>
                        <a:ext cx="1524000" cy="11762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8"/>
          <p:cNvGraphicFramePr>
            <a:graphicFrameLocks noChangeAspect="1"/>
          </p:cNvGraphicFramePr>
          <p:nvPr/>
        </p:nvGraphicFramePr>
        <p:xfrm>
          <a:off x="1371600" y="3506788"/>
          <a:ext cx="2506199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7" name="Equation" r:id="rId12" imgW="1371600" imgH="457200" progId="Equation.DSMT4">
                  <p:embed/>
                </p:oleObj>
              </mc:Choice>
              <mc:Fallback>
                <p:oleObj name="Equation" r:id="rId12" imgW="1371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6788"/>
                        <a:ext cx="2506199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0" y="1676400"/>
            <a:ext cx="3429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667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/>
      <p:bldP spid="260100" grpId="0"/>
      <p:bldP spid="260102" grpId="0"/>
      <p:bldP spid="103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2241AC-0F11-40BD-9242-DCC2F1069C34}" type="slidenum">
              <a:rPr lang="en-GB" smtClean="0">
                <a:solidFill>
                  <a:srgbClr val="000000"/>
                </a:solidFill>
              </a:rPr>
              <a:pPr/>
              <a:t>39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304800" y="5334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>
                <a:solidFill>
                  <a:srgbClr val="000000"/>
                </a:solidFill>
              </a:rPr>
              <a:t>Output Resistance</a:t>
            </a:r>
          </a:p>
        </p:txBody>
      </p:sp>
      <p:graphicFrame>
        <p:nvGraphicFramePr>
          <p:cNvPr id="262148" name="Object 4"/>
          <p:cNvGraphicFramePr>
            <a:graphicFrameLocks noChangeAspect="1"/>
          </p:cNvGraphicFramePr>
          <p:nvPr/>
        </p:nvGraphicFramePr>
        <p:xfrm>
          <a:off x="552450" y="1463675"/>
          <a:ext cx="4933950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4" name="Equation" r:id="rId4" imgW="2552400" imgH="1130040" progId="Equation.DSMT4">
                  <p:embed/>
                </p:oleObj>
              </mc:Choice>
              <mc:Fallback>
                <p:oleObj name="Equation" r:id="rId4" imgW="2552400" imgH="1130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463675"/>
                        <a:ext cx="4933950" cy="219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9" name="Object 5"/>
          <p:cNvGraphicFramePr>
            <a:graphicFrameLocks noChangeAspect="1"/>
          </p:cNvGraphicFramePr>
          <p:nvPr/>
        </p:nvGraphicFramePr>
        <p:xfrm>
          <a:off x="1409700" y="4495800"/>
          <a:ext cx="61801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5" name="Equation" r:id="rId6" imgW="3886200" imgH="457200" progId="Equation.DSMT4">
                  <p:embed/>
                </p:oleObj>
              </mc:Choice>
              <mc:Fallback>
                <p:oleObj name="Equation" r:id="rId6" imgW="3886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4495800"/>
                        <a:ext cx="6180138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9750" y="762000"/>
            <a:ext cx="33718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55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838200"/>
          </a:xfrm>
        </p:spPr>
        <p:txBody>
          <a:bodyPr/>
          <a:lstStyle/>
          <a:p>
            <a:r>
              <a:rPr lang="en-US" sz="2800" dirty="0" smtClean="0"/>
              <a:t>Common Source with Source Resistance</a:t>
            </a:r>
            <a:br>
              <a:rPr lang="en-US" sz="2800" dirty="0" smtClean="0"/>
            </a:br>
            <a:r>
              <a:rPr lang="en-US" sz="2800" dirty="0" smtClean="0"/>
              <a:t>Do not neglect channel length modulation (</a:t>
            </a:r>
            <a:r>
              <a:rPr lang="en-US" sz="2800" i="1" dirty="0" err="1" smtClean="0"/>
              <a:t>r</a:t>
            </a:r>
            <a:r>
              <a:rPr lang="en-US" sz="2800" i="1" baseline="-25000" dirty="0" err="1" smtClean="0"/>
              <a:t>o</a:t>
            </a:r>
            <a:r>
              <a:rPr lang="en-US" sz="2800" dirty="0" smtClean="0"/>
              <a:t>)</a:t>
            </a:r>
            <a:endParaRPr lang="en-US" sz="2800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505200"/>
            <a:ext cx="8229600" cy="2895600"/>
          </a:xfrm>
        </p:spPr>
        <p:txBody>
          <a:bodyPr/>
          <a:lstStyle/>
          <a:p>
            <a:endParaRPr lang="en-US" sz="2000" i="1" dirty="0" smtClean="0"/>
          </a:p>
          <a:p>
            <a:r>
              <a:rPr lang="en-US" sz="2000" i="1" dirty="0" err="1" smtClean="0"/>
              <a:t>Thevenin</a:t>
            </a:r>
            <a:r>
              <a:rPr lang="en-US" sz="2000" i="1" dirty="0" smtClean="0"/>
              <a:t> - Norton</a:t>
            </a:r>
            <a:endParaRPr lang="en-US" sz="20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E28207-37AA-4408-843F-258EA76E827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524000"/>
            <a:ext cx="53054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7575" y="4152900"/>
            <a:ext cx="49244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505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3576FFF-968B-47B8-AEC5-D0A71191A576}" type="slidenum">
              <a:rPr lang="en-GB" smtClean="0">
                <a:solidFill>
                  <a:srgbClr val="000000"/>
                </a:solidFill>
              </a:rPr>
              <a:pPr/>
              <a:t>40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763000" cy="99060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Common Drain </a:t>
            </a:r>
            <a:br>
              <a:rPr lang="en-GB" sz="3200" dirty="0" smtClean="0"/>
            </a:br>
            <a:r>
              <a:rPr lang="en-GB" sz="3200" dirty="0" smtClean="0"/>
              <a:t>with channel length modulation (</a:t>
            </a:r>
            <a:r>
              <a:rPr lang="en-GB" sz="3200" i="1" dirty="0" err="1" smtClean="0"/>
              <a:t>r</a:t>
            </a:r>
            <a:r>
              <a:rPr lang="en-GB" sz="3200" i="1" baseline="-25000" dirty="0" err="1" smtClean="0"/>
              <a:t>o</a:t>
            </a:r>
            <a:r>
              <a:rPr lang="en-GB" sz="3200" dirty="0" smtClean="0"/>
              <a:t>)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3565525" y="1712913"/>
            <a:ext cx="220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Small Signal Model: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9725"/>
            <a:ext cx="31146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228850"/>
            <a:ext cx="54197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19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329156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3177C64-0E5C-4674-B731-F9C7D7F58D15}" type="slidenum">
              <a:rPr lang="en-GB" smtClean="0">
                <a:solidFill>
                  <a:srgbClr val="000000"/>
                </a:solidFill>
              </a:rPr>
              <a:pPr/>
              <a:t>41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4879975" y="2452687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Equivalent Circuit: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304800" y="5334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>
                <a:solidFill>
                  <a:srgbClr val="000000"/>
                </a:solidFill>
              </a:rPr>
              <a:t>Input Resistance</a:t>
            </a:r>
          </a:p>
        </p:txBody>
      </p:sp>
      <p:graphicFrame>
        <p:nvGraphicFramePr>
          <p:cNvPr id="260101" name="Object 5"/>
          <p:cNvGraphicFramePr>
            <a:graphicFrameLocks noChangeAspect="1"/>
          </p:cNvGraphicFramePr>
          <p:nvPr/>
        </p:nvGraphicFramePr>
        <p:xfrm>
          <a:off x="1365250" y="914400"/>
          <a:ext cx="96210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9" name="Equation" r:id="rId5" imgW="482400" imgH="228600" progId="Equation.DSMT4">
                  <p:embed/>
                </p:oleObj>
              </mc:Choice>
              <mc:Fallback>
                <p:oleObj name="Equation" r:id="rId5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914400"/>
                        <a:ext cx="96210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304800" y="15240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 dirty="0">
                <a:solidFill>
                  <a:srgbClr val="000000"/>
                </a:solidFill>
              </a:rPr>
              <a:t>Voltage Gain</a:t>
            </a: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304800" y="35052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>
                <a:solidFill>
                  <a:srgbClr val="000000"/>
                </a:solidFill>
              </a:rPr>
              <a:t>Open-Circuit Voltage Gain</a:t>
            </a: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037874"/>
              </p:ext>
            </p:extLst>
          </p:nvPr>
        </p:nvGraphicFramePr>
        <p:xfrm>
          <a:off x="1295400" y="4495800"/>
          <a:ext cx="3166954" cy="955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0" name="Equation" r:id="rId7" imgW="1676160" imgH="507960" progId="Equation.DSMT4">
                  <p:embed/>
                </p:oleObj>
              </mc:Choice>
              <mc:Fallback>
                <p:oleObj name="Equation" r:id="rId7" imgW="16761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95800"/>
                        <a:ext cx="3166954" cy="9555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110231"/>
              </p:ext>
            </p:extLst>
          </p:nvPr>
        </p:nvGraphicFramePr>
        <p:xfrm>
          <a:off x="1295399" y="2057400"/>
          <a:ext cx="238340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1" name="Equation" r:id="rId9" imgW="1193760" imgH="457200" progId="Equation.DSMT4">
                  <p:embed/>
                </p:oleObj>
              </mc:Choice>
              <mc:Fallback>
                <p:oleObj name="Equation" r:id="rId9" imgW="1193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399" y="2057400"/>
                        <a:ext cx="2383403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746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05175"/>
            <a:ext cx="32670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29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/>
      <p:bldP spid="260100" grpId="0"/>
      <p:bldP spid="260102" grpId="0"/>
      <p:bldP spid="10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2241AC-0F11-40BD-9242-DCC2F1069C34}" type="slidenum">
              <a:rPr lang="en-GB" smtClean="0">
                <a:solidFill>
                  <a:srgbClr val="000000"/>
                </a:solidFill>
              </a:rPr>
              <a:pPr/>
              <a:t>42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304800" y="5334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>
                <a:solidFill>
                  <a:srgbClr val="000000"/>
                </a:solidFill>
              </a:rPr>
              <a:t>Output Resistance</a:t>
            </a:r>
          </a:p>
        </p:txBody>
      </p:sp>
      <p:graphicFrame>
        <p:nvGraphicFramePr>
          <p:cNvPr id="262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719465"/>
              </p:ext>
            </p:extLst>
          </p:nvPr>
        </p:nvGraphicFramePr>
        <p:xfrm>
          <a:off x="1990725" y="1066800"/>
          <a:ext cx="16446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1" name="Equation" r:id="rId4" imgW="825480" imgH="431640" progId="Equation.DSMT4">
                  <p:embed/>
                </p:oleObj>
              </mc:Choice>
              <mc:Fallback>
                <p:oleObj name="Equation" r:id="rId4" imgW="825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5" y="1066800"/>
                        <a:ext cx="16446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14" y="990600"/>
            <a:ext cx="381471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81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B17867-94A6-48C1-A2B3-769CF791995F}" type="slidenum">
              <a:rPr lang="en-GB" smtClean="0">
                <a:solidFill>
                  <a:srgbClr val="000000"/>
                </a:solidFill>
              </a:rPr>
              <a:pPr/>
              <a:t>43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eaLnBrk="1" hangingPunct="1"/>
            <a:r>
              <a:rPr lang="en-GB" sz="3200" smtClean="0"/>
              <a:t>Common Collector (Emitter Follower)</a:t>
            </a:r>
          </a:p>
        </p:txBody>
      </p:sp>
      <p:pic>
        <p:nvPicPr>
          <p:cNvPr id="268291" name="Picture 3" descr="sedr42021_065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03375"/>
            <a:ext cx="32766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8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97411"/>
              </p:ext>
            </p:extLst>
          </p:nvPr>
        </p:nvGraphicFramePr>
        <p:xfrm>
          <a:off x="6781800" y="4800600"/>
          <a:ext cx="13716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7" name="Equation" r:id="rId5" imgW="749160" imgH="241200" progId="Equation.DSMT4">
                  <p:embed/>
                </p:oleObj>
              </mc:Choice>
              <mc:Fallback>
                <p:oleObj name="Equation" r:id="rId5" imgW="749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800600"/>
                        <a:ext cx="1371600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08788"/>
              </p:ext>
            </p:extLst>
          </p:nvPr>
        </p:nvGraphicFramePr>
        <p:xfrm>
          <a:off x="452437" y="4800600"/>
          <a:ext cx="52625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8" name="Equation" r:id="rId7" imgW="2946240" imgH="253800" progId="Equation.DSMT4">
                  <p:embed/>
                </p:oleObj>
              </mc:Choice>
              <mc:Fallback>
                <p:oleObj name="Equation" r:id="rId7" imgW="294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" y="4800600"/>
                        <a:ext cx="526256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313862"/>
              </p:ext>
            </p:extLst>
          </p:nvPr>
        </p:nvGraphicFramePr>
        <p:xfrm>
          <a:off x="457200" y="5410200"/>
          <a:ext cx="22685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9" name="Equation" r:id="rId9" imgW="1269720" imgH="253800" progId="Equation.DSMT4">
                  <p:embed/>
                </p:oleObj>
              </mc:Choice>
              <mc:Fallback>
                <p:oleObj name="Equation" r:id="rId9" imgW="1269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410200"/>
                        <a:ext cx="2268537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879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20849"/>
            <a:ext cx="43529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37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55D7BC2-F65E-45D8-919F-E2388DED7E2E}" type="slidenum">
              <a:rPr lang="en-GB" smtClean="0">
                <a:solidFill>
                  <a:srgbClr val="000000"/>
                </a:solidFill>
              </a:rPr>
              <a:pPr/>
              <a:t>44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304800" y="12192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>
                <a:solidFill>
                  <a:srgbClr val="000000"/>
                </a:solidFill>
              </a:rPr>
              <a:t>Input Resistance</a:t>
            </a:r>
          </a:p>
        </p:txBody>
      </p:sp>
      <p:graphicFrame>
        <p:nvGraphicFramePr>
          <p:cNvPr id="270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705102"/>
              </p:ext>
            </p:extLst>
          </p:nvPr>
        </p:nvGraphicFramePr>
        <p:xfrm>
          <a:off x="1524000" y="1600200"/>
          <a:ext cx="246538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1" name="Equation" r:id="rId4" imgW="1485720" imgH="431640" progId="Equation.DSMT4">
                  <p:embed/>
                </p:oleObj>
              </mc:Choice>
              <mc:Fallback>
                <p:oleObj name="Equation" r:id="rId4" imgW="1485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2465387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304800" y="24384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>
                <a:solidFill>
                  <a:srgbClr val="000000"/>
                </a:solidFill>
              </a:rPr>
              <a:t>Voltage Gain</a:t>
            </a:r>
          </a:p>
        </p:txBody>
      </p:sp>
      <p:graphicFrame>
        <p:nvGraphicFramePr>
          <p:cNvPr id="270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748583"/>
              </p:ext>
            </p:extLst>
          </p:nvPr>
        </p:nvGraphicFramePr>
        <p:xfrm>
          <a:off x="1701800" y="2778125"/>
          <a:ext cx="253047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2" name="Equation" r:id="rId6" imgW="1523880" imgH="482400" progId="Equation.DSMT4">
                  <p:embed/>
                </p:oleObj>
              </mc:Choice>
              <mc:Fallback>
                <p:oleObj name="Equation" r:id="rId6" imgW="1523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2778125"/>
                        <a:ext cx="2530475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304800" y="3735388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>
                <a:solidFill>
                  <a:srgbClr val="000000"/>
                </a:solidFill>
              </a:rPr>
              <a:t>Open Circuit Voltage Gain</a:t>
            </a:r>
          </a:p>
        </p:txBody>
      </p:sp>
      <p:graphicFrame>
        <p:nvGraphicFramePr>
          <p:cNvPr id="270343" name="Object 7"/>
          <p:cNvGraphicFramePr>
            <a:graphicFrameLocks noChangeAspect="1"/>
          </p:cNvGraphicFramePr>
          <p:nvPr/>
        </p:nvGraphicFramePr>
        <p:xfrm>
          <a:off x="1520825" y="4116388"/>
          <a:ext cx="16033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3" name="Equation" r:id="rId8" imgW="965160" imgH="431640" progId="Equation.DSMT4">
                  <p:embed/>
                </p:oleObj>
              </mc:Choice>
              <mc:Fallback>
                <p:oleObj name="Equation" r:id="rId8" imgW="965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4116388"/>
                        <a:ext cx="1603375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5486400" y="3962400"/>
            <a:ext cx="3200400" cy="990600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GB" sz="1400">
                <a:solidFill>
                  <a:srgbClr val="000000"/>
                </a:solidFill>
              </a:rPr>
              <a:t>Large Input Resistance</a:t>
            </a: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GB" sz="1400">
                <a:solidFill>
                  <a:srgbClr val="000000"/>
                </a:solidFill>
              </a:rPr>
              <a:t>Open Circuit Voltage Gain nearly one: Signal at emitter “follows” signal at input</a:t>
            </a: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33400"/>
            <a:ext cx="43529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72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  <p:bldP spid="270340" grpId="0"/>
      <p:bldP spid="270342" grpId="0"/>
      <p:bldP spid="27034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77AF87F-6DD7-40B6-BD82-58213EAB53FF}" type="slidenum">
              <a:rPr lang="en-GB" smtClean="0">
                <a:solidFill>
                  <a:srgbClr val="000000"/>
                </a:solidFill>
              </a:rPr>
              <a:pPr/>
              <a:t>45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0" y="6096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GB">
                <a:solidFill>
                  <a:srgbClr val="000000"/>
                </a:solidFill>
              </a:rPr>
              <a:t>Output Resistance</a:t>
            </a:r>
          </a:p>
        </p:txBody>
      </p:sp>
      <p:sp>
        <p:nvSpPr>
          <p:cNvPr id="7177" name="Rectangle 3"/>
          <p:cNvSpPr>
            <a:spLocks noChangeArrowheads="1"/>
          </p:cNvSpPr>
          <p:nvPr/>
        </p:nvSpPr>
        <p:spPr bwMode="auto">
          <a:xfrm>
            <a:off x="5410200" y="4648200"/>
            <a:ext cx="3200400" cy="304800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GB" sz="1400">
                <a:solidFill>
                  <a:srgbClr val="000000"/>
                </a:solidFill>
              </a:rPr>
              <a:t>Very Low Output Resistance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507097"/>
              </p:ext>
            </p:extLst>
          </p:nvPr>
        </p:nvGraphicFramePr>
        <p:xfrm>
          <a:off x="533400" y="1143000"/>
          <a:ext cx="204449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7" name="Equation" r:id="rId4" imgW="1041120" imgH="253800" progId="Equation.DSMT4">
                  <p:embed/>
                </p:oleObj>
              </mc:Choice>
              <mc:Fallback>
                <p:oleObj name="Equation" r:id="rId4" imgW="1041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2044498" cy="498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546580"/>
              </p:ext>
            </p:extLst>
          </p:nvPr>
        </p:nvGraphicFramePr>
        <p:xfrm>
          <a:off x="533400" y="1752601"/>
          <a:ext cx="299377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8" name="Equation" r:id="rId6" imgW="1612800" imgH="253800" progId="Equation.DSMT4">
                  <p:embed/>
                </p:oleObj>
              </mc:Choice>
              <mc:Fallback>
                <p:oleObj name="Equation" r:id="rId6" imgW="1612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1"/>
                        <a:ext cx="2993772" cy="471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160230"/>
              </p:ext>
            </p:extLst>
          </p:nvPr>
        </p:nvGraphicFramePr>
        <p:xfrm>
          <a:off x="457200" y="4495800"/>
          <a:ext cx="4572000" cy="1177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9" name="Equation" r:id="rId8" imgW="2412720" imgH="622080" progId="Equation.DSMT4">
                  <p:embed/>
                </p:oleObj>
              </mc:Choice>
              <mc:Fallback>
                <p:oleObj name="Equation" r:id="rId8" imgW="24127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4572000" cy="11778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186996"/>
              </p:ext>
            </p:extLst>
          </p:nvPr>
        </p:nvGraphicFramePr>
        <p:xfrm>
          <a:off x="533400" y="2286000"/>
          <a:ext cx="16750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0" name="Equation" r:id="rId10" imgW="888840" imgH="444240" progId="Equation.DSMT4">
                  <p:embed/>
                </p:oleObj>
              </mc:Choice>
              <mc:Fallback>
                <p:oleObj name="Equation" r:id="rId10" imgW="888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1675025" cy="8366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463572"/>
              </p:ext>
            </p:extLst>
          </p:nvPr>
        </p:nvGraphicFramePr>
        <p:xfrm>
          <a:off x="533400" y="3284537"/>
          <a:ext cx="3341941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1" name="Equation" r:id="rId12" imgW="1866600" imgH="634680" progId="Equation.DSMT4">
                  <p:embed/>
                </p:oleObj>
              </mc:Choice>
              <mc:Fallback>
                <p:oleObj name="Equation" r:id="rId12" imgW="18666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84537"/>
                        <a:ext cx="3341941" cy="1135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0859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95" y="609600"/>
            <a:ext cx="472060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03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/>
      <p:bldP spid="717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1A03AE-BBE6-4853-99F8-D855249ED916}" type="slidenum">
              <a:rPr lang="en-GB" smtClean="0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46</a:t>
            </a:fld>
            <a:endParaRPr lang="en-GB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eaLnBrk="1" hangingPunct="1"/>
            <a:r>
              <a:rPr lang="en-GB" sz="3600" smtClean="0"/>
              <a:t>Some Useful Transistor Pairings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620000" cy="457200"/>
          </a:xfrm>
          <a:noFill/>
        </p:spPr>
        <p:txBody>
          <a:bodyPr/>
          <a:lstStyle/>
          <a:p>
            <a:pPr eaLnBrk="1" hangingPunct="1"/>
            <a:r>
              <a:rPr lang="en-GB" sz="2400" smtClean="0"/>
              <a:t>Common Collector – Common Emitter Pairing</a:t>
            </a:r>
          </a:p>
        </p:txBody>
      </p:sp>
      <p:pic>
        <p:nvPicPr>
          <p:cNvPr id="274436" name="Picture 4" descr="sedr42021_065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9138"/>
            <a:ext cx="2566988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4437" name="Object 5"/>
          <p:cNvGraphicFramePr>
            <a:graphicFrameLocks noChangeAspect="1"/>
          </p:cNvGraphicFramePr>
          <p:nvPr/>
        </p:nvGraphicFramePr>
        <p:xfrm>
          <a:off x="5181600" y="3200400"/>
          <a:ext cx="2681288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7" name="Equation" r:id="rId5" imgW="1612900" imgH="482600" progId="Equation.DSMT4">
                  <p:embed/>
                </p:oleObj>
              </mc:Choice>
              <mc:Fallback>
                <p:oleObj name="Equation" r:id="rId5" imgW="1612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2681288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5410200" y="4648200"/>
            <a:ext cx="3200400" cy="609600"/>
          </a:xfrm>
          <a:prstGeom prst="rect">
            <a:avLst/>
          </a:prstGeom>
          <a:solidFill>
            <a:srgbClr val="EB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GB" sz="1400">
                <a:solidFill>
                  <a:srgbClr val="000000"/>
                </a:solidFill>
              </a:rPr>
              <a:t>Wide Bandwidth</a:t>
            </a: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GB" sz="1400">
                <a:solidFill>
                  <a:srgbClr val="000000"/>
                </a:solidFill>
              </a:rPr>
              <a:t>Large Input Resistance</a:t>
            </a:r>
          </a:p>
        </p:txBody>
      </p:sp>
    </p:spTree>
    <p:extLst>
      <p:ext uri="{BB962C8B-B14F-4D97-AF65-F5344CB8AC3E}">
        <p14:creationId xmlns:p14="http://schemas.microsoft.com/office/powerpoint/2010/main" val="267270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/>
      <p:bldP spid="27443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415650-8C63-40A9-8774-5E6C8F0831D3}" type="slidenum">
              <a:rPr lang="en-GB" smtClean="0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47</a:t>
            </a:fld>
            <a:endParaRPr lang="en-GB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3962400" cy="457200"/>
          </a:xfrm>
          <a:noFill/>
        </p:spPr>
        <p:txBody>
          <a:bodyPr/>
          <a:lstStyle/>
          <a:p>
            <a:pPr eaLnBrk="1" hangingPunct="1"/>
            <a:r>
              <a:rPr lang="en-GB" sz="2400" smtClean="0"/>
              <a:t>Darlington Pair</a:t>
            </a:r>
          </a:p>
        </p:txBody>
      </p:sp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5270500" y="3200400"/>
          <a:ext cx="233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1" name="Equation" r:id="rId4" imgW="1168400" imgH="228600" progId="Equation.DSMT4">
                  <p:embed/>
                </p:oleObj>
              </mc:Choice>
              <mc:Fallback>
                <p:oleObj name="Equation" r:id="rId4" imgW="116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3200400"/>
                        <a:ext cx="2336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484" name="Picture 4" descr="sedr42021_0655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4775"/>
            <a:ext cx="28956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5257800" y="4572000"/>
            <a:ext cx="3505200" cy="457200"/>
          </a:xfrm>
          <a:prstGeom prst="rect">
            <a:avLst/>
          </a:prstGeom>
          <a:solidFill>
            <a:srgbClr val="EB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GB" sz="1400">
                <a:solidFill>
                  <a:srgbClr val="000000"/>
                </a:solidFill>
              </a:rPr>
              <a:t>High-Performance Voltage Follower</a:t>
            </a:r>
          </a:p>
        </p:txBody>
      </p:sp>
    </p:spTree>
    <p:extLst>
      <p:ext uri="{BB962C8B-B14F-4D97-AF65-F5344CB8AC3E}">
        <p14:creationId xmlns:p14="http://schemas.microsoft.com/office/powerpoint/2010/main" val="228102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build="p"/>
      <p:bldP spid="27648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56B6E7-12AB-4CE6-A7CB-23EAD8A3D442}" type="slidenum">
              <a:rPr lang="en-GB" smtClean="0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48</a:t>
            </a:fld>
            <a:endParaRPr lang="en-GB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6324600" cy="457200"/>
          </a:xfrm>
          <a:noFill/>
        </p:spPr>
        <p:txBody>
          <a:bodyPr/>
          <a:lstStyle/>
          <a:p>
            <a:pPr eaLnBrk="1" hangingPunct="1"/>
            <a:r>
              <a:rPr lang="en-GB" sz="2400" smtClean="0"/>
              <a:t>Common Drain – Common Gate Pairing</a:t>
            </a:r>
          </a:p>
        </p:txBody>
      </p:sp>
      <p:graphicFrame>
        <p:nvGraphicFramePr>
          <p:cNvPr id="278531" name="Object 3"/>
          <p:cNvGraphicFramePr>
            <a:graphicFrameLocks noChangeAspect="1"/>
          </p:cNvGraphicFramePr>
          <p:nvPr/>
        </p:nvGraphicFramePr>
        <p:xfrm>
          <a:off x="5524500" y="2667000"/>
          <a:ext cx="294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6" name="Equation" r:id="rId4" imgW="1473200" imgH="241300" progId="Equation.DSMT4">
                  <p:embed/>
                </p:oleObj>
              </mc:Choice>
              <mc:Fallback>
                <p:oleObj name="Equation" r:id="rId4" imgW="1473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2667000"/>
                        <a:ext cx="294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5334000" y="4038600"/>
            <a:ext cx="3200400" cy="990600"/>
          </a:xfrm>
          <a:prstGeom prst="rect">
            <a:avLst/>
          </a:prstGeom>
          <a:solidFill>
            <a:srgbClr val="EB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GB" sz="1400">
                <a:solidFill>
                  <a:srgbClr val="000000"/>
                </a:solidFill>
              </a:rPr>
              <a:t>Infinite Input Resistance</a:t>
            </a: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GB" sz="1400">
                <a:solidFill>
                  <a:srgbClr val="000000"/>
                </a:solidFill>
              </a:rPr>
              <a:t>Voltage gain </a:t>
            </a:r>
            <a:r>
              <a:rPr lang="en-US" sz="1400">
                <a:solidFill>
                  <a:srgbClr val="000000"/>
                </a:solidFill>
              </a:rPr>
              <a:t>~ ½ CG</a:t>
            </a: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US" sz="1400">
                <a:solidFill>
                  <a:srgbClr val="000000"/>
                </a:solidFill>
              </a:rPr>
              <a:t>Very Good High Frequency Response</a:t>
            </a:r>
          </a:p>
        </p:txBody>
      </p:sp>
      <p:pic>
        <p:nvPicPr>
          <p:cNvPr id="278533" name="Picture 5" descr="sedr42021_0656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447800"/>
            <a:ext cx="36401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4" name="AutoShape 6"/>
          <p:cNvSpPr>
            <a:spLocks/>
          </p:cNvSpPr>
          <p:nvPr/>
        </p:nvSpPr>
        <p:spPr bwMode="auto">
          <a:xfrm rot="-5400000">
            <a:off x="6362700" y="2933700"/>
            <a:ext cx="304800" cy="685800"/>
          </a:xfrm>
          <a:prstGeom prst="leftBrace">
            <a:avLst>
              <a:gd name="adj1" fmla="val 18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78535" name="Object 7"/>
          <p:cNvGraphicFramePr>
            <a:graphicFrameLocks noChangeAspect="1"/>
          </p:cNvGraphicFramePr>
          <p:nvPr/>
        </p:nvGraphicFramePr>
        <p:xfrm>
          <a:off x="6324600" y="3429000"/>
          <a:ext cx="431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7" name="Equation" r:id="rId7" imgW="215619" imgH="164885" progId="Equation.DSMT4">
                  <p:embed/>
                </p:oleObj>
              </mc:Choice>
              <mc:Fallback>
                <p:oleObj name="Equation" r:id="rId7" imgW="215619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429000"/>
                        <a:ext cx="431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09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build="p"/>
      <p:bldP spid="278532" grpId="0" animBg="1"/>
      <p:bldP spid="27853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B87E3A-12A7-4111-AFAC-2A6AA7B91CEF}" type="slidenum">
              <a:rPr lang="en-GB" smtClean="0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49</a:t>
            </a:fld>
            <a:endParaRPr lang="en-GB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6858000" cy="457200"/>
          </a:xfrm>
          <a:noFill/>
        </p:spPr>
        <p:txBody>
          <a:bodyPr/>
          <a:lstStyle/>
          <a:p>
            <a:pPr eaLnBrk="1" hangingPunct="1"/>
            <a:r>
              <a:rPr lang="en-GB" sz="2400" smtClean="0"/>
              <a:t>Common Collector – Common Base Pairing</a:t>
            </a:r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5105400" y="3810000"/>
            <a:ext cx="2590800" cy="1295400"/>
          </a:xfrm>
          <a:prstGeom prst="rect">
            <a:avLst/>
          </a:prstGeom>
          <a:solidFill>
            <a:srgbClr val="EB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GB" sz="1400">
                <a:solidFill>
                  <a:srgbClr val="000000"/>
                </a:solidFill>
              </a:rPr>
              <a:t>PNP Common-Base Stage</a:t>
            </a: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en-GB" sz="14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GB" sz="1400">
                <a:solidFill>
                  <a:srgbClr val="000000"/>
                </a:solidFill>
              </a:rPr>
              <a:t>Very Good High-Frequency Performance</a:t>
            </a: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</a:pPr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280580" name="Picture 4" descr="sedr42021_065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25550"/>
            <a:ext cx="25908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07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 build="p"/>
      <p:bldP spid="2805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/>
          <a:lstStyle/>
          <a:p>
            <a:r>
              <a:rPr lang="en-US" sz="3200" dirty="0" smtClean="0"/>
              <a:t>Common Source with Source Resistance</a:t>
            </a:r>
            <a:br>
              <a:rPr lang="en-US" sz="3200" dirty="0" smtClean="0"/>
            </a:br>
            <a:r>
              <a:rPr lang="en-US" sz="3200" dirty="0" smtClean="0"/>
              <a:t>Do not neglect </a:t>
            </a:r>
            <a:r>
              <a:rPr lang="en-US" sz="3200" i="1" dirty="0" err="1" smtClean="0"/>
              <a:t>r</a:t>
            </a:r>
            <a:r>
              <a:rPr lang="en-US" sz="3200" i="1" baseline="-25000" dirty="0" err="1" smtClean="0"/>
              <a:t>o</a:t>
            </a:r>
            <a:endParaRPr lang="en-US" sz="3200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txBody>
          <a:bodyPr/>
          <a:lstStyle/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r>
              <a:rPr lang="en-US" sz="2000" i="1" dirty="0" err="1" smtClean="0"/>
              <a:t>r</a:t>
            </a:r>
            <a:r>
              <a:rPr lang="en-US" sz="2000" i="1" baseline="-25000" dirty="0" err="1" smtClean="0"/>
              <a:t>o</a:t>
            </a:r>
            <a:r>
              <a:rPr lang="en-US" sz="2000" i="1" dirty="0" smtClean="0"/>
              <a:t> causes the gain to drop (further)</a:t>
            </a:r>
          </a:p>
          <a:p>
            <a:endParaRPr lang="en-US" sz="2000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E28207-37AA-4408-843F-258EA76E827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1333500"/>
            <a:ext cx="49244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116387"/>
              </p:ext>
            </p:extLst>
          </p:nvPr>
        </p:nvGraphicFramePr>
        <p:xfrm>
          <a:off x="404813" y="2265363"/>
          <a:ext cx="5495925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9" name="Equation" r:id="rId4" imgW="3314520" imgH="2108160" progId="Equation.DSMT4">
                  <p:embed/>
                </p:oleObj>
              </mc:Choice>
              <mc:Fallback>
                <p:oleObj name="Equation" r:id="rId4" imgW="3314520" imgH="2108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2265363"/>
                        <a:ext cx="5495925" cy="349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228600" y="2286000"/>
            <a:ext cx="2057400" cy="7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600" y="3048000"/>
            <a:ext cx="3048000" cy="7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04800" y="3810000"/>
            <a:ext cx="3962400" cy="7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28600" y="4572000"/>
            <a:ext cx="5943600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256213" y="1918447"/>
            <a:ext cx="2027175" cy="1702228"/>
          </a:xfrm>
          <a:custGeom>
            <a:avLst/>
            <a:gdLst>
              <a:gd name="connsiteX0" fmla="*/ 1964422 w 2027175"/>
              <a:gd name="connsiteY0" fmla="*/ 1497106 h 1702228"/>
              <a:gd name="connsiteX1" fmla="*/ 1964422 w 2027175"/>
              <a:gd name="connsiteY1" fmla="*/ 1497106 h 1702228"/>
              <a:gd name="connsiteX2" fmla="*/ 2009246 w 2027175"/>
              <a:gd name="connsiteY2" fmla="*/ 1380565 h 1702228"/>
              <a:gd name="connsiteX3" fmla="*/ 2027175 w 2027175"/>
              <a:gd name="connsiteY3" fmla="*/ 1075765 h 1702228"/>
              <a:gd name="connsiteX4" fmla="*/ 2018211 w 2027175"/>
              <a:gd name="connsiteY4" fmla="*/ 636494 h 1702228"/>
              <a:gd name="connsiteX5" fmla="*/ 2009246 w 2027175"/>
              <a:gd name="connsiteY5" fmla="*/ 609600 h 1702228"/>
              <a:gd name="connsiteX6" fmla="*/ 1991316 w 2027175"/>
              <a:gd name="connsiteY6" fmla="*/ 528918 h 1702228"/>
              <a:gd name="connsiteX7" fmla="*/ 1982352 w 2027175"/>
              <a:gd name="connsiteY7" fmla="*/ 466165 h 1702228"/>
              <a:gd name="connsiteX8" fmla="*/ 1919599 w 2027175"/>
              <a:gd name="connsiteY8" fmla="*/ 340659 h 1702228"/>
              <a:gd name="connsiteX9" fmla="*/ 1892705 w 2027175"/>
              <a:gd name="connsiteY9" fmla="*/ 313765 h 1702228"/>
              <a:gd name="connsiteX10" fmla="*/ 1874775 w 2027175"/>
              <a:gd name="connsiteY10" fmla="*/ 286871 h 1702228"/>
              <a:gd name="connsiteX11" fmla="*/ 1838916 w 2027175"/>
              <a:gd name="connsiteY11" fmla="*/ 268941 h 1702228"/>
              <a:gd name="connsiteX12" fmla="*/ 1758234 w 2027175"/>
              <a:gd name="connsiteY12" fmla="*/ 206188 h 1702228"/>
              <a:gd name="connsiteX13" fmla="*/ 1695481 w 2027175"/>
              <a:gd name="connsiteY13" fmla="*/ 179294 h 1702228"/>
              <a:gd name="connsiteX14" fmla="*/ 1659622 w 2027175"/>
              <a:gd name="connsiteY14" fmla="*/ 161365 h 1702228"/>
              <a:gd name="connsiteX15" fmla="*/ 1605834 w 2027175"/>
              <a:gd name="connsiteY15" fmla="*/ 143435 h 1702228"/>
              <a:gd name="connsiteX16" fmla="*/ 1543081 w 2027175"/>
              <a:gd name="connsiteY16" fmla="*/ 116541 h 1702228"/>
              <a:gd name="connsiteX17" fmla="*/ 1507222 w 2027175"/>
              <a:gd name="connsiteY17" fmla="*/ 98612 h 1702228"/>
              <a:gd name="connsiteX18" fmla="*/ 1453434 w 2027175"/>
              <a:gd name="connsiteY18" fmla="*/ 89647 h 1702228"/>
              <a:gd name="connsiteX19" fmla="*/ 1417575 w 2027175"/>
              <a:gd name="connsiteY19" fmla="*/ 71718 h 1702228"/>
              <a:gd name="connsiteX20" fmla="*/ 1363787 w 2027175"/>
              <a:gd name="connsiteY20" fmla="*/ 62753 h 1702228"/>
              <a:gd name="connsiteX21" fmla="*/ 1336893 w 2027175"/>
              <a:gd name="connsiteY21" fmla="*/ 53788 h 1702228"/>
              <a:gd name="connsiteX22" fmla="*/ 1292069 w 2027175"/>
              <a:gd name="connsiteY22" fmla="*/ 44824 h 1702228"/>
              <a:gd name="connsiteX23" fmla="*/ 1265175 w 2027175"/>
              <a:gd name="connsiteY23" fmla="*/ 35859 h 1702228"/>
              <a:gd name="connsiteX24" fmla="*/ 1193458 w 2027175"/>
              <a:gd name="connsiteY24" fmla="*/ 17929 h 1702228"/>
              <a:gd name="connsiteX25" fmla="*/ 1157599 w 2027175"/>
              <a:gd name="connsiteY25" fmla="*/ 8965 h 1702228"/>
              <a:gd name="connsiteX26" fmla="*/ 1085881 w 2027175"/>
              <a:gd name="connsiteY26" fmla="*/ 0 h 1702228"/>
              <a:gd name="connsiteX27" fmla="*/ 825905 w 2027175"/>
              <a:gd name="connsiteY27" fmla="*/ 8965 h 1702228"/>
              <a:gd name="connsiteX28" fmla="*/ 727293 w 2027175"/>
              <a:gd name="connsiteY28" fmla="*/ 35859 h 1702228"/>
              <a:gd name="connsiteX29" fmla="*/ 700399 w 2027175"/>
              <a:gd name="connsiteY29" fmla="*/ 44824 h 1702228"/>
              <a:gd name="connsiteX30" fmla="*/ 673505 w 2027175"/>
              <a:gd name="connsiteY30" fmla="*/ 62753 h 1702228"/>
              <a:gd name="connsiteX31" fmla="*/ 637646 w 2027175"/>
              <a:gd name="connsiteY31" fmla="*/ 80682 h 1702228"/>
              <a:gd name="connsiteX32" fmla="*/ 592822 w 2027175"/>
              <a:gd name="connsiteY32" fmla="*/ 116541 h 1702228"/>
              <a:gd name="connsiteX33" fmla="*/ 539034 w 2027175"/>
              <a:gd name="connsiteY33" fmla="*/ 161365 h 1702228"/>
              <a:gd name="connsiteX34" fmla="*/ 521105 w 2027175"/>
              <a:gd name="connsiteY34" fmla="*/ 197224 h 1702228"/>
              <a:gd name="connsiteX35" fmla="*/ 503175 w 2027175"/>
              <a:gd name="connsiteY35" fmla="*/ 224118 h 1702228"/>
              <a:gd name="connsiteX36" fmla="*/ 494211 w 2027175"/>
              <a:gd name="connsiteY36" fmla="*/ 251012 h 1702228"/>
              <a:gd name="connsiteX37" fmla="*/ 458352 w 2027175"/>
              <a:gd name="connsiteY37" fmla="*/ 313765 h 1702228"/>
              <a:gd name="connsiteX38" fmla="*/ 440422 w 2027175"/>
              <a:gd name="connsiteY38" fmla="*/ 367553 h 1702228"/>
              <a:gd name="connsiteX39" fmla="*/ 422493 w 2027175"/>
              <a:gd name="connsiteY39" fmla="*/ 421341 h 1702228"/>
              <a:gd name="connsiteX40" fmla="*/ 413528 w 2027175"/>
              <a:gd name="connsiteY40" fmla="*/ 448235 h 1702228"/>
              <a:gd name="connsiteX41" fmla="*/ 404563 w 2027175"/>
              <a:gd name="connsiteY41" fmla="*/ 645459 h 1702228"/>
              <a:gd name="connsiteX42" fmla="*/ 395599 w 2027175"/>
              <a:gd name="connsiteY42" fmla="*/ 681318 h 1702228"/>
              <a:gd name="connsiteX43" fmla="*/ 386634 w 2027175"/>
              <a:gd name="connsiteY43" fmla="*/ 744071 h 1702228"/>
              <a:gd name="connsiteX44" fmla="*/ 377669 w 2027175"/>
              <a:gd name="connsiteY44" fmla="*/ 779929 h 1702228"/>
              <a:gd name="connsiteX45" fmla="*/ 350775 w 2027175"/>
              <a:gd name="connsiteY45" fmla="*/ 860612 h 1702228"/>
              <a:gd name="connsiteX46" fmla="*/ 323881 w 2027175"/>
              <a:gd name="connsiteY46" fmla="*/ 878541 h 1702228"/>
              <a:gd name="connsiteX47" fmla="*/ 270093 w 2027175"/>
              <a:gd name="connsiteY47" fmla="*/ 923365 h 1702228"/>
              <a:gd name="connsiteX48" fmla="*/ 252163 w 2027175"/>
              <a:gd name="connsiteY48" fmla="*/ 941294 h 1702228"/>
              <a:gd name="connsiteX49" fmla="*/ 216305 w 2027175"/>
              <a:gd name="connsiteY49" fmla="*/ 950259 h 1702228"/>
              <a:gd name="connsiteX50" fmla="*/ 180446 w 2027175"/>
              <a:gd name="connsiteY50" fmla="*/ 968188 h 1702228"/>
              <a:gd name="connsiteX51" fmla="*/ 153552 w 2027175"/>
              <a:gd name="connsiteY51" fmla="*/ 977153 h 1702228"/>
              <a:gd name="connsiteX52" fmla="*/ 99763 w 2027175"/>
              <a:gd name="connsiteY52" fmla="*/ 1013012 h 1702228"/>
              <a:gd name="connsiteX53" fmla="*/ 72869 w 2027175"/>
              <a:gd name="connsiteY53" fmla="*/ 1039906 h 1702228"/>
              <a:gd name="connsiteX54" fmla="*/ 19081 w 2027175"/>
              <a:gd name="connsiteY54" fmla="*/ 1075765 h 1702228"/>
              <a:gd name="connsiteX55" fmla="*/ 19081 w 2027175"/>
              <a:gd name="connsiteY55" fmla="*/ 1344706 h 1702228"/>
              <a:gd name="connsiteX56" fmla="*/ 28046 w 2027175"/>
              <a:gd name="connsiteY56" fmla="*/ 1371600 h 1702228"/>
              <a:gd name="connsiteX57" fmla="*/ 63905 w 2027175"/>
              <a:gd name="connsiteY57" fmla="*/ 1416424 h 1702228"/>
              <a:gd name="connsiteX58" fmla="*/ 81834 w 2027175"/>
              <a:gd name="connsiteY58" fmla="*/ 1443318 h 1702228"/>
              <a:gd name="connsiteX59" fmla="*/ 108728 w 2027175"/>
              <a:gd name="connsiteY59" fmla="*/ 1479177 h 1702228"/>
              <a:gd name="connsiteX60" fmla="*/ 153552 w 2027175"/>
              <a:gd name="connsiteY60" fmla="*/ 1515035 h 1702228"/>
              <a:gd name="connsiteX61" fmla="*/ 180446 w 2027175"/>
              <a:gd name="connsiteY61" fmla="*/ 1524000 h 1702228"/>
              <a:gd name="connsiteX62" fmla="*/ 216305 w 2027175"/>
              <a:gd name="connsiteY62" fmla="*/ 1550894 h 1702228"/>
              <a:gd name="connsiteX63" fmla="*/ 279058 w 2027175"/>
              <a:gd name="connsiteY63" fmla="*/ 1577788 h 1702228"/>
              <a:gd name="connsiteX64" fmla="*/ 350775 w 2027175"/>
              <a:gd name="connsiteY64" fmla="*/ 1604682 h 1702228"/>
              <a:gd name="connsiteX65" fmla="*/ 404563 w 2027175"/>
              <a:gd name="connsiteY65" fmla="*/ 1613647 h 1702228"/>
              <a:gd name="connsiteX66" fmla="*/ 440422 w 2027175"/>
              <a:gd name="connsiteY66" fmla="*/ 1622612 h 1702228"/>
              <a:gd name="connsiteX67" fmla="*/ 467316 w 2027175"/>
              <a:gd name="connsiteY67" fmla="*/ 1631577 h 1702228"/>
              <a:gd name="connsiteX68" fmla="*/ 539034 w 2027175"/>
              <a:gd name="connsiteY68" fmla="*/ 1640541 h 1702228"/>
              <a:gd name="connsiteX69" fmla="*/ 700399 w 2027175"/>
              <a:gd name="connsiteY69" fmla="*/ 1676400 h 1702228"/>
              <a:gd name="connsiteX70" fmla="*/ 736258 w 2027175"/>
              <a:gd name="connsiteY70" fmla="*/ 1685365 h 1702228"/>
              <a:gd name="connsiteX71" fmla="*/ 1372752 w 2027175"/>
              <a:gd name="connsiteY71" fmla="*/ 1685365 h 1702228"/>
              <a:gd name="connsiteX72" fmla="*/ 1444469 w 2027175"/>
              <a:gd name="connsiteY72" fmla="*/ 1667435 h 1702228"/>
              <a:gd name="connsiteX73" fmla="*/ 1498258 w 2027175"/>
              <a:gd name="connsiteY73" fmla="*/ 1649506 h 1702228"/>
              <a:gd name="connsiteX74" fmla="*/ 1569975 w 2027175"/>
              <a:gd name="connsiteY74" fmla="*/ 1631577 h 1702228"/>
              <a:gd name="connsiteX75" fmla="*/ 1596869 w 2027175"/>
              <a:gd name="connsiteY75" fmla="*/ 1622612 h 1702228"/>
              <a:gd name="connsiteX76" fmla="*/ 1632728 w 2027175"/>
              <a:gd name="connsiteY76" fmla="*/ 1613647 h 1702228"/>
              <a:gd name="connsiteX77" fmla="*/ 1659622 w 2027175"/>
              <a:gd name="connsiteY77" fmla="*/ 1604682 h 1702228"/>
              <a:gd name="connsiteX78" fmla="*/ 1695481 w 2027175"/>
              <a:gd name="connsiteY78" fmla="*/ 1595718 h 1702228"/>
              <a:gd name="connsiteX79" fmla="*/ 1749269 w 2027175"/>
              <a:gd name="connsiteY79" fmla="*/ 1577788 h 1702228"/>
              <a:gd name="connsiteX80" fmla="*/ 1829952 w 2027175"/>
              <a:gd name="connsiteY80" fmla="*/ 1550894 h 1702228"/>
              <a:gd name="connsiteX81" fmla="*/ 1856846 w 2027175"/>
              <a:gd name="connsiteY81" fmla="*/ 1541929 h 1702228"/>
              <a:gd name="connsiteX82" fmla="*/ 1883740 w 2027175"/>
              <a:gd name="connsiteY82" fmla="*/ 1532965 h 1702228"/>
              <a:gd name="connsiteX83" fmla="*/ 1928563 w 2027175"/>
              <a:gd name="connsiteY83" fmla="*/ 1497106 h 1702228"/>
              <a:gd name="connsiteX84" fmla="*/ 1964422 w 2027175"/>
              <a:gd name="connsiteY84" fmla="*/ 1497106 h 170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2027175" h="1702228">
                <a:moveTo>
                  <a:pt x="1964422" y="1497106"/>
                </a:moveTo>
                <a:lnTo>
                  <a:pt x="1964422" y="1497106"/>
                </a:lnTo>
                <a:cubicBezTo>
                  <a:pt x="1979363" y="1458259"/>
                  <a:pt x="2007859" y="1422163"/>
                  <a:pt x="2009246" y="1380565"/>
                </a:cubicBezTo>
                <a:cubicBezTo>
                  <a:pt x="2018621" y="1099310"/>
                  <a:pt x="1996458" y="1198643"/>
                  <a:pt x="2027175" y="1075765"/>
                </a:cubicBezTo>
                <a:cubicBezTo>
                  <a:pt x="2024187" y="929341"/>
                  <a:pt x="2023840" y="782840"/>
                  <a:pt x="2018211" y="636494"/>
                </a:cubicBezTo>
                <a:cubicBezTo>
                  <a:pt x="2017848" y="627051"/>
                  <a:pt x="2011296" y="618825"/>
                  <a:pt x="2009246" y="609600"/>
                </a:cubicBezTo>
                <a:cubicBezTo>
                  <a:pt x="1988209" y="514936"/>
                  <a:pt x="2011498" y="589460"/>
                  <a:pt x="1991316" y="528918"/>
                </a:cubicBezTo>
                <a:cubicBezTo>
                  <a:pt x="1988328" y="508000"/>
                  <a:pt x="1987103" y="486754"/>
                  <a:pt x="1982352" y="466165"/>
                </a:cubicBezTo>
                <a:cubicBezTo>
                  <a:pt x="1972864" y="425049"/>
                  <a:pt x="1948548" y="369608"/>
                  <a:pt x="1919599" y="340659"/>
                </a:cubicBezTo>
                <a:cubicBezTo>
                  <a:pt x="1910634" y="331694"/>
                  <a:pt x="1900821" y="323504"/>
                  <a:pt x="1892705" y="313765"/>
                </a:cubicBezTo>
                <a:cubicBezTo>
                  <a:pt x="1885807" y="305488"/>
                  <a:pt x="1883052" y="293769"/>
                  <a:pt x="1874775" y="286871"/>
                </a:cubicBezTo>
                <a:cubicBezTo>
                  <a:pt x="1864509" y="278316"/>
                  <a:pt x="1849791" y="276709"/>
                  <a:pt x="1838916" y="268941"/>
                </a:cubicBezTo>
                <a:cubicBezTo>
                  <a:pt x="1770058" y="219757"/>
                  <a:pt x="1867997" y="261068"/>
                  <a:pt x="1758234" y="206188"/>
                </a:cubicBezTo>
                <a:cubicBezTo>
                  <a:pt x="1639305" y="146725"/>
                  <a:pt x="1787816" y="218866"/>
                  <a:pt x="1695481" y="179294"/>
                </a:cubicBezTo>
                <a:cubicBezTo>
                  <a:pt x="1683198" y="174030"/>
                  <a:pt x="1672030" y="166328"/>
                  <a:pt x="1659622" y="161365"/>
                </a:cubicBezTo>
                <a:cubicBezTo>
                  <a:pt x="1642075" y="154346"/>
                  <a:pt x="1622738" y="151887"/>
                  <a:pt x="1605834" y="143435"/>
                </a:cubicBezTo>
                <a:cubicBezTo>
                  <a:pt x="1486905" y="83972"/>
                  <a:pt x="1635416" y="156113"/>
                  <a:pt x="1543081" y="116541"/>
                </a:cubicBezTo>
                <a:cubicBezTo>
                  <a:pt x="1530798" y="111277"/>
                  <a:pt x="1520022" y="102452"/>
                  <a:pt x="1507222" y="98612"/>
                </a:cubicBezTo>
                <a:cubicBezTo>
                  <a:pt x="1489812" y="93389"/>
                  <a:pt x="1471363" y="92635"/>
                  <a:pt x="1453434" y="89647"/>
                </a:cubicBezTo>
                <a:cubicBezTo>
                  <a:pt x="1441481" y="83671"/>
                  <a:pt x="1430375" y="75558"/>
                  <a:pt x="1417575" y="71718"/>
                </a:cubicBezTo>
                <a:cubicBezTo>
                  <a:pt x="1400165" y="66495"/>
                  <a:pt x="1381531" y="66696"/>
                  <a:pt x="1363787" y="62753"/>
                </a:cubicBezTo>
                <a:cubicBezTo>
                  <a:pt x="1354562" y="60703"/>
                  <a:pt x="1346060" y="56080"/>
                  <a:pt x="1336893" y="53788"/>
                </a:cubicBezTo>
                <a:cubicBezTo>
                  <a:pt x="1322111" y="50093"/>
                  <a:pt x="1306851" y="48519"/>
                  <a:pt x="1292069" y="44824"/>
                </a:cubicBezTo>
                <a:cubicBezTo>
                  <a:pt x="1282902" y="42532"/>
                  <a:pt x="1274292" y="38345"/>
                  <a:pt x="1265175" y="35859"/>
                </a:cubicBezTo>
                <a:cubicBezTo>
                  <a:pt x="1241402" y="29375"/>
                  <a:pt x="1217364" y="23905"/>
                  <a:pt x="1193458" y="17929"/>
                </a:cubicBezTo>
                <a:cubicBezTo>
                  <a:pt x="1181505" y="14941"/>
                  <a:pt x="1169825" y="10493"/>
                  <a:pt x="1157599" y="8965"/>
                </a:cubicBezTo>
                <a:lnTo>
                  <a:pt x="1085881" y="0"/>
                </a:lnTo>
                <a:cubicBezTo>
                  <a:pt x="999222" y="2988"/>
                  <a:pt x="912466" y="3873"/>
                  <a:pt x="825905" y="8965"/>
                </a:cubicBezTo>
                <a:cubicBezTo>
                  <a:pt x="795127" y="10775"/>
                  <a:pt x="755129" y="26580"/>
                  <a:pt x="727293" y="35859"/>
                </a:cubicBezTo>
                <a:cubicBezTo>
                  <a:pt x="718328" y="38847"/>
                  <a:pt x="708262" y="39582"/>
                  <a:pt x="700399" y="44824"/>
                </a:cubicBezTo>
                <a:cubicBezTo>
                  <a:pt x="691434" y="50800"/>
                  <a:pt x="682860" y="57408"/>
                  <a:pt x="673505" y="62753"/>
                </a:cubicBezTo>
                <a:cubicBezTo>
                  <a:pt x="661902" y="69383"/>
                  <a:pt x="649249" y="74052"/>
                  <a:pt x="637646" y="80682"/>
                </a:cubicBezTo>
                <a:cubicBezTo>
                  <a:pt x="589368" y="108269"/>
                  <a:pt x="629629" y="87096"/>
                  <a:pt x="592822" y="116541"/>
                </a:cubicBezTo>
                <a:cubicBezTo>
                  <a:pt x="530424" y="166459"/>
                  <a:pt x="602912" y="97487"/>
                  <a:pt x="539034" y="161365"/>
                </a:cubicBezTo>
                <a:cubicBezTo>
                  <a:pt x="533058" y="173318"/>
                  <a:pt x="527735" y="185621"/>
                  <a:pt x="521105" y="197224"/>
                </a:cubicBezTo>
                <a:cubicBezTo>
                  <a:pt x="515759" y="206579"/>
                  <a:pt x="507993" y="214481"/>
                  <a:pt x="503175" y="224118"/>
                </a:cubicBezTo>
                <a:cubicBezTo>
                  <a:pt x="498949" y="232570"/>
                  <a:pt x="498437" y="242560"/>
                  <a:pt x="494211" y="251012"/>
                </a:cubicBezTo>
                <a:cubicBezTo>
                  <a:pt x="461859" y="315716"/>
                  <a:pt x="489793" y="235163"/>
                  <a:pt x="458352" y="313765"/>
                </a:cubicBezTo>
                <a:cubicBezTo>
                  <a:pt x="451333" y="331312"/>
                  <a:pt x="446398" y="349624"/>
                  <a:pt x="440422" y="367553"/>
                </a:cubicBezTo>
                <a:lnTo>
                  <a:pt x="422493" y="421341"/>
                </a:lnTo>
                <a:lnTo>
                  <a:pt x="413528" y="448235"/>
                </a:lnTo>
                <a:cubicBezTo>
                  <a:pt x="410540" y="513976"/>
                  <a:pt x="409610" y="579844"/>
                  <a:pt x="404563" y="645459"/>
                </a:cubicBezTo>
                <a:cubicBezTo>
                  <a:pt x="403618" y="657744"/>
                  <a:pt x="397803" y="669196"/>
                  <a:pt x="395599" y="681318"/>
                </a:cubicBezTo>
                <a:cubicBezTo>
                  <a:pt x="391819" y="702107"/>
                  <a:pt x="390414" y="723282"/>
                  <a:pt x="386634" y="744071"/>
                </a:cubicBezTo>
                <a:cubicBezTo>
                  <a:pt x="384430" y="756193"/>
                  <a:pt x="380085" y="767848"/>
                  <a:pt x="377669" y="779929"/>
                </a:cubicBezTo>
                <a:cubicBezTo>
                  <a:pt x="370156" y="817496"/>
                  <a:pt x="376878" y="834509"/>
                  <a:pt x="350775" y="860612"/>
                </a:cubicBezTo>
                <a:cubicBezTo>
                  <a:pt x="343156" y="868230"/>
                  <a:pt x="332846" y="872565"/>
                  <a:pt x="323881" y="878541"/>
                </a:cubicBezTo>
                <a:cubicBezTo>
                  <a:pt x="291205" y="927557"/>
                  <a:pt x="324686" y="886970"/>
                  <a:pt x="270093" y="923365"/>
                </a:cubicBezTo>
                <a:cubicBezTo>
                  <a:pt x="263060" y="928053"/>
                  <a:pt x="259723" y="937514"/>
                  <a:pt x="252163" y="941294"/>
                </a:cubicBezTo>
                <a:cubicBezTo>
                  <a:pt x="241143" y="946804"/>
                  <a:pt x="227841" y="945933"/>
                  <a:pt x="216305" y="950259"/>
                </a:cubicBezTo>
                <a:cubicBezTo>
                  <a:pt x="203792" y="954951"/>
                  <a:pt x="192729" y="962924"/>
                  <a:pt x="180446" y="968188"/>
                </a:cubicBezTo>
                <a:cubicBezTo>
                  <a:pt x="171760" y="971910"/>
                  <a:pt x="162517" y="974165"/>
                  <a:pt x="153552" y="977153"/>
                </a:cubicBezTo>
                <a:cubicBezTo>
                  <a:pt x="105573" y="1025129"/>
                  <a:pt x="175752" y="958734"/>
                  <a:pt x="99763" y="1013012"/>
                </a:cubicBezTo>
                <a:cubicBezTo>
                  <a:pt x="89447" y="1020381"/>
                  <a:pt x="82876" y="1032122"/>
                  <a:pt x="72869" y="1039906"/>
                </a:cubicBezTo>
                <a:cubicBezTo>
                  <a:pt x="55860" y="1053136"/>
                  <a:pt x="19081" y="1075765"/>
                  <a:pt x="19081" y="1075765"/>
                </a:cubicBezTo>
                <a:cubicBezTo>
                  <a:pt x="-14690" y="1177073"/>
                  <a:pt x="3556" y="1111845"/>
                  <a:pt x="19081" y="1344706"/>
                </a:cubicBezTo>
                <a:cubicBezTo>
                  <a:pt x="19710" y="1354135"/>
                  <a:pt x="23820" y="1363148"/>
                  <a:pt x="28046" y="1371600"/>
                </a:cubicBezTo>
                <a:cubicBezTo>
                  <a:pt x="46442" y="1408392"/>
                  <a:pt x="41668" y="1388628"/>
                  <a:pt x="63905" y="1416424"/>
                </a:cubicBezTo>
                <a:cubicBezTo>
                  <a:pt x="70636" y="1424837"/>
                  <a:pt x="75572" y="1434551"/>
                  <a:pt x="81834" y="1443318"/>
                </a:cubicBezTo>
                <a:cubicBezTo>
                  <a:pt x="90518" y="1455476"/>
                  <a:pt x="99163" y="1467699"/>
                  <a:pt x="108728" y="1479177"/>
                </a:cubicBezTo>
                <a:cubicBezTo>
                  <a:pt x="120639" y="1493470"/>
                  <a:pt x="137010" y="1506764"/>
                  <a:pt x="153552" y="1515035"/>
                </a:cubicBezTo>
                <a:cubicBezTo>
                  <a:pt x="162004" y="1519261"/>
                  <a:pt x="171481" y="1521012"/>
                  <a:pt x="180446" y="1524000"/>
                </a:cubicBezTo>
                <a:cubicBezTo>
                  <a:pt x="192399" y="1532965"/>
                  <a:pt x="203635" y="1542975"/>
                  <a:pt x="216305" y="1550894"/>
                </a:cubicBezTo>
                <a:cubicBezTo>
                  <a:pt x="247798" y="1570578"/>
                  <a:pt x="248548" y="1566347"/>
                  <a:pt x="279058" y="1577788"/>
                </a:cubicBezTo>
                <a:cubicBezTo>
                  <a:pt x="289226" y="1581601"/>
                  <a:pt x="334116" y="1600980"/>
                  <a:pt x="350775" y="1604682"/>
                </a:cubicBezTo>
                <a:cubicBezTo>
                  <a:pt x="368519" y="1608625"/>
                  <a:pt x="386739" y="1610082"/>
                  <a:pt x="404563" y="1613647"/>
                </a:cubicBezTo>
                <a:cubicBezTo>
                  <a:pt x="416645" y="1616063"/>
                  <a:pt x="428575" y="1619227"/>
                  <a:pt x="440422" y="1622612"/>
                </a:cubicBezTo>
                <a:cubicBezTo>
                  <a:pt x="449508" y="1625208"/>
                  <a:pt x="458019" y="1629887"/>
                  <a:pt x="467316" y="1631577"/>
                </a:cubicBezTo>
                <a:cubicBezTo>
                  <a:pt x="491019" y="1635887"/>
                  <a:pt x="515128" y="1637553"/>
                  <a:pt x="539034" y="1640541"/>
                </a:cubicBezTo>
                <a:cubicBezTo>
                  <a:pt x="645387" y="1675992"/>
                  <a:pt x="591541" y="1664304"/>
                  <a:pt x="700399" y="1676400"/>
                </a:cubicBezTo>
                <a:cubicBezTo>
                  <a:pt x="712352" y="1679388"/>
                  <a:pt x="724136" y="1683161"/>
                  <a:pt x="736258" y="1685365"/>
                </a:cubicBezTo>
                <a:cubicBezTo>
                  <a:pt x="938603" y="1722154"/>
                  <a:pt x="1228285" y="1687622"/>
                  <a:pt x="1372752" y="1685365"/>
                </a:cubicBezTo>
                <a:cubicBezTo>
                  <a:pt x="1396658" y="1679388"/>
                  <a:pt x="1421092" y="1675227"/>
                  <a:pt x="1444469" y="1667435"/>
                </a:cubicBezTo>
                <a:cubicBezTo>
                  <a:pt x="1462399" y="1661459"/>
                  <a:pt x="1479923" y="1654090"/>
                  <a:pt x="1498258" y="1649506"/>
                </a:cubicBezTo>
                <a:cubicBezTo>
                  <a:pt x="1522164" y="1643530"/>
                  <a:pt x="1546598" y="1639370"/>
                  <a:pt x="1569975" y="1631577"/>
                </a:cubicBezTo>
                <a:cubicBezTo>
                  <a:pt x="1578940" y="1628589"/>
                  <a:pt x="1587783" y="1625208"/>
                  <a:pt x="1596869" y="1622612"/>
                </a:cubicBezTo>
                <a:cubicBezTo>
                  <a:pt x="1608716" y="1619227"/>
                  <a:pt x="1620881" y="1617032"/>
                  <a:pt x="1632728" y="1613647"/>
                </a:cubicBezTo>
                <a:cubicBezTo>
                  <a:pt x="1641814" y="1611051"/>
                  <a:pt x="1650536" y="1607278"/>
                  <a:pt x="1659622" y="1604682"/>
                </a:cubicBezTo>
                <a:cubicBezTo>
                  <a:pt x="1671469" y="1601297"/>
                  <a:pt x="1683680" y="1599258"/>
                  <a:pt x="1695481" y="1595718"/>
                </a:cubicBezTo>
                <a:cubicBezTo>
                  <a:pt x="1713583" y="1590287"/>
                  <a:pt x="1731340" y="1583764"/>
                  <a:pt x="1749269" y="1577788"/>
                </a:cubicBezTo>
                <a:lnTo>
                  <a:pt x="1829952" y="1550894"/>
                </a:lnTo>
                <a:lnTo>
                  <a:pt x="1856846" y="1541929"/>
                </a:lnTo>
                <a:lnTo>
                  <a:pt x="1883740" y="1532965"/>
                </a:lnTo>
                <a:cubicBezTo>
                  <a:pt x="1900417" y="1516287"/>
                  <a:pt x="1905944" y="1508415"/>
                  <a:pt x="1928563" y="1497106"/>
                </a:cubicBezTo>
                <a:cubicBezTo>
                  <a:pt x="1969767" y="1476504"/>
                  <a:pt x="1958446" y="1497106"/>
                  <a:pt x="1964422" y="149710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983070" y="2079804"/>
            <a:ext cx="179294" cy="163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83070" y="1828800"/>
            <a:ext cx="229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i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7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2" grpId="0" animBg="1"/>
      <p:bldP spid="33" grpId="0" animBg="1"/>
      <p:bldP spid="34" grpId="0" animBg="1"/>
      <p:bldP spid="35" grpId="0" animBg="1"/>
      <p:bldP spid="6" grpId="0" animBg="1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Improved Current Sources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output resistance (current less dependent on voltage – closer to ideal)</a:t>
            </a:r>
          </a:p>
          <a:p>
            <a:r>
              <a:rPr lang="en-US" dirty="0" smtClean="0"/>
              <a:t>Less dependence on transistor parameters (such as </a:t>
            </a:r>
            <a:r>
              <a:rPr lang="en-US" i="1" dirty="0" smtClean="0">
                <a:latin typeface="Symbol" pitchFamily="18" charset="2"/>
                <a:sym typeface="Symbol"/>
              </a:rPr>
              <a:t> </a:t>
            </a:r>
            <a:r>
              <a:rPr lang="en-US" dirty="0" smtClean="0"/>
              <a:t>in BJT)</a:t>
            </a:r>
          </a:p>
          <a:p>
            <a:r>
              <a:rPr lang="en-US" dirty="0" smtClean="0"/>
              <a:t>Without sacrificing voltage range?</a:t>
            </a:r>
          </a:p>
          <a:p>
            <a:pPr lvl="1"/>
            <a:r>
              <a:rPr lang="en-US" dirty="0" smtClean="0"/>
              <a:t>Voltage across real current sources (V</a:t>
            </a:r>
            <a:r>
              <a:rPr lang="en-US" baseline="-25000" dirty="0" smtClean="0"/>
              <a:t>CS</a:t>
            </a:r>
            <a:r>
              <a:rPr lang="en-US" dirty="0" smtClean="0"/>
              <a:t>) cannot drop below a certain minimum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6C3591-673C-46A9-8BCE-B0846EB9EEBA}" type="slidenum">
              <a:rPr lang="en-GB" smtClean="0"/>
              <a:pPr/>
              <a:t>50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0834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2F4F17-1E46-40BD-A85C-AB31CCA6A087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7200"/>
          </a:xfrm>
        </p:spPr>
        <p:txBody>
          <a:bodyPr/>
          <a:lstStyle/>
          <a:p>
            <a:pPr eaLnBrk="1" hangingPunct="1"/>
            <a:r>
              <a:rPr lang="en-GB" sz="2400" smtClean="0"/>
              <a:t>Cascode MOS Mirror</a:t>
            </a:r>
          </a:p>
        </p:txBody>
      </p:sp>
      <p:pic>
        <p:nvPicPr>
          <p:cNvPr id="11270" name="Picture 3" descr="sedr42021_06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755775"/>
            <a:ext cx="29940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4724400" y="4038600"/>
            <a:ext cx="3200400" cy="533400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Large output resistance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But reduced range of </a:t>
            </a:r>
            <a:r>
              <a:rPr lang="en-GB" sz="1400" i="1"/>
              <a:t>V</a:t>
            </a:r>
            <a:r>
              <a:rPr lang="en-GB" sz="1400" baseline="-25000"/>
              <a:t>O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724400" y="2667000"/>
          <a:ext cx="3543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4" name="Equation" r:id="rId5" imgW="2133360" imgH="457200" progId="Equation.DSMT4">
                  <p:embed/>
                </p:oleObj>
              </mc:Choice>
              <mc:Fallback>
                <p:oleObj name="Equation" r:id="rId5" imgW="2133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667000"/>
                        <a:ext cx="35433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903974"/>
              </p:ext>
            </p:extLst>
          </p:nvPr>
        </p:nvGraphicFramePr>
        <p:xfrm>
          <a:off x="4724399" y="1905000"/>
          <a:ext cx="290456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5" name="Equation" r:id="rId7" imgW="1371600" imgH="215900" progId="Equation.3">
                  <p:embed/>
                </p:oleObj>
              </mc:Choice>
              <mc:Fallback>
                <p:oleObj name="Equation" r:id="rId7" imgW="1371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4399" y="1905000"/>
                        <a:ext cx="290456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045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D45F7A-9873-4ED7-ABB5-6D2409779A65}" type="slidenum">
              <a:rPr lang="en-GB" smtClean="0"/>
              <a:pPr/>
              <a:t>52</a:t>
            </a:fld>
            <a:endParaRPr lang="en-GB" smtClean="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57200"/>
          </a:xfrm>
        </p:spPr>
        <p:txBody>
          <a:bodyPr/>
          <a:lstStyle/>
          <a:p>
            <a:pPr eaLnBrk="1" hangingPunct="1"/>
            <a:r>
              <a:rPr lang="en-GB" sz="2400" smtClean="0"/>
              <a:t>Improved Bipolar Current Mirror</a:t>
            </a:r>
          </a:p>
        </p:txBody>
      </p:sp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4953000" y="1447800"/>
          <a:ext cx="24892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9" name="Equation" r:id="rId4" imgW="1498320" imgH="507960" progId="Equation.DSMT4">
                  <p:embed/>
                </p:oleObj>
              </mc:Choice>
              <mc:Fallback>
                <p:oleObj name="Equation" r:id="rId4" imgW="1498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447800"/>
                        <a:ext cx="2489200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5105400" y="4800600"/>
            <a:ext cx="3200400" cy="1600200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 dirty="0"/>
              <a:t>Dependency on </a:t>
            </a:r>
            <a:r>
              <a:rPr lang="el-GR" sz="1400" i="1" dirty="0"/>
              <a:t>β</a:t>
            </a:r>
            <a:r>
              <a:rPr lang="en-GB" sz="1400" dirty="0"/>
              <a:t> decreased from 1/ </a:t>
            </a:r>
            <a:r>
              <a:rPr lang="el-GR" sz="1400" i="1" dirty="0"/>
              <a:t>β</a:t>
            </a:r>
            <a:r>
              <a:rPr lang="en-GB" sz="1400" dirty="0"/>
              <a:t> to 1/ </a:t>
            </a:r>
            <a:r>
              <a:rPr lang="el-GR" sz="1400" i="1" dirty="0"/>
              <a:t>β</a:t>
            </a:r>
            <a:r>
              <a:rPr lang="en-GB" sz="1400" baseline="30000" dirty="0"/>
              <a:t>2</a:t>
            </a:r>
            <a:r>
              <a:rPr lang="en-GB" sz="1400" dirty="0"/>
              <a:t> </a:t>
            </a:r>
            <a:r>
              <a:rPr lang="en-GB" sz="1400" dirty="0" smtClean="0"/>
              <a:t>(error term is </a:t>
            </a:r>
            <a:r>
              <a:rPr lang="el-GR" sz="1400" i="1" dirty="0"/>
              <a:t>β</a:t>
            </a:r>
            <a:r>
              <a:rPr lang="en-GB" sz="1400" dirty="0" smtClean="0"/>
              <a:t> times smaller)</a:t>
            </a:r>
            <a:endParaRPr lang="en-GB" sz="14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 dirty="0"/>
              <a:t>But output resistance still the same (</a:t>
            </a:r>
            <a:r>
              <a:rPr lang="en-GB" sz="1400" i="1" dirty="0"/>
              <a:t>r</a:t>
            </a:r>
            <a:r>
              <a:rPr lang="en-GB" sz="1400" baseline="-25000" dirty="0"/>
              <a:t>o2</a:t>
            </a:r>
            <a:r>
              <a:rPr lang="en-GB" sz="1400" dirty="0" smtClean="0"/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 dirty="0" smtClean="0"/>
              <a:t>What about voltage range?</a:t>
            </a:r>
            <a:endParaRPr lang="en-GB" sz="1400" dirty="0"/>
          </a:p>
        </p:txBody>
      </p:sp>
      <p:pic>
        <p:nvPicPr>
          <p:cNvPr id="12296" name="Picture 5" descr="sedr42021_06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754188"/>
            <a:ext cx="38195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953000" y="2438400"/>
          <a:ext cx="2320925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0" name="Equation" r:id="rId7" imgW="1396800" imgH="711000" progId="Equation.DSMT4">
                  <p:embed/>
                </p:oleObj>
              </mc:Choice>
              <mc:Fallback>
                <p:oleObj name="Equation" r:id="rId7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438400"/>
                        <a:ext cx="2320925" cy="118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953000" y="3722688"/>
          <a:ext cx="280511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1" name="Equation" r:id="rId9" imgW="1688760" imgH="419040" progId="Equation.3">
                  <p:embed/>
                </p:oleObj>
              </mc:Choice>
              <mc:Fallback>
                <p:oleObj name="Equation" r:id="rId9" imgW="1688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722688"/>
                        <a:ext cx="2805113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427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DF9F22-FA4C-4E85-A7FA-BF72658AC3F9}" type="slidenum">
              <a:rPr lang="en-GB" smtClean="0"/>
              <a:pPr/>
              <a:t>53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457200"/>
          </a:xfrm>
        </p:spPr>
        <p:txBody>
          <a:bodyPr/>
          <a:lstStyle/>
          <a:p>
            <a:pPr eaLnBrk="1" hangingPunct="1"/>
            <a:r>
              <a:rPr lang="en-GB" sz="2400" smtClean="0"/>
              <a:t>Wilson Current Mirror</a:t>
            </a:r>
          </a:p>
        </p:txBody>
      </p:sp>
      <p:graphicFrame>
        <p:nvGraphicFramePr>
          <p:cNvPr id="226307" name="Object 3"/>
          <p:cNvGraphicFramePr>
            <a:graphicFrameLocks noChangeAspect="1"/>
          </p:cNvGraphicFramePr>
          <p:nvPr/>
        </p:nvGraphicFramePr>
        <p:xfrm>
          <a:off x="5029200" y="685800"/>
          <a:ext cx="34877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3" name="Equation" r:id="rId4" imgW="2095200" imgH="914400" progId="Equation.DSMT4">
                  <p:embed/>
                </p:oleObj>
              </mc:Choice>
              <mc:Fallback>
                <p:oleObj name="Equation" r:id="rId4" imgW="20952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685800"/>
                        <a:ext cx="3487738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5105400" y="5105400"/>
            <a:ext cx="3505200" cy="1143000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 dirty="0"/>
              <a:t>Dependency on </a:t>
            </a:r>
            <a:r>
              <a:rPr lang="el-GR" sz="1400" i="1" dirty="0"/>
              <a:t>β</a:t>
            </a:r>
            <a:r>
              <a:rPr lang="en-GB" sz="1400" dirty="0"/>
              <a:t> decreased </a:t>
            </a:r>
            <a:r>
              <a:rPr lang="en-GB" sz="1400" dirty="0" smtClean="0"/>
              <a:t>from    </a:t>
            </a:r>
            <a:r>
              <a:rPr lang="en-GB" sz="1400" dirty="0"/>
              <a:t>1/ </a:t>
            </a:r>
            <a:r>
              <a:rPr lang="el-GR" sz="1400" i="1" dirty="0"/>
              <a:t>β</a:t>
            </a:r>
            <a:r>
              <a:rPr lang="en-GB" sz="1400" dirty="0"/>
              <a:t> to 1/ </a:t>
            </a:r>
            <a:r>
              <a:rPr lang="el-GR" sz="1400" i="1" dirty="0"/>
              <a:t>β</a:t>
            </a:r>
            <a:r>
              <a:rPr lang="en-GB" sz="1400" baseline="30000" dirty="0"/>
              <a:t>2</a:t>
            </a:r>
            <a:r>
              <a:rPr lang="en-GB" sz="1400" dirty="0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 dirty="0"/>
              <a:t>Output resistance multiplied by </a:t>
            </a:r>
            <a:r>
              <a:rPr lang="el-GR" sz="1400" i="1" dirty="0"/>
              <a:t>β</a:t>
            </a:r>
            <a:r>
              <a:rPr lang="en-GB" sz="1400" dirty="0"/>
              <a:t>/2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 dirty="0"/>
              <a:t>But reduced range of </a:t>
            </a:r>
            <a:r>
              <a:rPr lang="en-GB" sz="1400" i="1" dirty="0" smtClean="0"/>
              <a:t>V</a:t>
            </a:r>
            <a:r>
              <a:rPr lang="en-GB" sz="1400" i="1" baseline="-25000" dirty="0" smtClean="0"/>
              <a:t>o</a:t>
            </a:r>
            <a:r>
              <a:rPr lang="en-GB" sz="1400" i="1" dirty="0" smtClean="0"/>
              <a:t> (</a:t>
            </a:r>
            <a:r>
              <a:rPr lang="en-GB" sz="1400" i="1" dirty="0" err="1" smtClean="0"/>
              <a:t>V</a:t>
            </a:r>
            <a:r>
              <a:rPr lang="en-GB" sz="1400" i="1" baseline="-25000" dirty="0" err="1" smtClean="0"/>
              <a:t>omin</a:t>
            </a:r>
            <a:r>
              <a:rPr lang="en-GB" sz="1400" i="1" baseline="-25000" dirty="0" smtClean="0"/>
              <a:t> </a:t>
            </a:r>
            <a:r>
              <a:rPr lang="en-GB" sz="1400" i="1" dirty="0" smtClean="0"/>
              <a:t>= 1V)</a:t>
            </a:r>
            <a:r>
              <a:rPr lang="en-GB" sz="1400" baseline="-25000" dirty="0" smtClean="0"/>
              <a:t> </a:t>
            </a:r>
            <a:endParaRPr lang="en-GB" sz="1400" dirty="0"/>
          </a:p>
        </p:txBody>
      </p:sp>
      <p:pic>
        <p:nvPicPr>
          <p:cNvPr id="1032" name="Picture 5" descr="sedr42021_0660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524000"/>
            <a:ext cx="42862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029200" y="2286000"/>
          <a:ext cx="245268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4" name="Equation" r:id="rId7" imgW="1562040" imgH="1066680" progId="Equation.DSMT4">
                  <p:embed/>
                </p:oleObj>
              </mc:Choice>
              <mc:Fallback>
                <p:oleObj name="Equation" r:id="rId7" imgW="156204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86000"/>
                        <a:ext cx="2452688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662752"/>
              </p:ext>
            </p:extLst>
          </p:nvPr>
        </p:nvGraphicFramePr>
        <p:xfrm>
          <a:off x="5105399" y="4114800"/>
          <a:ext cx="1106127" cy="76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5" name="Equation" r:id="rId9" imgW="571500" imgH="393700" progId="Equation.3">
                  <p:embed/>
                </p:oleObj>
              </mc:Choice>
              <mc:Fallback>
                <p:oleObj name="Equation" r:id="rId9" imgW="571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05399" y="4114800"/>
                        <a:ext cx="1106127" cy="761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00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99A500-9948-474E-B9A3-5194412EC1C3}" type="slidenum">
              <a:rPr lang="en-GB" smtClean="0"/>
              <a:pPr/>
              <a:t>54</a:t>
            </a:fld>
            <a:endParaRPr lang="en-GB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457200"/>
          </a:xfrm>
        </p:spPr>
        <p:txBody>
          <a:bodyPr/>
          <a:lstStyle/>
          <a:p>
            <a:pPr eaLnBrk="1" hangingPunct="1"/>
            <a:r>
              <a:rPr lang="en-GB" sz="2400" smtClean="0"/>
              <a:t>Wilson MOS Mirror</a:t>
            </a:r>
          </a:p>
        </p:txBody>
      </p:sp>
      <p:pic>
        <p:nvPicPr>
          <p:cNvPr id="2053" name="Picture 3" descr="sedr42021_066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447800"/>
            <a:ext cx="32273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800600" y="1746250"/>
          <a:ext cx="39624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5" name="Equation" r:id="rId5" imgW="2070000" imgH="888840" progId="Equation.3">
                  <p:embed/>
                </p:oleObj>
              </mc:Choice>
              <mc:Fallback>
                <p:oleObj name="Equation" r:id="rId5" imgW="20700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746250"/>
                        <a:ext cx="39624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800600" y="4191000"/>
            <a:ext cx="3200400" cy="609600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Large output resistance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But reduced range of </a:t>
            </a:r>
            <a:r>
              <a:rPr lang="en-GB" sz="1400" i="1"/>
              <a:t>V</a:t>
            </a:r>
            <a:r>
              <a:rPr lang="en-GB" sz="1400" baseline="-25000"/>
              <a:t>O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81231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1359DC1-4DD5-45EB-81BF-E3E44FC09313}" type="slidenum">
              <a:rPr lang="en-GB" smtClean="0"/>
              <a:pPr/>
              <a:t>55</a:t>
            </a:fld>
            <a:endParaRPr lang="en-GB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pPr eaLnBrk="1" hangingPunct="1"/>
            <a:r>
              <a:rPr lang="en-GB" sz="2400" smtClean="0"/>
              <a:t>Improved Balanced Wilson MOS Mirror</a:t>
            </a:r>
          </a:p>
        </p:txBody>
      </p:sp>
      <p:pic>
        <p:nvPicPr>
          <p:cNvPr id="14340" name="Picture 3" descr="sedr42021_066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95400"/>
            <a:ext cx="3152775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5029200" y="3276600"/>
            <a:ext cx="3200400" cy="762000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 dirty="0"/>
              <a:t>Same as Wilson MOS current but with balanced drain voltages of Q</a:t>
            </a:r>
            <a:r>
              <a:rPr lang="en-GB" sz="1400" baseline="-25000" dirty="0"/>
              <a:t>1</a:t>
            </a:r>
            <a:r>
              <a:rPr lang="en-GB" sz="1400" dirty="0"/>
              <a:t> and Q</a:t>
            </a:r>
            <a:r>
              <a:rPr lang="en-GB" sz="1400" baseline="-25000" dirty="0"/>
              <a:t>2</a:t>
            </a:r>
            <a:r>
              <a:rPr lang="en-GB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730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D354BA3-DADC-426E-A363-43BA8D85A5C0}" type="slidenum">
              <a:rPr lang="en-GB" smtClean="0"/>
              <a:pPr/>
              <a:t>56</a:t>
            </a:fld>
            <a:endParaRPr lang="en-GB" smtClean="0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457200"/>
          </a:xfrm>
        </p:spPr>
        <p:txBody>
          <a:bodyPr/>
          <a:lstStyle/>
          <a:p>
            <a:pPr eaLnBrk="1" hangingPunct="1"/>
            <a:r>
              <a:rPr lang="en-GB" sz="2400" smtClean="0"/>
              <a:t>Widlar Current Source</a:t>
            </a:r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4724400" y="3733800"/>
            <a:ext cx="3200400" cy="762000"/>
          </a:xfrm>
          <a:prstGeom prst="rect">
            <a:avLst/>
          </a:prstGeom>
          <a:solidFill>
            <a:srgbClr val="EBEBF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400"/>
              <a:t>Can generate a small constant current using relatively small resistors.</a:t>
            </a:r>
          </a:p>
        </p:txBody>
      </p:sp>
      <p:pic>
        <p:nvPicPr>
          <p:cNvPr id="5129" name="Picture 4" descr="sedr42021_06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371600"/>
            <a:ext cx="28098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6549" name="Object 5"/>
          <p:cNvGraphicFramePr>
            <a:graphicFrameLocks noChangeAspect="1"/>
          </p:cNvGraphicFramePr>
          <p:nvPr/>
        </p:nvGraphicFramePr>
        <p:xfrm>
          <a:off x="4724400" y="1295400"/>
          <a:ext cx="19621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2" name="Equation" r:id="rId5" imgW="1180800" imgH="228600" progId="Equation.DSMT4">
                  <p:embed/>
                </p:oleObj>
              </mc:Choice>
              <mc:Fallback>
                <p:oleObj name="Equation" r:id="rId5" imgW="118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295400"/>
                        <a:ext cx="196215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4791075" y="4876800"/>
          <a:ext cx="24257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3" name="Equation" r:id="rId7" imgW="1460160" imgH="482400" progId="Equation.DSMT4">
                  <p:embed/>
                </p:oleObj>
              </mc:Choice>
              <mc:Fallback>
                <p:oleObj name="Equation" r:id="rId7" imgW="1460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4876800"/>
                        <a:ext cx="242570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4572000" y="1828800"/>
          <a:ext cx="39433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4" name="Equation" r:id="rId9" imgW="2374560" imgH="482400" progId="Equation.DSMT4">
                  <p:embed/>
                </p:oleObj>
              </mc:Choice>
              <mc:Fallback>
                <p:oleObj name="Equation" r:id="rId9" imgW="2374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28800"/>
                        <a:ext cx="394335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681612"/>
              </p:ext>
            </p:extLst>
          </p:nvPr>
        </p:nvGraphicFramePr>
        <p:xfrm>
          <a:off x="4343400" y="2743200"/>
          <a:ext cx="4648200" cy="795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5" name="Equation" r:id="rId11" imgW="2819400" imgH="482600" progId="Equation.3">
                  <p:embed/>
                </p:oleObj>
              </mc:Choice>
              <mc:Fallback>
                <p:oleObj name="Equation" r:id="rId11" imgW="2819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43400" y="2743200"/>
                        <a:ext cx="4648200" cy="795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384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en-US" sz="3200" dirty="0" smtClean="0"/>
              <a:t>Common Source with Source Resistance</a:t>
            </a:r>
            <a:br>
              <a:rPr lang="en-US" sz="3200" dirty="0" smtClean="0"/>
            </a:br>
            <a:r>
              <a:rPr lang="en-US" sz="3200" dirty="0" smtClean="0"/>
              <a:t>Do not neglect </a:t>
            </a:r>
            <a:r>
              <a:rPr lang="en-US" sz="3200" i="1" dirty="0" err="1" smtClean="0"/>
              <a:t>r</a:t>
            </a:r>
            <a:r>
              <a:rPr lang="en-US" sz="3200" i="1" baseline="-25000" dirty="0" err="1" smtClean="0"/>
              <a:t>o</a:t>
            </a:r>
            <a:endParaRPr lang="en-US" sz="3200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14600"/>
            <a:ext cx="8229600" cy="3886200"/>
          </a:xfrm>
        </p:spPr>
        <p:txBody>
          <a:bodyPr/>
          <a:lstStyle/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r>
              <a:rPr lang="en-US" sz="2000" i="1" dirty="0" smtClean="0"/>
              <a:t>What is the input resistance?</a:t>
            </a:r>
          </a:p>
          <a:p>
            <a:r>
              <a:rPr lang="en-US" sz="2000" i="1" dirty="0" smtClean="0"/>
              <a:t>What is the output resistance?</a:t>
            </a:r>
            <a:endParaRPr lang="en-US" sz="20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E28207-37AA-4408-843F-258EA76E827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38300"/>
            <a:ext cx="53054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887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en-US" sz="3200" dirty="0" smtClean="0"/>
              <a:t>Common Source with Source Resistance</a:t>
            </a:r>
            <a:br>
              <a:rPr lang="en-US" sz="3200" dirty="0" smtClean="0"/>
            </a:br>
            <a:r>
              <a:rPr lang="en-US" sz="3200" dirty="0" smtClean="0"/>
              <a:t>Do not neglect </a:t>
            </a:r>
            <a:r>
              <a:rPr lang="en-US" sz="3200" i="1" dirty="0" err="1" smtClean="0"/>
              <a:t>r</a:t>
            </a:r>
            <a:r>
              <a:rPr lang="en-US" sz="3200" i="1" baseline="-25000" dirty="0" err="1" smtClean="0"/>
              <a:t>o</a:t>
            </a:r>
            <a:endParaRPr lang="en-US" sz="3200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8229600" cy="3886200"/>
          </a:xfrm>
        </p:spPr>
        <p:txBody>
          <a:bodyPr/>
          <a:lstStyle/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r>
              <a:rPr lang="en-US" sz="2000" i="1" dirty="0" smtClean="0"/>
              <a:t>Output resistance?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E28207-37AA-4408-843F-258EA76E827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19275"/>
            <a:ext cx="48672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284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3200" dirty="0" smtClean="0"/>
              <a:t>Common Source with Source Resistance</a:t>
            </a:r>
            <a:br>
              <a:rPr lang="en-US" sz="3200" dirty="0" smtClean="0"/>
            </a:br>
            <a:r>
              <a:rPr lang="en-US" sz="3200" dirty="0" smtClean="0"/>
              <a:t>Do not neglect </a:t>
            </a:r>
            <a:r>
              <a:rPr lang="en-US" sz="3200" i="1" dirty="0" err="1" smtClean="0"/>
              <a:t>r</a:t>
            </a:r>
            <a:r>
              <a:rPr lang="en-US" sz="3200" i="1" baseline="-25000" dirty="0" err="1" smtClean="0"/>
              <a:t>o</a:t>
            </a:r>
            <a:endParaRPr lang="en-US" sz="3200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229600" cy="3886200"/>
          </a:xfrm>
        </p:spPr>
        <p:txBody>
          <a:bodyPr/>
          <a:lstStyle/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r>
              <a:rPr lang="en-US" sz="2000" i="1" dirty="0" smtClean="0"/>
              <a:t>Output resistance</a:t>
            </a:r>
          </a:p>
          <a:p>
            <a:r>
              <a:rPr lang="en-US" sz="2000" i="1" dirty="0" smtClean="0"/>
              <a:t>R</a:t>
            </a:r>
            <a:r>
              <a:rPr lang="en-US" sz="2000" i="1" baseline="-25000" dirty="0" smtClean="0"/>
              <a:t>XY</a:t>
            </a:r>
            <a:r>
              <a:rPr lang="en-US" sz="2000" i="1" dirty="0" smtClean="0"/>
              <a:t> = R</a:t>
            </a:r>
            <a:r>
              <a:rPr lang="en-US" sz="2000" i="1" baseline="-25000" dirty="0" smtClean="0"/>
              <a:t>X</a:t>
            </a:r>
            <a:r>
              <a:rPr lang="en-US" sz="2000" i="1" dirty="0" smtClean="0"/>
              <a:t> + R</a:t>
            </a:r>
            <a:r>
              <a:rPr lang="en-US" sz="2000" i="1" baseline="-25000" dirty="0" smtClean="0"/>
              <a:t>Y</a:t>
            </a:r>
            <a:r>
              <a:rPr lang="en-US" sz="2000" i="1" dirty="0" smtClean="0"/>
              <a:t> + g</a:t>
            </a:r>
            <a:r>
              <a:rPr lang="en-US" sz="2000" i="1" baseline="-25000" dirty="0" smtClean="0"/>
              <a:t>m</a:t>
            </a:r>
            <a:r>
              <a:rPr lang="en-US" sz="2000" i="1" dirty="0" smtClean="0"/>
              <a:t> R</a:t>
            </a:r>
            <a:r>
              <a:rPr lang="en-US" sz="2000" i="1" baseline="-25000" dirty="0" smtClean="0"/>
              <a:t>X</a:t>
            </a:r>
            <a:r>
              <a:rPr lang="en-US" sz="2000" i="1" dirty="0" smtClean="0"/>
              <a:t> R</a:t>
            </a:r>
            <a:r>
              <a:rPr lang="en-US" sz="2000" i="1" baseline="-25000" dirty="0" smtClean="0"/>
              <a:t>Y</a:t>
            </a:r>
          </a:p>
          <a:p>
            <a:r>
              <a:rPr lang="en-US" sz="2000" i="1" dirty="0" smtClean="0"/>
              <a:t>R</a:t>
            </a:r>
            <a:r>
              <a:rPr lang="en-US" sz="2000" i="1" baseline="-25000" dirty="0" smtClean="0"/>
              <a:t>o</a:t>
            </a:r>
            <a:r>
              <a:rPr lang="en-US" sz="2000" i="1" dirty="0" smtClean="0"/>
              <a:t> = </a:t>
            </a:r>
            <a:r>
              <a:rPr lang="en-US" sz="2000" i="1" dirty="0" err="1" smtClean="0"/>
              <a:t>r</a:t>
            </a:r>
            <a:r>
              <a:rPr lang="en-US" sz="2000" i="1" baseline="-25000" dirty="0" err="1" smtClean="0"/>
              <a:t>o</a:t>
            </a:r>
            <a:r>
              <a:rPr lang="en-US" sz="2000" i="1" dirty="0" smtClean="0"/>
              <a:t> + R</a:t>
            </a:r>
            <a:r>
              <a:rPr lang="en-US" sz="2000" i="1" baseline="-25000" dirty="0" smtClean="0"/>
              <a:t>S</a:t>
            </a:r>
            <a:r>
              <a:rPr lang="en-US" sz="2000" i="1" dirty="0" smtClean="0"/>
              <a:t> + g</a:t>
            </a:r>
            <a:r>
              <a:rPr lang="en-US" sz="2000" i="1" baseline="-25000" dirty="0" smtClean="0"/>
              <a:t>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</a:t>
            </a:r>
            <a:r>
              <a:rPr lang="en-US" sz="2000" i="1" baseline="-25000" dirty="0" err="1" smtClean="0"/>
              <a:t>o</a:t>
            </a:r>
            <a:r>
              <a:rPr lang="en-US" sz="2000" i="1" dirty="0" smtClean="0"/>
              <a:t> R</a:t>
            </a:r>
            <a:r>
              <a:rPr lang="en-US" sz="2000" i="1" baseline="-25000" dirty="0" smtClean="0"/>
              <a:t>S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Looking into the drain of a MOSFET, with gate at DC (no signal), and resistance R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between source and ground, a resistance     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  is seen (from drain to ground).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E28207-37AA-4408-843F-258EA76E827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343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7608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BJT Common-Emitter with R</a:t>
            </a:r>
            <a:r>
              <a:rPr lang="en-US" sz="3600" baseline="-25000" dirty="0" smtClean="0"/>
              <a:t>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Small-Signal Equivalent Circuit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E28207-37AA-4408-843F-258EA76E827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92997"/>
            <a:ext cx="5919788" cy="296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215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1176</TotalTime>
  <Words>1082</Words>
  <Application>Microsoft Macintosh PowerPoint</Application>
  <PresentationFormat>On-screen Show (4:3)</PresentationFormat>
  <Paragraphs>320</Paragraphs>
  <Slides>56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Pixel</vt:lpstr>
      <vt:lpstr>1_Pixel</vt:lpstr>
      <vt:lpstr>Equation</vt:lpstr>
      <vt:lpstr>Visio</vt:lpstr>
      <vt:lpstr>EECE 311: Electronic Circuits Part 3</vt:lpstr>
      <vt:lpstr>Common Source Amplifier with Source Resistance</vt:lpstr>
      <vt:lpstr>Common Source with Source Resistance</vt:lpstr>
      <vt:lpstr>Common Source with Source Resistance Do not neglect channel length modulation (ro)</vt:lpstr>
      <vt:lpstr>Common Source with Source Resistance Do not neglect ro</vt:lpstr>
      <vt:lpstr>Common Source with Source Resistance Do not neglect ro</vt:lpstr>
      <vt:lpstr>Common Source with Source Resistance Do not neglect ro</vt:lpstr>
      <vt:lpstr>Common Source with Source Resistance Do not neglect ro</vt:lpstr>
      <vt:lpstr>BJT Common-Emitter with RS Small-Signal Equivalent Circuit</vt:lpstr>
      <vt:lpstr>Input Resistance of CE with RS</vt:lpstr>
      <vt:lpstr>BJT Base Reflection Rule</vt:lpstr>
      <vt:lpstr>BJT Common-Emitter Small-Signal Equivalent Circuit</vt:lpstr>
      <vt:lpstr>BJT Common-Emitter with RS Output Resistance</vt:lpstr>
      <vt:lpstr>Common-Gate Amplifier with Active Load</vt:lpstr>
      <vt:lpstr>Common-Gate Amplifier</vt:lpstr>
      <vt:lpstr>Resistance Looking into  MOSFET Source Terminal</vt:lpstr>
      <vt:lpstr>Common-Gate Amplifier (with ro)</vt:lpstr>
      <vt:lpstr>PowerPoint Presentation</vt:lpstr>
      <vt:lpstr>PowerPoint Presentation</vt:lpstr>
      <vt:lpstr>Common-Gate at High Frequency (no ro)</vt:lpstr>
      <vt:lpstr>PowerPoint Presentation</vt:lpstr>
      <vt:lpstr>Common-Base Amplifier</vt:lpstr>
      <vt:lpstr>PowerPoint Presentation</vt:lpstr>
      <vt:lpstr>PowerPoint Presentation</vt:lpstr>
      <vt:lpstr>Cascode Amplifier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Cascode Current Source</vt:lpstr>
      <vt:lpstr>PowerPoint Presentation</vt:lpstr>
      <vt:lpstr>PowerPoint Presentation</vt:lpstr>
      <vt:lpstr>Common Drain (Source Follower)</vt:lpstr>
      <vt:lpstr>PowerPoint Presentation</vt:lpstr>
      <vt:lpstr>PowerPoint Presentation</vt:lpstr>
      <vt:lpstr>Common Drain  with channel length modulation (ro)</vt:lpstr>
      <vt:lpstr>PowerPoint Presentation</vt:lpstr>
      <vt:lpstr>PowerPoint Presentation</vt:lpstr>
      <vt:lpstr>Common Collector (Emitter Follower)</vt:lpstr>
      <vt:lpstr>PowerPoint Presentation</vt:lpstr>
      <vt:lpstr>PowerPoint Presentation</vt:lpstr>
      <vt:lpstr>Some Useful Transistor Pairings</vt:lpstr>
      <vt:lpstr>PowerPoint Presentation</vt:lpstr>
      <vt:lpstr>PowerPoint Presentation</vt:lpstr>
      <vt:lpstr>PowerPoint Presentation</vt:lpstr>
      <vt:lpstr>Improved Current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EECE 311: Electronics II</dc:title>
  <dc:creator>Marwan Ramadan</dc:creator>
  <cp:lastModifiedBy>Ayman Kayssi</cp:lastModifiedBy>
  <cp:revision>68</cp:revision>
  <dcterms:created xsi:type="dcterms:W3CDTF">2005-10-01T22:29:44Z</dcterms:created>
  <dcterms:modified xsi:type="dcterms:W3CDTF">2012-02-17T17:52:56Z</dcterms:modified>
</cp:coreProperties>
</file>