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6.bin" ContentType="application/vnd.openxmlformats-officedocument.oleObject"/>
  <Override PartName="/ppt/notesSlides/notesSlide7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8.xml" ContentType="application/vnd.openxmlformats-officedocument.presentationml.notesSlide+xml"/>
  <Override PartName="/ppt/embeddings/oleObject19.bin" ContentType="application/vnd.openxmlformats-officedocument.oleObject"/>
  <Override PartName="/ppt/notesSlides/notesSlide9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0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11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12.xml" ContentType="application/vnd.openxmlformats-officedocument.presentationml.notesSlide+xml"/>
  <Override PartName="/ppt/embeddings/oleObject34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15.xml" ContentType="application/vnd.openxmlformats-officedocument.presentationml.notesSlide+xml"/>
  <Override PartName="/ppt/embeddings/oleObject38.bin" ContentType="application/vnd.openxmlformats-officedocument.oleObject"/>
  <Override PartName="/ppt/notesSlides/notesSlide16.xml" ContentType="application/vnd.openxmlformats-officedocument.presentationml.notesSlide+xml"/>
  <Override PartName="/ppt/embeddings/oleObject39.bin" ContentType="application/vnd.openxmlformats-officedocument.oleObject"/>
  <Override PartName="/ppt/notesSlides/notesSlide17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20.xml" ContentType="application/vnd.openxmlformats-officedocument.presentationml.notesSlide+xml"/>
  <Override PartName="/ppt/embeddings/oleObject48.bin" ContentType="application/vnd.openxmlformats-officedocument.oleObject"/>
  <Override PartName="/ppt/notesSlides/notesSlide21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22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notesSlides/notesSlide23.xml" ContentType="application/vnd.openxmlformats-officedocument.presentationml.notesSlide+xml"/>
  <Override PartName="/ppt/embeddings/oleObject54.bin" ContentType="application/vnd.openxmlformats-officedocument.oleObject"/>
  <Override PartName="/ppt/notesSlides/notesSlide24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25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notesSlides/notesSlide26.xml" ContentType="application/vnd.openxmlformats-officedocument.presentationml.notesSlide+xml"/>
  <Override PartName="/ppt/embeddings/oleObject60.bin" ContentType="application/vnd.openxmlformats-officedocument.oleObject"/>
  <Override PartName="/ppt/notesSlides/notesSlide27.xml" ContentType="application/vnd.openxmlformats-officedocument.presentationml.notesSlide+xml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notesSlides/notesSlide28.xml" ContentType="application/vnd.openxmlformats-officedocument.presentationml.notesSlide+xml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notesSlides/notesSlide29.xml" ContentType="application/vnd.openxmlformats-officedocument.presentationml.notesSlide+xml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notesSlides/notesSlide30.xml" ContentType="application/vnd.openxmlformats-officedocument.presentationml.notesSlide+xml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notesSlides/notesSlide31.xml" ContentType="application/vnd.openxmlformats-officedocument.presentationml.notesSlide+xml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notesSlides/notesSlide32.xml" ContentType="application/vnd.openxmlformats-officedocument.presentationml.notesSlide+xml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notesSlides/notesSlide33.xml" ContentType="application/vnd.openxmlformats-officedocument.presentationml.notesSlide+xml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notesSlides/notesSlide34.xml" ContentType="application/vnd.openxmlformats-officedocument.presentationml.notesSlide+xml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84.bin" ContentType="application/vnd.openxmlformats-officedocument.oleObject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807" r:id="rId2"/>
  </p:sldMasterIdLst>
  <p:notesMasterIdLst>
    <p:notesMasterId r:id="rId55"/>
  </p:notesMasterIdLst>
  <p:sldIdLst>
    <p:sldId id="383" r:id="rId3"/>
    <p:sldId id="342" r:id="rId4"/>
    <p:sldId id="295" r:id="rId5"/>
    <p:sldId id="296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</p:sldIdLst>
  <p:sldSz cx="9144000" cy="6858000" type="screen4x3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F5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20" autoAdjust="0"/>
  </p:normalViewPr>
  <p:slideViewPr>
    <p:cSldViewPr>
      <p:cViewPr varScale="1">
        <p:scale>
          <a:sx n="107" d="100"/>
          <a:sy n="107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6" Type="http://schemas.openxmlformats.org/officeDocument/2006/relationships/image" Target="../media/image35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Relationship Id="rId3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Relationship Id="rId2" Type="http://schemas.openxmlformats.org/officeDocument/2006/relationships/image" Target="../media/image5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5" Type="http://schemas.openxmlformats.org/officeDocument/2006/relationships/image" Target="../media/image60.wmf"/><Relationship Id="rId6" Type="http://schemas.openxmlformats.org/officeDocument/2006/relationships/image" Target="../media/image61.wmf"/><Relationship Id="rId1" Type="http://schemas.openxmlformats.org/officeDocument/2006/relationships/image" Target="../media/image56.wmf"/><Relationship Id="rId2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Relationship Id="rId2" Type="http://schemas.openxmlformats.org/officeDocument/2006/relationships/image" Target="../media/image65.wmf"/><Relationship Id="rId3" Type="http://schemas.openxmlformats.org/officeDocument/2006/relationships/image" Target="../media/image6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Relationship Id="rId2" Type="http://schemas.openxmlformats.org/officeDocument/2006/relationships/image" Target="../media/image6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Relationship Id="rId2" Type="http://schemas.openxmlformats.org/officeDocument/2006/relationships/image" Target="../media/image72.wmf"/><Relationship Id="rId3" Type="http://schemas.openxmlformats.org/officeDocument/2006/relationships/image" Target="../media/image7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7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Relationship Id="rId2" Type="http://schemas.openxmlformats.org/officeDocument/2006/relationships/image" Target="../media/image8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8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4" Type="http://schemas.openxmlformats.org/officeDocument/2006/relationships/image" Target="../media/image85.wmf"/><Relationship Id="rId5" Type="http://schemas.openxmlformats.org/officeDocument/2006/relationships/image" Target="../media/image86.wmf"/><Relationship Id="rId6" Type="http://schemas.openxmlformats.org/officeDocument/2006/relationships/image" Target="../media/image87.wmf"/><Relationship Id="rId7" Type="http://schemas.openxmlformats.org/officeDocument/2006/relationships/image" Target="../media/image88.wmf"/><Relationship Id="rId8" Type="http://schemas.openxmlformats.org/officeDocument/2006/relationships/image" Target="../media/image89.wmf"/><Relationship Id="rId1" Type="http://schemas.openxmlformats.org/officeDocument/2006/relationships/image" Target="../media/image82.wmf"/><Relationship Id="rId2" Type="http://schemas.openxmlformats.org/officeDocument/2006/relationships/image" Target="../media/image8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Relationship Id="rId2" Type="http://schemas.openxmlformats.org/officeDocument/2006/relationships/image" Target="../media/image91.wmf"/><Relationship Id="rId3" Type="http://schemas.openxmlformats.org/officeDocument/2006/relationships/image" Target="../media/image9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Relationship Id="rId2" Type="http://schemas.openxmlformats.org/officeDocument/2006/relationships/image" Target="../media/image9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Relationship Id="rId2" Type="http://schemas.openxmlformats.org/officeDocument/2006/relationships/image" Target="../media/image97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Relationship Id="rId2" Type="http://schemas.openxmlformats.org/officeDocument/2006/relationships/image" Target="../media/image99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Relationship Id="rId2" Type="http://schemas.openxmlformats.org/officeDocument/2006/relationships/image" Target="../media/image10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C9B6875D-8448-4C60-82E8-B2B51001C4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564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A99E1-DE24-4141-9C0D-AB841303B49A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A85B8-C399-45BE-A3F7-0C861D12110B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843AB-4B7C-4D06-8B00-942021A98B8C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14ABC-E6D1-4F64-A560-CA4D06138A1D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2F921-95BA-462A-8BA4-0898100828FA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11CE1-FCF3-4329-9144-09DE96A01BC6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A43BD-6EBE-4864-848B-89A6ED7EE305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05DE1-BCAE-464D-8FEF-B74C5F6E72B2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FF55E-E7C5-4574-BA34-61F5F738A571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EFA09-700D-4C9D-9412-EE5843366BD1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C90DD-42A2-4FA2-974B-8F714855645D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28103-E3BB-45FE-9F60-CC3407E6947D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F3AAD-5D22-4416-BBFF-F02C6E5904AE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A7B1E-E82E-417E-AA34-7F9500C20357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A7B1E-E82E-417E-AA34-7F9500C20357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A7B1E-E82E-417E-AA34-7F9500C20357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FC384-11DD-469D-8B44-08DAAB2544E2}" type="slidenum">
              <a:rPr lang="en-GB" smtClean="0">
                <a:solidFill>
                  <a:srgbClr val="000000"/>
                </a:solidFill>
              </a:rPr>
              <a:pPr/>
              <a:t>38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7FA1E-ACCE-47EB-9E38-1F671DDA7678}" type="slidenum">
              <a:rPr lang="en-GB" smtClean="0">
                <a:solidFill>
                  <a:srgbClr val="000000"/>
                </a:solidFill>
              </a:rPr>
              <a:pPr/>
              <a:t>39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5F0C1-A56B-462C-9DD4-783509CD01F6}" type="slidenum">
              <a:rPr lang="en-GB" smtClean="0">
                <a:solidFill>
                  <a:srgbClr val="000000"/>
                </a:solidFill>
              </a:rPr>
              <a:pPr/>
              <a:t>40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E9DCE-2701-4EA4-9F9E-5242CCF6D5B4}" type="slidenum">
              <a:rPr lang="en-GB" smtClean="0">
                <a:solidFill>
                  <a:srgbClr val="000000"/>
                </a:solidFill>
              </a:rPr>
              <a:pPr/>
              <a:t>41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58283-F9B3-461A-B097-7F2827CDBACF}" type="slidenum">
              <a:rPr lang="en-GB" smtClean="0">
                <a:solidFill>
                  <a:srgbClr val="000000"/>
                </a:solidFill>
              </a:rPr>
              <a:pPr/>
              <a:t>42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31726-F0E7-4910-B846-98F92C74A866}" type="slidenum">
              <a:rPr lang="en-GB" smtClean="0">
                <a:solidFill>
                  <a:srgbClr val="000000"/>
                </a:solidFill>
              </a:rPr>
              <a:pPr/>
              <a:t>43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F41E3-6939-4D7B-A134-07EEDBA2A451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CACA4-100B-499F-80A7-C8C841179C39}" type="slidenum">
              <a:rPr lang="en-GB" smtClean="0">
                <a:solidFill>
                  <a:srgbClr val="000000"/>
                </a:solidFill>
              </a:rPr>
              <a:pPr/>
              <a:t>44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9F9CF-12C8-4D58-9337-82B33E586B47}" type="slidenum">
              <a:rPr lang="en-GB" smtClean="0">
                <a:solidFill>
                  <a:srgbClr val="000000"/>
                </a:solidFill>
              </a:rPr>
              <a:pPr/>
              <a:t>45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E6793-6D6F-4ADE-A457-F2A657B790DB}" type="slidenum">
              <a:rPr lang="en-GB" smtClean="0">
                <a:solidFill>
                  <a:srgbClr val="000000"/>
                </a:solidFill>
              </a:rPr>
              <a:pPr/>
              <a:t>46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E6793-6D6F-4ADE-A457-F2A657B790DB}" type="slidenum">
              <a:rPr lang="en-GB" smtClean="0">
                <a:solidFill>
                  <a:srgbClr val="000000"/>
                </a:solidFill>
              </a:rPr>
              <a:pPr/>
              <a:t>47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3D95E-C292-4497-BF0F-B89CED02DB96}" type="slidenum">
              <a:rPr lang="en-GB" smtClean="0">
                <a:solidFill>
                  <a:srgbClr val="000000"/>
                </a:solidFill>
              </a:rPr>
              <a:pPr/>
              <a:t>48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B82ED-E556-476F-9585-5B3065D84E41}" type="slidenum">
              <a:rPr lang="en-GB" smtClean="0">
                <a:solidFill>
                  <a:srgbClr val="000000"/>
                </a:solidFill>
              </a:rPr>
              <a:pPr/>
              <a:t>49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6B359-9573-448F-B18C-1C71AC0FAF25}" type="slidenum">
              <a:rPr lang="en-GB" smtClean="0">
                <a:solidFill>
                  <a:srgbClr val="000000"/>
                </a:solidFill>
              </a:rPr>
              <a:pPr/>
              <a:t>50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C35A97-20D9-4646-B7DE-74EC3A552A26}" type="slidenum">
              <a:rPr lang="en-GB" smtClean="0">
                <a:solidFill>
                  <a:srgbClr val="000000"/>
                </a:solidFill>
              </a:rPr>
              <a:pPr/>
              <a:t>51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6B359-9573-448F-B18C-1C71AC0FAF25}" type="slidenum">
              <a:rPr lang="en-GB" smtClean="0">
                <a:solidFill>
                  <a:srgbClr val="000000"/>
                </a:solidFill>
              </a:rPr>
              <a:pPr/>
              <a:t>52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73F9A-0C66-4062-9528-BC01455EB1F3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3F1E4-2E50-4394-950D-EA640286FE5B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475AA-9E9F-4C1B-B6FA-23079EE72A53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73DC6-DBE2-4E00-81C2-91B1397387CC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A08EC-5BC6-44F9-8F9C-A9A850111A7C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92876-3764-431A-8D84-0E4BFB18457E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0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E788-6182-47E1-992D-2281C34618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93526-34C0-4FC9-9614-C19C0C6F59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D9E46-1928-4E73-BD32-B0A112C79B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E788-6182-47E1-992D-2281C346188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22CC-7953-4138-BDB9-4A70002289A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0F874-9A23-4F1B-89BF-168FB3467EC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B3EF2-4648-4C4F-936B-C79055C60C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895EE-4C3F-42AC-8256-AFB37BD01B2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32B6-4937-4DD6-A6E3-4C951D8BE5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6233-9A5F-4250-B0D5-D30A5103113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CC4FE-4606-4F14-BA3E-69115960641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22CC-7953-4138-BDB9-4A70002289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27ADC-CBE5-41EC-A2F8-ED3897F6482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93526-34C0-4FC9-9614-C19C0C6F59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D9E46-1928-4E73-BD32-B0A112C79B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0F874-9A23-4F1B-89BF-168FB3467E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B3EF2-4648-4C4F-936B-C79055C60C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895EE-4C3F-42AC-8256-AFB37BD01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32B6-4937-4DD6-A6E3-4C951D8BE5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6233-9A5F-4250-B0D5-D30A510311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CC4FE-4606-4F14-BA3E-6911596064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27ADC-CBE5-41EC-A2F8-ED3897F648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6D88208-873C-421E-BAD2-EAE598B5FE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6D88208-873C-421E-BAD2-EAE598B5FE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0.w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8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9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w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34.wmf"/><Relationship Id="rId14" Type="http://schemas.openxmlformats.org/officeDocument/2006/relationships/oleObject" Target="../embeddings/oleObject25.bin"/><Relationship Id="rId15" Type="http://schemas.openxmlformats.org/officeDocument/2006/relationships/image" Target="../media/image3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31.w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32.wmf"/><Relationship Id="rId10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37.png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6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1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1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1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42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4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44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47.w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48.w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49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44.emf"/><Relationship Id="rId6" Type="http://schemas.openxmlformats.org/officeDocument/2006/relationships/image" Target="../media/image50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51.wmf"/><Relationship Id="rId6" Type="http://schemas.openxmlformats.org/officeDocument/2006/relationships/image" Target="../media/image52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53.w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54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wmf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59.w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60.wmf"/><Relationship Id="rId16" Type="http://schemas.openxmlformats.org/officeDocument/2006/relationships/oleObject" Target="../embeddings/oleObject47.bin"/><Relationship Id="rId17" Type="http://schemas.openxmlformats.org/officeDocument/2006/relationships/image" Target="../media/image61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oleObject" Target="../embeddings/oleObject42.bin"/><Relationship Id="rId7" Type="http://schemas.openxmlformats.org/officeDocument/2006/relationships/image" Target="../media/image56.w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57.wmf"/><Relationship Id="rId10" Type="http://schemas.openxmlformats.org/officeDocument/2006/relationships/oleObject" Target="../embeddings/oleObject4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30.wmf"/><Relationship Id="rId6" Type="http://schemas.openxmlformats.org/officeDocument/2006/relationships/image" Target="../media/image50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67.png"/><Relationship Id="rId5" Type="http://schemas.openxmlformats.org/officeDocument/2006/relationships/oleObject" Target="../embeddings/oleObject49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65.w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66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67.png"/><Relationship Id="rId5" Type="http://schemas.openxmlformats.org/officeDocument/2006/relationships/oleObject" Target="../embeddings/oleObject52.bin"/><Relationship Id="rId6" Type="http://schemas.openxmlformats.org/officeDocument/2006/relationships/image" Target="../media/image68.w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69.wmf"/><Relationship Id="rId9" Type="http://schemas.openxmlformats.org/officeDocument/2006/relationships/image" Target="../media/image25.png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67.png"/><Relationship Id="rId5" Type="http://schemas.openxmlformats.org/officeDocument/2006/relationships/oleObject" Target="../embeddings/oleObject54.bin"/><Relationship Id="rId6" Type="http://schemas.openxmlformats.org/officeDocument/2006/relationships/image" Target="../media/image70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71.w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72.wmf"/><Relationship Id="rId8" Type="http://schemas.openxmlformats.org/officeDocument/2006/relationships/oleObject" Target="../embeddings/oleObject57.bin"/><Relationship Id="rId9" Type="http://schemas.openxmlformats.org/officeDocument/2006/relationships/image" Target="../media/image73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75.png"/><Relationship Id="rId5" Type="http://schemas.openxmlformats.org/officeDocument/2006/relationships/oleObject" Target="../embeddings/oleObject58.bin"/><Relationship Id="rId6" Type="http://schemas.openxmlformats.org/officeDocument/2006/relationships/image" Target="../media/image30.w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74.wmf"/><Relationship Id="rId9" Type="http://schemas.openxmlformats.org/officeDocument/2006/relationships/image" Target="../media/image76.png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60.bin"/><Relationship Id="rId5" Type="http://schemas.openxmlformats.org/officeDocument/2006/relationships/image" Target="../media/image77.wmf"/><Relationship Id="rId6" Type="http://schemas.openxmlformats.org/officeDocument/2006/relationships/image" Target="../media/image78.png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61.bin"/><Relationship Id="rId5" Type="http://schemas.openxmlformats.org/officeDocument/2006/relationships/image" Target="../media/image79.emf"/><Relationship Id="rId6" Type="http://schemas.openxmlformats.org/officeDocument/2006/relationships/oleObject" Target="../embeddings/oleObject62.bin"/><Relationship Id="rId7" Type="http://schemas.openxmlformats.org/officeDocument/2006/relationships/image" Target="../media/image80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63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64.bin"/><Relationship Id="rId7" Type="http://schemas.openxmlformats.org/officeDocument/2006/relationships/image" Target="../media/image81.wmf"/><Relationship Id="rId8" Type="http://schemas.openxmlformats.org/officeDocument/2006/relationships/image" Target="../media/image75.png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wmf"/><Relationship Id="rId12" Type="http://schemas.openxmlformats.org/officeDocument/2006/relationships/oleObject" Target="../embeddings/oleObject69.bin"/><Relationship Id="rId13" Type="http://schemas.openxmlformats.org/officeDocument/2006/relationships/image" Target="../media/image86.wmf"/><Relationship Id="rId14" Type="http://schemas.openxmlformats.org/officeDocument/2006/relationships/oleObject" Target="../embeddings/oleObject70.bin"/><Relationship Id="rId15" Type="http://schemas.openxmlformats.org/officeDocument/2006/relationships/image" Target="../media/image87.wmf"/><Relationship Id="rId16" Type="http://schemas.openxmlformats.org/officeDocument/2006/relationships/oleObject" Target="../embeddings/oleObject71.bin"/><Relationship Id="rId17" Type="http://schemas.openxmlformats.org/officeDocument/2006/relationships/image" Target="../media/image88.wmf"/><Relationship Id="rId18" Type="http://schemas.openxmlformats.org/officeDocument/2006/relationships/oleObject" Target="../embeddings/oleObject72.bin"/><Relationship Id="rId19" Type="http://schemas.openxmlformats.org/officeDocument/2006/relationships/image" Target="../media/image89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65.bin"/><Relationship Id="rId5" Type="http://schemas.openxmlformats.org/officeDocument/2006/relationships/image" Target="../media/image82.wmf"/><Relationship Id="rId6" Type="http://schemas.openxmlformats.org/officeDocument/2006/relationships/oleObject" Target="../embeddings/oleObject66.bin"/><Relationship Id="rId7" Type="http://schemas.openxmlformats.org/officeDocument/2006/relationships/image" Target="../media/image83.wmf"/><Relationship Id="rId8" Type="http://schemas.openxmlformats.org/officeDocument/2006/relationships/oleObject" Target="../embeddings/oleObject67.bin"/><Relationship Id="rId9" Type="http://schemas.openxmlformats.org/officeDocument/2006/relationships/image" Target="../media/image84.wmf"/><Relationship Id="rId10" Type="http://schemas.openxmlformats.org/officeDocument/2006/relationships/oleObject" Target="../embeddings/oleObject6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73.bin"/><Relationship Id="rId5" Type="http://schemas.openxmlformats.org/officeDocument/2006/relationships/image" Target="../media/image90.wmf"/><Relationship Id="rId6" Type="http://schemas.openxmlformats.org/officeDocument/2006/relationships/oleObject" Target="../embeddings/oleObject74.bin"/><Relationship Id="rId7" Type="http://schemas.openxmlformats.org/officeDocument/2006/relationships/image" Target="../media/image91.wmf"/><Relationship Id="rId8" Type="http://schemas.openxmlformats.org/officeDocument/2006/relationships/oleObject" Target="../embeddings/oleObject75.bin"/><Relationship Id="rId9" Type="http://schemas.openxmlformats.org/officeDocument/2006/relationships/image" Target="../media/image92.w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76.bin"/><Relationship Id="rId5" Type="http://schemas.openxmlformats.org/officeDocument/2006/relationships/image" Target="../media/image93.wmf"/><Relationship Id="rId6" Type="http://schemas.openxmlformats.org/officeDocument/2006/relationships/oleObject" Target="../embeddings/oleObject77.bin"/><Relationship Id="rId7" Type="http://schemas.openxmlformats.org/officeDocument/2006/relationships/image" Target="../media/image94.wmf"/><Relationship Id="rId8" Type="http://schemas.openxmlformats.org/officeDocument/2006/relationships/image" Target="../media/image95.png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78.bin"/><Relationship Id="rId5" Type="http://schemas.openxmlformats.org/officeDocument/2006/relationships/image" Target="../media/image96.wmf"/><Relationship Id="rId6" Type="http://schemas.openxmlformats.org/officeDocument/2006/relationships/image" Target="../media/image95.png"/><Relationship Id="rId7" Type="http://schemas.openxmlformats.org/officeDocument/2006/relationships/oleObject" Target="../embeddings/oleObject79.bin"/><Relationship Id="rId8" Type="http://schemas.openxmlformats.org/officeDocument/2006/relationships/image" Target="../media/image97.w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95.png"/><Relationship Id="rId5" Type="http://schemas.openxmlformats.org/officeDocument/2006/relationships/oleObject" Target="../embeddings/oleObject80.bin"/><Relationship Id="rId6" Type="http://schemas.openxmlformats.org/officeDocument/2006/relationships/image" Target="../media/image98.wmf"/><Relationship Id="rId7" Type="http://schemas.openxmlformats.org/officeDocument/2006/relationships/oleObject" Target="../embeddings/oleObject81.bin"/><Relationship Id="rId8" Type="http://schemas.openxmlformats.org/officeDocument/2006/relationships/image" Target="../media/image99.w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102.png"/><Relationship Id="rId5" Type="http://schemas.openxmlformats.org/officeDocument/2006/relationships/oleObject" Target="../embeddings/oleObject82.bin"/><Relationship Id="rId6" Type="http://schemas.openxmlformats.org/officeDocument/2006/relationships/image" Target="../media/image100.w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101.wmf"/><Relationship Id="rId9" Type="http://schemas.openxmlformats.org/officeDocument/2006/relationships/image" Target="../media/image95.png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84.bin"/><Relationship Id="rId5" Type="http://schemas.openxmlformats.org/officeDocument/2006/relationships/image" Target="../media/image104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5.w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6.w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0913" y="2339975"/>
            <a:ext cx="6934200" cy="147002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2"/>
                </a:solidFill>
              </a:rPr>
              <a:t>EECE 311: Electronic Circuits</a:t>
            </a:r>
            <a:br>
              <a:rPr lang="en-GB" sz="4000" dirty="0" smtClean="0">
                <a:solidFill>
                  <a:schemeClr val="accent2"/>
                </a:solidFill>
              </a:rPr>
            </a:br>
            <a:r>
              <a:rPr lang="en-GB" sz="4000" dirty="0" smtClean="0">
                <a:solidFill>
                  <a:schemeClr val="accent2"/>
                </a:solidFill>
              </a:rPr>
              <a:t>Part </a:t>
            </a:r>
            <a:r>
              <a:rPr lang="en-GB" sz="4000" dirty="0" smtClean="0">
                <a:solidFill>
                  <a:schemeClr val="accent2"/>
                </a:solidFill>
              </a:rPr>
              <a:t>2</a:t>
            </a:r>
            <a:endParaRPr lang="en-GB" sz="4000" dirty="0" smtClean="0">
              <a:solidFill>
                <a:schemeClr val="accent2"/>
              </a:solidFill>
            </a:endParaRP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"/>
            <a:ext cx="2743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2362200" y="3429000"/>
            <a:ext cx="678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GB" sz="21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7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US" sz="3200" smtClean="0"/>
              <a:t>Solution</a:t>
            </a:r>
          </a:p>
        </p:txBody>
      </p:sp>
      <p:sp>
        <p:nvSpPr>
          <p:cNvPr id="81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EECE 311 – Frequency Response</a:t>
            </a:r>
          </a:p>
        </p:txBody>
      </p:sp>
      <p:sp>
        <p:nvSpPr>
          <p:cNvPr id="82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1C2A388-2BFE-4FBC-8326-2286408DFDAD}" type="slidenum">
              <a:rPr lang="en-GB" smtClean="0"/>
              <a:pPr/>
              <a:t>10</a:t>
            </a:fld>
            <a:endParaRPr lang="en-GB" smtClean="0"/>
          </a:p>
        </p:txBody>
      </p:sp>
      <p:graphicFrame>
        <p:nvGraphicFramePr>
          <p:cNvPr id="74773" name="Object 2"/>
          <p:cNvGraphicFramePr>
            <a:graphicFrameLocks noChangeAspect="1"/>
          </p:cNvGraphicFramePr>
          <p:nvPr/>
        </p:nvGraphicFramePr>
        <p:xfrm>
          <a:off x="1190625" y="1762125"/>
          <a:ext cx="421163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6" name="Equation" r:id="rId3" imgW="2539800" imgH="431640" progId="Equation.DSMT4">
                  <p:embed/>
                </p:oleObj>
              </mc:Choice>
              <mc:Fallback>
                <p:oleObj name="Equation" r:id="rId3" imgW="2539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1762125"/>
                        <a:ext cx="4211638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775075" y="2590800"/>
          <a:ext cx="21685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7" name="Equation" r:id="rId5" imgW="1307880" imgH="431640" progId="Equation.DSMT4">
                  <p:embed/>
                </p:oleObj>
              </mc:Choice>
              <mc:Fallback>
                <p:oleObj name="Equation" r:id="rId5" imgW="1307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2590800"/>
                        <a:ext cx="216852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66800" y="2743200"/>
            <a:ext cx="2667000" cy="457200"/>
          </a:xfrm>
        </p:spPr>
        <p:txBody>
          <a:bodyPr/>
          <a:lstStyle/>
          <a:p>
            <a:r>
              <a:rPr lang="en-US" sz="2000" smtClean="0"/>
              <a:t>This is of the form:</a:t>
            </a:r>
            <a:endParaRPr lang="en-US" sz="2000" i="1" baseline="-25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TextBox 8"/>
          <p:cNvSpPr txBox="1">
            <a:spLocks noChangeArrowheads="1"/>
          </p:cNvSpPr>
          <p:nvPr/>
        </p:nvSpPr>
        <p:spPr bwMode="auto">
          <a:xfrm>
            <a:off x="3683000" y="1066800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6155" name="TextBox 9"/>
          <p:cNvSpPr txBox="1">
            <a:spLocks noChangeArrowheads="1"/>
          </p:cNvSpPr>
          <p:nvPr/>
        </p:nvSpPr>
        <p:spPr bwMode="auto">
          <a:xfrm>
            <a:off x="5756275" y="1657350"/>
            <a:ext cx="644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1/</a:t>
            </a:r>
            <a:r>
              <a:rPr lang="en-US" sz="2000" i="1">
                <a:latin typeface="Symbol" pitchFamily="18" charset="2"/>
              </a:rPr>
              <a:t>w</a:t>
            </a:r>
            <a:r>
              <a:rPr lang="en-US" sz="2000" baseline="-25000">
                <a:latin typeface="Symbol" pitchFamily="18" charset="2"/>
              </a:rPr>
              <a:t>0</a:t>
            </a:r>
          </a:p>
        </p:txBody>
      </p:sp>
      <p:sp>
        <p:nvSpPr>
          <p:cNvPr id="11" name="Oval 10"/>
          <p:cNvSpPr/>
          <p:nvPr/>
        </p:nvSpPr>
        <p:spPr>
          <a:xfrm>
            <a:off x="1717675" y="1524000"/>
            <a:ext cx="20574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313238" y="2143125"/>
            <a:ext cx="1066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6154" idx="2"/>
            <a:endCxn id="11" idx="7"/>
          </p:cNvCxnSpPr>
          <p:nvPr/>
        </p:nvCxnSpPr>
        <p:spPr>
          <a:xfrm rot="5400000">
            <a:off x="3549650" y="1390650"/>
            <a:ext cx="234950" cy="387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155" idx="2"/>
            <a:endCxn id="13" idx="3"/>
          </p:cNvCxnSpPr>
          <p:nvPr/>
        </p:nvCxnSpPr>
        <p:spPr>
          <a:xfrm rot="5400000">
            <a:off x="5610225" y="1827213"/>
            <a:ext cx="238125" cy="698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101724" y="3495675"/>
            <a:ext cx="613727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kern="0" dirty="0">
                <a:latin typeface="+mn-lt"/>
                <a:cs typeface="+mn-cs"/>
              </a:rPr>
              <a:t>Low-pass </a:t>
            </a:r>
            <a:r>
              <a:rPr lang="en-US" sz="2000" b="1" kern="0" dirty="0" smtClean="0">
                <a:latin typeface="+mn-lt"/>
                <a:cs typeface="+mn-cs"/>
              </a:rPr>
              <a:t>single-time-constant</a:t>
            </a:r>
            <a:r>
              <a:rPr lang="en-US" sz="2000" kern="0" dirty="0" smtClean="0">
                <a:latin typeface="+mn-lt"/>
                <a:cs typeface="+mn-cs"/>
              </a:rPr>
              <a:t> (LP-STC)</a:t>
            </a:r>
            <a:endParaRPr lang="en-US" sz="2000" kern="0" dirty="0">
              <a:latin typeface="+mn-lt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kern="0" dirty="0">
                <a:latin typeface="+mn-lt"/>
                <a:cs typeface="+mn-cs"/>
              </a:rPr>
              <a:t>   is the low-frequency </a:t>
            </a:r>
            <a:r>
              <a:rPr lang="en-US" sz="2000" i="1" kern="0" dirty="0">
                <a:latin typeface="+mn-lt"/>
                <a:cs typeface="+mn-cs"/>
              </a:rPr>
              <a:t>gain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Symbol" pitchFamily="18" charset="2"/>
                <a:cs typeface="+mn-cs"/>
              </a:rPr>
              <a:t>w</a:t>
            </a:r>
            <a:r>
              <a:rPr lang="en-US" sz="2000" kern="0" baseline="-25000" dirty="0">
                <a:latin typeface="+mn-lt"/>
                <a:cs typeface="+mn-cs"/>
              </a:rPr>
              <a:t>0</a:t>
            </a:r>
            <a:r>
              <a:rPr lang="en-US" sz="2000" kern="0" dirty="0">
                <a:latin typeface="+mn-lt"/>
                <a:cs typeface="+mn-cs"/>
              </a:rPr>
              <a:t>  is the 3-dB frequency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954213" y="4233863"/>
          <a:ext cx="64627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8" name="Equation" r:id="rId7" imgW="3898800" imgH="431640" progId="Equation.DSMT4">
                  <p:embed/>
                </p:oleObj>
              </mc:Choice>
              <mc:Fallback>
                <p:oleObj name="Equation" r:id="rId7" imgW="3898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4233863"/>
                        <a:ext cx="6462712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030413" y="5334000"/>
          <a:ext cx="58943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9" name="Equation" r:id="rId9" imgW="3555720" imgH="431640" progId="Equation.DSMT4">
                  <p:embed/>
                </p:oleObj>
              </mc:Choice>
              <mc:Fallback>
                <p:oleObj name="Equation" r:id="rId9" imgW="3555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5334000"/>
                        <a:ext cx="5894387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154" grpId="0"/>
      <p:bldP spid="6155" grpId="0"/>
      <p:bldP spid="11" grpId="0" animBg="1"/>
      <p:bldP spid="13" grpId="0" animBg="1"/>
      <p:bldP spid="1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Review: Low-Pass Single Time Constant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r>
              <a:rPr lang="en-US" sz="2400" dirty="0" smtClean="0"/>
              <a:t>Gain (or Transfer) function:</a:t>
            </a:r>
          </a:p>
          <a:p>
            <a:endParaRPr lang="en-US" sz="2400" dirty="0" smtClean="0"/>
          </a:p>
          <a:p>
            <a:r>
              <a:rPr lang="en-US" sz="2400" dirty="0" smtClean="0"/>
              <a:t>Low-frequency gain = </a:t>
            </a:r>
            <a:r>
              <a:rPr lang="en-US" sz="2400" i="1" dirty="0" smtClean="0"/>
              <a:t>K</a:t>
            </a:r>
          </a:p>
          <a:p>
            <a:r>
              <a:rPr lang="en-US" sz="2400" dirty="0" smtClean="0"/>
              <a:t>Upper 3-dB frequency = </a:t>
            </a:r>
            <a:r>
              <a:rPr lang="en-US" sz="2400" i="1" dirty="0" smtClean="0">
                <a:latin typeface="Symbol" pitchFamily="18" charset="2"/>
              </a:rPr>
              <a:t>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-20 dB/decade drop at high frequency (</a:t>
            </a:r>
            <a:r>
              <a:rPr lang="en-US" sz="2400" i="1" dirty="0" smtClean="0">
                <a:latin typeface="Symbol" pitchFamily="18" charset="2"/>
              </a:rPr>
              <a:t>w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&gt;&gt; </a:t>
            </a:r>
            <a:r>
              <a:rPr lang="en-US" sz="2400" i="1" dirty="0" smtClean="0">
                <a:latin typeface="Symbol" pitchFamily="18" charset="2"/>
              </a:rPr>
              <a:t>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What is </a:t>
            </a:r>
            <a:r>
              <a:rPr lang="en-US" sz="2400" i="1" dirty="0" smtClean="0"/>
              <a:t>T</a:t>
            </a:r>
            <a:r>
              <a:rPr lang="en-US" sz="2400" dirty="0" smtClean="0"/>
              <a:t> at </a:t>
            </a:r>
            <a:r>
              <a:rPr lang="en-US" sz="2400" i="1" dirty="0" smtClean="0">
                <a:latin typeface="Symbol" pitchFamily="18" charset="2"/>
              </a:rPr>
              <a:t>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?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47F91-5526-4575-8D02-28B841CCB13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773158"/>
              </p:ext>
            </p:extLst>
          </p:nvPr>
        </p:nvGraphicFramePr>
        <p:xfrm>
          <a:off x="4724400" y="1828800"/>
          <a:ext cx="262808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6" name="Equation" r:id="rId3" imgW="1307880" imgH="431640" progId="Equation.DSMT4">
                  <p:embed/>
                </p:oleObj>
              </mc:Choice>
              <mc:Fallback>
                <p:oleObj name="Equation" r:id="rId3" imgW="1307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2628080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430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US" sz="3200" dirty="0" smtClean="0"/>
              <a:t>Solution (continued) 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EECE 311 – Frequency Response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2D889B2-BB55-452D-88C6-4287BFFB7BBF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3657600" cy="457200"/>
          </a:xfrm>
        </p:spPr>
        <p:txBody>
          <a:bodyPr/>
          <a:lstStyle/>
          <a:p>
            <a:r>
              <a:rPr lang="en-US" sz="2000" dirty="0" smtClean="0"/>
              <a:t>Bode Plot - Magnitude</a:t>
            </a:r>
            <a:endParaRPr lang="en-US" sz="2000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850954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783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US" sz="3200" smtClean="0"/>
              <a:t>Solution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EECE 311 – Frequency Response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B8080C-8682-4B2B-A3E9-A3BDD90DE1B0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1741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3657600" cy="457200"/>
          </a:xfrm>
        </p:spPr>
        <p:txBody>
          <a:bodyPr/>
          <a:lstStyle/>
          <a:p>
            <a:r>
              <a:rPr lang="en-US" sz="2000" smtClean="0"/>
              <a:t>Bode Plot - Phase</a:t>
            </a:r>
            <a:endParaRPr lang="en-US" sz="2000" i="1" baseline="-25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525" y="1866900"/>
            <a:ext cx="74834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507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en-US" sz="3200" smtClean="0"/>
              <a:t>Solution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EECE 311 – Frequency Response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A065012-2158-4774-8DB1-1BB4CF82EFE5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6324600" cy="53340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Output voltage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when </a:t>
            </a:r>
          </a:p>
          <a:p>
            <a:pPr lvl="1"/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= 0.1 sin10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</a:t>
            </a:r>
          </a:p>
          <a:p>
            <a:pPr lvl="1"/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= 0.1 sin10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</a:t>
            </a:r>
          </a:p>
          <a:p>
            <a:pPr lvl="1"/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= 0.1 sin10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</a:t>
            </a:r>
          </a:p>
          <a:p>
            <a:pPr lvl="1"/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= 0.1 sin10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</a:t>
            </a:r>
          </a:p>
          <a:p>
            <a:pPr lvl="1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i="1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/sec: 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= 10 sin(10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V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i="1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/sec: 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= 9.95 sin(10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5.7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V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i="1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/sec: 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= 7.07 sin(10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V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i="1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/sec: 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= 0.1 sin(10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89.4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V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4773" name="Object 3"/>
          <p:cNvGraphicFramePr>
            <a:graphicFrameLocks noChangeAspect="1"/>
          </p:cNvGraphicFramePr>
          <p:nvPr/>
        </p:nvGraphicFramePr>
        <p:xfrm>
          <a:off x="1720850" y="2963863"/>
          <a:ext cx="5746750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4" name="Equation" r:id="rId3" imgW="3466800" imgH="965160" progId="Equation.DSMT4">
                  <p:embed/>
                </p:oleObj>
              </mc:Choice>
              <mc:Fallback>
                <p:oleObj name="Equation" r:id="rId3" imgW="346680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2963863"/>
                        <a:ext cx="5746750" cy="160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0" y="3810000"/>
            <a:ext cx="5486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0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F025FE48-BAD5-49FD-81FD-AF4CF540E74B}" type="slidenum">
              <a:rPr lang="en-GB" smtClean="0">
                <a:latin typeface="Arial" charset="0"/>
              </a:rPr>
              <a:pPr algn="ctr"/>
              <a:t>15</a:t>
            </a:fld>
            <a:endParaRPr lang="en-GB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GB" sz="3600" dirty="0" smtClean="0"/>
              <a:t>Amplifier High-Frequency Response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400"/>
            <a:ext cx="82296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/>
              <a:t>We will not consider low-</a:t>
            </a:r>
            <a:r>
              <a:rPr lang="en-GB" sz="2000" dirty="0"/>
              <a:t>f</a:t>
            </a:r>
            <a:r>
              <a:rPr lang="en-GB" sz="2000" dirty="0" smtClean="0"/>
              <a:t>requency </a:t>
            </a:r>
            <a:r>
              <a:rPr lang="en-GB" sz="2000" dirty="0"/>
              <a:t>e</a:t>
            </a:r>
            <a:r>
              <a:rPr lang="en-GB" sz="2000" dirty="0" smtClean="0"/>
              <a:t>ffects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GB" sz="1800" i="1" dirty="0" smtClean="0"/>
              <a:t>	In IC amplifiers, neither bypass nor coupling capacitors are used because of their large size: Amplifiers are directly coupled.</a:t>
            </a:r>
          </a:p>
        </p:txBody>
      </p:sp>
      <p:pic>
        <p:nvPicPr>
          <p:cNvPr id="100356" name="Picture 4" descr="sedr42021_06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975" y="1619250"/>
            <a:ext cx="6473825" cy="374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1430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Bode Plot</a:t>
            </a:r>
            <a:endParaRPr kumimoji="0" lang="en-GB" sz="1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40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D6E00E37-7F50-40C3-8F9C-2590E4C7DB9E}" type="slidenum">
              <a:rPr lang="en-GB" smtClean="0">
                <a:latin typeface="Arial" charset="0"/>
              </a:rPr>
              <a:pPr algn="ctr"/>
              <a:t>16</a:t>
            </a:fld>
            <a:endParaRPr lang="en-GB" smtClean="0">
              <a:latin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9600" y="1447800"/>
          <a:ext cx="8001000" cy="321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4800600" imgH="1930320" progId="Equation.DSMT4">
                  <p:embed/>
                </p:oleObj>
              </mc:Choice>
              <mc:Fallback>
                <p:oleObj name="Equation" r:id="rId4" imgW="4800600" imgH="1930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8001000" cy="321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990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/>
              <a:t>The High-Frequency Gain Function</a:t>
            </a:r>
            <a:endParaRPr lang="en-GB" sz="2000" i="1" dirty="0" smtClean="0"/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457200" y="3962400"/>
            <a:ext cx="83058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7" name="Rectangle 17"/>
          <p:cNvSpPr>
            <a:spLocks noChangeArrowheads="1"/>
          </p:cNvSpPr>
          <p:nvPr/>
        </p:nvSpPr>
        <p:spPr bwMode="auto">
          <a:xfrm>
            <a:off x="457200" y="2362200"/>
            <a:ext cx="83058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8" name="Rectangle 18"/>
          <p:cNvSpPr>
            <a:spLocks noChangeArrowheads="1"/>
          </p:cNvSpPr>
          <p:nvPr/>
        </p:nvSpPr>
        <p:spPr bwMode="auto">
          <a:xfrm>
            <a:off x="457200" y="1828800"/>
            <a:ext cx="830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6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6" grpId="0" animBg="1"/>
      <p:bldP spid="102417" grpId="0" animBg="1"/>
      <p:bldP spid="1024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E5EF949C-721C-4D02-9D59-138D1A154A56}" type="slidenum">
              <a:rPr lang="en-GB" smtClean="0">
                <a:latin typeface="Arial" charset="0"/>
              </a:rPr>
              <a:pPr algn="ctr"/>
              <a:t>17</a:t>
            </a:fld>
            <a:endParaRPr lang="en-GB" smtClean="0">
              <a:latin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676633"/>
              </p:ext>
            </p:extLst>
          </p:nvPr>
        </p:nvGraphicFramePr>
        <p:xfrm>
          <a:off x="1089025" y="1079500"/>
          <a:ext cx="4191000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8" name="Equation" r:id="rId4" imgW="2514600" imgH="1371600" progId="Equation.3">
                  <p:embed/>
                </p:oleObj>
              </mc:Choice>
              <mc:Fallback>
                <p:oleObj name="Equation" r:id="rId4" imgW="25146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1079500"/>
                        <a:ext cx="4191000" cy="228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990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smtClean="0"/>
              <a:t>The Dominant Pole Approximation</a:t>
            </a:r>
            <a:endParaRPr lang="en-GB" sz="2000" i="1" smtClean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43000" y="4572000"/>
          <a:ext cx="48244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" name="Equation" r:id="rId6" imgW="2895480" imgH="520560" progId="Equation.DSMT4">
                  <p:embed/>
                </p:oleObj>
              </mc:Choice>
              <mc:Fallback>
                <p:oleObj name="Equation" r:id="rId6" imgW="28954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72000"/>
                        <a:ext cx="4824413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57200" y="35052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2000"/>
              <a:t>Better Approximation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GB" i="1"/>
              <a:t>If one pole is obviously smaller than the other zeroes and poles.</a:t>
            </a:r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 flipH="1" flipV="1">
            <a:off x="5334000" y="1371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5943600" y="1600200"/>
            <a:ext cx="2286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i="1">
                <a:latin typeface="Symbol" pitchFamily="18" charset="2"/>
              </a:rPr>
              <a:t>w</a:t>
            </a:r>
            <a:r>
              <a:rPr lang="en-GB" sz="1600" i="1" baseline="-25000"/>
              <a:t>p1</a:t>
            </a:r>
            <a:r>
              <a:rPr lang="en-GB" sz="1400" i="1"/>
              <a:t> is 2 octaves down </a:t>
            </a:r>
          </a:p>
          <a:p>
            <a:r>
              <a:rPr lang="en-GB" sz="1400" i="1"/>
              <a:t>(less by a factor of 4)</a:t>
            </a: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609600" y="1600200"/>
            <a:ext cx="44958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609600" y="2743200"/>
            <a:ext cx="4495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457200" y="3429000"/>
            <a:ext cx="7162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457200" y="4495800"/>
            <a:ext cx="71628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5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 animBg="1"/>
      <p:bldP spid="104455" grpId="0"/>
      <p:bldP spid="104456" grpId="0" animBg="1"/>
      <p:bldP spid="104457" grpId="0" animBg="1"/>
      <p:bldP spid="104458" grpId="0" animBg="1"/>
      <p:bldP spid="1044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6104D036-D8CA-487F-8966-37B7CA629623}" type="slidenum">
              <a:rPr lang="en-GB" smtClean="0">
                <a:latin typeface="Arial" charset="0"/>
              </a:rPr>
              <a:pPr algn="ctr"/>
              <a:t>18</a:t>
            </a:fld>
            <a:endParaRPr lang="en-GB" smtClean="0">
              <a:latin typeface="Arial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66800" y="1219200"/>
          <a:ext cx="6096000" cy="400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name="Equation" r:id="rId4" imgW="3441600" imgH="2260440" progId="Equation.DSMT4">
                  <p:embed/>
                </p:oleObj>
              </mc:Choice>
              <mc:Fallback>
                <p:oleObj name="Equation" r:id="rId4" imgW="3441600" imgH="226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6096000" cy="400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7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/>
              <a:t>The Exact Solution: Solve |</a:t>
            </a:r>
            <a:r>
              <a:rPr lang="en-GB" sz="2000" i="1" dirty="0" smtClean="0"/>
              <a:t>A</a:t>
            </a:r>
            <a:r>
              <a:rPr lang="en-GB" sz="2000" dirty="0" smtClean="0"/>
              <a:t>|=|</a:t>
            </a:r>
            <a:r>
              <a:rPr lang="en-GB" sz="2000" i="1" dirty="0" smtClean="0"/>
              <a:t>A</a:t>
            </a:r>
            <a:r>
              <a:rPr lang="en-GB" sz="2000" baseline="-25000" dirty="0" smtClean="0"/>
              <a:t>M</a:t>
            </a:r>
            <a:r>
              <a:rPr lang="en-GB" sz="2000" dirty="0" smtClean="0"/>
              <a:t>|/√2</a:t>
            </a:r>
            <a:endParaRPr lang="en-GB" sz="2000" i="1" dirty="0" smtClean="0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762000" y="12192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762000" y="1981200"/>
            <a:ext cx="48006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762000" y="3810000"/>
            <a:ext cx="64770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5574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ω</a:t>
            </a:r>
            <a:r>
              <a:rPr lang="en-US" baseline="-25000" dirty="0" err="1" smtClean="0"/>
              <a:t>H</a:t>
            </a:r>
            <a:r>
              <a:rPr lang="en-US" dirty="0" smtClean="0"/>
              <a:t> = √</a:t>
            </a:r>
            <a:r>
              <a:rPr lang="en-US" i="1" dirty="0" smtClean="0"/>
              <a:t>x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5954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3" grpId="0" animBg="1"/>
      <p:bldP spid="106504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D8D7E4E2-739D-45D1-946B-CF28AC7FC544}" type="slidenum">
              <a:rPr lang="en-GB" smtClean="0">
                <a:latin typeface="Arial" charset="0"/>
              </a:rPr>
              <a:pPr algn="ctr"/>
              <a:t>19</a:t>
            </a:fld>
            <a:endParaRPr lang="en-GB" smtClean="0">
              <a:latin typeface="Arial" charset="0"/>
            </a:endParaRPr>
          </a:p>
        </p:txBody>
      </p:sp>
      <p:sp>
        <p:nvSpPr>
          <p:cNvPr id="41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7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Example: Find </a:t>
            </a:r>
            <a:endParaRPr lang="en-GB" sz="2400" i="1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947988" y="704850"/>
          <a:ext cx="40481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0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704850"/>
                        <a:ext cx="404812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905000" y="1066800"/>
          <a:ext cx="3395663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" name="Equation" r:id="rId6" imgW="1917360" imgH="799920" progId="Equation.DSMT4">
                  <p:embed/>
                </p:oleObj>
              </mc:Choice>
              <mc:Fallback>
                <p:oleObj name="Equation" r:id="rId6" imgW="191736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66800"/>
                        <a:ext cx="3395663" cy="1417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248400" y="1066800"/>
          <a:ext cx="19050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2" name="Equation" r:id="rId8" imgW="1295280" imgH="965160" progId="Equation.DSMT4">
                  <p:embed/>
                </p:oleObj>
              </mc:Choice>
              <mc:Fallback>
                <p:oleObj name="Equation" r:id="rId8" imgW="129528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066800"/>
                        <a:ext cx="19050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381000" y="11430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2000"/>
              <a:t>Given: </a:t>
            </a:r>
            <a:endParaRPr lang="en-GB" sz="2000" i="1"/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381000" y="2590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2000"/>
              <a:t>Solution: </a:t>
            </a:r>
            <a:endParaRPr lang="en-GB" sz="2000" i="1"/>
          </a:p>
        </p:txBody>
      </p:sp>
      <p:sp>
        <p:nvSpPr>
          <p:cNvPr id="4108" name="AutoShape 8"/>
          <p:cNvSpPr>
            <a:spLocks/>
          </p:cNvSpPr>
          <p:nvPr/>
        </p:nvSpPr>
        <p:spPr bwMode="auto">
          <a:xfrm>
            <a:off x="6019800" y="1066800"/>
            <a:ext cx="228600" cy="1447800"/>
          </a:xfrm>
          <a:prstGeom prst="leftBrace">
            <a:avLst>
              <a:gd name="adj1" fmla="val 52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971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0200" lvl="3" indent="-228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</a:pPr>
            <a:r>
              <a:rPr lang="en-GB" sz="1600"/>
              <a:t>Dominant Pole? </a:t>
            </a:r>
            <a:endParaRPr lang="en-GB" sz="1600" i="1"/>
          </a:p>
        </p:txBody>
      </p:sp>
      <p:graphicFrame>
        <p:nvGraphicFramePr>
          <p:cNvPr id="108554" name="Object 5"/>
          <p:cNvGraphicFramePr>
            <a:graphicFrameLocks noChangeAspect="1"/>
          </p:cNvGraphicFramePr>
          <p:nvPr/>
        </p:nvGraphicFramePr>
        <p:xfrm>
          <a:off x="3589338" y="2895600"/>
          <a:ext cx="18208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3" name="Equation" r:id="rId10" imgW="1028520" imgH="241200" progId="Equation.DSMT4">
                  <p:embed/>
                </p:oleObj>
              </mc:Choice>
              <mc:Fallback>
                <p:oleObj name="Equation" r:id="rId10" imgW="1028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2895600"/>
                        <a:ext cx="1820862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Rectangle 11"/>
          <p:cNvSpPr>
            <a:spLocks noChangeArrowheads="1"/>
          </p:cNvSpPr>
          <p:nvPr/>
        </p:nvSpPr>
        <p:spPr bwMode="auto">
          <a:xfrm>
            <a:off x="0" y="3429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0200" lvl="3" indent="-228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</a:pPr>
            <a:r>
              <a:rPr lang="en-GB" sz="1600"/>
              <a:t>Better Approximation:</a:t>
            </a:r>
            <a:endParaRPr lang="en-GB" sz="1600" i="1"/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3252788" y="3721100"/>
          <a:ext cx="5586412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4" name="Equation" r:id="rId12" imgW="3352680" imgH="520560" progId="Equation.DSMT4">
                  <p:embed/>
                </p:oleObj>
              </mc:Choice>
              <mc:Fallback>
                <p:oleObj name="Equation" r:id="rId12" imgW="33526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3721100"/>
                        <a:ext cx="5586412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13"/>
          <p:cNvSpPr>
            <a:spLocks noChangeArrowheads="1"/>
          </p:cNvSpPr>
          <p:nvPr/>
        </p:nvSpPr>
        <p:spPr bwMode="auto">
          <a:xfrm>
            <a:off x="0" y="45593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0200" lvl="3" indent="-228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</a:pPr>
            <a:r>
              <a:rPr lang="en-GB" sz="1600"/>
              <a:t>Exact Solution:</a:t>
            </a:r>
            <a:endParaRPr lang="en-GB" sz="1600" i="1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200400" y="4940300"/>
          <a:ext cx="338613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5" name="Equation" r:id="rId14" imgW="2031840" imgH="736560" progId="Equation.DSMT4">
                  <p:embed/>
                </p:oleObj>
              </mc:Choice>
              <mc:Fallback>
                <p:oleObj name="Equation" r:id="rId14" imgW="20318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940300"/>
                        <a:ext cx="3386138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5791200" y="838200"/>
            <a:ext cx="25146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762000" y="2514600"/>
            <a:ext cx="1828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1371600" y="3352800"/>
            <a:ext cx="58674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7239000" y="3505200"/>
            <a:ext cx="16002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4" name="Rectangle 20"/>
          <p:cNvSpPr>
            <a:spLocks noChangeArrowheads="1"/>
          </p:cNvSpPr>
          <p:nvPr/>
        </p:nvSpPr>
        <p:spPr bwMode="auto">
          <a:xfrm>
            <a:off x="1371600" y="4572000"/>
            <a:ext cx="1752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5" name="Rectangle 21"/>
          <p:cNvSpPr>
            <a:spLocks noChangeArrowheads="1"/>
          </p:cNvSpPr>
          <p:nvPr/>
        </p:nvSpPr>
        <p:spPr bwMode="auto">
          <a:xfrm>
            <a:off x="3124200" y="4876800"/>
            <a:ext cx="3581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6" name="Rectangle 22"/>
          <p:cNvSpPr>
            <a:spLocks noChangeArrowheads="1"/>
          </p:cNvSpPr>
          <p:nvPr/>
        </p:nvSpPr>
        <p:spPr bwMode="auto">
          <a:xfrm>
            <a:off x="3200400" y="5791200"/>
            <a:ext cx="2514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1" name="Rectangle 17"/>
          <p:cNvSpPr>
            <a:spLocks noChangeArrowheads="1"/>
          </p:cNvSpPr>
          <p:nvPr/>
        </p:nvSpPr>
        <p:spPr bwMode="auto">
          <a:xfrm>
            <a:off x="1371600" y="2895600"/>
            <a:ext cx="2057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10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6" dur="10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9" grpId="0" animBg="1"/>
      <p:bldP spid="108560" grpId="0" animBg="1"/>
      <p:bldP spid="108562" grpId="0" animBg="1"/>
      <p:bldP spid="108563" grpId="0" animBg="1"/>
      <p:bldP spid="108564" grpId="0" animBg="1"/>
      <p:bldP spid="108565" grpId="0" animBg="1"/>
      <p:bldP spid="108566" grpId="0" animBg="1"/>
      <p:bldP spid="1085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00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Amplifier frequency response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50F874-9A23-4F1B-89BF-168FB3467EC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24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042988"/>
            <a:ext cx="6096000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E19D27E2-BA77-4885-A136-2CFC2D0CFDDD}" type="slidenum">
              <a:rPr lang="en-GB" smtClean="0">
                <a:latin typeface="Arial" charset="0"/>
              </a:rPr>
              <a:pPr algn="ctr"/>
              <a:t>20</a:t>
            </a:fld>
            <a:endParaRPr lang="en-GB" smtClean="0">
              <a:latin typeface="Arial" charset="0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457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Example: Magnitude Bode Plot</a:t>
            </a:r>
            <a:endParaRPr lang="en-GB" sz="2400" i="1" smtClean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138738" y="1128713"/>
          <a:ext cx="3395662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name="Equation" r:id="rId5" imgW="1917360" imgH="799920" progId="Equation.DSMT4">
                  <p:embed/>
                </p:oleObj>
              </mc:Choice>
              <mc:Fallback>
                <p:oleObj name="Equation" r:id="rId5" imgW="191736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738" y="1128713"/>
                        <a:ext cx="3395662" cy="1417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3505200" y="1600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2000"/>
              <a:t>Given: </a:t>
            </a:r>
            <a:endParaRPr lang="en-GB" sz="2000" i="1"/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5746750" y="3046413"/>
          <a:ext cx="278765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1" name="Equation" r:id="rId7" imgW="1574640" imgH="888840" progId="Equation.DSMT4">
                  <p:embed/>
                </p:oleObj>
              </mc:Choice>
              <mc:Fallback>
                <p:oleObj name="Equation" r:id="rId7" imgW="157464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3046413"/>
                        <a:ext cx="2787650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57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/>
              <a:t>Bode Plot Construction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47F91-5526-4575-8D02-28B841CCB138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685" y="1295400"/>
            <a:ext cx="5442504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562600" y="1219200"/>
          <a:ext cx="3395663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3" name="Equation" r:id="rId4" imgW="1917360" imgH="799920" progId="Equation.DSMT4">
                  <p:embed/>
                </p:oleObj>
              </mc:Choice>
              <mc:Fallback>
                <p:oleObj name="Equation" r:id="rId4" imgW="191736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19200"/>
                        <a:ext cx="3395663" cy="1417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76046" y="48884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48884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48884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Z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8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55245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/>
              <a:t>Bode Plot Construction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47F91-5526-4575-8D02-28B841CCB138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562600" y="1219200"/>
          <a:ext cx="3395662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name="Equation" r:id="rId4" imgW="1917360" imgH="799920" progId="Equation.DSMT4">
                  <p:embed/>
                </p:oleObj>
              </mc:Choice>
              <mc:Fallback>
                <p:oleObj name="Equation" r:id="rId4" imgW="191736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19200"/>
                        <a:ext cx="3395662" cy="1417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73722" y="3653051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slope?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2971800" y="2667000"/>
            <a:ext cx="2286000" cy="1066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53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55245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/>
              <a:t>Bode Plot Construction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47F91-5526-4575-8D02-28B841CCB138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562600" y="1219200"/>
          <a:ext cx="3395662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1" name="Equation" r:id="rId4" imgW="1917360" imgH="799920" progId="Equation.DSMT4">
                  <p:embed/>
                </p:oleObj>
              </mc:Choice>
              <mc:Fallback>
                <p:oleObj name="Equation" r:id="rId4" imgW="191736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19200"/>
                        <a:ext cx="3395662" cy="1417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29400" y="41148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slope?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352800" y="3657600"/>
            <a:ext cx="3200400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0800" y="335280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this value (dB)?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rot="10800000">
            <a:off x="2971800" y="3048000"/>
            <a:ext cx="3429000" cy="4894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89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/>
              <a:t>Bode Plot Construction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47F91-5526-4575-8D02-28B841CCB138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1219200"/>
            <a:ext cx="5505450" cy="511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562600" y="1219200"/>
          <a:ext cx="3395662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5" name="Equation" r:id="rId4" imgW="1917360" imgH="799920" progId="Equation.DSMT4">
                  <p:embed/>
                </p:oleObj>
              </mc:Choice>
              <mc:Fallback>
                <p:oleObj name="Equation" r:id="rId4" imgW="191736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19200"/>
                        <a:ext cx="3395662" cy="1417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29400" y="41148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slope?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962400" y="4267200"/>
            <a:ext cx="25908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0800" y="335280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this value (dB)?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rot="10800000" flipV="1">
            <a:off x="3581400" y="3537466"/>
            <a:ext cx="2819400" cy="72973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36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7AC70EC5-0559-4B4B-BA59-C9C5250655C7}" type="slidenum">
              <a:rPr lang="en-GB" smtClean="0">
                <a:latin typeface="Arial" charset="0"/>
              </a:rPr>
              <a:pPr algn="ctr"/>
              <a:t>25</a:t>
            </a:fld>
            <a:endParaRPr lang="en-GB" smtClean="0">
              <a:latin typeface="Arial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GB" sz="2400" smtClean="0"/>
              <a:t>High-Frequency Response of</a:t>
            </a:r>
            <a:br>
              <a:rPr lang="en-GB" sz="2400" smtClean="0"/>
            </a:br>
            <a:r>
              <a:rPr lang="en-GB" sz="2400" smtClean="0"/>
              <a:t>Common Source and Common Emitter Amplifiers</a:t>
            </a:r>
          </a:p>
        </p:txBody>
      </p:sp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304800" y="1447800"/>
          <a:ext cx="4114800" cy="373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0" name="Visio" r:id="rId4" imgW="1200150" imgH="1090587" progId="Visio.Drawing.11">
                  <p:embed/>
                </p:oleObj>
              </mc:Choice>
              <mc:Fallback>
                <p:oleObj name="Visio" r:id="rId4" imgW="1200150" imgH="109058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4114800" cy="373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4572000" y="1373188"/>
          <a:ext cx="42370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" name="Visio" r:id="rId6" imgW="1212952" imgH="1090587" progId="Visio.Drawing.11">
                  <p:embed/>
                </p:oleObj>
              </mc:Choice>
              <mc:Fallback>
                <p:oleObj name="Visio" r:id="rId6" imgW="1212952" imgH="109058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373188"/>
                        <a:ext cx="42370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674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BC28E94B-D532-4B5A-85AC-D7A7CF3E2FC2}" type="slidenum">
              <a:rPr lang="en-GB" smtClean="0">
                <a:latin typeface="Arial" charset="0"/>
              </a:rPr>
              <a:pPr algn="ctr"/>
              <a:t>26</a:t>
            </a:fld>
            <a:endParaRPr lang="en-GB" smtClean="0">
              <a:latin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GB" sz="2400" smtClean="0"/>
              <a:t>At signal frequencies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905000" y="1512888"/>
          <a:ext cx="5103813" cy="458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3" name="Visio" r:id="rId4" imgW="1212952" imgH="1089212" progId="Visio.Drawing.11">
                  <p:embed/>
                </p:oleObj>
              </mc:Choice>
              <mc:Fallback>
                <p:oleObj name="Visio" r:id="rId4" imgW="1212952" imgH="108921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12888"/>
                        <a:ext cx="5103813" cy="458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31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sedr42021_06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975" y="1752600"/>
            <a:ext cx="662305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D4D6A845-F495-4556-A729-C540C14D647E}" type="slidenum">
              <a:rPr lang="en-GB" smtClean="0">
                <a:latin typeface="Arial" charset="0"/>
              </a:rPr>
              <a:pPr algn="ctr"/>
              <a:t>27</a:t>
            </a:fld>
            <a:endParaRPr lang="en-GB" smtClean="0">
              <a:latin typeface="Arial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GB" sz="2400" smtClean="0"/>
              <a:t>High-Frequency Response of</a:t>
            </a:r>
            <a:br>
              <a:rPr lang="en-GB" sz="2400" smtClean="0"/>
            </a:br>
            <a:r>
              <a:rPr lang="en-GB" sz="2400" smtClean="0"/>
              <a:t>Common Source and Common Emitter Amplifiers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263650"/>
            <a:ext cx="6324600" cy="457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smtClean="0"/>
              <a:t>High-Frequency Small-Signal Equivalent Circuits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136525" y="194151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CS: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152400" y="445611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CE: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152400" y="1752600"/>
            <a:ext cx="77724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29" name="Picture 10" descr="untitle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114800"/>
            <a:ext cx="67151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152400" y="3949700"/>
            <a:ext cx="8077200" cy="251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build="p"/>
      <p:bldP spid="139272" grpId="0" animBg="1"/>
      <p:bldP spid="1392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304800" y="609600"/>
            <a:ext cx="868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GB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 represents the  output resistance of the active load and any load resistance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en-GB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 represents the total capacitance between drain (or collector) and ground. It also includes the input capacitance of a succeeding amplifier stage, and parasitic/load capacitances.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GB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We will analyze the CS circuit only since the analysis of the CE amplifier is exactly the same after relabeling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1447800"/>
            <a:ext cx="8305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8650D65E-BA24-44F8-9EFF-A29B8096B3D9}" type="slidenum">
              <a:rPr lang="en-GB" smtClean="0">
                <a:latin typeface="Arial" charset="0"/>
              </a:rPr>
              <a:pPr algn="ctr"/>
              <a:t>28</a:t>
            </a:fld>
            <a:endParaRPr lang="en-GB" smtClean="0">
              <a:latin typeface="Arial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498850" y="2868613"/>
          <a:ext cx="261143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9" name="Equation" r:id="rId4" imgW="1777680" imgH="241200" progId="Equation.DSMT4">
                  <p:embed/>
                </p:oleObj>
              </mc:Choice>
              <mc:Fallback>
                <p:oleObj name="Equation" r:id="rId4" imgW="1777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2868613"/>
                        <a:ext cx="2611438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048000" y="3587750"/>
          <a:ext cx="2490788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0" name="Equation" r:id="rId6" imgW="1473120" imgH="761760" progId="Equation.DSMT4">
                  <p:embed/>
                </p:oleObj>
              </mc:Choice>
              <mc:Fallback>
                <p:oleObj name="Equation" r:id="rId6" imgW="14731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87750"/>
                        <a:ext cx="2490788" cy="1289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039813" y="3149600"/>
          <a:ext cx="279876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1" name="Equation" r:id="rId8" imgW="1904760" imgH="241200" progId="Equation.DSMT4">
                  <p:embed/>
                </p:oleObj>
              </mc:Choice>
              <mc:Fallback>
                <p:oleObj name="Equation" r:id="rId8" imgW="1904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3149600"/>
                        <a:ext cx="2798762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6400800" y="3898900"/>
            <a:ext cx="2209800" cy="8255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600" i="1" dirty="0" err="1"/>
              <a:t>Thevenin</a:t>
            </a:r>
            <a:r>
              <a:rPr lang="en-GB" sz="1600" i="1" dirty="0"/>
              <a:t> equivalent for circuit composed of </a:t>
            </a:r>
            <a:r>
              <a:rPr lang="en-GB" sz="160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1600" i="1" baseline="-25000" dirty="0" err="1">
                <a:latin typeface="Times New Roman" pitchFamily="18" charset="0"/>
                <a:cs typeface="Times New Roman" pitchFamily="18" charset="0"/>
              </a:rPr>
              <a:t>sig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" i="1" baseline="-25000" dirty="0" err="1">
                <a:latin typeface="Times New Roman" pitchFamily="18" charset="0"/>
                <a:cs typeface="Times New Roman" pitchFamily="18" charset="0"/>
              </a:rPr>
              <a:t>sig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" i="1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i="1" dirty="0">
                <a:latin typeface="+mj-lt"/>
                <a:cs typeface="Times New Roman" pitchFamily="18" charset="0"/>
              </a:rPr>
              <a:t>and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" i="1" baseline="-25000" dirty="0" err="1">
                <a:latin typeface="Symbol" pitchFamily="18" charset="2"/>
                <a:cs typeface="Times New Roman" pitchFamily="18" charset="0"/>
              </a:rPr>
              <a:t>p</a:t>
            </a:r>
            <a:endParaRPr lang="en-US" sz="1600" baseline="-25000" dirty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762000"/>
            <a:ext cx="830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8305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0" y="3657600"/>
            <a:ext cx="3886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4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1318" grpId="0" animBg="1"/>
      <p:bldP spid="14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864ACC5A-A8F0-44FA-B069-8366794BEC5D}" type="slidenum">
              <a:rPr lang="en-GB" smtClean="0">
                <a:latin typeface="Arial" charset="0"/>
              </a:rPr>
              <a:pPr algn="ctr"/>
              <a:t>29</a:t>
            </a:fld>
            <a:endParaRPr lang="en-GB" smtClean="0">
              <a:latin typeface="Arial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533400"/>
            <a:ext cx="8229600" cy="7620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smtClean="0"/>
              <a:t>Common Source / Common-Emitter High-Frequency </a:t>
            </a:r>
            <a:br>
              <a:rPr lang="en-GB" sz="2400" smtClean="0"/>
            </a:br>
            <a:r>
              <a:rPr lang="en-GB" sz="2400" smtClean="0"/>
              <a:t>Small-Signal Equivalent Circuits</a:t>
            </a:r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304800" y="1241425"/>
          <a:ext cx="3030538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1" name="Visio" r:id="rId4" imgW="1212952" imgH="1089212" progId="Visio.Drawing.11">
                  <p:embed/>
                </p:oleObj>
              </mc:Choice>
              <mc:Fallback>
                <p:oleObj name="Visio" r:id="rId4" imgW="1212952" imgH="108921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41425"/>
                        <a:ext cx="3030538" cy="272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7010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46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228600" y="3211513"/>
            <a:ext cx="4632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dirty="0"/>
              <a:t> High-Frequency Small-Signal Model 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EECE 311 – High-Frequency Models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876FEB9-CD06-4425-A21C-35375A7F59D1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GB" sz="3600" smtClean="0"/>
              <a:t>MOSFET High-Frequency Model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1054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 smtClean="0"/>
              <a:t>The Basic N-channel </a:t>
            </a:r>
            <a:br>
              <a:rPr lang="en-GB" sz="1800" smtClean="0"/>
            </a:br>
            <a:r>
              <a:rPr lang="en-GB" sz="1800" smtClean="0"/>
              <a:t>MOSFET Structure</a:t>
            </a:r>
          </a:p>
        </p:txBody>
      </p:sp>
      <p:pic>
        <p:nvPicPr>
          <p:cNvPr id="74756" name="Picture 4" descr="sedr42021_0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3687763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37820"/>
            <a:ext cx="4805363" cy="261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1600200" y="3962400"/>
            <a:ext cx="609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 rot="2734860">
            <a:off x="5699919" y="1488281"/>
            <a:ext cx="755650" cy="1023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 rot="5400000">
            <a:off x="2095500" y="3543300"/>
            <a:ext cx="609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 rot="7853463">
            <a:off x="6665120" y="1478756"/>
            <a:ext cx="754062" cy="1025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86000" y="4876800"/>
            <a:ext cx="609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 rot="5400000">
            <a:off x="5154613" y="1847850"/>
            <a:ext cx="533400" cy="1104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68504" y="4460544"/>
            <a:ext cx="609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 rot="5400000">
            <a:off x="7440613" y="1847850"/>
            <a:ext cx="533400" cy="1104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1640" y="2742558"/>
            <a:ext cx="4724400" cy="33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722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7" grpId="0"/>
      <p:bldP spid="74755" grpId="0" build="p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685800" y="1066800"/>
            <a:ext cx="7850188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70CC2E35-54EF-4B7A-A146-7A3F9B8C427F}" type="slidenum">
              <a:rPr lang="en-GB" smtClean="0">
                <a:latin typeface="Arial" charset="0"/>
              </a:rPr>
              <a:pPr algn="ctr"/>
              <a:t>30</a:t>
            </a:fld>
            <a:endParaRPr lang="en-GB" smtClean="0">
              <a:latin typeface="Arial" charset="0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533400"/>
            <a:ext cx="8229600" cy="4572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smtClean="0"/>
              <a:t>Exact Analysis in s-domain: </a:t>
            </a:r>
            <a:r>
              <a:rPr lang="en-GB" sz="2800" i="1" smtClean="0"/>
              <a:t>Y</a:t>
            </a:r>
            <a:r>
              <a:rPr lang="en-GB" sz="2800" i="1" baseline="-25000" smtClean="0"/>
              <a:t>C</a:t>
            </a:r>
            <a:r>
              <a:rPr lang="en-GB" sz="2800" smtClean="0"/>
              <a:t> = </a:t>
            </a:r>
            <a:r>
              <a:rPr lang="en-GB" sz="2800" i="1" smtClean="0"/>
              <a:t>sC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789864"/>
              </p:ext>
            </p:extLst>
          </p:nvPr>
        </p:nvGraphicFramePr>
        <p:xfrm>
          <a:off x="1376363" y="3693112"/>
          <a:ext cx="3235325" cy="243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5" name="Equation" r:id="rId4" imgW="2222280" imgH="1676160" progId="Equation.DSMT4">
                  <p:embed/>
                </p:oleObj>
              </mc:Choice>
              <mc:Fallback>
                <p:oleObj name="Equation" r:id="rId4" imgW="222228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3693112"/>
                        <a:ext cx="3235325" cy="2439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838200" y="3733800"/>
            <a:ext cx="56530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914400" y="4038600"/>
            <a:ext cx="494665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990600" y="4724400"/>
            <a:ext cx="36115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1219200" y="5334000"/>
            <a:ext cx="2905125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1295400" y="5715000"/>
            <a:ext cx="2590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990600"/>
            <a:ext cx="73056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43000" y="5029200"/>
            <a:ext cx="31400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0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 animBg="1"/>
      <p:bldP spid="149510" grpId="0" animBg="1"/>
      <p:bldP spid="149511" grpId="0" animBg="1"/>
      <p:bldP spid="149512" grpId="0" animBg="1"/>
      <p:bldP spid="149514" grpId="0" animBg="1"/>
      <p:bldP spid="149515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4084"/>
              </p:ext>
            </p:extLst>
          </p:nvPr>
        </p:nvGraphicFramePr>
        <p:xfrm>
          <a:off x="457200" y="685800"/>
          <a:ext cx="8686800" cy="559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0" name="Equation" r:id="rId4" imgW="5562360" imgH="3581280" progId="Equation.DSMT4">
                  <p:embed/>
                </p:oleObj>
              </mc:Choice>
              <mc:Fallback>
                <p:oleObj name="Equation" r:id="rId4" imgW="5562360" imgH="3581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8686800" cy="559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3505200" y="35052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241031"/>
              </p:ext>
            </p:extLst>
          </p:nvPr>
        </p:nvGraphicFramePr>
        <p:xfrm>
          <a:off x="3217863" y="4214813"/>
          <a:ext cx="291306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" name="Equation" r:id="rId6" imgW="1866600" imgH="228600" progId="Equation.DSMT4">
                  <p:embed/>
                </p:oleObj>
              </mc:Choice>
              <mc:Fallback>
                <p:oleObj name="Equation" r:id="rId6" imgW="186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4214813"/>
                        <a:ext cx="2913062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457200" y="4267200"/>
            <a:ext cx="5867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12C0F1E4-8D5A-4A6E-A80D-C773FE060C9E}" type="slidenum">
              <a:rPr lang="en-GB" smtClean="0">
                <a:latin typeface="Arial" charset="0"/>
              </a:rPr>
              <a:pPr algn="ctr"/>
              <a:t>31</a:t>
            </a:fld>
            <a:endParaRPr lang="en-GB" smtClean="0">
              <a:latin typeface="Arial" charset="0"/>
            </a:endParaRP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6911975" y="2830513"/>
            <a:ext cx="1927225" cy="22161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i="1">
                <a:latin typeface="Times New Roman" pitchFamily="18" charset="0"/>
                <a:cs typeface="Times New Roman" pitchFamily="18" charset="0"/>
              </a:rPr>
              <a:t>Low frequency gain is –g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R’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endParaRPr lang="en-US" baseline="-250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GB" i="1">
                <a:latin typeface="Times New Roman" pitchFamily="18" charset="0"/>
                <a:cs typeface="Times New Roman" pitchFamily="18" charset="0"/>
              </a:rPr>
              <a:t>Zero frequency g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gd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is very high</a:t>
            </a:r>
          </a:p>
          <a:p>
            <a:pPr>
              <a:buFontTx/>
              <a:buChar char="•"/>
            </a:pPr>
            <a:endParaRPr lang="en-GB" i="1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GB" i="1">
                <a:latin typeface="Times New Roman" pitchFamily="18" charset="0"/>
                <a:cs typeface="Times New Roman" pitchFamily="18" charset="0"/>
              </a:rPr>
              <a:t>What is the 3-dB frequency?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457200" y="685800"/>
            <a:ext cx="86868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457200" y="1981200"/>
            <a:ext cx="61722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430040" y="5410200"/>
            <a:ext cx="51054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304800" y="3429000"/>
            <a:ext cx="59436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8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" dur="20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1" dur="2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6" dur="20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1" dur="20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6" dur="20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0" grpId="0" animBg="1"/>
      <p:bldP spid="151557" grpId="0" animBg="1"/>
      <p:bldP spid="151558" grpId="0" animBg="1"/>
      <p:bldP spid="151559" grpId="0" animBg="1"/>
      <p:bldP spid="151561" grpId="0" animBg="1"/>
      <p:bldP spid="15156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D9756711-06C6-4284-B234-4658B4F910AC}" type="slidenum">
              <a:rPr lang="en-GB" smtClean="0">
                <a:latin typeface="Arial" charset="0"/>
              </a:rPr>
              <a:pPr algn="ctr"/>
              <a:t>32</a:t>
            </a:fld>
            <a:endParaRPr lang="en-GB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GB" sz="2800" smtClean="0"/>
              <a:t>Miller’s Theorem</a:t>
            </a:r>
          </a:p>
        </p:txBody>
      </p:sp>
      <p:pic>
        <p:nvPicPr>
          <p:cNvPr id="31748" name="Picture 3" descr="sedr42021_0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1966913"/>
            <a:ext cx="8361362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5029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400" kern="0" dirty="0">
                <a:latin typeface="+mn-lt"/>
                <a:cs typeface="+mn-cs"/>
              </a:rPr>
              <a:t>When </a:t>
            </a:r>
            <a:r>
              <a:rPr lang="en-GB" sz="2400" i="1" kern="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kern="0" dirty="0">
                <a:latin typeface="+mn-lt"/>
                <a:cs typeface="+mn-cs"/>
              </a:rPr>
              <a:t>is a capacitor </a:t>
            </a:r>
            <a:r>
              <a:rPr lang="en-GB" sz="2400" i="1" kern="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400" i="1" kern="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400" i="1" kern="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 i="1" kern="0" dirty="0">
                <a:latin typeface="Times New Roman" pitchFamily="18" charset="0"/>
                <a:cs typeface="Times New Roman" pitchFamily="18" charset="0"/>
              </a:rPr>
              <a:t> = C </a:t>
            </a:r>
            <a:r>
              <a:rPr lang="en-GB" sz="2400" kern="0" dirty="0"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en-GB" sz="2400" i="1" kern="0" dirty="0">
                <a:latin typeface="Times New Roman" pitchFamily="18" charset="0"/>
                <a:cs typeface="Times New Roman" pitchFamily="18" charset="0"/>
              </a:rPr>
              <a:t>– K</a:t>
            </a:r>
            <a:r>
              <a:rPr lang="en-GB" sz="2400" kern="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2400" i="1" kern="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400" i="1" kern="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400" i="1" kern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i="1" kern="0" dirty="0">
                <a:latin typeface="Times New Roman" pitchFamily="18" charset="0"/>
                <a:cs typeface="Times New Roman" pitchFamily="18" charset="0"/>
              </a:rPr>
              <a:t> = C </a:t>
            </a:r>
            <a:r>
              <a:rPr lang="en-GB" sz="2400" kern="0" dirty="0"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en-GB" sz="2400" i="1" kern="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400" kern="0" dirty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GB" sz="2400" i="1" kern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400" kern="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554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038600"/>
            <a:ext cx="41275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46" name="Rectangle 18"/>
          <p:cNvSpPr>
            <a:spLocks noChangeArrowheads="1"/>
          </p:cNvSpPr>
          <p:nvPr/>
        </p:nvSpPr>
        <p:spPr bwMode="auto">
          <a:xfrm>
            <a:off x="0" y="4038600"/>
            <a:ext cx="4343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079500"/>
            <a:ext cx="38481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DE0B8A1D-2D8A-4CBB-85F5-3DB92FF6F773}" type="slidenum">
              <a:rPr lang="en-GB" smtClean="0">
                <a:latin typeface="Arial" charset="0"/>
              </a:rPr>
              <a:pPr algn="ctr"/>
              <a:t>33</a:t>
            </a:fld>
            <a:endParaRPr lang="en-GB" smtClean="0">
              <a:latin typeface="Arial" charset="0"/>
            </a:endParaRPr>
          </a:p>
        </p:txBody>
      </p:sp>
      <p:sp>
        <p:nvSpPr>
          <p:cNvPr id="143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457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Example 2: Find</a:t>
            </a:r>
            <a:r>
              <a:rPr lang="en-GB" smtClean="0"/>
              <a:t> 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294063" y="444500"/>
          <a:ext cx="22685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8" name="Equation" r:id="rId6" imgW="1002960" imgH="241200" progId="Equation.DSMT4">
                  <p:embed/>
                </p:oleObj>
              </mc:Choice>
              <mc:Fallback>
                <p:oleObj name="Equation" r:id="rId6" imgW="1002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063" y="444500"/>
                        <a:ext cx="2268537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7"/>
          <p:cNvSpPr>
            <a:spLocks noChangeArrowheads="1"/>
          </p:cNvSpPr>
          <p:nvPr/>
        </p:nvSpPr>
        <p:spPr bwMode="auto">
          <a:xfrm>
            <a:off x="304800" y="914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2000"/>
              <a:t>Given: </a:t>
            </a:r>
            <a:endParaRPr lang="en-GB" sz="2000" i="1"/>
          </a:p>
        </p:txBody>
      </p:sp>
      <p:sp>
        <p:nvSpPr>
          <p:cNvPr id="14350" name="Rectangle 8"/>
          <p:cNvSpPr>
            <a:spLocks noChangeArrowheads="1"/>
          </p:cNvSpPr>
          <p:nvPr/>
        </p:nvSpPr>
        <p:spPr bwMode="auto">
          <a:xfrm>
            <a:off x="304800" y="35052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2000"/>
              <a:t>Solution using Miller</a:t>
            </a:r>
            <a:endParaRPr lang="en-GB" sz="2000" i="1"/>
          </a:p>
        </p:txBody>
      </p:sp>
      <p:graphicFrame>
        <p:nvGraphicFramePr>
          <p:cNvPr id="124937" name="Object 3"/>
          <p:cNvGraphicFramePr>
            <a:graphicFrameLocks noChangeAspect="1"/>
          </p:cNvGraphicFramePr>
          <p:nvPr/>
        </p:nvGraphicFramePr>
        <p:xfrm>
          <a:off x="4267200" y="1041400"/>
          <a:ext cx="9048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9" name="Equation" r:id="rId8" imgW="558720" imgH="203040" progId="Equation.DSMT4">
                  <p:embed/>
                </p:oleObj>
              </mc:Choice>
              <mc:Fallback>
                <p:oleObj name="Equation" r:id="rId8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041400"/>
                        <a:ext cx="9048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1" name="Object 4"/>
          <p:cNvGraphicFramePr>
            <a:graphicFrameLocks noChangeAspect="1"/>
          </p:cNvGraphicFramePr>
          <p:nvPr/>
        </p:nvGraphicFramePr>
        <p:xfrm>
          <a:off x="3276600" y="2360613"/>
          <a:ext cx="83820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0" name="Equation" r:id="rId10" imgW="634680" imgH="177480" progId="Equation.DSMT4">
                  <p:embed/>
                </p:oleObj>
              </mc:Choice>
              <mc:Fallback>
                <p:oleObj name="Equation" r:id="rId10" imgW="634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360613"/>
                        <a:ext cx="838200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2" name="Object 5"/>
          <p:cNvGraphicFramePr>
            <a:graphicFrameLocks noChangeAspect="1"/>
          </p:cNvGraphicFramePr>
          <p:nvPr/>
        </p:nvGraphicFramePr>
        <p:xfrm>
          <a:off x="5259388" y="2286000"/>
          <a:ext cx="98901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1" name="Equation" r:id="rId12" imgW="749160" imgH="228600" progId="Equation.DSMT4">
                  <p:embed/>
                </p:oleObj>
              </mc:Choice>
              <mc:Fallback>
                <p:oleObj name="Equation" r:id="rId12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88" y="2286000"/>
                        <a:ext cx="989012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4419600" y="3054350"/>
          <a:ext cx="4648200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2" name="Equation" r:id="rId14" imgW="2831760" imgH="2082600" progId="Equation.DSMT4">
                  <p:embed/>
                </p:oleObj>
              </mc:Choice>
              <mc:Fallback>
                <p:oleObj name="Equation" r:id="rId14" imgW="2831760" imgH="20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54350"/>
                        <a:ext cx="4648200" cy="342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609600" y="5600700"/>
          <a:ext cx="12192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3" name="Equation" r:id="rId16" imgW="774360" imgH="457200" progId="Equation.DSMT4">
                  <p:embed/>
                </p:oleObj>
              </mc:Choice>
              <mc:Fallback>
                <p:oleObj name="Equation" r:id="rId16" imgW="774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600700"/>
                        <a:ext cx="1219200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304800" y="5562600"/>
            <a:ext cx="28194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8" name="Rectangle 20"/>
          <p:cNvSpPr>
            <a:spLocks noChangeArrowheads="1"/>
          </p:cNvSpPr>
          <p:nvPr/>
        </p:nvSpPr>
        <p:spPr bwMode="auto">
          <a:xfrm>
            <a:off x="4419600" y="3048000"/>
            <a:ext cx="33528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9" name="Rectangle 21"/>
          <p:cNvSpPr>
            <a:spLocks noChangeArrowheads="1"/>
          </p:cNvSpPr>
          <p:nvPr/>
        </p:nvSpPr>
        <p:spPr bwMode="auto">
          <a:xfrm>
            <a:off x="4419600" y="4191000"/>
            <a:ext cx="3352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0" name="Rectangle 22"/>
          <p:cNvSpPr>
            <a:spLocks noChangeArrowheads="1"/>
          </p:cNvSpPr>
          <p:nvPr/>
        </p:nvSpPr>
        <p:spPr bwMode="auto">
          <a:xfrm>
            <a:off x="4419600" y="4953000"/>
            <a:ext cx="35052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1" name="Rectangle 23"/>
          <p:cNvSpPr>
            <a:spLocks noChangeArrowheads="1"/>
          </p:cNvSpPr>
          <p:nvPr/>
        </p:nvSpPr>
        <p:spPr bwMode="auto">
          <a:xfrm>
            <a:off x="7924800" y="4953000"/>
            <a:ext cx="12192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2" name="Rectangle 24"/>
          <p:cNvSpPr>
            <a:spLocks noChangeArrowheads="1"/>
          </p:cNvSpPr>
          <p:nvPr/>
        </p:nvSpPr>
        <p:spPr bwMode="auto">
          <a:xfrm>
            <a:off x="4343400" y="5715000"/>
            <a:ext cx="1524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3" name="Rectangle 25"/>
          <p:cNvSpPr>
            <a:spLocks noChangeArrowheads="1"/>
          </p:cNvSpPr>
          <p:nvPr/>
        </p:nvSpPr>
        <p:spPr bwMode="auto">
          <a:xfrm>
            <a:off x="5867400" y="5791200"/>
            <a:ext cx="2590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685800" y="3429000"/>
            <a:ext cx="2743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6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1000"/>
                                        <p:tgtEl>
                                          <p:spTgt spid="124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6" grpId="0" animBg="1"/>
      <p:bldP spid="124947" grpId="0" animBg="1"/>
      <p:bldP spid="124948" grpId="0" animBg="1"/>
      <p:bldP spid="124949" grpId="0" animBg="1"/>
      <p:bldP spid="124950" grpId="0" animBg="1"/>
      <p:bldP spid="124951" grpId="0" animBg="1"/>
      <p:bldP spid="124952" grpId="0" animBg="1"/>
      <p:bldP spid="124953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35D967E1-7A78-4709-A0E4-A578A83C41FD}" type="slidenum">
              <a:rPr lang="en-GB" smtClean="0">
                <a:latin typeface="Arial" charset="0"/>
              </a:rPr>
              <a:pPr algn="ctr"/>
              <a:t>34</a:t>
            </a:fld>
            <a:endParaRPr lang="en-GB" smtClean="0">
              <a:latin typeface="Arial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7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Find       using Miller’s Theorem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549400" y="679450"/>
          <a:ext cx="4048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7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679450"/>
                        <a:ext cx="404813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010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828800"/>
            <a:ext cx="72771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45B2CEAB-6EF1-4816-AB2D-9B0621F0754D}" type="slidenum">
              <a:rPr lang="en-GB" smtClean="0">
                <a:latin typeface="Arial" charset="0"/>
              </a:rPr>
              <a:pPr algn="ctr"/>
              <a:t>35</a:t>
            </a:fld>
            <a:endParaRPr lang="en-GB" smtClean="0">
              <a:latin typeface="Arial" charset="0"/>
            </a:endParaRPr>
          </a:p>
        </p:txBody>
      </p:sp>
      <p:sp>
        <p:nvSpPr>
          <p:cNvPr id="16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57200"/>
            <a:ext cx="8229600" cy="4572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 smtClean="0"/>
              <a:t>Miller’s Approximation in CS/CE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3962400"/>
          <a:ext cx="259238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3" name="Equation" r:id="rId5" imgW="1587240" imgH="279360" progId="Equation.DSMT4">
                  <p:embed/>
                </p:oleObj>
              </mc:Choice>
              <mc:Fallback>
                <p:oleObj name="Equation" r:id="rId5" imgW="1587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962400"/>
                        <a:ext cx="2592388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3048000" y="1330325"/>
          <a:ext cx="311308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4" name="Equation" r:id="rId7" imgW="1904760" imgH="444240" progId="Equation.DSMT4">
                  <p:embed/>
                </p:oleObj>
              </mc:Choice>
              <mc:Fallback>
                <p:oleObj name="Equation" r:id="rId7" imgW="1904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30325"/>
                        <a:ext cx="3113087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00200" y="4772561"/>
            <a:ext cx="59666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input circuit and the output circuit are low-pass</a:t>
            </a:r>
            <a:br>
              <a:rPr lang="en-US" sz="2000" dirty="0" smtClean="0"/>
            </a:br>
            <a:r>
              <a:rPr lang="en-US" sz="2000" dirty="0" smtClean="0"/>
              <a:t>RC circuits </a:t>
            </a:r>
          </a:p>
          <a:p>
            <a:endParaRPr lang="en-US" sz="2000" dirty="0" smtClean="0"/>
          </a:p>
          <a:p>
            <a:r>
              <a:rPr lang="en-US" sz="2000" dirty="0" smtClean="0"/>
              <a:t>What is the pole frequency for a simple RC circuit?</a:t>
            </a:r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68479"/>
              </p:ext>
            </p:extLst>
          </p:nvPr>
        </p:nvGraphicFramePr>
        <p:xfrm>
          <a:off x="5303837" y="3702050"/>
          <a:ext cx="269716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name="Equation" r:id="rId9" imgW="1651000" imgH="508000" progId="Equation.3">
                  <p:embed/>
                </p:oleObj>
              </mc:Choice>
              <mc:Fallback>
                <p:oleObj name="Equation" r:id="rId9" imgW="1651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7" y="3702050"/>
                        <a:ext cx="2697163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10400" y="2819400"/>
            <a:ext cx="518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Times New Roman"/>
                <a:cs typeface="Times New Roman"/>
              </a:rPr>
              <a:t>+C</a:t>
            </a:r>
            <a:r>
              <a:rPr lang="en-US" sz="1400" b="1" i="1" baseline="-25000" dirty="0" smtClean="0">
                <a:latin typeface="Times New Roman"/>
                <a:cs typeface="Times New Roman"/>
              </a:rPr>
              <a:t>L</a:t>
            </a:r>
            <a:endParaRPr lang="en-US" sz="1400" b="1" i="1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505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5400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45B2CEAB-6EF1-4816-AB2D-9B0621F0754D}" type="slidenum">
              <a:rPr lang="en-GB" smtClean="0">
                <a:latin typeface="Arial" charset="0"/>
              </a:rPr>
              <a:pPr algn="ctr"/>
              <a:t>36</a:t>
            </a:fld>
            <a:endParaRPr lang="en-GB" smtClean="0">
              <a:latin typeface="Arial" charset="0"/>
            </a:endParaRPr>
          </a:p>
        </p:txBody>
      </p:sp>
      <p:sp>
        <p:nvSpPr>
          <p:cNvPr id="16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533400"/>
            <a:ext cx="8229600" cy="4572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smtClean="0"/>
              <a:t>Miller’s Approximation in CS/CE</a:t>
            </a:r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184607"/>
              </p:ext>
            </p:extLst>
          </p:nvPr>
        </p:nvGraphicFramePr>
        <p:xfrm>
          <a:off x="381000" y="4198937"/>
          <a:ext cx="41910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6" name="Equation" r:id="rId5" imgW="2565360" imgH="507960" progId="Equation.DSMT4">
                  <p:embed/>
                </p:oleObj>
              </mc:Choice>
              <mc:Fallback>
                <p:oleObj name="Equation" r:id="rId5" imgW="2565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98937"/>
                        <a:ext cx="4191000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6"/>
          <p:cNvGraphicFramePr>
            <a:graphicFrameLocks noChangeAspect="1"/>
          </p:cNvGraphicFramePr>
          <p:nvPr/>
        </p:nvGraphicFramePr>
        <p:xfrm>
          <a:off x="644525" y="5257800"/>
          <a:ext cx="40036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7" name="Equation" r:id="rId7" imgW="2450880" imgH="533160" progId="Equation.DSMT4">
                  <p:embed/>
                </p:oleObj>
              </mc:Choice>
              <mc:Fallback>
                <p:oleObj name="Equation" r:id="rId7" imgW="24508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5257800"/>
                        <a:ext cx="4003675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6" descr="sedr42021_06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3775" y="4164013"/>
            <a:ext cx="426085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3276600"/>
            <a:ext cx="328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circuit pole at 1/(</a:t>
            </a:r>
            <a:r>
              <a:rPr lang="en-US" i="1" dirty="0" err="1" smtClean="0"/>
              <a:t>R’</a:t>
            </a:r>
            <a:r>
              <a:rPr lang="en-US" i="1" baseline="-25000" dirty="0" err="1" smtClean="0"/>
              <a:t>sig</a:t>
            </a:r>
            <a:r>
              <a:rPr lang="en-US" dirty="0" smtClean="0"/>
              <a:t>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11444" y="3227034"/>
            <a:ext cx="352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circuit pole at 1/(</a:t>
            </a:r>
            <a:r>
              <a:rPr lang="en-US" i="1" dirty="0" smtClean="0"/>
              <a:t>R’</a:t>
            </a:r>
            <a:r>
              <a:rPr lang="en-US" i="1" baseline="-25000" dirty="0" smtClean="0"/>
              <a:t>L</a:t>
            </a:r>
            <a:r>
              <a:rPr lang="en-US" dirty="0" smtClean="0"/>
              <a:t>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out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8699" y="3733800"/>
            <a:ext cx="596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Usually input circuit determines high frequency response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5396" y="2133600"/>
            <a:ext cx="518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Times New Roman"/>
                <a:cs typeface="Times New Roman"/>
              </a:rPr>
              <a:t>+C</a:t>
            </a:r>
            <a:r>
              <a:rPr lang="en-US" sz="1400" b="1" i="1" baseline="-25000" dirty="0" smtClean="0">
                <a:latin typeface="Times New Roman"/>
                <a:cs typeface="Times New Roman"/>
              </a:rPr>
              <a:t>L</a:t>
            </a:r>
            <a:endParaRPr lang="en-US" sz="1400" b="1" i="1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32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5400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45B2CEAB-6EF1-4816-AB2D-9B0621F0754D}" type="slidenum">
              <a:rPr lang="en-GB" smtClean="0">
                <a:latin typeface="Arial" charset="0"/>
              </a:rPr>
              <a:pPr algn="ctr"/>
              <a:t>37</a:t>
            </a:fld>
            <a:endParaRPr lang="en-GB" smtClean="0">
              <a:latin typeface="Arial" charset="0"/>
            </a:endParaRPr>
          </a:p>
        </p:txBody>
      </p:sp>
      <p:sp>
        <p:nvSpPr>
          <p:cNvPr id="16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533400"/>
            <a:ext cx="8229600" cy="4572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smtClean="0"/>
              <a:t>Miller’s Approximation in CS/CE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3516868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circuit pole at </a:t>
            </a:r>
            <a:r>
              <a:rPr lang="en-US" i="1" dirty="0" smtClean="0">
                <a:latin typeface="Symbol" pitchFamily="18" charset="2"/>
              </a:rPr>
              <a:t>w</a:t>
            </a:r>
            <a:r>
              <a:rPr lang="en-US" i="1" baseline="-25000" dirty="0" smtClean="0"/>
              <a:t>in</a:t>
            </a:r>
            <a:r>
              <a:rPr lang="en-US" dirty="0" smtClean="0"/>
              <a:t> = 1/(</a:t>
            </a:r>
            <a:r>
              <a:rPr lang="en-US" i="1" dirty="0" err="1" smtClean="0"/>
              <a:t>R’</a:t>
            </a:r>
            <a:r>
              <a:rPr lang="en-US" i="1" baseline="-25000" dirty="0" err="1" smtClean="0"/>
              <a:t>sig</a:t>
            </a:r>
            <a:r>
              <a:rPr lang="en-US" dirty="0" smtClean="0"/>
              <a:t>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76800" y="3516868"/>
            <a:ext cx="427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circuit pole at </a:t>
            </a:r>
            <a:r>
              <a:rPr lang="en-US" i="1" dirty="0" err="1" smtClean="0">
                <a:latin typeface="Symbol" pitchFamily="18" charset="2"/>
              </a:rPr>
              <a:t>w</a:t>
            </a:r>
            <a:r>
              <a:rPr lang="en-US" i="1" baseline="-25000" dirty="0" err="1" smtClean="0"/>
              <a:t>out</a:t>
            </a:r>
            <a:r>
              <a:rPr lang="en-US" dirty="0" smtClean="0"/>
              <a:t> =  1/(</a:t>
            </a:r>
            <a:r>
              <a:rPr lang="en-US" i="1" dirty="0" smtClean="0"/>
              <a:t>R’</a:t>
            </a:r>
            <a:r>
              <a:rPr lang="en-US" i="1" baseline="-25000" dirty="0" smtClean="0"/>
              <a:t>L</a:t>
            </a:r>
            <a:r>
              <a:rPr lang="en-US" dirty="0" smtClean="0"/>
              <a:t>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out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963328"/>
              </p:ext>
            </p:extLst>
          </p:nvPr>
        </p:nvGraphicFramePr>
        <p:xfrm>
          <a:off x="3429000" y="4724400"/>
          <a:ext cx="2286000" cy="1172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9" name="Equation" r:id="rId5" imgW="990360" imgH="507960" progId="Equation.DSMT4">
                  <p:embed/>
                </p:oleObj>
              </mc:Choice>
              <mc:Fallback>
                <p:oleObj name="Equation" r:id="rId5" imgW="990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724400"/>
                        <a:ext cx="2286000" cy="1172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4147922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input pole is not much smaller than output pole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2133600"/>
            <a:ext cx="518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Times New Roman"/>
                <a:cs typeface="Times New Roman"/>
              </a:rPr>
              <a:t>+C</a:t>
            </a:r>
            <a:r>
              <a:rPr lang="en-US" sz="1400" b="1" i="1" baseline="-25000" dirty="0" smtClean="0">
                <a:latin typeface="Times New Roman"/>
                <a:cs typeface="Times New Roman"/>
              </a:rPr>
              <a:t>L</a:t>
            </a:r>
            <a:endParaRPr lang="en-US" sz="1400" b="1" i="1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504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0DCDCAF0-6641-45C6-82A4-FF533CBFB985}" type="slidenum">
              <a:rPr lang="en-GB" smtClean="0">
                <a:solidFill>
                  <a:srgbClr val="000000"/>
                </a:solidFill>
                <a:latin typeface="Arial" charset="0"/>
              </a:rPr>
              <a:pPr algn="ctr"/>
              <a:t>38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29600" cy="990600"/>
          </a:xfrm>
        </p:spPr>
        <p:txBody>
          <a:bodyPr/>
          <a:lstStyle/>
          <a:p>
            <a:r>
              <a:rPr lang="en-GB" sz="2000" dirty="0" smtClean="0"/>
              <a:t>Open-Circuit Time Constants</a:t>
            </a:r>
          </a:p>
          <a:p>
            <a:endParaRPr lang="en-GB" sz="2000" dirty="0" smtClean="0"/>
          </a:p>
          <a:p>
            <a:pPr lvl="1">
              <a:buNone/>
            </a:pPr>
            <a:r>
              <a:rPr lang="en-GB" sz="1800" i="1" dirty="0" smtClean="0"/>
              <a:t>	Instead of finding A(</a:t>
            </a:r>
            <a:r>
              <a:rPr lang="en-GB" sz="1800" i="1" dirty="0" err="1" smtClean="0"/>
              <a:t>s</a:t>
            </a:r>
            <a:r>
              <a:rPr lang="en-GB" sz="1800" i="1" dirty="0" smtClean="0"/>
              <a:t>) to get </a:t>
            </a:r>
            <a:r>
              <a:rPr lang="en-GB" sz="1800" i="1" dirty="0" err="1" smtClean="0">
                <a:latin typeface="Symbol" pitchFamily="18" charset="2"/>
              </a:rPr>
              <a:t>w</a:t>
            </a:r>
            <a:r>
              <a:rPr lang="en-GB" sz="1800" i="1" baseline="-25000" dirty="0" err="1" smtClean="0">
                <a:latin typeface="Symbol" pitchFamily="18" charset="2"/>
              </a:rPr>
              <a:t>H</a:t>
            </a:r>
            <a:r>
              <a:rPr lang="en-GB" sz="1800" i="1" dirty="0" smtClean="0"/>
              <a:t>, we’d like to determine </a:t>
            </a:r>
            <a:r>
              <a:rPr lang="en-GB" sz="1800" i="1" dirty="0" err="1" smtClean="0">
                <a:latin typeface="Symbol" pitchFamily="18" charset="2"/>
              </a:rPr>
              <a:t>w</a:t>
            </a:r>
            <a:r>
              <a:rPr lang="en-GB" sz="1800" i="1" baseline="-25000" dirty="0" err="1" smtClean="0"/>
              <a:t>H</a:t>
            </a:r>
            <a:r>
              <a:rPr lang="en-GB" sz="1800" i="1" baseline="-25000" dirty="0" smtClean="0"/>
              <a:t> </a:t>
            </a:r>
            <a:r>
              <a:rPr lang="en-GB" sz="1800" i="1" u="sng" dirty="0" smtClean="0"/>
              <a:t>directly</a:t>
            </a:r>
            <a:r>
              <a:rPr lang="en-GB" sz="1800" i="1" dirty="0" smtClean="0"/>
              <a:t> from the circuit</a:t>
            </a:r>
            <a:endParaRPr lang="en-GB" sz="1800" i="1" baseline="-25000" dirty="0" smtClean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62000" y="2906713"/>
          <a:ext cx="266700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5" name="Equation" r:id="rId4" imgW="914400" imgH="533160" progId="Equation.DSMT4">
                  <p:embed/>
                </p:oleObj>
              </mc:Choice>
              <mc:Fallback>
                <p:oleObj name="Equation" r:id="rId4" imgW="9144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06713"/>
                        <a:ext cx="2667000" cy="155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038600" y="2773363"/>
          <a:ext cx="4195763" cy="186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6" name="Equation" r:id="rId6" imgW="2577960" imgH="1143000" progId="Equation.DSMT4">
                  <p:embed/>
                </p:oleObj>
              </mc:Choice>
              <mc:Fallback>
                <p:oleObj name="Equation" r:id="rId6" imgW="257796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773363"/>
                        <a:ext cx="4195763" cy="186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5"/>
          <p:cNvSpPr>
            <a:spLocks/>
          </p:cNvSpPr>
          <p:nvPr/>
        </p:nvSpPr>
        <p:spPr bwMode="auto">
          <a:xfrm>
            <a:off x="3733800" y="2743200"/>
            <a:ext cx="381000" cy="19050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177" name="Object 2"/>
          <p:cNvGraphicFramePr>
            <a:graphicFrameLocks noChangeAspect="1"/>
          </p:cNvGraphicFramePr>
          <p:nvPr/>
        </p:nvGraphicFramePr>
        <p:xfrm>
          <a:off x="2590800" y="4876800"/>
          <a:ext cx="4062413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7" name="Equation" r:id="rId8" imgW="1714320" imgH="533160" progId="Equation.DSMT4">
                  <p:embed/>
                </p:oleObj>
              </mc:Choice>
              <mc:Fallback>
                <p:oleObj name="Equation" r:id="rId8" imgW="17143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876800"/>
                        <a:ext cx="4062413" cy="126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348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7913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5A2235EB-C17D-41BD-A0D0-CD006B78B92E}" type="slidenum">
              <a:rPr lang="en-GB" smtClean="0">
                <a:solidFill>
                  <a:srgbClr val="000000"/>
                </a:solidFill>
                <a:latin typeface="Arial" charset="0"/>
              </a:rPr>
              <a:pPr algn="ctr"/>
              <a:t>39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7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Find       using OCTC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549400" y="679450"/>
          <a:ext cx="4048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8" name="Equation" r:id="rId5" imgW="228600" imgH="228600" progId="Equation.DSMT4">
                  <p:embed/>
                </p:oleObj>
              </mc:Choice>
              <mc:Fallback>
                <p:oleObj name="Equation" r:id="rId5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679450"/>
                        <a:ext cx="404813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251312"/>
              </p:ext>
            </p:extLst>
          </p:nvPr>
        </p:nvGraphicFramePr>
        <p:xfrm>
          <a:off x="3636963" y="3952875"/>
          <a:ext cx="29908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9" name="Equation" r:id="rId7" imgW="1485720" imgH="533160" progId="Equation.DSMT4">
                  <p:embed/>
                </p:oleObj>
              </mc:Choice>
              <mc:Fallback>
                <p:oleObj name="Equation" r:id="rId7" imgW="14857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3952875"/>
                        <a:ext cx="299085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1231900" y="5697538"/>
            <a:ext cx="596900" cy="398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39624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400" y="4572000"/>
            <a:ext cx="30480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90800" y="1910688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00400" y="113504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55392" y="1891352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344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411538"/>
            <a:ext cx="30575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86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6248400" cy="457200"/>
          </a:xfrm>
        </p:spPr>
        <p:txBody>
          <a:bodyPr/>
          <a:lstStyle/>
          <a:p>
            <a:r>
              <a:rPr lang="en-US" sz="2000" dirty="0" smtClean="0"/>
              <a:t>When B is shorted to S or body effect is negligible (the usual case)</a:t>
            </a:r>
          </a:p>
        </p:txBody>
      </p:sp>
      <p:sp>
        <p:nvSpPr>
          <p:cNvPr id="307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EECE 311 – High-Frequency Models</a:t>
            </a:r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58D941-7351-4FBD-9462-C82D51CA0202}" type="slidenum">
              <a:rPr lang="en-GB" smtClean="0"/>
              <a:pPr/>
              <a:t>4</a:t>
            </a:fld>
            <a:endParaRPr lang="en-GB" smtClean="0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4864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1296" y="4314825"/>
            <a:ext cx="56388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28600" y="35814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low frequency, caps are open circuits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63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  <p:bldP spid="1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10EED30B-0F23-46CA-929B-362496CF7073}" type="slidenum">
              <a:rPr lang="en-GB" smtClean="0">
                <a:solidFill>
                  <a:srgbClr val="000000"/>
                </a:solidFill>
                <a:latin typeface="Arial" charset="0"/>
              </a:rPr>
              <a:pPr algn="ctr"/>
              <a:t>40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645992"/>
              </p:ext>
            </p:extLst>
          </p:nvPr>
        </p:nvGraphicFramePr>
        <p:xfrm>
          <a:off x="966788" y="3302000"/>
          <a:ext cx="4552950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1" name="Equation" r:id="rId4" imgW="2806560" imgH="1726920" progId="Equation.DSMT4">
                  <p:embed/>
                </p:oleObj>
              </mc:Choice>
              <mc:Fallback>
                <p:oleObj name="Equation" r:id="rId4" imgW="2806560" imgH="1726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3302000"/>
                        <a:ext cx="4552950" cy="279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838200" y="3733800"/>
            <a:ext cx="1676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990600" y="4191000"/>
            <a:ext cx="3657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838200" y="4876800"/>
            <a:ext cx="3657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685800" y="5638800"/>
            <a:ext cx="4876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1905000"/>
            <a:ext cx="990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1752600"/>
            <a:ext cx="304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44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3875"/>
            <a:ext cx="60960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92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 animBg="1"/>
      <p:bldP spid="131078" grpId="0" animBg="1"/>
      <p:bldP spid="131079" grpId="0" animBg="1"/>
      <p:bldP spid="13108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3886200"/>
          </a:xfrm>
        </p:spPr>
        <p:txBody>
          <a:bodyPr/>
          <a:lstStyle/>
          <a:p>
            <a:r>
              <a:rPr lang="en-US" sz="2800" dirty="0" smtClean="0"/>
              <a:t>Frequently-used resistance calculation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17D1DA7-5BA0-47A2-9CE0-2E92A2A213D5}" type="slidenum">
              <a:rPr lang="en-GB" smtClean="0">
                <a:solidFill>
                  <a:srgbClr val="000000"/>
                </a:solidFill>
              </a:rPr>
              <a:pPr/>
              <a:t>41</a:t>
            </a:fld>
            <a:endParaRPr lang="en-GB" smtClean="0">
              <a:solidFill>
                <a:srgbClr val="000000"/>
              </a:solidFill>
            </a:endParaRP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2362200" y="1447800"/>
          <a:ext cx="4800600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6" name="Visio" r:id="rId4" imgW="3456889" imgH="2165588" progId="Visio.Drawing.11">
                  <p:embed/>
                </p:oleObj>
              </mc:Choice>
              <mc:Fallback>
                <p:oleObj name="Visio" r:id="rId4" imgW="3456889" imgH="216558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47800"/>
                        <a:ext cx="4800600" cy="300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328863" y="4652963"/>
          <a:ext cx="4792662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7" name="Equation" r:id="rId6" imgW="2705040" imgH="685800" progId="Equation.DSMT4">
                  <p:embed/>
                </p:oleObj>
              </mc:Choice>
              <mc:Fallback>
                <p:oleObj name="Equation" r:id="rId6" imgW="27050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3" y="4652963"/>
                        <a:ext cx="4792662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47800" y="5105400"/>
            <a:ext cx="5867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175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FF6D854A-70C5-4203-BF4A-CFEF3CA5C7C9}" type="slidenum">
              <a:rPr lang="en-GB" smtClean="0">
                <a:solidFill>
                  <a:srgbClr val="000000"/>
                </a:solidFill>
                <a:latin typeface="Arial" charset="0"/>
              </a:rPr>
              <a:pPr algn="ctr"/>
              <a:t>42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7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Find       using OCTC (cont’d)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549400" y="679450"/>
          <a:ext cx="4048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0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679450"/>
                        <a:ext cx="404813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352800" y="4038600"/>
          <a:ext cx="20907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1" name="Equation" r:id="rId6" imgW="825480" imgH="228600" progId="Equation.DSMT4">
                  <p:embed/>
                </p:oleObj>
              </mc:Choice>
              <mc:Fallback>
                <p:oleObj name="Equation" r:id="rId6" imgW="825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038600"/>
                        <a:ext cx="2090738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7913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43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769856"/>
              </p:ext>
            </p:extLst>
          </p:nvPr>
        </p:nvGraphicFramePr>
        <p:xfrm>
          <a:off x="4038600" y="5086350"/>
          <a:ext cx="29718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0" name="Equation" r:id="rId4" imgW="1917360" imgH="419040" progId="Equation.DSMT4">
                  <p:embed/>
                </p:oleObj>
              </mc:Choice>
              <mc:Fallback>
                <p:oleObj name="Equation" r:id="rId4" imgW="1917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86350"/>
                        <a:ext cx="29718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A67ED155-C6D7-4A35-952B-D14AAD16E459}" type="slidenum">
              <a:rPr lang="en-GB" smtClean="0">
                <a:solidFill>
                  <a:srgbClr val="000000"/>
                </a:solidFill>
                <a:latin typeface="Arial" charset="0"/>
              </a:rPr>
              <a:pPr algn="ctr"/>
              <a:t>43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GB" sz="2800" smtClean="0"/>
              <a:t>Open-Circuit Time Constants (cont’d)</a:t>
            </a:r>
          </a:p>
        </p:txBody>
      </p:sp>
      <p:graphicFrame>
        <p:nvGraphicFramePr>
          <p:cNvPr id="1208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403051"/>
              </p:ext>
            </p:extLst>
          </p:nvPr>
        </p:nvGraphicFramePr>
        <p:xfrm>
          <a:off x="1050925" y="1152525"/>
          <a:ext cx="364807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1" name="Equation" r:id="rId6" imgW="2247840" imgH="711000" progId="Equation.DSMT4">
                  <p:embed/>
                </p:oleObj>
              </mc:Choice>
              <mc:Fallback>
                <p:oleObj name="Equation" r:id="rId6" imgW="22478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1152525"/>
                        <a:ext cx="3648075" cy="115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6" name="Object 3"/>
          <p:cNvGraphicFramePr>
            <a:graphicFrameLocks noChangeAspect="1"/>
          </p:cNvGraphicFramePr>
          <p:nvPr/>
        </p:nvGraphicFramePr>
        <p:xfrm>
          <a:off x="7315200" y="838200"/>
          <a:ext cx="12017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2" name="Equation" r:id="rId8" imgW="799920" imgH="711000" progId="Equation.DSMT4">
                  <p:embed/>
                </p:oleObj>
              </mc:Choice>
              <mc:Fallback>
                <p:oleObj name="Equation" r:id="rId8" imgW="7999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838200"/>
                        <a:ext cx="120173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7" name="AutoShape 5"/>
          <p:cNvSpPr>
            <a:spLocks/>
          </p:cNvSpPr>
          <p:nvPr/>
        </p:nvSpPr>
        <p:spPr bwMode="auto">
          <a:xfrm>
            <a:off x="838200" y="1143000"/>
            <a:ext cx="304800" cy="1143000"/>
          </a:xfrm>
          <a:prstGeom prst="leftBrace">
            <a:avLst>
              <a:gd name="adj1" fmla="val 2539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0838" name="AutoShape 6"/>
          <p:cNvSpPr>
            <a:spLocks/>
          </p:cNvSpPr>
          <p:nvPr/>
        </p:nvSpPr>
        <p:spPr bwMode="auto">
          <a:xfrm>
            <a:off x="7010400" y="933450"/>
            <a:ext cx="228600" cy="914400"/>
          </a:xfrm>
          <a:prstGeom prst="leftBrace">
            <a:avLst>
              <a:gd name="adj1" fmla="val 254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2083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317501"/>
              </p:ext>
            </p:extLst>
          </p:nvPr>
        </p:nvGraphicFramePr>
        <p:xfrm>
          <a:off x="4572000" y="1828800"/>
          <a:ext cx="288607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3" name="Equation" r:id="rId10" imgW="1193760" imgH="444240" progId="Equation.DSMT4">
                  <p:embed/>
                </p:oleObj>
              </mc:Choice>
              <mc:Fallback>
                <p:oleObj name="Equation" r:id="rId10" imgW="1193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28800"/>
                        <a:ext cx="2886075" cy="107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457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Numberical Example: Find</a:t>
            </a:r>
            <a:r>
              <a:rPr lang="en-GB" smtClean="0"/>
              <a:t> </a:t>
            </a:r>
          </a:p>
        </p:txBody>
      </p:sp>
      <p:graphicFrame>
        <p:nvGraphicFramePr>
          <p:cNvPr id="12294" name="Object 5"/>
          <p:cNvGraphicFramePr>
            <a:graphicFrameLocks noChangeAspect="1"/>
          </p:cNvGraphicFramePr>
          <p:nvPr/>
        </p:nvGraphicFramePr>
        <p:xfrm>
          <a:off x="4537075" y="3157538"/>
          <a:ext cx="6445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4" name="Equation" r:id="rId12" imgW="266400" imgH="228600" progId="Equation.DSMT4">
                  <p:embed/>
                </p:oleObj>
              </mc:Choice>
              <mc:Fallback>
                <p:oleObj name="Equation" r:id="rId12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075" y="3157538"/>
                        <a:ext cx="6445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6"/>
          <p:cNvGraphicFramePr>
            <a:graphicFrameLocks noChangeAspect="1"/>
          </p:cNvGraphicFramePr>
          <p:nvPr/>
        </p:nvGraphicFramePr>
        <p:xfrm>
          <a:off x="2057400" y="3886200"/>
          <a:ext cx="10699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5" name="Equation" r:id="rId14" imgW="660240" imgH="482400" progId="Equation.DSMT4">
                  <p:embed/>
                </p:oleObj>
              </mc:Choice>
              <mc:Fallback>
                <p:oleObj name="Equation" r:id="rId14" imgW="6602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86200"/>
                        <a:ext cx="106997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7"/>
          <p:cNvGraphicFramePr>
            <a:graphicFrameLocks noChangeAspect="1"/>
          </p:cNvGraphicFramePr>
          <p:nvPr/>
        </p:nvGraphicFramePr>
        <p:xfrm>
          <a:off x="3276600" y="3886200"/>
          <a:ext cx="419576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6" name="Equation" r:id="rId16" imgW="2590560" imgH="482400" progId="Equation.DSMT4">
                  <p:embed/>
                </p:oleObj>
              </mc:Choice>
              <mc:Fallback>
                <p:oleObj name="Equation" r:id="rId16" imgW="2590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4195763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5" name="Rectangle 12"/>
          <p:cNvSpPr>
            <a:spLocks noChangeArrowheads="1"/>
          </p:cNvSpPr>
          <p:nvPr/>
        </p:nvSpPr>
        <p:spPr bwMode="auto">
          <a:xfrm>
            <a:off x="304800" y="3581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>
                <a:solidFill>
                  <a:srgbClr val="000000"/>
                </a:solidFill>
              </a:rPr>
              <a:t>Given: </a:t>
            </a:r>
            <a:endParaRPr lang="en-GB" sz="2000" i="1">
              <a:solidFill>
                <a:srgbClr val="000000"/>
              </a:solidFill>
            </a:endParaRPr>
          </a:p>
        </p:txBody>
      </p:sp>
      <p:sp>
        <p:nvSpPr>
          <p:cNvPr id="12306" name="Rectangle 13"/>
          <p:cNvSpPr>
            <a:spLocks noChangeArrowheads="1"/>
          </p:cNvSpPr>
          <p:nvPr/>
        </p:nvSpPr>
        <p:spPr bwMode="auto">
          <a:xfrm>
            <a:off x="304800" y="4648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>
                <a:solidFill>
                  <a:srgbClr val="000000"/>
                </a:solidFill>
              </a:rPr>
              <a:t>Solution: </a:t>
            </a:r>
            <a:endParaRPr lang="en-GB" sz="2000" i="1">
              <a:solidFill>
                <a:srgbClr val="000000"/>
              </a:solidFill>
            </a:endParaRPr>
          </a:p>
        </p:txBody>
      </p:sp>
      <p:graphicFrame>
        <p:nvGraphicFramePr>
          <p:cNvPr id="12297" name="Object 8"/>
          <p:cNvGraphicFramePr>
            <a:graphicFrameLocks noChangeAspect="1"/>
          </p:cNvGraphicFramePr>
          <p:nvPr/>
        </p:nvGraphicFramePr>
        <p:xfrm>
          <a:off x="1198563" y="5029200"/>
          <a:ext cx="23066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7" name="Equation" r:id="rId18" imgW="1422360" imgH="482400" progId="Equation.DSMT4">
                  <p:embed/>
                </p:oleObj>
              </mc:Choice>
              <mc:Fallback>
                <p:oleObj name="Equation" r:id="rId18" imgW="1422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5029200"/>
                        <a:ext cx="2306637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Text Box 19"/>
          <p:cNvSpPr txBox="1">
            <a:spLocks noChangeArrowheads="1"/>
          </p:cNvSpPr>
          <p:nvPr/>
        </p:nvSpPr>
        <p:spPr bwMode="auto">
          <a:xfrm>
            <a:off x="7162800" y="4953000"/>
            <a:ext cx="1828800" cy="9429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i="1">
                <a:solidFill>
                  <a:srgbClr val="000000"/>
                </a:solidFill>
              </a:rPr>
              <a:t>OCTC allows us to determine the circuit component(s) that limit the value of </a:t>
            </a:r>
            <a:r>
              <a:rPr lang="en-GB" sz="1400" i="1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GB" sz="1400" i="1" baseline="-2500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20854" name="Rectangle 22"/>
          <p:cNvSpPr>
            <a:spLocks noChangeArrowheads="1"/>
          </p:cNvSpPr>
          <p:nvPr/>
        </p:nvSpPr>
        <p:spPr bwMode="auto">
          <a:xfrm>
            <a:off x="1752600" y="3886200"/>
            <a:ext cx="5791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0855" name="Rectangle 23"/>
          <p:cNvSpPr>
            <a:spLocks noChangeArrowheads="1"/>
          </p:cNvSpPr>
          <p:nvPr/>
        </p:nvSpPr>
        <p:spPr bwMode="auto">
          <a:xfrm>
            <a:off x="685800" y="4648200"/>
            <a:ext cx="29718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0857" name="Rectangle 25"/>
          <p:cNvSpPr>
            <a:spLocks noChangeArrowheads="1"/>
          </p:cNvSpPr>
          <p:nvPr/>
        </p:nvSpPr>
        <p:spPr bwMode="auto">
          <a:xfrm>
            <a:off x="7086600" y="4876800"/>
            <a:ext cx="1905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>
            <a:off x="381000" y="3200400"/>
            <a:ext cx="4953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3886200" y="49530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6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38" grpId="0" animBg="1"/>
      <p:bldP spid="120854" grpId="0" animBg="1"/>
      <p:bldP spid="120855" grpId="0" animBg="1"/>
      <p:bldP spid="120857" grpId="0" animBg="1"/>
      <p:bldP spid="12085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764619"/>
              </p:ext>
            </p:extLst>
          </p:nvPr>
        </p:nvGraphicFramePr>
        <p:xfrm>
          <a:off x="1150938" y="1676400"/>
          <a:ext cx="614362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9" name="Equation" r:id="rId4" imgW="2971800" imgH="533160" progId="Equation.DSMT4">
                  <p:embed/>
                </p:oleObj>
              </mc:Choice>
              <mc:Fallback>
                <p:oleObj name="Equation" r:id="rId4" imgW="29718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1676400"/>
                        <a:ext cx="6143625" cy="110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29D76E99-6C8B-417E-8048-3EF934F3A9C4}" type="slidenum">
              <a:rPr lang="en-GB" smtClean="0">
                <a:solidFill>
                  <a:srgbClr val="000000"/>
                </a:solidFill>
                <a:latin typeface="Arial" charset="0"/>
              </a:rPr>
              <a:pPr algn="ctr"/>
              <a:t>44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14400" y="533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800" kern="0" dirty="0">
                <a:solidFill>
                  <a:srgbClr val="000000"/>
                </a:solidFill>
                <a:latin typeface="Arial"/>
                <a:cs typeface="Arial"/>
              </a:rPr>
              <a:t>Open-Circuit Time Constants (cont’d)</a:t>
            </a: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601701"/>
              </p:ext>
            </p:extLst>
          </p:nvPr>
        </p:nvGraphicFramePr>
        <p:xfrm>
          <a:off x="1062038" y="4191000"/>
          <a:ext cx="6459537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0" name="Equation" r:id="rId6" imgW="3124080" imgH="482400" progId="Equation.DSMT4">
                  <p:embed/>
                </p:oleObj>
              </mc:Choice>
              <mc:Fallback>
                <p:oleObj name="Equation" r:id="rId6" imgW="31240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4191000"/>
                        <a:ext cx="6459537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1219200" y="2895600"/>
          <a:ext cx="50673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1" name="Equation" r:id="rId8" imgW="2450880" imgH="533160" progId="Equation.DSMT4">
                  <p:embed/>
                </p:oleObj>
              </mc:Choice>
              <mc:Fallback>
                <p:oleObj name="Equation" r:id="rId8" imgW="24508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95600"/>
                        <a:ext cx="5067300" cy="110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273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0DCC5635-D1FE-47C4-B567-8018A8F0EBD3}" type="slidenum">
              <a:rPr lang="en-GB" smtClean="0">
                <a:solidFill>
                  <a:srgbClr val="000000"/>
                </a:solidFill>
                <a:latin typeface="Arial" charset="0"/>
              </a:rPr>
              <a:pPr algn="ctr"/>
              <a:t>45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304800" y="685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 dirty="0" smtClean="0">
                <a:solidFill>
                  <a:srgbClr val="000000"/>
                </a:solidFill>
              </a:rPr>
              <a:t>Example 1: </a:t>
            </a:r>
            <a:r>
              <a:rPr lang="en-GB" sz="2000" dirty="0">
                <a:solidFill>
                  <a:srgbClr val="000000"/>
                </a:solidFill>
              </a:rPr>
              <a:t>CMOS Common-Source Amp</a:t>
            </a:r>
            <a:endParaRPr lang="en-GB" sz="2000" i="1" dirty="0">
              <a:solidFill>
                <a:srgbClr val="000000"/>
              </a:solidFill>
            </a:endParaRPr>
          </a:p>
        </p:txBody>
      </p:sp>
      <p:graphicFrame>
        <p:nvGraphicFramePr>
          <p:cNvPr id="86028" name="Object 12"/>
          <p:cNvGraphicFramePr>
            <a:graphicFrameLocks noChangeAspect="1"/>
          </p:cNvGraphicFramePr>
          <p:nvPr/>
        </p:nvGraphicFramePr>
        <p:xfrm>
          <a:off x="1192213" y="1066800"/>
          <a:ext cx="2541587" cy="363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2" name="Equation" r:id="rId4" imgW="1587240" imgH="2260440" progId="Equation.DSMT4">
                  <p:embed/>
                </p:oleObj>
              </mc:Choice>
              <mc:Fallback>
                <p:oleObj name="Equation" r:id="rId4" imgW="1587240" imgH="226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1066800"/>
                        <a:ext cx="2541587" cy="363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33400" y="4800600"/>
            <a:ext cx="7391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>
                <a:solidFill>
                  <a:srgbClr val="000000"/>
                </a:solidFill>
              </a:rPr>
              <a:t>Find </a:t>
            </a:r>
            <a:r>
              <a:rPr lang="en-GB" sz="2000" i="1">
                <a:solidFill>
                  <a:srgbClr val="000000"/>
                </a:solidFill>
              </a:rPr>
              <a:t>f</a:t>
            </a:r>
            <a:r>
              <a:rPr lang="en-GB" sz="2000" i="1" baseline="-25000">
                <a:solidFill>
                  <a:srgbClr val="000000"/>
                </a:solidFill>
              </a:rPr>
              <a:t>H</a:t>
            </a:r>
            <a:r>
              <a:rPr lang="en-GB" sz="2000">
                <a:solidFill>
                  <a:srgbClr val="000000"/>
                </a:solidFill>
              </a:rPr>
              <a:t> using: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i="1">
                <a:solidFill>
                  <a:srgbClr val="000000"/>
                </a:solidFill>
              </a:rPr>
              <a:t>Miller’s approximation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i="1">
                <a:solidFill>
                  <a:srgbClr val="000000"/>
                </a:solidFill>
              </a:rPr>
              <a:t>Open-circuit time constants (OCTC)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i="1">
                <a:solidFill>
                  <a:srgbClr val="000000"/>
                </a:solidFill>
              </a:rPr>
              <a:t>Transfer function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686800" y="1066800"/>
            <a:ext cx="228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6200" y="609600"/>
            <a:ext cx="42545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94688" y="14795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1066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832860"/>
              </p:ext>
            </p:extLst>
          </p:nvPr>
        </p:nvGraphicFramePr>
        <p:xfrm>
          <a:off x="4348163" y="1130300"/>
          <a:ext cx="130175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3" name="Equation" r:id="rId6" imgW="812520" imgH="1193760" progId="Equation.DSMT4">
                  <p:embed/>
                </p:oleObj>
              </mc:Choice>
              <mc:Fallback>
                <p:oleObj name="Equation" r:id="rId6" imgW="81252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1130300"/>
                        <a:ext cx="1301750" cy="191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6858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867400" y="838200"/>
            <a:ext cx="1447800" cy="1219200"/>
          </a:xfrm>
          <a:prstGeom prst="rect">
            <a:avLst/>
          </a:prstGeom>
          <a:solidFill>
            <a:srgbClr val="FFC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7400" y="2057400"/>
            <a:ext cx="914400" cy="1081088"/>
          </a:xfrm>
          <a:prstGeom prst="rect">
            <a:avLst/>
          </a:prstGeom>
          <a:solidFill>
            <a:srgbClr val="FFC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70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233627"/>
              </p:ext>
            </p:extLst>
          </p:nvPr>
        </p:nvGraphicFramePr>
        <p:xfrm>
          <a:off x="593725" y="1204913"/>
          <a:ext cx="5730875" cy="451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6" name="Equation" r:id="rId4" imgW="3581280" imgH="2806560" progId="Equation.DSMT4">
                  <p:embed/>
                </p:oleObj>
              </mc:Choice>
              <mc:Fallback>
                <p:oleObj name="Equation" r:id="rId4" imgW="3581280" imgH="280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1204913"/>
                        <a:ext cx="5730875" cy="4510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6858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14F23C46-D1D1-42BC-9451-5BB304CC5B2C}" type="slidenum">
              <a:rPr lang="en-GB" smtClean="0">
                <a:solidFill>
                  <a:srgbClr val="000000"/>
                </a:solidFill>
                <a:latin typeface="Arial" charset="0"/>
              </a:rPr>
              <a:pPr algn="ctr"/>
              <a:t>46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 dirty="0" smtClean="0">
                <a:solidFill>
                  <a:srgbClr val="000000"/>
                </a:solidFill>
              </a:rPr>
              <a:t>Example 1: </a:t>
            </a:r>
            <a:r>
              <a:rPr lang="en-GB" sz="2000" dirty="0">
                <a:solidFill>
                  <a:srgbClr val="000000"/>
                </a:solidFill>
              </a:rPr>
              <a:t>CMOS Common-Source Amp</a:t>
            </a:r>
            <a:endParaRPr lang="en-GB" sz="2000" i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838200"/>
            <a:ext cx="1447800" cy="1219200"/>
          </a:xfrm>
          <a:prstGeom prst="rect">
            <a:avLst/>
          </a:prstGeom>
          <a:solidFill>
            <a:srgbClr val="FFC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2057400"/>
            <a:ext cx="914400" cy="1081088"/>
          </a:xfrm>
          <a:prstGeom prst="rect">
            <a:avLst/>
          </a:prstGeom>
          <a:solidFill>
            <a:srgbClr val="FFC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860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452961"/>
              </p:ext>
            </p:extLst>
          </p:nvPr>
        </p:nvGraphicFramePr>
        <p:xfrm>
          <a:off x="6629400" y="3263900"/>
          <a:ext cx="2498725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7" name="Equation" r:id="rId7" imgW="1562040" imgH="1904760" progId="Equation.DSMT4">
                  <p:embed/>
                </p:oleObj>
              </mc:Choice>
              <mc:Fallback>
                <p:oleObj name="Equation" r:id="rId7" imgW="1562040" imgH="1904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63900"/>
                        <a:ext cx="2498725" cy="3060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543757" y="1597794"/>
            <a:ext cx="3400148" cy="356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92" y="1981361"/>
            <a:ext cx="5004508" cy="356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8092" y="2337762"/>
            <a:ext cx="4166308" cy="710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08" y="3138488"/>
            <a:ext cx="5823092" cy="1128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7708" y="4267200"/>
            <a:ext cx="468009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" y="5029199"/>
            <a:ext cx="4680092" cy="685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234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858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14F23C46-D1D1-42BC-9451-5BB304CC5B2C}" type="slidenum">
              <a:rPr lang="en-GB" smtClean="0">
                <a:solidFill>
                  <a:srgbClr val="000000"/>
                </a:solidFill>
                <a:latin typeface="Arial" charset="0"/>
              </a:rPr>
              <a:pPr algn="ctr"/>
              <a:t>47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 dirty="0" smtClean="0">
                <a:solidFill>
                  <a:srgbClr val="000000"/>
                </a:solidFill>
              </a:rPr>
              <a:t>Example 1: </a:t>
            </a:r>
            <a:r>
              <a:rPr lang="en-GB" sz="2000" dirty="0">
                <a:solidFill>
                  <a:srgbClr val="000000"/>
                </a:solidFill>
              </a:rPr>
              <a:t>CMOS Common-Source Amp</a:t>
            </a:r>
            <a:endParaRPr lang="en-GB" sz="2000" i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838200"/>
            <a:ext cx="1447800" cy="1219200"/>
          </a:xfrm>
          <a:prstGeom prst="rect">
            <a:avLst/>
          </a:prstGeom>
          <a:solidFill>
            <a:srgbClr val="FFC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2057400"/>
            <a:ext cx="914400" cy="1081088"/>
          </a:xfrm>
          <a:prstGeom prst="rect">
            <a:avLst/>
          </a:prstGeom>
          <a:solidFill>
            <a:srgbClr val="FFC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860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617622"/>
              </p:ext>
            </p:extLst>
          </p:nvPr>
        </p:nvGraphicFramePr>
        <p:xfrm>
          <a:off x="6659563" y="3263900"/>
          <a:ext cx="2255837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0" name="Equation" r:id="rId5" imgW="1409400" imgH="1904760" progId="Equation.DSMT4">
                  <p:embed/>
                </p:oleObj>
              </mc:Choice>
              <mc:Fallback>
                <p:oleObj name="Equation" r:id="rId5" imgW="1409400" imgH="1904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263900"/>
                        <a:ext cx="2255837" cy="306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70948"/>
              </p:ext>
            </p:extLst>
          </p:nvPr>
        </p:nvGraphicFramePr>
        <p:xfrm>
          <a:off x="288925" y="1066800"/>
          <a:ext cx="5668963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1" name="Equation" r:id="rId7" imgW="3543120" imgH="2158920" progId="Equation.DSMT4">
                  <p:embed/>
                </p:oleObj>
              </mc:Choice>
              <mc:Fallback>
                <p:oleObj name="Equation" r:id="rId7" imgW="3543120" imgH="2158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1066800"/>
                        <a:ext cx="5668963" cy="346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304800" y="1066800"/>
            <a:ext cx="3886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1447800"/>
            <a:ext cx="3886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9952" y="1828800"/>
            <a:ext cx="5613648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7552" y="2286000"/>
            <a:ext cx="5232648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800" y="2667000"/>
            <a:ext cx="5232648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00" y="3129980"/>
            <a:ext cx="5105400" cy="6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" y="3886200"/>
            <a:ext cx="5169024" cy="6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06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" y="3914775"/>
            <a:ext cx="67151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00BD2E5E-06E2-4812-97BF-1C9E8E708371}" type="slidenum">
              <a:rPr lang="en-GB" smtClean="0">
                <a:solidFill>
                  <a:srgbClr val="000000"/>
                </a:solidFill>
                <a:latin typeface="Arial" charset="0"/>
              </a:rPr>
              <a:pPr algn="ctr"/>
              <a:t>48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-76200" y="457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 dirty="0" smtClean="0">
                <a:solidFill>
                  <a:srgbClr val="000000"/>
                </a:solidFill>
              </a:rPr>
              <a:t>Example 1: </a:t>
            </a:r>
            <a:r>
              <a:rPr lang="en-GB" sz="2000" dirty="0">
                <a:solidFill>
                  <a:srgbClr val="000000"/>
                </a:solidFill>
              </a:rPr>
              <a:t>CMOS Common-Source Amp</a:t>
            </a:r>
            <a:endParaRPr lang="en-GB" sz="2000" i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86800" y="1066800"/>
            <a:ext cx="228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6200" y="609600"/>
            <a:ext cx="42545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94688" y="14795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1066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860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942402"/>
              </p:ext>
            </p:extLst>
          </p:nvPr>
        </p:nvGraphicFramePr>
        <p:xfrm>
          <a:off x="6659563" y="3124200"/>
          <a:ext cx="2255837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4" name="Equation" r:id="rId5" imgW="1409400" imgH="1904760" progId="Equation.DSMT4">
                  <p:embed/>
                </p:oleObj>
              </mc:Choice>
              <mc:Fallback>
                <p:oleObj name="Equation" r:id="rId5" imgW="1409400" imgH="1904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124200"/>
                        <a:ext cx="2255837" cy="306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25463" y="930275"/>
          <a:ext cx="5037137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5" name="Equation" r:id="rId7" imgW="3149280" imgH="1650960" progId="Equation.DSMT4">
                  <p:embed/>
                </p:oleObj>
              </mc:Choice>
              <mc:Fallback>
                <p:oleObj name="Equation" r:id="rId7" imgW="3149280" imgH="1650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930275"/>
                        <a:ext cx="5037137" cy="265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1752600"/>
            <a:ext cx="3276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2667000"/>
            <a:ext cx="4267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5334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867400" y="685800"/>
            <a:ext cx="1447800" cy="1219200"/>
          </a:xfrm>
          <a:prstGeom prst="rect">
            <a:avLst/>
          </a:prstGeom>
          <a:solidFill>
            <a:srgbClr val="FFC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7400" y="1905000"/>
            <a:ext cx="914400" cy="1081088"/>
          </a:xfrm>
          <a:prstGeom prst="rect">
            <a:avLst/>
          </a:prstGeom>
          <a:solidFill>
            <a:srgbClr val="FFC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49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 dirty="0" smtClean="0">
                <a:solidFill>
                  <a:srgbClr val="000000"/>
                </a:solidFill>
              </a:rPr>
              <a:t>Example 2: CMOS </a:t>
            </a:r>
            <a:r>
              <a:rPr lang="en-GB" sz="2000" dirty="0">
                <a:solidFill>
                  <a:srgbClr val="000000"/>
                </a:solidFill>
              </a:rPr>
              <a:t>Common-Source Cascade</a:t>
            </a:r>
            <a:endParaRPr lang="en-GB" sz="2000" i="1" dirty="0">
              <a:solidFill>
                <a:srgbClr val="000000"/>
              </a:solidFill>
            </a:endParaRPr>
          </a:p>
        </p:txBody>
      </p:sp>
      <p:pic>
        <p:nvPicPr>
          <p:cNvPr id="32771" name="Picture 15" descr="casca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64103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228600" y="44196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 i="1">
                <a:solidFill>
                  <a:srgbClr val="000000"/>
                </a:solidFill>
              </a:rPr>
              <a:t>What is the overall low-frequency gain if the per-stage gain is –42?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</a:pPr>
            <a:endParaRPr lang="en-GB" sz="2000" i="1">
              <a:solidFill>
                <a:srgbClr val="00000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sz="2000" i="1">
                <a:solidFill>
                  <a:srgbClr val="000000"/>
                </a:solidFill>
              </a:rPr>
              <a:t>What is the 3-dB frequency if the per-stage 3-dB f</a:t>
            </a:r>
            <a:r>
              <a:rPr lang="en-GB" sz="2000" i="1" baseline="-25000">
                <a:solidFill>
                  <a:srgbClr val="000000"/>
                </a:solidFill>
              </a:rPr>
              <a:t>H</a:t>
            </a:r>
            <a:r>
              <a:rPr lang="en-GB" sz="2000" i="1">
                <a:solidFill>
                  <a:srgbClr val="000000"/>
                </a:solidFill>
              </a:rPr>
              <a:t> is 6 MHz?</a:t>
            </a:r>
          </a:p>
        </p:txBody>
      </p:sp>
    </p:spTree>
    <p:extLst>
      <p:ext uri="{BB962C8B-B14F-4D97-AF65-F5344CB8AC3E}">
        <p14:creationId xmlns:p14="http://schemas.microsoft.com/office/powerpoint/2010/main" val="213173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381000" y="1371600"/>
            <a:ext cx="4697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/>
              <a:t>  High-Frequency Small-Signal Model 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EECE 311 – High-Frequency Models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A3BFFA-3BA9-44B4-9E86-E0F5E6031036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GB" sz="3600" smtClean="0"/>
              <a:t>BJT High-Frequency Model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09800"/>
            <a:ext cx="5768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81000" y="4811713"/>
            <a:ext cx="8502071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dirty="0"/>
              <a:t>  B’ is the </a:t>
            </a:r>
            <a:r>
              <a:rPr lang="en-GB" i="1" dirty="0"/>
              <a:t>internal</a:t>
            </a:r>
            <a:r>
              <a:rPr lang="en-GB" dirty="0"/>
              <a:t> base</a:t>
            </a:r>
          </a:p>
          <a:p>
            <a:pPr lvl="2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dirty="0"/>
              <a:t> </a:t>
            </a:r>
            <a:r>
              <a:rPr lang="en-GB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i="1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dirty="0"/>
              <a:t> is base spreading resistance B-B</a:t>
            </a:r>
            <a:r>
              <a:rPr lang="en-GB" dirty="0" smtClean="0"/>
              <a:t>’ (small, negligible at low frequency)</a:t>
            </a:r>
            <a:endParaRPr lang="en-GB" dirty="0"/>
          </a:p>
          <a:p>
            <a:pPr lvl="2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dirty="0"/>
              <a:t> </a:t>
            </a:r>
            <a:r>
              <a:rPr lang="en-GB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baseline="-25000" dirty="0" err="1">
                <a:latin typeface="Symbol" pitchFamily="18" charset="2"/>
                <a:cs typeface="Times New Roman" pitchFamily="18" charset="0"/>
              </a:rPr>
              <a:t>p</a:t>
            </a:r>
            <a:r>
              <a:rPr lang="en-GB" dirty="0"/>
              <a:t> = </a:t>
            </a:r>
            <a:r>
              <a:rPr lang="en-GB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i="1" baseline="-25000" dirty="0" err="1">
                <a:latin typeface="Times New Roman" pitchFamily="18" charset="0"/>
                <a:cs typeface="Times New Roman" pitchFamily="18" charset="0"/>
              </a:rPr>
              <a:t>b’e</a:t>
            </a:r>
            <a:endParaRPr lang="en-GB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14800" y="22098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1400" y="2971800"/>
            <a:ext cx="914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05000" y="22860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6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7" grpId="0"/>
      <p:bldP spid="7" grpId="0"/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Solution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453AD6C-DDC1-46A8-87E6-2907E19DAEF7}" type="slidenum">
              <a:rPr lang="en-GB" smtClean="0">
                <a:solidFill>
                  <a:srgbClr val="000000"/>
                </a:solidFill>
              </a:rPr>
              <a:pPr/>
              <a:t>50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5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z="3200" dirty="0" smtClean="0"/>
              <a:t>Example 3: Common-Emitter Amplifier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r>
              <a:rPr lang="en-US" sz="2000" smtClean="0"/>
              <a:t>Find the 3-dB frequency</a:t>
            </a:r>
            <a:br>
              <a:rPr lang="en-US" sz="2000" smtClean="0"/>
            </a:br>
            <a:r>
              <a:rPr lang="en-US" sz="2000" i="1" smtClean="0"/>
              <a:t>f</a:t>
            </a:r>
            <a:r>
              <a:rPr lang="en-US" sz="2000" baseline="-25000" smtClean="0"/>
              <a:t>H</a:t>
            </a:r>
            <a:r>
              <a:rPr lang="en-US" sz="2000" smtClean="0"/>
              <a:t> using Miller’s approximation</a:t>
            </a:r>
          </a:p>
          <a:p>
            <a:endParaRPr lang="en-US" sz="2000" smtClean="0"/>
          </a:p>
          <a:p>
            <a:r>
              <a:rPr lang="en-US" sz="2000" smtClean="0"/>
              <a:t>Assume that the </a:t>
            </a:r>
            <a:r>
              <a:rPr lang="en-US" sz="2000" b="1" smtClean="0"/>
              <a:t>input circuit</a:t>
            </a:r>
            <a:r>
              <a:rPr lang="en-US" sz="2000" smtClean="0"/>
              <a:t> </a:t>
            </a:r>
            <a:br>
              <a:rPr lang="en-US" sz="2000" smtClean="0"/>
            </a:br>
            <a:r>
              <a:rPr lang="en-US" sz="2000" smtClean="0"/>
              <a:t>determines the value of </a:t>
            </a:r>
            <a:r>
              <a:rPr lang="en-US" sz="2000" i="1" smtClean="0"/>
              <a:t>f</a:t>
            </a:r>
            <a:r>
              <a:rPr lang="en-US" sz="2000" baseline="-25000" smtClean="0"/>
              <a:t>H</a:t>
            </a: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01623B-B66B-46DB-A029-589341FE6F3E}" type="slidenum">
              <a:rPr lang="en-GB" smtClean="0">
                <a:solidFill>
                  <a:srgbClr val="000000"/>
                </a:solidFill>
              </a:rPr>
              <a:pPr/>
              <a:t>51</a:t>
            </a:fld>
            <a:endParaRPr lang="en-GB" smtClean="0">
              <a:solidFill>
                <a:srgbClr val="000000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525963" y="1143000"/>
          <a:ext cx="4618037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7" name="Visio" r:id="rId4" imgW="1098194" imgH="1123593" progId="Visio.Drawing.11">
                  <p:embed/>
                </p:oleObj>
              </mc:Choice>
              <mc:Fallback>
                <p:oleObj name="Visio" r:id="rId4" imgW="1098194" imgH="11235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1143000"/>
                        <a:ext cx="4618037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90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Solution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453AD6C-DDC1-46A8-87E6-2907E19DAEF7}" type="slidenum">
              <a:rPr lang="en-GB" smtClean="0">
                <a:solidFill>
                  <a:srgbClr val="000000"/>
                </a:solidFill>
              </a:rPr>
              <a:pPr/>
              <a:t>52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3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EECE 311 – High-Frequency Models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3035DD8-E8BA-48BB-949D-D8260DA83F5F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D</a:t>
            </a:r>
            <a:r>
              <a:rPr lang="en-GB" sz="2400" dirty="0" smtClean="0"/>
              <a:t>EFINITION</a:t>
            </a:r>
            <a:r>
              <a:rPr lang="en-GB" sz="3200" dirty="0" smtClean="0"/>
              <a:t>: Unity-Gain Frequency</a:t>
            </a:r>
            <a:br>
              <a:rPr lang="en-GB" sz="3200" dirty="0" smtClean="0"/>
            </a:br>
            <a:r>
              <a:rPr lang="en-GB" sz="3200" dirty="0" smtClean="0"/>
              <a:t>Used to find capacitance values</a:t>
            </a:r>
          </a:p>
        </p:txBody>
      </p:sp>
      <p:graphicFrame>
        <p:nvGraphicFramePr>
          <p:cNvPr id="74773" name="Object 6"/>
          <p:cNvGraphicFramePr>
            <a:graphicFrameLocks noChangeAspect="1"/>
          </p:cNvGraphicFramePr>
          <p:nvPr/>
        </p:nvGraphicFramePr>
        <p:xfrm>
          <a:off x="2819400" y="2209800"/>
          <a:ext cx="28956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8" name="Equation" r:id="rId4" imgW="1218960" imgH="444240" progId="Equation.DSMT4">
                  <p:embed/>
                </p:oleObj>
              </mc:Choice>
              <mc:Fallback>
                <p:oleObj name="Equation" r:id="rId4" imgW="1218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09800"/>
                        <a:ext cx="2895600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33800" cy="457200"/>
          </a:xfrm>
        </p:spPr>
        <p:txBody>
          <a:bodyPr/>
          <a:lstStyle/>
          <a:p>
            <a:r>
              <a:rPr lang="en-US" sz="2000" smtClean="0"/>
              <a:t>MOSFET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" y="3886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BJT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895600" y="4343400"/>
          <a:ext cx="27146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9" name="Equation" r:id="rId6" imgW="1143000" imgH="444240" progId="Equation.DSMT4">
                  <p:embed/>
                </p:oleObj>
              </mc:Choice>
              <mc:Fallback>
                <p:oleObj name="Equation" r:id="rId6" imgW="1143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2714625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164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sz="3600" dirty="0" smtClean="0"/>
              <a:t>Frequency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601"/>
            <a:ext cx="8458200" cy="3532909"/>
          </a:xfrm>
        </p:spPr>
        <p:txBody>
          <a:bodyPr/>
          <a:lstStyle/>
          <a:p>
            <a:r>
              <a:rPr lang="en-US" sz="2000" dirty="0" smtClean="0"/>
              <a:t>At low frequency</a:t>
            </a:r>
          </a:p>
          <a:p>
            <a:pPr lvl="1"/>
            <a:r>
              <a:rPr lang="en-US" sz="1800" dirty="0" smtClean="0"/>
              <a:t>capacitors are open-circuits (and inductors are short circuits)</a:t>
            </a:r>
          </a:p>
          <a:p>
            <a:pPr lvl="2"/>
            <a:r>
              <a:rPr lang="en-US" sz="1400" dirty="0" smtClean="0"/>
              <a:t>amplifier characteristics are not affected by frequency (no frequency-dependent elements)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Capacitor impedance </a:t>
            </a:r>
          </a:p>
          <a:p>
            <a:pPr lvl="1"/>
            <a:r>
              <a:rPr lang="en-US" sz="1800" b="1" dirty="0" smtClean="0"/>
              <a:t>Changes with frequency</a:t>
            </a:r>
            <a:r>
              <a:rPr lang="en-US" sz="1800" dirty="0" smtClean="0"/>
              <a:t>:                       ,    Z(</a:t>
            </a:r>
            <a:r>
              <a:rPr lang="en-US" sz="1800" i="1" dirty="0" err="1" smtClean="0"/>
              <a:t>j</a:t>
            </a:r>
            <a:r>
              <a:rPr lang="en-US" sz="1800" i="1" dirty="0" err="1" smtClean="0">
                <a:latin typeface="Symbol" pitchFamily="18" charset="2"/>
              </a:rPr>
              <a:t>w</a:t>
            </a:r>
            <a:r>
              <a:rPr lang="en-US" sz="1800" dirty="0" smtClean="0"/>
              <a:t>) = -</a:t>
            </a:r>
            <a:r>
              <a:rPr lang="en-US" sz="1800" i="1" dirty="0" smtClean="0"/>
              <a:t>j </a:t>
            </a:r>
            <a:r>
              <a:rPr lang="en-US" sz="1800" dirty="0" smtClean="0"/>
              <a:t>/</a:t>
            </a:r>
            <a:r>
              <a:rPr lang="en-US" sz="1800" i="1" dirty="0" err="1" smtClean="0">
                <a:latin typeface="Symbol" pitchFamily="18" charset="2"/>
              </a:rPr>
              <a:t>w</a:t>
            </a:r>
            <a:r>
              <a:rPr lang="en-US" sz="1800" i="1" dirty="0" err="1" smtClean="0"/>
              <a:t>C</a:t>
            </a:r>
            <a:r>
              <a:rPr lang="en-US" sz="1800" dirty="0" smtClean="0"/>
              <a:t>   (infinite at DC)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As </a:t>
            </a:r>
            <a:r>
              <a:rPr lang="en-US" sz="2000" i="1" dirty="0" smtClean="0">
                <a:latin typeface="Symbol" charset="2"/>
                <a:cs typeface="Symbol" charset="2"/>
              </a:rPr>
              <a:t>w</a:t>
            </a:r>
            <a:r>
              <a:rPr lang="en-US" sz="2000" dirty="0" smtClean="0"/>
              <a:t> increases, we need to study the “Frequency Response”</a:t>
            </a:r>
          </a:p>
          <a:p>
            <a:pPr lvl="1"/>
            <a:r>
              <a:rPr lang="en-US" sz="1800" dirty="0" smtClean="0"/>
              <a:t>Input is</a:t>
            </a:r>
          </a:p>
          <a:p>
            <a:pPr lvl="1"/>
            <a:r>
              <a:rPr lang="en-US" sz="1800" dirty="0" smtClean="0"/>
              <a:t>Output is 		          since the system is </a:t>
            </a:r>
            <a:r>
              <a:rPr lang="en-US" sz="1800" i="1" dirty="0" smtClean="0"/>
              <a:t>linear</a:t>
            </a:r>
          </a:p>
          <a:p>
            <a:pPr lvl="1"/>
            <a:r>
              <a:rPr lang="en-US" sz="1800" dirty="0" smtClean="0"/>
              <a:t>How do </a:t>
            </a:r>
            <a:r>
              <a:rPr lang="en-US" sz="1800" b="1" i="1" dirty="0" smtClean="0"/>
              <a:t>A</a:t>
            </a:r>
            <a:r>
              <a:rPr lang="en-US" sz="1800" dirty="0" smtClean="0"/>
              <a:t> (magnitude) and </a:t>
            </a:r>
            <a:r>
              <a:rPr lang="en-US" sz="1800" b="1" i="1" dirty="0" smtClean="0">
                <a:latin typeface="Symbol" pitchFamily="18" charset="2"/>
              </a:rPr>
              <a:t>f</a:t>
            </a:r>
            <a:r>
              <a:rPr lang="en-US" sz="1800" dirty="0" smtClean="0"/>
              <a:t> (phase) vary with frequency </a:t>
            </a:r>
            <a:r>
              <a:rPr lang="en-US" sz="1800" b="1" i="1" dirty="0" smtClean="0">
                <a:latin typeface="Symbol" pitchFamily="18" charset="2"/>
              </a:rPr>
              <a:t>w</a:t>
            </a:r>
            <a:r>
              <a:rPr lang="en-US" sz="1800" dirty="0" smtClean="0"/>
              <a:t>?</a:t>
            </a:r>
          </a:p>
        </p:txBody>
      </p:sp>
      <p:sp>
        <p:nvSpPr>
          <p:cNvPr id="61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EECE 311 – Frequency Response</a:t>
            </a:r>
          </a:p>
        </p:txBody>
      </p:sp>
      <p:sp>
        <p:nvSpPr>
          <p:cNvPr id="61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98F07B-1D60-432B-B51E-6B6B21E3441D}" type="slidenum">
              <a:rPr lang="en-GB" smtClean="0"/>
              <a:pPr/>
              <a:t>7</a:t>
            </a:fld>
            <a:endParaRPr lang="en-GB" smtClean="0"/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782921"/>
              </p:ext>
            </p:extLst>
          </p:nvPr>
        </p:nvGraphicFramePr>
        <p:xfrm>
          <a:off x="4114800" y="2899302"/>
          <a:ext cx="1239837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0" name="Equation" r:id="rId3" imgW="749160" imgH="393480" progId="Equation.DSMT4">
                  <p:embed/>
                </p:oleObj>
              </mc:Choice>
              <mc:Fallback>
                <p:oleObj name="Equation" r:id="rId3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899302"/>
                        <a:ext cx="1239837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843855"/>
              </p:ext>
            </p:extLst>
          </p:nvPr>
        </p:nvGraphicFramePr>
        <p:xfrm>
          <a:off x="2117725" y="4410782"/>
          <a:ext cx="7985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1" name="Equation" r:id="rId5" imgW="482400" imgH="203040" progId="Equation.DSMT4">
                  <p:embed/>
                </p:oleObj>
              </mc:Choice>
              <mc:Fallback>
                <p:oleObj name="Equation" r:id="rId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4410782"/>
                        <a:ext cx="798513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555740"/>
              </p:ext>
            </p:extLst>
          </p:nvPr>
        </p:nvGraphicFramePr>
        <p:xfrm>
          <a:off x="2286000" y="4753149"/>
          <a:ext cx="13446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2" name="Equation" r:id="rId7" imgW="812520" imgH="203040" progId="Equation.DSMT4">
                  <p:embed/>
                </p:oleObj>
              </mc:Choice>
              <mc:Fallback>
                <p:oleObj name="Equation" r:id="rId7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753149"/>
                        <a:ext cx="1344613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01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3200" dirty="0" smtClean="0"/>
              <a:t>Example – How does one capacitor affect amplifier gain?</a:t>
            </a:r>
          </a:p>
        </p:txBody>
      </p:sp>
      <p:pic>
        <p:nvPicPr>
          <p:cNvPr id="16387" name="Content Placeholder 5" descr="New Picture (24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585912"/>
            <a:ext cx="7131050" cy="1766888"/>
          </a:xfrm>
        </p:spPr>
      </p:pic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EECE 311 – Frequency Response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52F4215-F472-4DBF-ACF8-E4F70D90F35A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90600" y="35814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Given</a:t>
            </a:r>
            <a:r>
              <a:rPr lang="en-US" sz="2000" kern="0" dirty="0" smtClean="0">
                <a:latin typeface="+mn-lt"/>
                <a:cs typeface="+mn-cs"/>
              </a:rPr>
              <a:t>: Blue block is the amplifier</a:t>
            </a:r>
            <a:endParaRPr lang="en-US" sz="2000" kern="0" dirty="0">
              <a:latin typeface="+mn-lt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kern="0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kern="0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20 K</a:t>
            </a:r>
            <a:r>
              <a:rPr lang="en-US" kern="0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i="1" kern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i="1" kern="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kern="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= 100 K</a:t>
            </a:r>
            <a:r>
              <a:rPr lang="en-US" kern="0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i="1" kern="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kern="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= 60 pF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i="1" kern="0" dirty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= 144 V/V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kern="0" baseline="-25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= 200 </a:t>
            </a:r>
            <a:r>
              <a:rPr lang="en-US" kern="0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kern="0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= 1 K</a:t>
            </a:r>
            <a:r>
              <a:rPr lang="en-US" kern="0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43400" y="3627438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Find: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kern="0" baseline="-25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kern="0" dirty="0">
                <a:latin typeface="Times New Roman" pitchFamily="18" charset="0"/>
                <a:cs typeface="Times New Roman" pitchFamily="18" charset="0"/>
              </a:rPr>
              <a:t>/V</a:t>
            </a:r>
            <a:r>
              <a:rPr lang="en-US" i="1" kern="0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kern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Plot 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magnitude response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phase response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i="1" kern="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kern="0" baseline="-250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) when </a:t>
            </a:r>
            <a:r>
              <a:rPr lang="en-US" i="1" kern="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kern="0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kern="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) = 0.1 sin10</a:t>
            </a:r>
            <a:r>
              <a:rPr lang="en-US" i="1" kern="0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kern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V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      for </a:t>
            </a:r>
            <a:r>
              <a:rPr lang="en-US" i="1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= 2, 5, 6, 8</a:t>
            </a:r>
          </a:p>
        </p:txBody>
      </p:sp>
    </p:spTree>
    <p:extLst>
      <p:ext uri="{BB962C8B-B14F-4D97-AF65-F5344CB8AC3E}">
        <p14:creationId xmlns:p14="http://schemas.microsoft.com/office/powerpoint/2010/main" val="293570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z="3200" smtClean="0"/>
              <a:t>Solution</a:t>
            </a:r>
          </a:p>
        </p:txBody>
      </p:sp>
      <p:sp>
        <p:nvSpPr>
          <p:cNvPr id="71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EECE 311 – Frequency Response</a:t>
            </a:r>
          </a:p>
        </p:txBody>
      </p:sp>
      <p:sp>
        <p:nvSpPr>
          <p:cNvPr id="71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AC8877C-660A-4662-9C71-4985A7A8EC4B}" type="slidenum">
              <a:rPr lang="en-GB" smtClean="0"/>
              <a:pPr/>
              <a:t>9</a:t>
            </a:fld>
            <a:endParaRPr lang="en-GB" smtClean="0"/>
          </a:p>
        </p:txBody>
      </p:sp>
      <p:pic>
        <p:nvPicPr>
          <p:cNvPr id="7177" name="Content Placeholder 5" descr="New Picture (24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57200"/>
            <a:ext cx="49530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4773" name="Object 21"/>
          <p:cNvGraphicFramePr>
            <a:graphicFrameLocks noChangeAspect="1"/>
          </p:cNvGraphicFramePr>
          <p:nvPr/>
        </p:nvGraphicFramePr>
        <p:xfrm>
          <a:off x="1295400" y="2133600"/>
          <a:ext cx="15160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2" name="Equation" r:id="rId4" imgW="914400" imgH="431640" progId="Equation.DSMT4">
                  <p:embed/>
                </p:oleObj>
              </mc:Choice>
              <mc:Fallback>
                <p:oleObj name="Equation" r:id="rId4" imgW="914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133600"/>
                        <a:ext cx="1516063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191000" cy="457200"/>
          </a:xfrm>
        </p:spPr>
        <p:txBody>
          <a:bodyPr/>
          <a:lstStyle/>
          <a:p>
            <a:r>
              <a:rPr lang="en-US" sz="2000" smtClean="0"/>
              <a:t>Express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smtClean="0"/>
              <a:t> as a function of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smtClean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330325" y="3027363"/>
          <a:ext cx="48006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3" name="Equation" r:id="rId6" imgW="2895480" imgH="457200" progId="Equation.DSMT4">
                  <p:embed/>
                </p:oleObj>
              </mc:Choice>
              <mc:Fallback>
                <p:oleObj name="Equation" r:id="rId6" imgW="2895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3027363"/>
                        <a:ext cx="4800600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325563" y="3962400"/>
          <a:ext cx="469423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4" name="Equation" r:id="rId8" imgW="2831760" imgH="444240" progId="Equation.DSMT4">
                  <p:embed/>
                </p:oleObj>
              </mc:Choice>
              <mc:Fallback>
                <p:oleObj name="Equation" r:id="rId8" imgW="2831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3962400"/>
                        <a:ext cx="4694237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33400" y="4800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Express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kern="0" dirty="0">
                <a:latin typeface="+mn-lt"/>
                <a:cs typeface="+mn-cs"/>
              </a:rPr>
              <a:t> as a function of </a:t>
            </a:r>
            <a:r>
              <a:rPr lang="en-US" sz="2000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kern="0" baseline="-250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352550" y="5267325"/>
          <a:ext cx="36004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5" name="Equation" r:id="rId10" imgW="2171520" imgH="431640" progId="Equation.DSMT4">
                  <p:embed/>
                </p:oleObj>
              </mc:Choice>
              <mc:Fallback>
                <p:oleObj name="Equation" r:id="rId10" imgW="2171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5267325"/>
                        <a:ext cx="360045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143000" y="2057400"/>
            <a:ext cx="1981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9200" y="2971800"/>
            <a:ext cx="4953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43000" y="3886200"/>
            <a:ext cx="4953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43000" y="5257800"/>
            <a:ext cx="4953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0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890</TotalTime>
  <Words>1207</Words>
  <Application>Microsoft Macintosh PowerPoint</Application>
  <PresentationFormat>On-screen Show (4:3)</PresentationFormat>
  <Paragraphs>287</Paragraphs>
  <Slides>52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Pixel</vt:lpstr>
      <vt:lpstr>1_Pixel</vt:lpstr>
      <vt:lpstr>Equation</vt:lpstr>
      <vt:lpstr>Visio</vt:lpstr>
      <vt:lpstr>EECE 311: Electronic Circuits Part 2</vt:lpstr>
      <vt:lpstr>Amplifier frequency response</vt:lpstr>
      <vt:lpstr>MOSFET High-Frequency Model</vt:lpstr>
      <vt:lpstr>PowerPoint Presentation</vt:lpstr>
      <vt:lpstr>BJT High-Frequency Model</vt:lpstr>
      <vt:lpstr>DEFINITION: Unity-Gain Frequency Used to find capacitance values</vt:lpstr>
      <vt:lpstr>Frequency Response</vt:lpstr>
      <vt:lpstr>Example – How does one capacitor affect amplifier gain?</vt:lpstr>
      <vt:lpstr>Solution</vt:lpstr>
      <vt:lpstr>Solution</vt:lpstr>
      <vt:lpstr>Review: Low-Pass Single Time Constant</vt:lpstr>
      <vt:lpstr>Solution (continued) </vt:lpstr>
      <vt:lpstr>Solution</vt:lpstr>
      <vt:lpstr>Solution</vt:lpstr>
      <vt:lpstr>Amplifier High-Frequency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Bode Plot Construction</vt:lpstr>
      <vt:lpstr>Bode Plot Construction</vt:lpstr>
      <vt:lpstr>Bode Plot Construction</vt:lpstr>
      <vt:lpstr>Bode Plot Construction</vt:lpstr>
      <vt:lpstr>High-Frequency Response of Common Source and Common Emitter Amplifiers</vt:lpstr>
      <vt:lpstr>At signal frequencies</vt:lpstr>
      <vt:lpstr>High-Frequency Response of Common Source and Common Emitter Amplifiers</vt:lpstr>
      <vt:lpstr>PowerPoint Presentation</vt:lpstr>
      <vt:lpstr>PowerPoint Presentation</vt:lpstr>
      <vt:lpstr>PowerPoint Presentation</vt:lpstr>
      <vt:lpstr>PowerPoint Presentation</vt:lpstr>
      <vt:lpstr>Miller’s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Open-Circuit Time Constants (cont’d)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</vt:lpstr>
      <vt:lpstr>Example 3: Common-Emitter Amplifier</vt:lpstr>
      <vt:lpstr>Solution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EECE 311: Electronics II</dc:title>
  <dc:creator>Marwan Ramadan</dc:creator>
  <cp:lastModifiedBy>Ayman Kayssi</cp:lastModifiedBy>
  <cp:revision>57</cp:revision>
  <dcterms:created xsi:type="dcterms:W3CDTF">2005-10-01T22:29:44Z</dcterms:created>
  <dcterms:modified xsi:type="dcterms:W3CDTF">2012-02-17T17:51:51Z</dcterms:modified>
</cp:coreProperties>
</file>