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F5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C30BAB0-42BC-4EA8-9383-ABB8EC862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0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B6287-4C4B-4299-91A6-9653E0FE1F0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5758F-96F8-4C53-8C0A-ECCD563D30F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33187-1610-487D-B1F8-EA6F8647B72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D70BC-D10B-4FF3-B019-B7A75844D28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52F7D-6C91-4F03-A433-FACE3BD90C6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6569F-8733-41F5-8001-BDF10FFEA26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400C1-2D19-4E4F-B00B-35A99E7B54E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2A5D4-7679-4C41-9B3A-00B1FE33274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6360-DECC-40EE-A9B7-21560F5AC3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40E7B-965D-4B67-A147-267DC4135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07C1-3C6A-46FD-8287-B5C0E00EA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6875-D579-4031-B6D0-18BACA7A8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E93DB-1EAE-4FCB-92D0-94DC94DE1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8001-1684-485C-9EFD-90F01B71BC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B0F8A-C6CF-465A-81B2-1217B541F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D9E0F-1007-4291-AEC9-3CED76DDBE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3F9C0-AB5D-4CFD-A657-B029049617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635E6-CE40-4BBC-BFF2-E495F763FC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4B46C-8333-4A0E-BC19-D93F0159C4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/>
              <a:t>EECE 311 -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D971DBA-C066-4CC4-86D2-D5DB86BA94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0913" y="1839913"/>
            <a:ext cx="6934200" cy="14700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accent2"/>
                </a:solidFill>
              </a:rPr>
              <a:t>EECE 311: Electronic Circuits</a:t>
            </a:r>
          </a:p>
        </p:txBody>
      </p: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2743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2362200" y="34290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GB" sz="2100" dirty="0" smtClean="0">
                <a:solidFill>
                  <a:srgbClr val="FF9933"/>
                </a:solidFill>
              </a:rPr>
              <a:t>Introduction </a:t>
            </a:r>
            <a:r>
              <a:rPr lang="en-GB" sz="2100" dirty="0">
                <a:solidFill>
                  <a:srgbClr val="FF9933"/>
                </a:solidFill>
              </a:rPr>
              <a:t>and SPICE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C19DCE-5EE6-4C0D-8D72-EB413B58D45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Course Information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Class</a:t>
            </a:r>
            <a:endParaRPr lang="en-GB" sz="2000" dirty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Section 1: MWF at 8:00 </a:t>
            </a:r>
            <a:r>
              <a:rPr lang="en-GB" sz="2000" dirty="0" smtClean="0"/>
              <a:t>am in 541</a:t>
            </a: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Section 2: TR at 9:30 </a:t>
            </a:r>
            <a:r>
              <a:rPr lang="en-GB" sz="2000" dirty="0" smtClean="0"/>
              <a:t>am in 545</a:t>
            </a: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Section 3: MWF at 10:00 </a:t>
            </a:r>
            <a:r>
              <a:rPr lang="en-GB" sz="2000" dirty="0" smtClean="0"/>
              <a:t>am in 539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/>
              <a:t>			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Instructors: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err="1" smtClean="0"/>
              <a:t>Rouwaida</a:t>
            </a:r>
            <a:r>
              <a:rPr lang="en-GB" sz="2000" dirty="0" smtClean="0"/>
              <a:t> </a:t>
            </a:r>
            <a:r>
              <a:rPr lang="en-GB" sz="2000" dirty="0" err="1" smtClean="0"/>
              <a:t>Kanj</a:t>
            </a:r>
            <a:r>
              <a:rPr lang="en-GB" sz="2000" dirty="0" smtClean="0"/>
              <a:t> (Sections 1 and 3)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Office: Room </a:t>
            </a:r>
            <a:r>
              <a:rPr lang="en-GB" sz="1600" dirty="0" smtClean="0"/>
              <a:t>406C (</a:t>
            </a:r>
            <a:r>
              <a:rPr lang="en-GB" sz="1600" dirty="0" smtClean="0"/>
              <a:t>Bechtel)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Office Hours</a:t>
            </a:r>
            <a:r>
              <a:rPr lang="en-GB" sz="1600" dirty="0" smtClean="0"/>
              <a:t>: </a:t>
            </a:r>
            <a:r>
              <a:rPr lang="en-US" sz="1600" dirty="0"/>
              <a:t>M 12:30 – 2:00 </a:t>
            </a:r>
            <a:r>
              <a:rPr lang="en-US" sz="1600" dirty="0" smtClean="0"/>
              <a:t>pm, W </a:t>
            </a:r>
            <a:r>
              <a:rPr lang="en-US" sz="1600" dirty="0"/>
              <a:t>11:30 am – 1:00 pm and by appointment</a:t>
            </a:r>
            <a:endParaRPr lang="en-GB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Phone Extension</a:t>
            </a:r>
            <a:r>
              <a:rPr lang="en-GB" sz="1600" dirty="0" smtClean="0"/>
              <a:t>: 3618</a:t>
            </a:r>
            <a:endParaRPr lang="en-GB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Email: rk105@aub.edu.lb</a:t>
            </a:r>
            <a:endParaRPr lang="en-GB" sz="1600" dirty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Ayman Kayssi (Section 2)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Office: Room 404 (RGB)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Office Hours: M  1:00 </a:t>
            </a:r>
            <a:r>
              <a:rPr lang="en-GB" sz="1600" dirty="0"/>
              <a:t>– </a:t>
            </a:r>
            <a:r>
              <a:rPr lang="en-GB" sz="1600" dirty="0" smtClean="0"/>
              <a:t>3:</a:t>
            </a:r>
            <a:r>
              <a:rPr lang="en-GB" sz="1600" dirty="0"/>
              <a:t>00 </a:t>
            </a:r>
            <a:r>
              <a:rPr lang="en-GB" sz="1600" dirty="0" smtClean="0"/>
              <a:t>pm </a:t>
            </a:r>
            <a:r>
              <a:rPr lang="en-GB" sz="1600" dirty="0" smtClean="0"/>
              <a:t>and by appointment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Phone Extension: 3499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Email: </a:t>
            </a:r>
            <a:r>
              <a:rPr lang="en-GB" sz="1600" dirty="0" err="1" smtClean="0"/>
              <a:t>ayman@aub.edu.lb</a:t>
            </a:r>
            <a:endParaRPr lang="en-GB" sz="1600" u="sng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u="sng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E1974F-F55C-47D9-9FC9-5DECFFB4FAA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Course Description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29718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A course on BJT amplifiers; MOSFET amplifiers; differential amplifiers; frequency response of amplifiers; feedback; operational amplifiers; oscillators; digital CMOS circuits; SPICE simulations.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  <a:p>
            <a:pPr eaLnBrk="1" hangingPunct="1"/>
            <a:r>
              <a:rPr lang="en-GB" sz="2800" b="1" dirty="0" smtClean="0"/>
              <a:t>Textbook</a:t>
            </a:r>
          </a:p>
          <a:p>
            <a:pPr lvl="1" eaLnBrk="1" hangingPunct="1"/>
            <a:r>
              <a:rPr lang="en-GB" sz="2400" dirty="0" err="1" smtClean="0"/>
              <a:t>Sedra</a:t>
            </a:r>
            <a:r>
              <a:rPr lang="en-GB" sz="2400" dirty="0" smtClean="0"/>
              <a:t> and Smith</a:t>
            </a:r>
            <a:br>
              <a:rPr lang="en-GB" sz="2400" dirty="0" smtClean="0"/>
            </a:br>
            <a:r>
              <a:rPr lang="en-GB" sz="2400" i="1" dirty="0" smtClean="0"/>
              <a:t>Microelectronic Circuits</a:t>
            </a:r>
            <a:br>
              <a:rPr lang="en-GB" sz="2400" i="1" dirty="0" smtClean="0"/>
            </a:br>
            <a:r>
              <a:rPr lang="en-GB" sz="2400" dirty="0" smtClean="0"/>
              <a:t>sixth edition</a:t>
            </a:r>
          </a:p>
          <a:p>
            <a:pPr eaLnBrk="1" hangingPunct="1"/>
            <a:endParaRPr lang="en-GB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467100"/>
            <a:ext cx="21590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66C813-A7E8-44CA-B1FC-62ECD71D1DA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GB" smtClean="0"/>
              <a:t>Course Objectives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Provide students with: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essential background on amplifiers that use MOS field-effect transistors and bipolar junction transistors.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understanding of amplifier characteristics, limitations, and frequency response, and the integrated circuit implementation of amplifiers.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overview of the effects of feedback on amplifier performance, and oscillator design.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essential background on the operation and performance of various CMOS digital circuit families.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6FA65F-E3FB-4936-AD38-26110100F6F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GB" smtClean="0"/>
              <a:t>Course Outline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Chapter 6: Single-Stage Integrated-Circuit Amplifiers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Chapter 7: Differential and Multistage Amplifiers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Chapter 8: Frequency Response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Chapter 9: Feedback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Chapter 14: Digital CMOS Logic Circuits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/>
              <a:t>With the following additional sections: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/>
              <a:t>1.6, 2.1 – 2.8, 4.6, 5.6, 9.1, 10.1, 12.1 – 12.3, 15.1 </a:t>
            </a:r>
            <a:r>
              <a:rPr lang="en-US" sz="2000" dirty="0" smtClean="0"/>
              <a:t>–</a:t>
            </a:r>
            <a:r>
              <a:rPr lang="en-GB" sz="2000" dirty="0" smtClean="0"/>
              <a:t> 15.3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A3A624-DC81-4D9A-9534-81BC5732388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Assessment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38862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Midterm (30%)</a:t>
            </a:r>
          </a:p>
          <a:p>
            <a:pPr eaLnBrk="1" hangingPunct="1"/>
            <a:r>
              <a:rPr lang="en-GB" sz="2400" dirty="0" smtClean="0"/>
              <a:t>Final Exam (40%)</a:t>
            </a:r>
          </a:p>
          <a:p>
            <a:pPr eaLnBrk="1" hangingPunct="1"/>
            <a:r>
              <a:rPr lang="en-GB" sz="2400" dirty="0" smtClean="0"/>
              <a:t>Assignments (10%)</a:t>
            </a:r>
          </a:p>
          <a:p>
            <a:pPr eaLnBrk="1" hangingPunct="1"/>
            <a:r>
              <a:rPr lang="en-GB" sz="2400" dirty="0" smtClean="0"/>
              <a:t>Project (12%)</a:t>
            </a:r>
          </a:p>
          <a:p>
            <a:pPr eaLnBrk="1" hangingPunct="1"/>
            <a:r>
              <a:rPr lang="en-GB" sz="2400" dirty="0" smtClean="0"/>
              <a:t>Short quizzes (5%)</a:t>
            </a:r>
          </a:p>
          <a:p>
            <a:pPr eaLnBrk="1" hangingPunct="1"/>
            <a:r>
              <a:rPr lang="en-GB" sz="2400" dirty="0" smtClean="0"/>
              <a:t>Class participation (3%)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EECE 311 – Introduction and Review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45EB9B-3D85-4577-9AE0-FCA384EC9515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GB" smtClean="0"/>
              <a:t>Course Policy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The midterm will be on </a:t>
            </a:r>
            <a:r>
              <a:rPr lang="en-US" sz="2000" b="1" dirty="0" smtClean="0"/>
              <a:t>Thursday April 12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The midterm and final exam are </a:t>
            </a:r>
            <a:r>
              <a:rPr lang="en-US" sz="2000" b="1" dirty="0" smtClean="0"/>
              <a:t>open-book, open notes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Late homework will not be accepted. You have to work </a:t>
            </a:r>
            <a:r>
              <a:rPr lang="en-US" sz="2000" b="1" dirty="0" smtClean="0"/>
              <a:t>individually</a:t>
            </a:r>
            <a:r>
              <a:rPr lang="en-US" sz="2000" dirty="0" smtClean="0"/>
              <a:t> on your homework.</a:t>
            </a:r>
          </a:p>
          <a:p>
            <a:pPr eaLnBrk="1" hangingPunct="1"/>
            <a:r>
              <a:rPr lang="en-US" sz="2000" dirty="0" smtClean="0"/>
              <a:t>The project will be done in teams of </a:t>
            </a:r>
            <a:r>
              <a:rPr lang="en-US" sz="2000" b="1" dirty="0" smtClean="0"/>
              <a:t>three students</a:t>
            </a:r>
            <a:r>
              <a:rPr lang="en-US" sz="2000" dirty="0" smtClean="0"/>
              <a:t>.</a:t>
            </a:r>
          </a:p>
          <a:p>
            <a:pPr eaLnBrk="1" hangingPunct="1"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2400"/>
            <a:ext cx="2743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SPICE Introduction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419</TotalTime>
  <Words>354</Words>
  <Application>Microsoft Macintosh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EECE 311: Electronic Circuits</vt:lpstr>
      <vt:lpstr>Course Information</vt:lpstr>
      <vt:lpstr>Course Description</vt:lpstr>
      <vt:lpstr>Course Objectives</vt:lpstr>
      <vt:lpstr>Course Outline</vt:lpstr>
      <vt:lpstr>Assessment</vt:lpstr>
      <vt:lpstr>Course Policy</vt:lpstr>
      <vt:lpstr>SPICE Introduction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EECE 311: Electronics II</dc:title>
  <dc:creator>Marwan Ramadan</dc:creator>
  <cp:lastModifiedBy>Ayman Kayssi</cp:lastModifiedBy>
  <cp:revision>45</cp:revision>
  <dcterms:created xsi:type="dcterms:W3CDTF">2005-10-01T22:29:44Z</dcterms:created>
  <dcterms:modified xsi:type="dcterms:W3CDTF">2012-02-17T18:05:01Z</dcterms:modified>
</cp:coreProperties>
</file>