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E2DC80B-0294-49A4-969A-9702B4F0B983}" type="datetimeFigureOut">
              <a:rPr lang="en-US" smtClean="0"/>
              <a:t>6/1/2015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A3F601A-7B27-4404-94FF-C12C8EFB4F95}" type="slidenum">
              <a:rPr lang="en-US" smtClean="0"/>
              <a:t>‹#›</a:t>
            </a:fld>
            <a:endParaRPr lang="en-US"/>
          </a:p>
        </p:txBody>
      </p:sp>
    </p:spTree>
    <p:extLst>
      <p:ext uri="{BB962C8B-B14F-4D97-AF65-F5344CB8AC3E}">
        <p14:creationId xmlns:p14="http://schemas.microsoft.com/office/powerpoint/2010/main" val="4037869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62215E3-5707-49FD-94C3-8B90E31CA621}" type="datetimeFigureOut">
              <a:rPr lang="en-US" smtClean="0"/>
              <a:t>6/1/2015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8BB7CE-B887-471C-8B2A-8A8AF5D01BC5}" type="slidenum">
              <a:rPr lang="en-US" smtClean="0"/>
              <a:t>‹#›</a:t>
            </a:fld>
            <a:endParaRPr lang="en-US"/>
          </a:p>
        </p:txBody>
      </p:sp>
    </p:spTree>
    <p:extLst>
      <p:ext uri="{BB962C8B-B14F-4D97-AF65-F5344CB8AC3E}">
        <p14:creationId xmlns:p14="http://schemas.microsoft.com/office/powerpoint/2010/main" val="105005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8BB7CE-B887-471C-8B2A-8A8AF5D01BC5}" type="slidenum">
              <a:rPr lang="en-US" smtClean="0"/>
              <a:t>5</a:t>
            </a:fld>
            <a:endParaRPr lang="en-US"/>
          </a:p>
        </p:txBody>
      </p:sp>
    </p:spTree>
    <p:extLst>
      <p:ext uri="{BB962C8B-B14F-4D97-AF65-F5344CB8AC3E}">
        <p14:creationId xmlns:p14="http://schemas.microsoft.com/office/powerpoint/2010/main" val="411843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552513-47EF-49E1-87CD-490ADB8AA7CC}"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332762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52513-47EF-49E1-87CD-490ADB8AA7CC}"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144394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52513-47EF-49E1-87CD-490ADB8AA7CC}"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45204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52513-47EF-49E1-87CD-490ADB8AA7CC}"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369041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52513-47EF-49E1-87CD-490ADB8AA7CC}" type="datetimeFigureOut">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403763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552513-47EF-49E1-87CD-490ADB8AA7CC}"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188733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552513-47EF-49E1-87CD-490ADB8AA7CC}" type="datetimeFigureOut">
              <a:rPr lang="en-US" smtClean="0"/>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182846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552513-47EF-49E1-87CD-490ADB8AA7CC}" type="datetimeFigureOut">
              <a:rPr lang="en-US" smtClean="0"/>
              <a:t>6/1/2015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369960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52513-47EF-49E1-87CD-490ADB8AA7CC}" type="datetimeFigureOut">
              <a:rPr lang="en-US" smtClean="0"/>
              <a:t>6/1/2015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49818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52513-47EF-49E1-87CD-490ADB8AA7CC}"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39525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52513-47EF-49E1-87CD-490ADB8AA7CC}" type="datetimeFigureOut">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A96A1-9A86-4511-A011-F4DBABF2FD98}" type="slidenum">
              <a:rPr lang="en-US" smtClean="0"/>
              <a:t>‹#›</a:t>
            </a:fld>
            <a:endParaRPr lang="en-US"/>
          </a:p>
        </p:txBody>
      </p:sp>
    </p:spTree>
    <p:extLst>
      <p:ext uri="{BB962C8B-B14F-4D97-AF65-F5344CB8AC3E}">
        <p14:creationId xmlns:p14="http://schemas.microsoft.com/office/powerpoint/2010/main" val="212482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52513-47EF-49E1-87CD-490ADB8AA7CC}" type="datetimeFigureOut">
              <a:rPr lang="en-US" smtClean="0"/>
              <a:t>6/1/2015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A96A1-9A86-4511-A011-F4DBABF2FD98}" type="slidenum">
              <a:rPr lang="en-US" smtClean="0"/>
              <a:t>‹#›</a:t>
            </a:fld>
            <a:endParaRPr lang="en-US"/>
          </a:p>
        </p:txBody>
      </p:sp>
    </p:spTree>
    <p:extLst>
      <p:ext uri="{BB962C8B-B14F-4D97-AF65-F5344CB8AC3E}">
        <p14:creationId xmlns:p14="http://schemas.microsoft.com/office/powerpoint/2010/main" val="3178449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8.wmf"/></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GB" smtClean="0"/>
              <a:t>CHAPTER 2</a:t>
            </a:r>
          </a:p>
        </p:txBody>
      </p:sp>
      <p:sp>
        <p:nvSpPr>
          <p:cNvPr id="10243" name="Rectangle 3"/>
          <p:cNvSpPr>
            <a:spLocks noGrp="1" noChangeArrowheads="1"/>
          </p:cNvSpPr>
          <p:nvPr>
            <p:ph type="subTitle" idx="1"/>
          </p:nvPr>
        </p:nvSpPr>
        <p:spPr/>
        <p:txBody>
          <a:bodyPr/>
          <a:lstStyle/>
          <a:p>
            <a:pPr eaLnBrk="1" hangingPunct="1"/>
            <a:r>
              <a:rPr lang="en-GB" sz="3600" b="1" smtClean="0"/>
              <a:t>ORGANIZING AND GRAPHING DATA</a:t>
            </a:r>
          </a:p>
        </p:txBody>
      </p:sp>
      <p:sp>
        <p:nvSpPr>
          <p:cNvPr id="5"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68330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z="2800" dirty="0" smtClean="0"/>
              <a:t>Frequency Distributions</a:t>
            </a:r>
          </a:p>
        </p:txBody>
      </p:sp>
      <p:sp>
        <p:nvSpPr>
          <p:cNvPr id="34819" name="Rectangle 3"/>
          <p:cNvSpPr>
            <a:spLocks noGrp="1" noChangeArrowheads="1"/>
          </p:cNvSpPr>
          <p:nvPr>
            <p:ph type="body" idx="1"/>
          </p:nvPr>
        </p:nvSpPr>
        <p:spPr>
          <a:xfrm>
            <a:off x="76200" y="1524000"/>
            <a:ext cx="8070850" cy="2971800"/>
          </a:xfrm>
        </p:spPr>
        <p:txBody>
          <a:bodyPr>
            <a:normAutofit/>
          </a:bodyPr>
          <a:lstStyle/>
          <a:p>
            <a:pPr eaLnBrk="1" hangingPunct="1">
              <a:buFont typeface="Wingdings" charset="2"/>
              <a:buChar char=" "/>
            </a:pPr>
            <a:r>
              <a:rPr lang="en-GB" sz="2000" dirty="0" smtClean="0">
                <a:solidFill>
                  <a:schemeClr val="folHlink"/>
                </a:solidFill>
              </a:rPr>
              <a:t>Definition</a:t>
            </a:r>
            <a:r>
              <a:rPr lang="en-GB" sz="2000" dirty="0" smtClean="0"/>
              <a:t> </a:t>
            </a:r>
          </a:p>
          <a:p>
            <a:pPr eaLnBrk="1" hangingPunct="1">
              <a:buFont typeface="Wingdings" charset="2"/>
              <a:buChar char=" "/>
            </a:pPr>
            <a:r>
              <a:rPr lang="en-GB" sz="2000" dirty="0" smtClean="0"/>
              <a:t>The </a:t>
            </a:r>
            <a:r>
              <a:rPr lang="en-GB" sz="2000" b="1" i="1" u="sng" dirty="0" smtClean="0">
                <a:solidFill>
                  <a:schemeClr val="hlink"/>
                </a:solidFill>
              </a:rPr>
              <a:t>class boundary</a:t>
            </a:r>
            <a:r>
              <a:rPr lang="en-GB" sz="2000" dirty="0" smtClean="0"/>
              <a:t> is given by the midpoint of the upper limit of one class and the lower limit of the next class.</a:t>
            </a:r>
          </a:p>
          <a:p>
            <a:pPr eaLnBrk="1" hangingPunct="1">
              <a:buFont typeface="Wingdings" charset="2"/>
              <a:buChar char=" "/>
            </a:pPr>
            <a:endParaRPr lang="en-GB" sz="2000" dirty="0"/>
          </a:p>
          <a:p>
            <a:pPr eaLnBrk="1" hangingPunct="1">
              <a:buFont typeface="Wingdings" charset="2"/>
              <a:buChar char=" "/>
            </a:pPr>
            <a:endParaRPr lang="en-GB" sz="2000" dirty="0" smtClean="0"/>
          </a:p>
          <a:p>
            <a:pPr>
              <a:buNone/>
            </a:pPr>
            <a:r>
              <a:rPr lang="en-GB" sz="2000" dirty="0" smtClean="0">
                <a:solidFill>
                  <a:schemeClr val="hlink"/>
                </a:solidFill>
              </a:rPr>
              <a:t>	Finding Class Width </a:t>
            </a:r>
          </a:p>
          <a:p>
            <a:pPr algn="ctr">
              <a:buNone/>
            </a:pPr>
            <a:endParaRPr lang="en-GB" sz="2000" dirty="0" smtClean="0"/>
          </a:p>
          <a:p>
            <a:pPr algn="ctr">
              <a:buNone/>
            </a:pPr>
            <a:r>
              <a:rPr lang="en-GB" sz="2000" dirty="0" smtClean="0"/>
              <a:t>Class width = Upper boundary – Lower boundary</a:t>
            </a:r>
          </a:p>
          <a:p>
            <a:pPr algn="ctr">
              <a:buNone/>
            </a:pPr>
            <a:endParaRPr lang="en-GB" sz="2000" dirty="0"/>
          </a:p>
          <a:p>
            <a:pPr algn="ctr">
              <a:buNone/>
            </a:pPr>
            <a:endParaRPr lang="en-GB" sz="2000" dirty="0" smtClean="0"/>
          </a:p>
          <a:p>
            <a:pPr eaLnBrk="1" hangingPunct="1">
              <a:buFont typeface="Wingdings" charset="2"/>
              <a:buChar char=" "/>
            </a:pPr>
            <a:endParaRPr lang="en-GB"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77438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GB" sz="2800" dirty="0" smtClean="0"/>
              <a:t>Frequency Distributions</a:t>
            </a:r>
          </a:p>
        </p:txBody>
      </p:sp>
      <p:sp>
        <p:nvSpPr>
          <p:cNvPr id="2052" name="Rectangle 3"/>
          <p:cNvSpPr>
            <a:spLocks noGrp="1" noChangeArrowheads="1"/>
          </p:cNvSpPr>
          <p:nvPr>
            <p:ph type="body" idx="1"/>
          </p:nvPr>
        </p:nvSpPr>
        <p:spPr>
          <a:xfrm>
            <a:off x="492125" y="1600200"/>
            <a:ext cx="8118475" cy="609600"/>
          </a:xfrm>
        </p:spPr>
        <p:txBody>
          <a:bodyPr/>
          <a:lstStyle/>
          <a:p>
            <a:pPr eaLnBrk="1" hangingPunct="1">
              <a:buFont typeface="Wingdings" charset="2"/>
              <a:buNone/>
            </a:pPr>
            <a:r>
              <a:rPr lang="en-GB" sz="2000" dirty="0" smtClean="0">
                <a:solidFill>
                  <a:schemeClr val="hlink"/>
                </a:solidFill>
              </a:rPr>
              <a:t>Calculating Class Midpoint or Mark </a:t>
            </a:r>
          </a:p>
          <a:p>
            <a:pPr eaLnBrk="1" hangingPunct="1">
              <a:buFont typeface="Wingdings" charset="2"/>
              <a:buNone/>
            </a:pPr>
            <a:endParaRPr lang="en-GB" sz="2000" dirty="0" smtClean="0">
              <a:solidFill>
                <a:schemeClr val="hlink"/>
              </a:solidFill>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205262643"/>
              </p:ext>
            </p:extLst>
          </p:nvPr>
        </p:nvGraphicFramePr>
        <p:xfrm>
          <a:off x="1143000" y="2209800"/>
          <a:ext cx="5410200" cy="655782"/>
        </p:xfrm>
        <a:graphic>
          <a:graphicData uri="http://schemas.openxmlformats.org/presentationml/2006/ole">
            <mc:AlternateContent xmlns:mc="http://schemas.openxmlformats.org/markup-compatibility/2006">
              <mc:Choice xmlns:v="urn:schemas-microsoft-com:vml" Requires="v">
                <p:oleObj spid="_x0000_s3076" name="Equation" r:id="rId3" imgW="3213000" imgH="393480" progId="Equation.3">
                  <p:embed/>
                </p:oleObj>
              </mc:Choice>
              <mc:Fallback>
                <p:oleObj name="Equation" r:id="rId3" imgW="3213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209800"/>
                        <a:ext cx="5410200" cy="655782"/>
                      </a:xfrm>
                      <a:prstGeom prst="rect">
                        <a:avLst/>
                      </a:prstGeom>
                      <a:noFill/>
                      <a:ln>
                        <a:noFill/>
                      </a:ln>
                      <a:effectLst/>
                    </p:spPr>
                  </p:pic>
                </p:oleObj>
              </mc:Fallback>
            </mc:AlternateContent>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67151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sz="2800" dirty="0" smtClean="0"/>
              <a:t>Table 2.8 Class Boundaries, Class Widths, and Class Midpoints for Table 2.7</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828800"/>
            <a:ext cx="8820150" cy="2661520"/>
          </a:xfrm>
          <a:prstGeom prst="rect">
            <a:avLst/>
          </a:prstGeom>
        </p:spPr>
      </p:pic>
    </p:spTree>
    <p:extLst>
      <p:ext uri="{BB962C8B-B14F-4D97-AF65-F5344CB8AC3E}">
        <p14:creationId xmlns:p14="http://schemas.microsoft.com/office/powerpoint/2010/main" val="263541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z="2800" dirty="0" smtClean="0"/>
              <a:t>Graphing Grouped Data</a:t>
            </a:r>
            <a:endParaRPr lang="en-GB" sz="3600" dirty="0" smtClean="0">
              <a:solidFill>
                <a:schemeClr val="hlink"/>
              </a:solidFill>
            </a:endParaRPr>
          </a:p>
        </p:txBody>
      </p:sp>
      <p:sp>
        <p:nvSpPr>
          <p:cNvPr id="41987" name="Rectangle 3"/>
          <p:cNvSpPr>
            <a:spLocks noGrp="1" noChangeArrowheads="1"/>
          </p:cNvSpPr>
          <p:nvPr>
            <p:ph type="body" idx="1"/>
          </p:nvPr>
        </p:nvSpPr>
        <p:spPr>
          <a:xfrm>
            <a:off x="152400" y="1524001"/>
            <a:ext cx="8534400" cy="2590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a:t>
            </a:r>
            <a:r>
              <a:rPr lang="en-GB" sz="2000" b="1" i="1" u="sng" dirty="0" smtClean="0">
                <a:solidFill>
                  <a:schemeClr val="hlink"/>
                </a:solidFill>
              </a:rPr>
              <a:t>histogram</a:t>
            </a:r>
            <a:r>
              <a:rPr lang="en-GB" sz="2000" dirty="0" smtClean="0"/>
              <a:t> is a graph in which classes are marked on the horizontal axis and the frequencies, relative frequencies, or percentages are marked on the vertical axis. The frequencies, relative frequencies, or percentages are represented by the heights of the bars. In a histogram, the bars are drawn adjacent to each other.</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29143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GB" sz="2800" dirty="0" smtClean="0"/>
              <a:t>Table 2.9 Frequency Distribution for the Data on iPods Sold</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8837" y="1785708"/>
            <a:ext cx="5906325" cy="3286584"/>
          </a:xfrm>
          <a:prstGeom prst="rect">
            <a:avLst/>
          </a:prstGeom>
        </p:spPr>
      </p:pic>
    </p:spTree>
    <p:extLst>
      <p:ext uri="{BB962C8B-B14F-4D97-AF65-F5344CB8AC3E}">
        <p14:creationId xmlns:p14="http://schemas.microsoft.com/office/powerpoint/2010/main" val="1529207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z="2800" dirty="0" smtClean="0"/>
              <a:t>Figure 2.3 Frequency histogram for Table 2.9.</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2711" y="1677442"/>
            <a:ext cx="5143889" cy="4342358"/>
          </a:xfrm>
          <a:prstGeom prst="rect">
            <a:avLst/>
          </a:prstGeom>
        </p:spPr>
      </p:pic>
    </p:spTree>
    <p:extLst>
      <p:ext uri="{BB962C8B-B14F-4D97-AF65-F5344CB8AC3E}">
        <p14:creationId xmlns:p14="http://schemas.microsoft.com/office/powerpoint/2010/main" val="231513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2800" dirty="0" smtClean="0"/>
              <a:t>Graphing Grouped Data</a:t>
            </a:r>
            <a:endParaRPr lang="en-GB" sz="4000" dirty="0" smtClean="0">
              <a:solidFill>
                <a:schemeClr val="hlink"/>
              </a:solidFill>
            </a:endParaRPr>
          </a:p>
        </p:txBody>
      </p:sp>
      <p:sp>
        <p:nvSpPr>
          <p:cNvPr id="46083" name="Rectangle 3"/>
          <p:cNvSpPr>
            <a:spLocks noGrp="1" noChangeArrowheads="1"/>
          </p:cNvSpPr>
          <p:nvPr>
            <p:ph type="body" idx="1"/>
          </p:nvPr>
        </p:nvSpPr>
        <p:spPr>
          <a:xfrm>
            <a:off x="152400" y="1524000"/>
            <a:ext cx="8382000" cy="1447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graph formed by joining the midpoints of the tops of successive bars in a histogram with straight lines is called a</a:t>
            </a:r>
            <a:r>
              <a:rPr lang="en-GB" sz="2000" dirty="0" smtClean="0">
                <a:solidFill>
                  <a:schemeClr val="hlink"/>
                </a:solidFill>
              </a:rPr>
              <a:t> </a:t>
            </a:r>
            <a:r>
              <a:rPr lang="en-GB" sz="2000" b="1" i="1" u="sng" dirty="0" smtClean="0">
                <a:solidFill>
                  <a:schemeClr val="hlink"/>
                </a:solidFill>
              </a:rPr>
              <a:t>polygon</a:t>
            </a:r>
            <a:r>
              <a:rPr lang="en-GB" sz="2000" dirty="0" smtClean="0"/>
              <a: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782661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2800" dirty="0" smtClean="0"/>
              <a:t>Figure 2.5 Frequency polygon for Table 2.9.</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180" y="2133600"/>
            <a:ext cx="5839640" cy="3343742"/>
          </a:xfrm>
          <a:prstGeom prst="rect">
            <a:avLst/>
          </a:prstGeom>
        </p:spPr>
      </p:pic>
    </p:spTree>
    <p:extLst>
      <p:ext uri="{BB962C8B-B14F-4D97-AF65-F5344CB8AC3E}">
        <p14:creationId xmlns:p14="http://schemas.microsoft.com/office/powerpoint/2010/main" val="3873634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z="2800" dirty="0" smtClean="0"/>
              <a:t>Example 2-6</a:t>
            </a:r>
            <a:endParaRPr lang="en-US" sz="2800" dirty="0" smtClean="0"/>
          </a:p>
        </p:txBody>
      </p:sp>
      <p:sp>
        <p:nvSpPr>
          <p:cNvPr id="52227" name="Rectangle 3"/>
          <p:cNvSpPr>
            <a:spLocks noGrp="1" noChangeArrowheads="1"/>
          </p:cNvSpPr>
          <p:nvPr>
            <p:ph type="body" idx="1"/>
          </p:nvPr>
        </p:nvSpPr>
        <p:spPr>
          <a:xfrm>
            <a:off x="-152400" y="1524000"/>
            <a:ext cx="8686800" cy="3886200"/>
          </a:xfrm>
        </p:spPr>
        <p:txBody>
          <a:bodyPr/>
          <a:lstStyle/>
          <a:p>
            <a:pPr marL="609600" indent="-609600" eaLnBrk="1" hangingPunct="1">
              <a:lnSpc>
                <a:spcPct val="90000"/>
              </a:lnSpc>
              <a:buFont typeface="Wingdings" charset="2"/>
              <a:buNone/>
            </a:pPr>
            <a:r>
              <a:rPr lang="en-GB" sz="2000" dirty="0" smtClean="0"/>
              <a:t>       The administration in a large city wanted to know the distribution of vehicles owned by households in that city. A sample of 40 randomly selected households from this city produced the following data on the number of vehicles owned:</a:t>
            </a:r>
          </a:p>
          <a:p>
            <a:pPr marL="609600" indent="-609600" algn="ctr" eaLnBrk="1" hangingPunct="1">
              <a:lnSpc>
                <a:spcPct val="90000"/>
              </a:lnSpc>
              <a:buFont typeface="Wingdings" charset="2"/>
              <a:buNone/>
            </a:pPr>
            <a:r>
              <a:rPr lang="en-GB" sz="2000" dirty="0" smtClean="0"/>
              <a:t>5   1   1   2   0   1   1   2   1   1</a:t>
            </a:r>
          </a:p>
          <a:p>
            <a:pPr marL="609600" indent="-609600" algn="ctr" eaLnBrk="1" hangingPunct="1">
              <a:lnSpc>
                <a:spcPct val="90000"/>
              </a:lnSpc>
              <a:buFont typeface="Wingdings" charset="2"/>
              <a:buNone/>
            </a:pPr>
            <a:r>
              <a:rPr lang="en-GB" sz="2000" dirty="0" smtClean="0"/>
              <a:t>1   3   3   0   2   5   1   2   3   4</a:t>
            </a:r>
          </a:p>
          <a:p>
            <a:pPr marL="609600" indent="-609600" algn="ctr" eaLnBrk="1" hangingPunct="1">
              <a:lnSpc>
                <a:spcPct val="90000"/>
              </a:lnSpc>
              <a:buFont typeface="Wingdings" charset="2"/>
              <a:buNone/>
            </a:pPr>
            <a:r>
              <a:rPr lang="en-GB" sz="2000" dirty="0" smtClean="0"/>
              <a:t>2   1   2   2   1   2   2   1   1   1</a:t>
            </a:r>
          </a:p>
          <a:p>
            <a:pPr marL="609600" indent="-609600" algn="ctr" eaLnBrk="1" hangingPunct="1">
              <a:lnSpc>
                <a:spcPct val="90000"/>
              </a:lnSpc>
              <a:buFont typeface="Wingdings" charset="2"/>
              <a:buNone/>
            </a:pPr>
            <a:r>
              <a:rPr lang="en-GB" sz="2000" dirty="0" smtClean="0"/>
              <a:t>4   2   1   1   2   1   1   4   1   3</a:t>
            </a:r>
          </a:p>
          <a:p>
            <a:pPr marL="609600" indent="-609600" eaLnBrk="1" hangingPunct="1">
              <a:lnSpc>
                <a:spcPct val="90000"/>
              </a:lnSpc>
              <a:buFont typeface="Wingdings" charset="2"/>
              <a:buNone/>
            </a:pPr>
            <a:r>
              <a:rPr lang="en-GB" sz="2000" dirty="0" smtClean="0"/>
              <a:t>     </a:t>
            </a:r>
            <a:endParaRPr lang="en-GB" sz="2000" dirty="0"/>
          </a:p>
          <a:p>
            <a:pPr marL="609600" indent="-609600" eaLnBrk="1" hangingPunct="1">
              <a:lnSpc>
                <a:spcPct val="90000"/>
              </a:lnSpc>
              <a:buFont typeface="Wingdings" charset="2"/>
              <a:buNone/>
            </a:pPr>
            <a:r>
              <a:rPr lang="en-GB" sz="2000" dirty="0" smtClean="0"/>
              <a:t>       Construct a frequency distribution table for these data using single-valued classes.</a:t>
            </a:r>
            <a:endParaRPr lang="en-US" sz="2000" dirty="0" smtClean="0"/>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16849232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sz="2800" dirty="0" smtClean="0"/>
              <a:t>Example 2-6: Solution</a:t>
            </a:r>
            <a:br>
              <a:rPr lang="en-GB" sz="2800" dirty="0" smtClean="0"/>
            </a:br>
            <a:r>
              <a:rPr lang="en-GB" sz="2800" dirty="0" smtClean="0"/>
              <a:t>Table 2.13 Frequency Distribution of Vehicles Owned</a:t>
            </a:r>
          </a:p>
        </p:txBody>
      </p:sp>
      <p:sp>
        <p:nvSpPr>
          <p:cNvPr id="53252" name="Text Box 24"/>
          <p:cNvSpPr txBox="1">
            <a:spLocks noChangeArrowheads="1"/>
          </p:cNvSpPr>
          <p:nvPr/>
        </p:nvSpPr>
        <p:spPr bwMode="auto">
          <a:xfrm>
            <a:off x="4876800" y="1676400"/>
            <a:ext cx="38862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2000" dirty="0"/>
              <a:t>The observations assume only six distinct values: 0, 1, 2, 3, 4, and 5. </a:t>
            </a:r>
            <a:r>
              <a:rPr lang="en-US" sz="2000" dirty="0" smtClean="0"/>
              <a:t>Each </a:t>
            </a:r>
            <a:r>
              <a:rPr lang="en-US" sz="2000" dirty="0"/>
              <a:t>of these six values is used as a class in the frequency distribution in Table 2.13.</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655257"/>
            <a:ext cx="4191000" cy="3754943"/>
          </a:xfrm>
          <a:prstGeom prst="rect">
            <a:avLst/>
          </a:prstGeom>
        </p:spPr>
      </p:pic>
    </p:spTree>
    <p:extLst>
      <p:ext uri="{BB962C8B-B14F-4D97-AF65-F5344CB8AC3E}">
        <p14:creationId xmlns:p14="http://schemas.microsoft.com/office/powerpoint/2010/main" val="1962195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3200" dirty="0" smtClean="0"/>
              <a:t>RAW DATA</a:t>
            </a:r>
          </a:p>
        </p:txBody>
      </p:sp>
      <p:sp>
        <p:nvSpPr>
          <p:cNvPr id="12291" name="Rectangle 3"/>
          <p:cNvSpPr>
            <a:spLocks noGrp="1" noChangeArrowheads="1"/>
          </p:cNvSpPr>
          <p:nvPr>
            <p:ph type="body" idx="1"/>
          </p:nvPr>
        </p:nvSpPr>
        <p:spPr>
          <a:xfrm>
            <a:off x="216694" y="1524000"/>
            <a:ext cx="7989887" cy="3352800"/>
          </a:xfrm>
        </p:spPr>
        <p:txBody>
          <a:bodyPr>
            <a:normAutofit/>
          </a:bodyPr>
          <a:lstStyle/>
          <a:p>
            <a:pPr eaLnBrk="1" hangingPunct="1">
              <a:buFont typeface="Wingdings" charset="2"/>
              <a:buChar char=" "/>
            </a:pPr>
            <a:r>
              <a:rPr lang="en-GB" sz="2000" dirty="0" smtClean="0">
                <a:solidFill>
                  <a:schemeClr val="folHlink"/>
                </a:solidFill>
              </a:rPr>
              <a:t>Definition</a:t>
            </a:r>
            <a:r>
              <a:rPr lang="en-GB" sz="2000" dirty="0" smtClean="0"/>
              <a:t> </a:t>
            </a:r>
          </a:p>
          <a:p>
            <a:pPr eaLnBrk="1" hangingPunct="1">
              <a:buFont typeface="Wingdings" charset="2"/>
              <a:buChar char=" "/>
            </a:pPr>
            <a:r>
              <a:rPr lang="en-GB" sz="2000" dirty="0" smtClean="0"/>
              <a:t>Data recorded in the sequence in which they are collected and before they are processed or ranked are called </a:t>
            </a:r>
            <a:r>
              <a:rPr lang="en-GB" sz="2000" b="1" i="1" u="sng" dirty="0" smtClean="0">
                <a:solidFill>
                  <a:schemeClr val="hlink"/>
                </a:solidFill>
              </a:rPr>
              <a:t>raw data</a:t>
            </a:r>
            <a:r>
              <a:rPr lang="en-GB" sz="2000" dirty="0" smtClean="0"/>
              <a:t>.</a:t>
            </a:r>
          </a:p>
          <a:p>
            <a:pPr eaLnBrk="1" hangingPunct="1">
              <a:buFont typeface="Wingdings" charset="2"/>
              <a:buChar char=" "/>
            </a:pPr>
            <a:endParaRPr lang="en-GB" sz="2000" dirty="0"/>
          </a:p>
          <a:p>
            <a:pPr>
              <a:buFont typeface="Wingdings" charset="2"/>
              <a:buChar char=" "/>
            </a:pPr>
            <a:r>
              <a:rPr lang="en-GB" sz="2000" dirty="0"/>
              <a:t>ORGANIZING AND GRAPHING  </a:t>
            </a:r>
            <a:r>
              <a:rPr lang="en-GB" sz="2000" dirty="0" smtClean="0"/>
              <a:t>DATA:</a:t>
            </a:r>
          </a:p>
          <a:p>
            <a:pPr>
              <a:buFont typeface="Wingdings" charset="2"/>
              <a:buChar char=" "/>
            </a:pPr>
            <a:endParaRPr lang="en-GB" sz="2000" dirty="0" smtClean="0"/>
          </a:p>
          <a:p>
            <a:r>
              <a:rPr lang="en-US" sz="2000" dirty="0"/>
              <a:t>Frequency Distributions</a:t>
            </a:r>
          </a:p>
          <a:p>
            <a:r>
              <a:rPr lang="en-US" sz="2000" dirty="0"/>
              <a:t>Relative Frequency and Percentage Distributions</a:t>
            </a:r>
          </a:p>
          <a:p>
            <a:r>
              <a:rPr lang="en-US" sz="2000" dirty="0"/>
              <a:t>Graphical Presentation of Qualitative Data</a:t>
            </a:r>
          </a:p>
          <a:p>
            <a:pPr eaLnBrk="1" hangingPunct="1">
              <a:buFont typeface="Wingdings" charset="2"/>
              <a:buChar char=" "/>
            </a:pPr>
            <a:endParaRPr lang="en-GB" sz="2000" dirty="0" smtClean="0"/>
          </a:p>
        </p:txBody>
      </p:sp>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603" r="2603"/>
          <a:stretch/>
        </p:blipFill>
        <p:spPr>
          <a:xfrm>
            <a:off x="0" y="692590"/>
            <a:ext cx="9144000" cy="679010"/>
          </a:xfrm>
          <a:prstGeom prst="rect">
            <a:avLst/>
          </a:prstGeom>
        </p:spPr>
      </p:pic>
    </p:spTree>
    <p:extLst>
      <p:ext uri="{BB962C8B-B14F-4D97-AF65-F5344CB8AC3E}">
        <p14:creationId xmlns:p14="http://schemas.microsoft.com/office/powerpoint/2010/main" val="516360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GB" sz="2800" dirty="0" smtClean="0"/>
              <a:t>Figure 2.7 Bar graph for Table 2.13.</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585127"/>
            <a:ext cx="5029200" cy="4587073"/>
          </a:xfrm>
          <a:prstGeom prst="rect">
            <a:avLst/>
          </a:prstGeom>
        </p:spPr>
      </p:pic>
    </p:spTree>
    <p:extLst>
      <p:ext uri="{BB962C8B-B14F-4D97-AF65-F5344CB8AC3E}">
        <p14:creationId xmlns:p14="http://schemas.microsoft.com/office/powerpoint/2010/main" val="62486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2800" dirty="0" smtClean="0"/>
              <a:t>SHAPES OF HISTOGRAMS</a:t>
            </a:r>
          </a:p>
        </p:txBody>
      </p:sp>
      <p:sp>
        <p:nvSpPr>
          <p:cNvPr id="55299" name="Rectangle 3"/>
          <p:cNvSpPr>
            <a:spLocks noGrp="1" noChangeArrowheads="1"/>
          </p:cNvSpPr>
          <p:nvPr>
            <p:ph type="body" idx="1"/>
          </p:nvPr>
        </p:nvSpPr>
        <p:spPr>
          <a:xfrm>
            <a:off x="592138" y="1600201"/>
            <a:ext cx="8229600" cy="1447800"/>
          </a:xfrm>
        </p:spPr>
        <p:txBody>
          <a:bodyPr/>
          <a:lstStyle/>
          <a:p>
            <a:pPr marL="609600" indent="-609600" eaLnBrk="1" hangingPunct="1">
              <a:buFont typeface="Wingdings" charset="2"/>
              <a:buAutoNum type="arabicPeriod"/>
            </a:pPr>
            <a:r>
              <a:rPr lang="en-US" sz="2000" dirty="0" smtClean="0"/>
              <a:t>Symmetric</a:t>
            </a:r>
          </a:p>
          <a:p>
            <a:pPr marL="609600" indent="-609600" eaLnBrk="1" hangingPunct="1">
              <a:buFont typeface="Wingdings" charset="2"/>
              <a:buAutoNum type="arabicPeriod"/>
            </a:pPr>
            <a:r>
              <a:rPr lang="en-US" sz="2000" dirty="0" smtClean="0"/>
              <a:t>Skewed</a:t>
            </a:r>
          </a:p>
          <a:p>
            <a:pPr marL="609600" indent="-609600" eaLnBrk="1" hangingPunct="1">
              <a:buFont typeface="Wingdings" charset="2"/>
              <a:buAutoNum type="arabicPeriod"/>
            </a:pPr>
            <a:r>
              <a:rPr lang="en-US" sz="2000" dirty="0" smtClean="0"/>
              <a:t>Uniform or Rectangular </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953562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2800" dirty="0" smtClean="0"/>
              <a:t>Figure 2.8 Symmetric histograms. </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384597"/>
            <a:ext cx="8686800" cy="1984365"/>
          </a:xfrm>
          <a:prstGeom prst="rect">
            <a:avLst/>
          </a:prstGeom>
        </p:spPr>
      </p:pic>
    </p:spTree>
    <p:extLst>
      <p:ext uri="{BB962C8B-B14F-4D97-AF65-F5344CB8AC3E}">
        <p14:creationId xmlns:p14="http://schemas.microsoft.com/office/powerpoint/2010/main" val="3643744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2800" dirty="0" smtClean="0"/>
              <a:t>Figure 2.9  (a) A histogram skewed to the right. (b) A histogram skewed to the left.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2296514"/>
            <a:ext cx="8820150" cy="2275486"/>
          </a:xfrm>
          <a:prstGeom prst="rect">
            <a:avLst/>
          </a:prstGeom>
        </p:spPr>
      </p:pic>
    </p:spTree>
    <p:extLst>
      <p:ext uri="{BB962C8B-B14F-4D97-AF65-F5344CB8AC3E}">
        <p14:creationId xmlns:p14="http://schemas.microsoft.com/office/powerpoint/2010/main" val="1968347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2800" dirty="0" smtClean="0"/>
              <a:t>Figure 2.10 A histogram with uniform distribution. </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625" y="1673913"/>
            <a:ext cx="8211175" cy="3660087"/>
          </a:xfrm>
          <a:prstGeom prst="rect">
            <a:avLst/>
          </a:prstGeom>
        </p:spPr>
      </p:pic>
    </p:spTree>
    <p:extLst>
      <p:ext uri="{BB962C8B-B14F-4D97-AF65-F5344CB8AC3E}">
        <p14:creationId xmlns:p14="http://schemas.microsoft.com/office/powerpoint/2010/main" val="1632979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04800"/>
            <a:ext cx="8229600" cy="1139825"/>
          </a:xfrm>
        </p:spPr>
        <p:txBody>
          <a:bodyPr/>
          <a:lstStyle/>
          <a:p>
            <a:pPr eaLnBrk="1" hangingPunct="1"/>
            <a:r>
              <a:rPr lang="en-GB" sz="2800" smtClean="0"/>
              <a:t>CUMULATIVE FREQUENCY DISTRIBUTIONS </a:t>
            </a:r>
          </a:p>
        </p:txBody>
      </p:sp>
      <p:sp>
        <p:nvSpPr>
          <p:cNvPr id="60419" name="Rectangle 3"/>
          <p:cNvSpPr>
            <a:spLocks noGrp="1" noChangeArrowheads="1"/>
          </p:cNvSpPr>
          <p:nvPr>
            <p:ph type="body" idx="1"/>
          </p:nvPr>
        </p:nvSpPr>
        <p:spPr>
          <a:xfrm>
            <a:off x="76200" y="1524000"/>
            <a:ext cx="8704263" cy="1411287"/>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a:t>
            </a:r>
            <a:r>
              <a:rPr lang="en-GB" sz="2000" b="1" i="1" u="sng" dirty="0" smtClean="0">
                <a:solidFill>
                  <a:schemeClr val="hlink"/>
                </a:solidFill>
              </a:rPr>
              <a:t>cumulative frequency</a:t>
            </a:r>
            <a:r>
              <a:rPr lang="en-GB" sz="2000" dirty="0" smtClean="0"/>
              <a:t> distribution gives the total number of values that fall below the upper boundary of each class.</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466" r="2466"/>
          <a:stretch/>
        </p:blipFill>
        <p:spPr>
          <a:xfrm>
            <a:off x="0" y="685800"/>
            <a:ext cx="9144000" cy="694672"/>
          </a:xfrm>
          <a:prstGeom prst="rect">
            <a:avLst/>
          </a:prstGeom>
        </p:spPr>
      </p:pic>
    </p:spTree>
    <p:extLst>
      <p:ext uri="{BB962C8B-B14F-4D97-AF65-F5344CB8AC3E}">
        <p14:creationId xmlns:p14="http://schemas.microsoft.com/office/powerpoint/2010/main" val="3034913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GB" sz="2800" dirty="0" smtClean="0"/>
              <a:t>Example 2-7: Solution</a:t>
            </a:r>
            <a:br>
              <a:rPr lang="en-GB" sz="2800" dirty="0" smtClean="0"/>
            </a:br>
            <a:r>
              <a:rPr lang="en-GB" sz="2800" dirty="0" smtClean="0"/>
              <a:t>Table 2.14 Cumulative Frequency Distribution of iPods Sold</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05000"/>
            <a:ext cx="8610600" cy="2600610"/>
          </a:xfrm>
          <a:prstGeom prst="rect">
            <a:avLst/>
          </a:prstGeom>
        </p:spPr>
      </p:pic>
    </p:spTree>
    <p:extLst>
      <p:ext uri="{BB962C8B-B14F-4D97-AF65-F5344CB8AC3E}">
        <p14:creationId xmlns:p14="http://schemas.microsoft.com/office/powerpoint/2010/main" val="4192043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GB" sz="2800" dirty="0" smtClean="0"/>
              <a:t>CUMULATIVE FREQUENCY DISTRIBUTIONS</a:t>
            </a:r>
          </a:p>
        </p:txBody>
      </p:sp>
      <p:sp>
        <p:nvSpPr>
          <p:cNvPr id="7172" name="Rectangle 3"/>
          <p:cNvSpPr>
            <a:spLocks noGrp="1" noChangeArrowheads="1"/>
          </p:cNvSpPr>
          <p:nvPr>
            <p:ph type="body" idx="1"/>
          </p:nvPr>
        </p:nvSpPr>
        <p:spPr>
          <a:xfrm>
            <a:off x="131762" y="1524000"/>
            <a:ext cx="8631238" cy="762000"/>
          </a:xfrm>
        </p:spPr>
        <p:txBody>
          <a:bodyPr/>
          <a:lstStyle/>
          <a:p>
            <a:pPr eaLnBrk="1" hangingPunct="1">
              <a:buFont typeface="Wingdings" charset="2"/>
              <a:buChar char=" "/>
            </a:pPr>
            <a:r>
              <a:rPr lang="en-GB" sz="2000" dirty="0" smtClean="0">
                <a:solidFill>
                  <a:schemeClr val="hlink"/>
                </a:solidFill>
              </a:rPr>
              <a:t>Calculating Cumulative Relative Frequency and Cumulative Percentage</a:t>
            </a:r>
          </a:p>
        </p:txBody>
      </p:sp>
      <p:graphicFrame>
        <p:nvGraphicFramePr>
          <p:cNvPr id="7170" name="Object 2"/>
          <p:cNvGraphicFramePr>
            <a:graphicFrameLocks noChangeAspect="1"/>
          </p:cNvGraphicFramePr>
          <p:nvPr>
            <p:extLst>
              <p:ext uri="{D42A27DB-BD31-4B8C-83A1-F6EECF244321}">
                <p14:modId xmlns:p14="http://schemas.microsoft.com/office/powerpoint/2010/main" val="894633323"/>
              </p:ext>
            </p:extLst>
          </p:nvPr>
        </p:nvGraphicFramePr>
        <p:xfrm>
          <a:off x="838200" y="2362200"/>
          <a:ext cx="7010400" cy="1482741"/>
        </p:xfrm>
        <a:graphic>
          <a:graphicData uri="http://schemas.openxmlformats.org/presentationml/2006/ole">
            <mc:AlternateContent xmlns:mc="http://schemas.openxmlformats.org/markup-compatibility/2006">
              <mc:Choice xmlns:v="urn:schemas-microsoft-com:vml" Requires="v">
                <p:oleObj spid="_x0000_s4100" name="Equation" r:id="rId3" imgW="4025880" imgH="850680" progId="Equation.DSMT4">
                  <p:embed/>
                </p:oleObj>
              </mc:Choice>
              <mc:Fallback>
                <p:oleObj name="Equation" r:id="rId3" imgW="4025880" imgH="8506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362200"/>
                        <a:ext cx="7010400" cy="1482741"/>
                      </a:xfrm>
                      <a:prstGeom prst="rect">
                        <a:avLst/>
                      </a:prstGeom>
                      <a:noFill/>
                      <a:ln>
                        <a:noFill/>
                      </a:ln>
                      <a:effectLst/>
                    </p:spPr>
                  </p:pic>
                </p:oleObj>
              </mc:Fallback>
            </mc:AlternateContent>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55004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GB" sz="2800" dirty="0" smtClean="0"/>
              <a:t>Figure 2.12 </a:t>
            </a:r>
            <a:r>
              <a:rPr lang="en-GB" sz="2800" dirty="0" err="1" smtClean="0"/>
              <a:t>Ogive</a:t>
            </a:r>
            <a:r>
              <a:rPr lang="en-GB" sz="2800" dirty="0" smtClean="0"/>
              <a:t> for the cumulative frequency    distribution of Table 2.14.</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752" y="1777085"/>
            <a:ext cx="5158248" cy="4242715"/>
          </a:xfrm>
          <a:prstGeom prst="rect">
            <a:avLst/>
          </a:prstGeom>
        </p:spPr>
      </p:pic>
    </p:spTree>
    <p:extLst>
      <p:ext uri="{BB962C8B-B14F-4D97-AF65-F5344CB8AC3E}">
        <p14:creationId xmlns:p14="http://schemas.microsoft.com/office/powerpoint/2010/main" val="2556234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sz="3200" smtClean="0"/>
              <a:t>STEM-AND-LEAF DISPLAYS</a:t>
            </a:r>
          </a:p>
        </p:txBody>
      </p:sp>
      <p:sp>
        <p:nvSpPr>
          <p:cNvPr id="66563" name="Rectangle 3"/>
          <p:cNvSpPr>
            <a:spLocks noGrp="1" noChangeArrowheads="1"/>
          </p:cNvSpPr>
          <p:nvPr>
            <p:ph type="body" idx="1"/>
          </p:nvPr>
        </p:nvSpPr>
        <p:spPr>
          <a:xfrm>
            <a:off x="152400" y="1524000"/>
            <a:ext cx="8559800" cy="15240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In a </a:t>
            </a:r>
            <a:r>
              <a:rPr lang="en-GB" sz="2000" b="1" i="1" u="sng" dirty="0" smtClean="0">
                <a:solidFill>
                  <a:schemeClr val="hlink"/>
                </a:solidFill>
              </a:rPr>
              <a:t>stem-and-leaf display</a:t>
            </a:r>
            <a:r>
              <a:rPr lang="en-GB" sz="2000" dirty="0" smtClean="0"/>
              <a:t> of quantitative data, each value is divided into two portions – a stem and a leaf. The leaves for each stem are shown separately in a display.</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603" r="2603"/>
          <a:stretch/>
        </p:blipFill>
        <p:spPr>
          <a:xfrm>
            <a:off x="0" y="685800"/>
            <a:ext cx="9144000" cy="680132"/>
          </a:xfrm>
          <a:prstGeom prst="rect">
            <a:avLst/>
          </a:prstGeom>
        </p:spPr>
      </p:pic>
    </p:spTree>
    <p:extLst>
      <p:ext uri="{BB962C8B-B14F-4D97-AF65-F5344CB8AC3E}">
        <p14:creationId xmlns:p14="http://schemas.microsoft.com/office/powerpoint/2010/main" val="381481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GB" sz="2800" dirty="0" smtClean="0"/>
              <a:t>Table 2.3 Types of Employment Students Intend to Engage In</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0537" b="-20537"/>
          <a:stretch/>
        </p:blipFill>
        <p:spPr>
          <a:xfrm>
            <a:off x="381000" y="1752600"/>
            <a:ext cx="8686800" cy="3720526"/>
          </a:xfrm>
          <a:prstGeom prst="rect">
            <a:avLst/>
          </a:prstGeom>
        </p:spPr>
      </p:pic>
    </p:spTree>
    <p:extLst>
      <p:ext uri="{BB962C8B-B14F-4D97-AF65-F5344CB8AC3E}">
        <p14:creationId xmlns:p14="http://schemas.microsoft.com/office/powerpoint/2010/main" val="1025226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sz="2800" dirty="0" smtClean="0"/>
              <a:t>Example 2-8</a:t>
            </a:r>
          </a:p>
        </p:txBody>
      </p:sp>
      <p:sp>
        <p:nvSpPr>
          <p:cNvPr id="67587" name="Rectangle 3"/>
          <p:cNvSpPr>
            <a:spLocks noGrp="1" noChangeArrowheads="1"/>
          </p:cNvSpPr>
          <p:nvPr>
            <p:ph type="body" idx="1"/>
          </p:nvPr>
        </p:nvSpPr>
        <p:spPr>
          <a:xfrm>
            <a:off x="123825" y="1524000"/>
            <a:ext cx="8029575" cy="3048000"/>
          </a:xfrm>
        </p:spPr>
        <p:txBody>
          <a:bodyPr/>
          <a:lstStyle/>
          <a:p>
            <a:pPr eaLnBrk="1" hangingPunct="1">
              <a:buFont typeface="Wingdings" charset="2"/>
              <a:buChar char=" "/>
            </a:pPr>
            <a:r>
              <a:rPr lang="en-GB" sz="2000" dirty="0" smtClean="0"/>
              <a:t>The following are the scores of 30 college students on a statistics test:</a:t>
            </a:r>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Construct a stem-and-leaf display.</a:t>
            </a:r>
          </a:p>
          <a:p>
            <a:pPr eaLnBrk="1" hangingPunct="1">
              <a:buFont typeface="Wingdings" charset="2"/>
              <a:buChar char=" "/>
            </a:pPr>
            <a:endParaRPr lang="en-GB" dirty="0" smtClean="0"/>
          </a:p>
        </p:txBody>
      </p:sp>
      <p:graphicFrame>
        <p:nvGraphicFramePr>
          <p:cNvPr id="66602" name="Group 42"/>
          <p:cNvGraphicFramePr>
            <a:graphicFrameLocks noGrp="1"/>
          </p:cNvGraphicFramePr>
          <p:nvPr>
            <p:extLst>
              <p:ext uri="{D42A27DB-BD31-4B8C-83A1-F6EECF244321}">
                <p14:modId xmlns:p14="http://schemas.microsoft.com/office/powerpoint/2010/main" val="1826067801"/>
              </p:ext>
            </p:extLst>
          </p:nvPr>
        </p:nvGraphicFramePr>
        <p:xfrm>
          <a:off x="1066800" y="2286000"/>
          <a:ext cx="6781800" cy="1676400"/>
        </p:xfrm>
        <a:graphic>
          <a:graphicData uri="http://schemas.openxmlformats.org/drawingml/2006/table">
            <a:tbl>
              <a:tblPr/>
              <a:tblGrid>
                <a:gridCol w="731838"/>
                <a:gridCol w="625475"/>
                <a:gridCol w="676275"/>
                <a:gridCol w="679450"/>
                <a:gridCol w="677862"/>
                <a:gridCol w="677863"/>
                <a:gridCol w="679450"/>
                <a:gridCol w="676275"/>
                <a:gridCol w="679450"/>
                <a:gridCol w="677862"/>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71</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72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68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57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ＭＳ Ｐゴシック" charset="-128"/>
                        </a:rPr>
                        <a:t>98</a:t>
                      </a:r>
                    </a:p>
                  </a:txBody>
                  <a:tcPr horzOverflow="overflow">
                    <a:lnL>
                      <a:noFill/>
                    </a:lnL>
                    <a:lnR>
                      <a:noFill/>
                    </a:lnR>
                    <a:lnT>
                      <a:noFill/>
                    </a:lnT>
                    <a:lnB>
                      <a:noFill/>
                    </a:lnB>
                    <a:lnTlToBr>
                      <a:noFill/>
                    </a:lnTlToBr>
                    <a:lnBlToTr>
                      <a:noFill/>
                    </a:lnBlToTr>
                    <a:noFill/>
                  </a:tcPr>
                </a:tc>
              </a:tr>
            </a:tbl>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596301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sz="2800" dirty="0" smtClean="0"/>
              <a:t>Figure 2.13 Stem-and-leaf display.</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7698" y="1742510"/>
            <a:ext cx="4848902" cy="4048690"/>
          </a:xfrm>
          <a:prstGeom prst="rect">
            <a:avLst/>
          </a:prstGeom>
        </p:spPr>
      </p:pic>
    </p:spTree>
    <p:extLst>
      <p:ext uri="{BB962C8B-B14F-4D97-AF65-F5344CB8AC3E}">
        <p14:creationId xmlns:p14="http://schemas.microsoft.com/office/powerpoint/2010/main" val="3393137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GB" sz="2800" dirty="0" smtClean="0"/>
              <a:t>Figure 2.14 Stem-and-leaf display of test scores.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7575" y="2095314"/>
            <a:ext cx="4648849" cy="2667372"/>
          </a:xfrm>
          <a:prstGeom prst="rect">
            <a:avLst/>
          </a:prstGeom>
        </p:spPr>
      </p:pic>
    </p:spTree>
    <p:extLst>
      <p:ext uri="{BB962C8B-B14F-4D97-AF65-F5344CB8AC3E}">
        <p14:creationId xmlns:p14="http://schemas.microsoft.com/office/powerpoint/2010/main" val="2445606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2800" dirty="0" smtClean="0"/>
              <a:t>Frequency Distributions</a:t>
            </a:r>
          </a:p>
        </p:txBody>
      </p:sp>
      <p:sp>
        <p:nvSpPr>
          <p:cNvPr id="17411" name="Rectangle 3"/>
          <p:cNvSpPr>
            <a:spLocks noGrp="1" noChangeArrowheads="1"/>
          </p:cNvSpPr>
          <p:nvPr>
            <p:ph type="body" idx="1"/>
          </p:nvPr>
        </p:nvSpPr>
        <p:spPr>
          <a:xfrm>
            <a:off x="76200" y="1524000"/>
            <a:ext cx="8534400" cy="1447800"/>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a:t>
            </a:r>
            <a:r>
              <a:rPr lang="en-GB" sz="2000" b="1" i="1" u="sng" dirty="0" smtClean="0">
                <a:solidFill>
                  <a:schemeClr val="hlink"/>
                </a:solidFill>
              </a:rPr>
              <a:t>frequency</a:t>
            </a:r>
            <a:r>
              <a:rPr lang="en-GB" sz="2000" u="sng" dirty="0" smtClean="0">
                <a:solidFill>
                  <a:schemeClr val="hlink"/>
                </a:solidFill>
              </a:rPr>
              <a:t> </a:t>
            </a:r>
            <a:r>
              <a:rPr lang="en-GB" sz="2000" b="1" i="1" u="sng" dirty="0" smtClean="0">
                <a:solidFill>
                  <a:schemeClr val="hlink"/>
                </a:solidFill>
              </a:rPr>
              <a:t>distribution of a qualitative variable</a:t>
            </a:r>
            <a:r>
              <a:rPr lang="en-GB" sz="2000" dirty="0" smtClean="0"/>
              <a:t> lists all categories and the number of elements that belong to each of the categories.</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71489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GB" sz="2800" dirty="0" smtClean="0"/>
              <a:t>Relative Frequency and Percentage Distributions</a:t>
            </a:r>
          </a:p>
        </p:txBody>
      </p:sp>
      <p:sp>
        <p:nvSpPr>
          <p:cNvPr id="1028" name="Rectangle 3"/>
          <p:cNvSpPr>
            <a:spLocks noGrp="1" noChangeArrowheads="1"/>
          </p:cNvSpPr>
          <p:nvPr>
            <p:ph type="body" idx="1"/>
          </p:nvPr>
        </p:nvSpPr>
        <p:spPr>
          <a:xfrm>
            <a:off x="76200" y="1524000"/>
            <a:ext cx="8415337" cy="609600"/>
          </a:xfrm>
        </p:spPr>
        <p:txBody>
          <a:bodyPr/>
          <a:lstStyle/>
          <a:p>
            <a:pPr eaLnBrk="1" hangingPunct="1">
              <a:buFont typeface="Wingdings" charset="2"/>
              <a:buChar char=" "/>
            </a:pPr>
            <a:r>
              <a:rPr lang="en-GB" sz="2000" dirty="0" smtClean="0">
                <a:solidFill>
                  <a:schemeClr val="hlink"/>
                </a:solidFill>
              </a:rPr>
              <a:t>Calculating Relative Frequency of a Category</a:t>
            </a:r>
          </a:p>
        </p:txBody>
      </p:sp>
      <p:graphicFrame>
        <p:nvGraphicFramePr>
          <p:cNvPr id="1026" name="Object 2"/>
          <p:cNvGraphicFramePr>
            <a:graphicFrameLocks noChangeAspect="1"/>
          </p:cNvGraphicFramePr>
          <p:nvPr>
            <p:extLst>
              <p:ext uri="{D42A27DB-BD31-4B8C-83A1-F6EECF244321}">
                <p14:modId xmlns:p14="http://schemas.microsoft.com/office/powerpoint/2010/main" val="584474083"/>
              </p:ext>
            </p:extLst>
          </p:nvPr>
        </p:nvGraphicFramePr>
        <p:xfrm>
          <a:off x="838200" y="2362200"/>
          <a:ext cx="6881812" cy="764646"/>
        </p:xfrm>
        <a:graphic>
          <a:graphicData uri="http://schemas.openxmlformats.org/presentationml/2006/ole">
            <mc:AlternateContent xmlns:mc="http://schemas.openxmlformats.org/markup-compatibility/2006">
              <mc:Choice xmlns:v="urn:schemas-microsoft-com:vml" Requires="v">
                <p:oleObj spid="_x0000_s2053" name="Equation" r:id="rId4" imgW="3848040" imgH="419040" progId="Equation.DSMT4">
                  <p:embed/>
                </p:oleObj>
              </mc:Choice>
              <mc:Fallback>
                <p:oleObj name="Equation" r:id="rId4" imgW="384804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62200"/>
                        <a:ext cx="6881812" cy="764646"/>
                      </a:xfrm>
                      <a:prstGeom prst="rect">
                        <a:avLst/>
                      </a:prstGeom>
                      <a:noFill/>
                      <a:ln>
                        <a:noFill/>
                      </a:ln>
                      <a:effectLst/>
                    </p:spPr>
                  </p:pic>
                </p:oleObj>
              </mc:Fallback>
            </mc:AlternateContent>
          </a:graphicData>
        </a:graphic>
      </p:graphicFrame>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3" name="Rectangle 2"/>
          <p:cNvSpPr/>
          <p:nvPr/>
        </p:nvSpPr>
        <p:spPr>
          <a:xfrm>
            <a:off x="685800" y="3105835"/>
            <a:ext cx="7162800" cy="646331"/>
          </a:xfrm>
          <a:prstGeom prst="rect">
            <a:avLst/>
          </a:prstGeom>
        </p:spPr>
        <p:txBody>
          <a:bodyPr wrap="square">
            <a:spAutoFit/>
          </a:bodyPr>
          <a:lstStyle/>
          <a:p>
            <a:pPr>
              <a:buFont typeface="Wingdings" charset="2"/>
              <a:buChar char=" "/>
            </a:pPr>
            <a:r>
              <a:rPr lang="en-GB" dirty="0" smtClean="0">
                <a:solidFill>
                  <a:schemeClr val="hlink"/>
                </a:solidFill>
              </a:rPr>
              <a:t>Calculating Percentage</a:t>
            </a:r>
          </a:p>
          <a:p>
            <a:r>
              <a:rPr lang="en-GB" dirty="0" smtClean="0"/>
              <a:t>     Percentage = (Relative frequency) </a:t>
            </a:r>
            <a:r>
              <a:rPr lang="el-GR" dirty="0" smtClean="0"/>
              <a:t>·</a:t>
            </a:r>
            <a:r>
              <a:rPr lang="en-GB" dirty="0" smtClean="0"/>
              <a:t> 100%</a:t>
            </a:r>
          </a:p>
        </p:txBody>
      </p:sp>
    </p:spTree>
    <p:extLst>
      <p:ext uri="{BB962C8B-B14F-4D97-AF65-F5344CB8AC3E}">
        <p14:creationId xmlns:p14="http://schemas.microsoft.com/office/powerpoint/2010/main" val="4114511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2800" dirty="0" smtClean="0"/>
              <a:t>Graphical Presentation of Qualitative Data	</a:t>
            </a:r>
          </a:p>
        </p:txBody>
      </p:sp>
      <p:sp>
        <p:nvSpPr>
          <p:cNvPr id="24579" name="Rectangle 3"/>
          <p:cNvSpPr>
            <a:spLocks noGrp="1" noChangeArrowheads="1"/>
          </p:cNvSpPr>
          <p:nvPr>
            <p:ph type="body" idx="1"/>
          </p:nvPr>
        </p:nvSpPr>
        <p:spPr>
          <a:xfrm>
            <a:off x="162719" y="1524000"/>
            <a:ext cx="8371681" cy="1177925"/>
          </a:xfrm>
        </p:spPr>
        <p:txBody>
          <a:bodyPr/>
          <a:lstStyle/>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A graph made of bars whose heights represent the frequencies of respective categories is called a </a:t>
            </a:r>
            <a:r>
              <a:rPr lang="en-GB" sz="2000" b="1" i="1" u="sng" dirty="0" smtClean="0">
                <a:solidFill>
                  <a:schemeClr val="hlink"/>
                </a:solidFill>
              </a:rPr>
              <a:t>bar graph</a:t>
            </a:r>
            <a:r>
              <a:rPr lang="en-GB" sz="2000" dirty="0" smtClean="0"/>
              <a: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097970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31775"/>
            <a:ext cx="8229600" cy="1139825"/>
          </a:xfrm>
        </p:spPr>
        <p:txBody>
          <a:bodyPr/>
          <a:lstStyle/>
          <a:p>
            <a:pPr eaLnBrk="1" hangingPunct="1"/>
            <a:r>
              <a:rPr lang="en-GB" sz="2800" dirty="0" smtClean="0"/>
              <a:t>ORGANIZING AND GRAPHING QUANTITATIVE </a:t>
            </a:r>
            <a:endParaRPr lang="en-US" sz="2800" dirty="0" smtClean="0"/>
          </a:p>
        </p:txBody>
      </p:sp>
      <p:sp>
        <p:nvSpPr>
          <p:cNvPr id="31747" name="Rectangle 3"/>
          <p:cNvSpPr>
            <a:spLocks noGrp="1" noChangeArrowheads="1"/>
          </p:cNvSpPr>
          <p:nvPr>
            <p:ph type="body" idx="1"/>
          </p:nvPr>
        </p:nvSpPr>
        <p:spPr>
          <a:xfrm>
            <a:off x="533400" y="1524000"/>
            <a:ext cx="7924800" cy="1833562"/>
          </a:xfrm>
        </p:spPr>
        <p:txBody>
          <a:bodyPr/>
          <a:lstStyle/>
          <a:p>
            <a:pPr eaLnBrk="1" hangingPunct="1"/>
            <a:r>
              <a:rPr lang="en-US" sz="2000" dirty="0" smtClean="0"/>
              <a:t>Frequency Distributions</a:t>
            </a:r>
          </a:p>
          <a:p>
            <a:pPr eaLnBrk="1" hangingPunct="1"/>
            <a:r>
              <a:rPr lang="en-US" sz="2000" dirty="0" smtClean="0"/>
              <a:t>Constructing Frequency Distribution Tables</a:t>
            </a:r>
          </a:p>
          <a:p>
            <a:pPr eaLnBrk="1" hangingPunct="1"/>
            <a:r>
              <a:rPr lang="en-US" sz="2000" dirty="0" smtClean="0"/>
              <a:t>Relative and Percentage Distributions</a:t>
            </a:r>
          </a:p>
          <a:p>
            <a:pPr eaLnBrk="1" hangingPunct="1"/>
            <a:r>
              <a:rPr lang="en-US" sz="2000" dirty="0" smtClean="0"/>
              <a:t>Graphing Grouped Data</a:t>
            </a:r>
          </a:p>
        </p:txBody>
      </p:sp>
      <p:sp>
        <p:nvSpPr>
          <p:cNvPr id="7"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466" t="680" r="2466" b="-680"/>
          <a:stretch/>
        </p:blipFill>
        <p:spPr>
          <a:xfrm>
            <a:off x="0" y="700689"/>
            <a:ext cx="9144000" cy="670911"/>
          </a:xfrm>
          <a:prstGeom prst="rect">
            <a:avLst/>
          </a:prstGeom>
        </p:spPr>
      </p:pic>
    </p:spTree>
    <p:extLst>
      <p:ext uri="{BB962C8B-B14F-4D97-AF65-F5344CB8AC3E}">
        <p14:creationId xmlns:p14="http://schemas.microsoft.com/office/powerpoint/2010/main" val="252906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title"/>
          </p:nvPr>
        </p:nvSpPr>
        <p:spPr>
          <a:xfrm>
            <a:off x="457200" y="277813"/>
            <a:ext cx="8534400" cy="1139825"/>
          </a:xfrm>
        </p:spPr>
        <p:txBody>
          <a:bodyPr/>
          <a:lstStyle/>
          <a:p>
            <a:pPr eaLnBrk="1" hangingPunct="1"/>
            <a:r>
              <a:rPr lang="en-GB" sz="2800" dirty="0" smtClean="0"/>
              <a:t>Table 2.7 Weekly Earnings of 100 Employees of a Company</a:t>
            </a:r>
          </a:p>
        </p:txBody>
      </p:sp>
      <p:sp>
        <p:nvSpPr>
          <p:cNvPr id="32771" name="Text Box 23"/>
          <p:cNvSpPr txBox="1">
            <a:spLocks noChangeArrowheads="1"/>
          </p:cNvSpPr>
          <p:nvPr/>
        </p:nvSpPr>
        <p:spPr bwMode="auto">
          <a:xfrm>
            <a:off x="0" y="3660775"/>
            <a:ext cx="1711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endParaRPr lang="en-US" b="1">
              <a:latin typeface="Tahoma" charset="0"/>
            </a:endParaRPr>
          </a:p>
        </p:txBody>
      </p:sp>
      <p:sp>
        <p:nvSpPr>
          <p:cNvPr id="32772" name="Text Box 27"/>
          <p:cNvSpPr txBox="1">
            <a:spLocks noChangeArrowheads="1"/>
          </p:cNvSpPr>
          <p:nvPr/>
        </p:nvSpPr>
        <p:spPr bwMode="auto">
          <a:xfrm>
            <a:off x="539750" y="3644900"/>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n-US" b="1">
              <a:latin typeface="Tahoma" charset="0"/>
            </a:endParaRPr>
          </a:p>
        </p:txBody>
      </p:sp>
      <p:sp>
        <p:nvSpPr>
          <p:cNvPr id="8"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759867"/>
            <a:ext cx="8686800" cy="3574133"/>
          </a:xfrm>
          <a:prstGeom prst="rect">
            <a:avLst/>
          </a:prstGeom>
        </p:spPr>
      </p:pic>
    </p:spTree>
    <p:extLst>
      <p:ext uri="{BB962C8B-B14F-4D97-AF65-F5344CB8AC3E}">
        <p14:creationId xmlns:p14="http://schemas.microsoft.com/office/powerpoint/2010/main" val="390147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2800" dirty="0" smtClean="0"/>
              <a:t>Frequency Distributions</a:t>
            </a:r>
          </a:p>
        </p:txBody>
      </p:sp>
      <p:sp>
        <p:nvSpPr>
          <p:cNvPr id="33795" name="Rectangle 3"/>
          <p:cNvSpPr>
            <a:spLocks noGrp="1" noChangeArrowheads="1"/>
          </p:cNvSpPr>
          <p:nvPr>
            <p:ph type="body" idx="1"/>
          </p:nvPr>
        </p:nvSpPr>
        <p:spPr>
          <a:xfrm>
            <a:off x="127000" y="1524000"/>
            <a:ext cx="8483600" cy="1752600"/>
          </a:xfrm>
        </p:spPr>
        <p:txBody>
          <a:bodyPr/>
          <a:lstStyle/>
          <a:p>
            <a:pPr eaLnBrk="1" hangingPunct="1">
              <a:buFont typeface="Wingdings" charset="2"/>
              <a:buChar char=" "/>
            </a:pPr>
            <a:r>
              <a:rPr lang="en-GB" sz="2000" dirty="0" smtClean="0">
                <a:solidFill>
                  <a:schemeClr val="folHlink"/>
                </a:solidFill>
              </a:rPr>
              <a:t>Definition </a:t>
            </a:r>
          </a:p>
          <a:p>
            <a:pPr eaLnBrk="1" hangingPunct="1">
              <a:buFont typeface="Wingdings" charset="2"/>
              <a:buChar char=" "/>
            </a:pPr>
            <a:r>
              <a:rPr lang="en-GB" sz="2000" dirty="0" smtClean="0"/>
              <a:t>A </a:t>
            </a:r>
            <a:r>
              <a:rPr lang="en-GB" sz="2000" b="1" i="1" u="sng" dirty="0" smtClean="0">
                <a:solidFill>
                  <a:schemeClr val="hlink"/>
                </a:solidFill>
              </a:rPr>
              <a:t>frequency distribution</a:t>
            </a:r>
            <a:r>
              <a:rPr lang="en-GB" sz="2000" u="sng" dirty="0" smtClean="0">
                <a:solidFill>
                  <a:schemeClr val="hlink"/>
                </a:solidFill>
              </a:rPr>
              <a:t> </a:t>
            </a:r>
            <a:r>
              <a:rPr lang="en-GB" sz="2000" b="1" i="1" u="sng" dirty="0" smtClean="0">
                <a:solidFill>
                  <a:schemeClr val="hlink"/>
                </a:solidFill>
              </a:rPr>
              <a:t>for quantitative data</a:t>
            </a:r>
            <a:r>
              <a:rPr lang="en-GB" sz="2000" dirty="0" smtClean="0"/>
              <a:t> lists all the classes and the number of values that belong to each class. Data presented in the form of a frequency distribution are called </a:t>
            </a:r>
            <a:r>
              <a:rPr lang="en-GB" sz="2000" b="1" i="1" u="sng" dirty="0" smtClean="0">
                <a:solidFill>
                  <a:schemeClr val="hlink"/>
                </a:solidFill>
              </a:rPr>
              <a:t>grouped data</a:t>
            </a:r>
            <a:r>
              <a:rPr lang="en-GB" sz="2000" dirty="0" smtClean="0"/>
              <a:t>.</a:t>
            </a:r>
          </a:p>
        </p:txBody>
      </p:sp>
      <p:sp>
        <p:nvSpPr>
          <p:cNvPr id="6" name="Text Box 4"/>
          <p:cNvSpPr txBox="1">
            <a:spLocks noChangeArrowheads="1"/>
          </p:cNvSpPr>
          <p:nvPr/>
        </p:nvSpPr>
        <p:spPr bwMode="auto">
          <a:xfrm>
            <a:off x="4038600" y="6224588"/>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863100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1347</Words>
  <Application>Microsoft Office PowerPoint</Application>
  <PresentationFormat>On-screen Show (4:3)</PresentationFormat>
  <Paragraphs>153</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vt:lpstr>
      <vt:lpstr>CHAPTER 2</vt:lpstr>
      <vt:lpstr>RAW DATA</vt:lpstr>
      <vt:lpstr>Table 2.3 Types of Employment Students Intend to Engage In</vt:lpstr>
      <vt:lpstr>Frequency Distributions</vt:lpstr>
      <vt:lpstr>Relative Frequency and Percentage Distributions</vt:lpstr>
      <vt:lpstr>Graphical Presentation of Qualitative Data </vt:lpstr>
      <vt:lpstr>ORGANIZING AND GRAPHING QUANTITATIVE </vt:lpstr>
      <vt:lpstr>Table 2.7 Weekly Earnings of 100 Employees of a Company</vt:lpstr>
      <vt:lpstr>Frequency Distributions</vt:lpstr>
      <vt:lpstr>Frequency Distributions</vt:lpstr>
      <vt:lpstr>Frequency Distributions</vt:lpstr>
      <vt:lpstr>Table 2.8 Class Boundaries, Class Widths, and Class Midpoints for Table 2.7</vt:lpstr>
      <vt:lpstr>Graphing Grouped Data</vt:lpstr>
      <vt:lpstr>Table 2.9 Frequency Distribution for the Data on iPods Sold</vt:lpstr>
      <vt:lpstr>Figure 2.3 Frequency histogram for Table 2.9.</vt:lpstr>
      <vt:lpstr>Graphing Grouped Data</vt:lpstr>
      <vt:lpstr>Figure 2.5 Frequency polygon for Table 2.9.</vt:lpstr>
      <vt:lpstr>Example 2-6</vt:lpstr>
      <vt:lpstr>Example 2-6: Solution Table 2.13 Frequency Distribution of Vehicles Owned</vt:lpstr>
      <vt:lpstr>Figure 2.7 Bar graph for Table 2.13.</vt:lpstr>
      <vt:lpstr>SHAPES OF HISTOGRAMS</vt:lpstr>
      <vt:lpstr>Figure 2.8 Symmetric histograms. </vt:lpstr>
      <vt:lpstr>Figure 2.9  (a) A histogram skewed to the right. (b) A histogram skewed to the left.</vt:lpstr>
      <vt:lpstr>Figure 2.10 A histogram with uniform distribution. </vt:lpstr>
      <vt:lpstr>CUMULATIVE FREQUENCY DISTRIBUTIONS </vt:lpstr>
      <vt:lpstr>Example 2-7: Solution Table 2.14 Cumulative Frequency Distribution of iPods Sold</vt:lpstr>
      <vt:lpstr>CUMULATIVE FREQUENCY DISTRIBUTIONS</vt:lpstr>
      <vt:lpstr>Figure 2.12 Ogive for the cumulative frequency    distribution of Table 2.14.</vt:lpstr>
      <vt:lpstr>STEM-AND-LEAF DISPLAYS</vt:lpstr>
      <vt:lpstr>Example 2-8</vt:lpstr>
      <vt:lpstr>Figure 2.13 Stem-and-leaf display.</vt:lpstr>
      <vt:lpstr>Figure 2.14 Stem-and-leaf display of test scores.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dc:creator>
  <cp:lastModifiedBy>alice</cp:lastModifiedBy>
  <cp:revision>4</cp:revision>
  <cp:lastPrinted>2015-06-01T10:46:32Z</cp:lastPrinted>
  <dcterms:created xsi:type="dcterms:W3CDTF">2015-06-01T08:38:40Z</dcterms:created>
  <dcterms:modified xsi:type="dcterms:W3CDTF">2015-06-01T10:51:12Z</dcterms:modified>
</cp:coreProperties>
</file>