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80" r:id="rId6"/>
    <p:sldId id="279" r:id="rId7"/>
    <p:sldId id="260" r:id="rId8"/>
    <p:sldId id="261" r:id="rId9"/>
    <p:sldId id="262" r:id="rId10"/>
    <p:sldId id="263" r:id="rId11"/>
    <p:sldId id="264" r:id="rId12"/>
    <p:sldId id="286" r:id="rId13"/>
    <p:sldId id="265" r:id="rId14"/>
    <p:sldId id="267" r:id="rId15"/>
    <p:sldId id="287" r:id="rId16"/>
    <p:sldId id="288" r:id="rId17"/>
    <p:sldId id="282" r:id="rId18"/>
    <p:sldId id="281" r:id="rId19"/>
    <p:sldId id="269" r:id="rId20"/>
    <p:sldId id="270" r:id="rId21"/>
    <p:sldId id="284" r:id="rId22"/>
    <p:sldId id="283" r:id="rId23"/>
    <p:sldId id="285" r:id="rId24"/>
    <p:sldId id="291" r:id="rId25"/>
    <p:sldId id="293" r:id="rId26"/>
    <p:sldId id="273" r:id="rId27"/>
    <p:sldId id="274" r:id="rId28"/>
    <p:sldId id="289" r:id="rId29"/>
    <p:sldId id="275" r:id="rId30"/>
    <p:sldId id="290" r:id="rId31"/>
    <p:sldId id="276" r:id="rId32"/>
    <p:sldId id="295" r:id="rId33"/>
    <p:sldId id="294" r:id="rId34"/>
    <p:sldId id="278" r:id="rId3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18B51-43A8-450D-947D-B10FC26820A5}" type="datetimeFigureOut">
              <a:rPr lang="fr-FR" smtClean="0"/>
              <a:pPr/>
              <a:t>22/02/2018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215E2-5FCF-4163-A107-6BE6A7E6240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6A85-D6AD-4B44-97C2-85A250F202A5}" type="datetime1">
              <a:rPr lang="fr-FR" smtClean="0"/>
              <a:pPr/>
              <a:t>22/02/2018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0466-8B12-412B-A7B4-7DD0CC7EA23E}" type="datetime1">
              <a:rPr lang="fr-FR" smtClean="0"/>
              <a:pPr/>
              <a:t>22/02/2018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EBAA-D0C5-4E68-8DB8-E745E2A7CEE3}" type="datetime1">
              <a:rPr lang="fr-FR" smtClean="0"/>
              <a:pPr/>
              <a:t>22/02/2018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88F5-BAEA-4DF3-B815-32F3D407FF97}" type="datetime1">
              <a:rPr lang="fr-FR" smtClean="0"/>
              <a:pPr/>
              <a:t>22/02/2018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B2FE-BC41-4065-9506-6BCDEA8C7104}" type="datetime1">
              <a:rPr lang="fr-FR" smtClean="0"/>
              <a:pPr/>
              <a:t>22/02/2018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1F3F-70C5-42F3-BA57-94EDDE5A4399}" type="datetime1">
              <a:rPr lang="fr-FR" smtClean="0"/>
              <a:pPr/>
              <a:t>22/02/2018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3F9A-124E-46E1-9D22-0BBC24AE09E5}" type="datetime1">
              <a:rPr lang="fr-FR" smtClean="0"/>
              <a:pPr/>
              <a:t>22/02/2018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428F-900D-44AC-82FE-D8729D370AC4}" type="datetime1">
              <a:rPr lang="fr-FR" smtClean="0"/>
              <a:pPr/>
              <a:t>22/02/2018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984E-655D-4999-99AC-E882EEEC3F37}" type="datetime1">
              <a:rPr lang="fr-FR" smtClean="0"/>
              <a:pPr/>
              <a:t>22/02/2018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D480-CEE9-48AA-AFA1-5E79C8C4A3DB}" type="datetime1">
              <a:rPr lang="fr-FR" smtClean="0"/>
              <a:pPr/>
              <a:t>22/02/2018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8EE6-A961-4D05-9AAE-98F6DBEE1BE1}" type="datetime1">
              <a:rPr lang="fr-FR" smtClean="0"/>
              <a:pPr/>
              <a:t>22/02/2018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3FF52-AD56-449E-BE51-05200BFD3A04}" type="datetime1">
              <a:rPr lang="fr-FR" smtClean="0"/>
              <a:pPr/>
              <a:t>22/02/2018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19728-DE60-43FA-A68C-D4406D292323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8062664" cy="3744416"/>
          </a:xfrm>
        </p:spPr>
        <p:txBody>
          <a:bodyPr>
            <a:noAutofit/>
          </a:bodyPr>
          <a:lstStyle/>
          <a:p>
            <a:br>
              <a:rPr lang="en-US" sz="5400" b="1" dirty="0"/>
            </a:br>
            <a:r>
              <a:rPr lang="en-US" sz="7200" b="1" dirty="0">
                <a:solidFill>
                  <a:srgbClr val="FF0000"/>
                </a:solidFill>
              </a:rPr>
              <a:t>Computer Ethics   and Society</a:t>
            </a:r>
            <a:br>
              <a:rPr lang="en-US" sz="5400" b="1" dirty="0"/>
            </a:b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728792" cy="1944216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5313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 Some others called the legislator to enact new special provisions especially designed to govern electronic transactions, electronic liabilities, electronic contracts, cyber crimes…</a:t>
            </a:r>
          </a:p>
          <a:p>
            <a:pPr>
              <a:buNone/>
            </a:pPr>
            <a:r>
              <a:rPr lang="en-US" dirty="0"/>
              <a:t>    </a:t>
            </a:r>
          </a:p>
          <a:p>
            <a:pPr>
              <a:buNone/>
            </a:pPr>
            <a:r>
              <a:rPr lang="en-US" dirty="0"/>
              <a:t>    However, all these wishes were not realized because it quickly appeared that a large number of issues raised by the internet in many fields can be governed by existing laws after adaptation and interpretation of those laws</a:t>
            </a:r>
          </a:p>
          <a:p>
            <a:pPr>
              <a:buNone/>
            </a:pPr>
            <a:r>
              <a:rPr lang="en-US" dirty="0"/>
              <a:t>    Concerning certain particular issues, especial laws were enacted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The standard 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/>
              <a:t>        </a:t>
            </a:r>
            <a:r>
              <a:rPr lang="en-US" sz="3500" b="1" dirty="0"/>
              <a:t>New possibilities, a vacuum of policies,   conceptual muddles </a:t>
            </a:r>
          </a:p>
          <a:p>
            <a:r>
              <a:rPr lang="en-US" dirty="0"/>
              <a:t>    </a:t>
            </a:r>
            <a:r>
              <a:rPr lang="en-US" b="1" u="sng" dirty="0"/>
              <a:t>James Moor’s account 1985 </a:t>
            </a:r>
          </a:p>
          <a:p>
            <a:pPr>
              <a:buNone/>
            </a:pPr>
            <a:r>
              <a:rPr lang="en-US" dirty="0"/>
              <a:t>    Computers and information technology create new possibilities and opportunities for human action, individually and collectively, there is a vacuum of policies to regulate those new opportunities </a:t>
            </a:r>
          </a:p>
          <a:p>
            <a:r>
              <a:rPr lang="en-US" dirty="0"/>
              <a:t>    Thus, the task of computer ethics is to evaluate the new possibilities and to fill the vacuum by addressing conceptual muddles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         An update to the standard account</a:t>
            </a:r>
          </a:p>
          <a:p>
            <a:r>
              <a:rPr lang="en-US" dirty="0"/>
              <a:t>     </a:t>
            </a:r>
            <a:r>
              <a:rPr lang="en-US" sz="3000" dirty="0"/>
              <a:t>Apparition of many factors demonstrating the need to update the classical theory</a:t>
            </a:r>
          </a:p>
          <a:p>
            <a:pPr>
              <a:buFont typeface="Wingdings" pitchFamily="2" charset="2"/>
              <a:buChar char="q"/>
            </a:pPr>
            <a:r>
              <a:rPr lang="en-US" sz="3000" dirty="0"/>
              <a:t> Experience of the computer ethicists in analyzing IT ethical issues</a:t>
            </a:r>
          </a:p>
          <a:p>
            <a:pPr>
              <a:buFont typeface="Wingdings" pitchFamily="2" charset="2"/>
              <a:buChar char="q"/>
            </a:pPr>
            <a:r>
              <a:rPr lang="en-US" sz="3000" dirty="0"/>
              <a:t> Development of a new field Science and Technology Studies providing insights to understand how ethical notions are shaped by technology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/>
              <a:t>     </a:t>
            </a:r>
          </a:p>
          <a:p>
            <a:pPr algn="ctr">
              <a:buNone/>
            </a:pPr>
            <a:endParaRPr lang="en-US" sz="3000" dirty="0"/>
          </a:p>
          <a:p>
            <a:pPr algn="ctr">
              <a:buNone/>
            </a:pPr>
            <a:r>
              <a:rPr lang="en-US" dirty="0"/>
              <a:t>So, It appeared that the standard account is applicable to all new technology ethics and not only to IT ethics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Right Arrow 4"/>
          <p:cNvSpPr/>
          <p:nvPr/>
        </p:nvSpPr>
        <p:spPr bwMode="ltGray">
          <a:xfrm>
            <a:off x="3491880" y="1700808"/>
            <a:ext cx="1368152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The standard account focuses on the newness of the IT </a:t>
            </a:r>
          </a:p>
          <a:p>
            <a:r>
              <a:rPr lang="en-US" sz="3000" dirty="0"/>
              <a:t>However, one cannot consider that newness in IT is a stable element since what is new today is considered to be old tomorrow in the world of technology</a:t>
            </a:r>
          </a:p>
          <a:p>
            <a:r>
              <a:rPr lang="en-US" sz="3000" dirty="0"/>
              <a:t>Thus, it is not appropriate to frame computer ethics as a field focused exclusively on the novelty of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The Sociotechnical Systems  Perspective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A brief insight on the emerging  field of study “STS” : “Science and technology studies” or “Science, technology and society”</a:t>
            </a:r>
          </a:p>
          <a:p>
            <a:pPr>
              <a:buNone/>
            </a:pPr>
            <a:r>
              <a:rPr lang="en-US" sz="3000" dirty="0"/>
              <a:t> </a:t>
            </a:r>
          </a:p>
          <a:p>
            <a:pPr>
              <a:buNone/>
            </a:pPr>
            <a:r>
              <a:rPr lang="en-US" sz="3000" b="1" dirty="0"/>
              <a:t>        Reject technological determinism/ Think </a:t>
            </a:r>
            <a:r>
              <a:rPr lang="en-US" sz="3000" b="1" dirty="0" err="1"/>
              <a:t>coshaping</a:t>
            </a:r>
            <a:endParaRPr lang="en-US" sz="3000" b="1" dirty="0"/>
          </a:p>
          <a:p>
            <a:r>
              <a:rPr lang="en-US" sz="3000" dirty="0"/>
              <a:t>    Technological determinism contains </a:t>
            </a:r>
            <a:r>
              <a:rPr lang="en-US" u="sng" dirty="0"/>
              <a:t>2</a:t>
            </a:r>
            <a:r>
              <a:rPr lang="en-US" sz="3000" dirty="0"/>
              <a:t> main claims:</a:t>
            </a:r>
          </a:p>
          <a:p>
            <a:endParaRPr lang="en-US" sz="3000" dirty="0"/>
          </a:p>
          <a:p>
            <a:endParaRPr lang="fr-FR" sz="3000" dirty="0"/>
          </a:p>
        </p:txBody>
      </p:sp>
      <p:sp>
        <p:nvSpPr>
          <p:cNvPr id="5" name="Right Arrow 4"/>
          <p:cNvSpPr/>
          <p:nvPr/>
        </p:nvSpPr>
        <p:spPr>
          <a:xfrm>
            <a:off x="251520" y="3717032"/>
            <a:ext cx="864096" cy="4126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/>
              <a:t>Technology develops independently from society i.e. technological development is an independent activity with a natural evolution separated from social forces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When a technology is taken up and used in a society, it determines the character of that society 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STS have commented on 2 claims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According to them, the first claim should be rejected since the character and direction of technological development are influenced by a wide range of social factors like political decisions, social incidents, legal environment that could facilitate or constrain innovation 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2. </a:t>
            </a:r>
            <a:r>
              <a:rPr lang="en-US" sz="3000" dirty="0"/>
              <a:t>As for the second claim stating that adoption of technologies determine patterns of social behaviors, STS scholars have given a finely shaded opinion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dirty="0"/>
              <a:t>      → In fact, it is not correct to say outright that technology </a:t>
            </a:r>
            <a:r>
              <a:rPr lang="en-US" u="sng" dirty="0"/>
              <a:t>determines</a:t>
            </a:r>
            <a:r>
              <a:rPr lang="en-US" dirty="0"/>
              <a:t> society because as we have already said, technology is shaped and designed by social considerations and factors   </a:t>
            </a:r>
          </a:p>
          <a:p>
            <a:pPr marL="514350" indent="-514350">
              <a:buNone/>
            </a:pPr>
            <a:r>
              <a:rPr lang="en-US" dirty="0"/>
              <a:t>      </a:t>
            </a:r>
          </a:p>
          <a:p>
            <a:pPr marL="514350" indent="-514350">
              <a:buNone/>
            </a:pPr>
            <a:r>
              <a:rPr lang="en-US" dirty="0"/>
              <a:t>      It is more precise to state that </a:t>
            </a:r>
            <a:r>
              <a:rPr lang="en-US" b="1" dirty="0"/>
              <a:t>technology </a:t>
            </a:r>
            <a:r>
              <a:rPr lang="en-US" b="1" u="sng" dirty="0"/>
              <a:t>shapes</a:t>
            </a:r>
            <a:r>
              <a:rPr lang="en-US" b="1" dirty="0"/>
              <a:t> society</a:t>
            </a:r>
          </a:p>
          <a:p>
            <a:pPr marL="514350" indent="-514350">
              <a:buNone/>
            </a:pPr>
            <a:r>
              <a:rPr lang="en-US" dirty="0"/>
              <a:t>      Thus, technology and society shape each other, they </a:t>
            </a:r>
            <a:r>
              <a:rPr lang="en-US" dirty="0" err="1"/>
              <a:t>cocreate</a:t>
            </a:r>
            <a:r>
              <a:rPr lang="en-US" dirty="0"/>
              <a:t> one another</a:t>
            </a:r>
          </a:p>
          <a:p>
            <a:pPr marL="514350" indent="-514350">
              <a:buNone/>
            </a:pPr>
            <a:r>
              <a:rPr lang="en-US" dirty="0"/>
              <a:t>      It is a two ways direction movement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846640" cy="3312368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Chapter 1: Introduction to sociotechnical computer ethics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00" b="1" dirty="0"/>
              <a:t>    Reject technology as material object/ Think sociotechnical systems</a:t>
            </a:r>
          </a:p>
          <a:p>
            <a:r>
              <a:rPr lang="en-US" sz="3000" dirty="0"/>
              <a:t>Presumption about technology: Connect technology to physical objects, artifacts, human-made material objects</a:t>
            </a:r>
          </a:p>
          <a:p>
            <a:r>
              <a:rPr lang="en-US" sz="3000" dirty="0"/>
              <a:t>STS scholars: It is a false conception of technology because if material objects are necessary in technology, they don’t have any significance unless they are embedded in social practices and activities </a:t>
            </a:r>
          </a:p>
          <a:p>
            <a:pPr>
              <a:buNone/>
            </a:pPr>
            <a:endParaRPr lang="en-US" sz="3000" dirty="0"/>
          </a:p>
          <a:p>
            <a:pPr>
              <a:buNone/>
            </a:pPr>
            <a:r>
              <a:rPr lang="en-US" sz="3000" b="1" dirty="0"/>
              <a:t>   </a:t>
            </a:r>
          </a:p>
          <a:p>
            <a:pPr>
              <a:buNone/>
            </a:pPr>
            <a:r>
              <a:rPr lang="en-US" sz="3000" b="1" dirty="0"/>
              <a:t>   </a:t>
            </a:r>
            <a:r>
              <a:rPr lang="en-US" sz="3000" dirty="0"/>
              <a:t>  </a:t>
            </a:r>
            <a:endParaRPr lang="en-US" sz="3000" b="1" dirty="0"/>
          </a:p>
        </p:txBody>
      </p:sp>
      <p:sp>
        <p:nvSpPr>
          <p:cNvPr id="4" name="Right Arrow 3"/>
          <p:cNvSpPr/>
          <p:nvPr/>
        </p:nvSpPr>
        <p:spPr>
          <a:xfrm>
            <a:off x="323528" y="1052736"/>
            <a:ext cx="8995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 Technology is the invention of human activity and social forces</a:t>
            </a:r>
          </a:p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 Technology is socially constituted and it works as part of a social system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STS scholars consider that technology should be presented as a sociotechnical system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   Presenting technology as connected to society and practices proves the connection between ethics and IT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   Traditionally, ethics focused on human behavior exclusively and not on technology since it is considered to be neutral and purely scientific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   However, since human action and artifacts are intertwined in the process of technology, a bound appears clearly between technology and ethics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   Reject technology as neutral/ Think technology infused with values</a:t>
            </a:r>
          </a:p>
          <a:p>
            <a:r>
              <a:rPr lang="en-US" sz="3000" dirty="0"/>
              <a:t>General mistake: Technology is value neutral</a:t>
            </a:r>
          </a:p>
          <a:p>
            <a:r>
              <a:rPr lang="en-US" sz="3000" dirty="0"/>
              <a:t>An important work elaborated in the matter by Langdon Winner- 1986 “ Do artifacts have politics”?</a:t>
            </a:r>
          </a:p>
          <a:p>
            <a:r>
              <a:rPr lang="en-US" sz="3000" dirty="0"/>
              <a:t>Main idea: Existence of a connection or a relationship between technology and systems of power, authority, decision making</a:t>
            </a:r>
          </a:p>
          <a:p>
            <a:endParaRPr lang="fr-FR" dirty="0"/>
          </a:p>
        </p:txBody>
      </p:sp>
      <p:sp>
        <p:nvSpPr>
          <p:cNvPr id="4" name="Right Arrow 3"/>
          <p:cNvSpPr/>
          <p:nvPr/>
        </p:nvSpPr>
        <p:spPr>
          <a:xfrm>
            <a:off x="323528" y="10527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Example: Construction of a bridge  in New York between the city and the beaches intentionally in a certain manner that constrains the access of public buses (especially of people using public buses)</a:t>
            </a:r>
          </a:p>
          <a:p>
            <a:endParaRPr lang="fr-FR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Combination of material elements  and social practices constitute a social arrangement </a:t>
            </a:r>
          </a:p>
          <a:p>
            <a:endParaRPr lang="en-US" sz="3000" dirty="0"/>
          </a:p>
          <a:p>
            <a:r>
              <a:rPr lang="en-US" sz="3000" dirty="0"/>
              <a:t>Difference between this account and technological determinism : technology shapes, influences but does not determine social arrangements or behaviors </a:t>
            </a:r>
          </a:p>
          <a:p>
            <a:endParaRPr lang="fr-FR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Sociotechnical Computer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85313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Sociotechnical computer ethics is constituted by the </a:t>
            </a:r>
            <a:r>
              <a:rPr lang="en-US" sz="3500" dirty="0"/>
              <a:t>3</a:t>
            </a:r>
            <a:r>
              <a:rPr lang="en-US" dirty="0"/>
              <a:t> STS lessons </a:t>
            </a:r>
          </a:p>
          <a:p>
            <a:r>
              <a:rPr lang="en-US" b="1" dirty="0"/>
              <a:t>Facebook and the three STS lessons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u="sng" dirty="0"/>
              <a:t>First lesson of STS: Reject technological determinism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Facebook is a system designed in order to enhance patterns of interaction and increase relationships between users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Facebook shapes friendships, but does not determine social relationships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000" dirty="0"/>
              <a:t> </a:t>
            </a:r>
            <a:r>
              <a:rPr lang="en-US" sz="3000" u="sng" dirty="0"/>
              <a:t>Second lesson of STS: Reject technology as material object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/>
              <a:t>Conception of Facebook as a “social” networking site and not as a piece of software</a:t>
            </a:r>
          </a:p>
          <a:p>
            <a:pPr>
              <a:buNone/>
            </a:pPr>
            <a:r>
              <a:rPr lang="en-US" sz="3000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/>
              <a:t>General conviction that Facebook is a platform involving  a large number of stakeholders including: </a:t>
            </a:r>
          </a:p>
          <a:p>
            <a:pPr>
              <a:buNone/>
            </a:pP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000" dirty="0"/>
              <a:t>Users: They post the content, photos, comments, communication messages…</a:t>
            </a:r>
          </a:p>
          <a:p>
            <a:pPr>
              <a:buFont typeface="Wingdings" pitchFamily="2" charset="2"/>
              <a:buChar char="v"/>
            </a:pPr>
            <a:endParaRPr lang="en-US" sz="3000" dirty="0"/>
          </a:p>
          <a:p>
            <a:pPr>
              <a:buFont typeface="Wingdings" pitchFamily="2" charset="2"/>
              <a:buChar char="v"/>
            </a:pPr>
            <a:r>
              <a:rPr lang="en-US" sz="3000" dirty="0"/>
              <a:t>Administrators or operators: They take the decisions concerning the internal organization of the platform </a:t>
            </a:r>
          </a:p>
          <a:p>
            <a:pPr>
              <a:buNone/>
            </a:pPr>
            <a:endParaRPr lang="fr-FR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28</a:t>
            </a:fld>
            <a:endParaRPr lang="fr-F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000" dirty="0"/>
              <a:t> </a:t>
            </a:r>
            <a:r>
              <a:rPr lang="en-US" sz="3000" u="sng" dirty="0"/>
              <a:t>Third lesson of STS: Reject technology as neutral</a:t>
            </a:r>
          </a:p>
          <a:p>
            <a:pPr>
              <a:buFont typeface="Wingdings" pitchFamily="2" charset="2"/>
              <a:buChar char="Ø"/>
            </a:pPr>
            <a:endParaRPr lang="en-US" sz="3000" dirty="0"/>
          </a:p>
          <a:p>
            <a:pPr>
              <a:buFont typeface="Wingdings" pitchFamily="2" charset="2"/>
              <a:buChar char="Ø"/>
            </a:pPr>
            <a:r>
              <a:rPr lang="en-US" sz="3000" dirty="0"/>
              <a:t>Facebook is a social networking site</a:t>
            </a:r>
          </a:p>
          <a:p>
            <a:pPr>
              <a:buFont typeface="Wingdings" pitchFamily="2" charset="2"/>
              <a:buChar char="Ø"/>
            </a:pPr>
            <a:endParaRPr lang="en-US" sz="3000" dirty="0"/>
          </a:p>
          <a:p>
            <a:pPr>
              <a:buFont typeface="Wingdings" pitchFamily="2" charset="2"/>
              <a:buChar char="Ø"/>
            </a:pPr>
            <a:r>
              <a:rPr lang="en-US" sz="3000" dirty="0"/>
              <a:t>Facebook users want to maintain a certain range of privacy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29</a:t>
            </a:fld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09120"/>
          </a:xfrm>
        </p:spPr>
        <p:txBody>
          <a:bodyPr>
            <a:normAutofit fontScale="70000" lnSpcReduction="20000"/>
          </a:bodyPr>
          <a:lstStyle/>
          <a:p>
            <a:r>
              <a:rPr lang="en-US" sz="4600" b="1" dirty="0"/>
              <a:t>Scenario 1.1. A virtual rape </a:t>
            </a:r>
          </a:p>
          <a:p>
            <a:pPr>
              <a:buNone/>
            </a:pPr>
            <a:r>
              <a:rPr lang="en-US" sz="3500" dirty="0"/>
              <a:t>    </a:t>
            </a:r>
          </a:p>
          <a:p>
            <a:pPr>
              <a:buNone/>
            </a:pPr>
            <a:r>
              <a:rPr lang="en-US" sz="3500" dirty="0"/>
              <a:t>     </a:t>
            </a:r>
            <a:r>
              <a:rPr lang="en-US" sz="4300" dirty="0"/>
              <a:t>The incident occurs on a multiuser designed object-oriented program </a:t>
            </a:r>
            <a:r>
              <a:rPr lang="en-US" sz="4300" dirty="0" err="1"/>
              <a:t>LambdaMOO</a:t>
            </a:r>
            <a:r>
              <a:rPr lang="en-US" sz="4300" dirty="0"/>
              <a:t> that allows users to create characters on it to interact with each other </a:t>
            </a:r>
          </a:p>
          <a:p>
            <a:pPr>
              <a:buNone/>
            </a:pPr>
            <a:r>
              <a:rPr lang="en-US" sz="4300" dirty="0"/>
              <a:t>    After being controlled through its subprogram by another program(Bungle), the later represents a scene of raping of the virtual characters created</a:t>
            </a:r>
          </a:p>
          <a:p>
            <a:pPr>
              <a:buNone/>
            </a:pPr>
            <a:r>
              <a:rPr lang="en-US" sz="4300" dirty="0"/>
              <a:t>    Issues: Who is responsible? What are the consequences?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000" dirty="0"/>
              <a:t> Conflict between:</a:t>
            </a:r>
          </a:p>
          <a:p>
            <a:pPr>
              <a:buFont typeface="Wingdings" pitchFamily="2" charset="2"/>
              <a:buChar char="v"/>
            </a:pPr>
            <a:r>
              <a:rPr lang="en-US" sz="3000" dirty="0"/>
              <a:t>    Facebook users’ values: keeping some privacy</a:t>
            </a:r>
          </a:p>
          <a:p>
            <a:pPr>
              <a:buFont typeface="Wingdings" pitchFamily="2" charset="2"/>
              <a:buChar char="v"/>
            </a:pPr>
            <a:r>
              <a:rPr lang="en-US" sz="3000" dirty="0"/>
              <a:t>    Facebook’s values: making money </a:t>
            </a:r>
          </a:p>
          <a:p>
            <a:pPr>
              <a:buNone/>
            </a:pPr>
            <a:r>
              <a:rPr lang="en-US" sz="3000" dirty="0"/>
              <a:t>   </a:t>
            </a:r>
          </a:p>
          <a:p>
            <a:pPr>
              <a:buNone/>
            </a:pPr>
            <a:r>
              <a:rPr lang="en-US" sz="3000" dirty="0"/>
              <a:t>    </a:t>
            </a:r>
            <a:r>
              <a:rPr lang="en-US" sz="3000" dirty="0" err="1"/>
              <a:t>E.g</a:t>
            </a:r>
            <a:r>
              <a:rPr lang="en-US" sz="3000" dirty="0"/>
              <a:t>: Beacon scenario 1.2. An automated notification of a Facebook user’s friends when he/she makes an online purchase that increases advertising revenue for Facebook</a:t>
            </a:r>
          </a:p>
          <a:p>
            <a:pPr>
              <a:buNone/>
            </a:pPr>
            <a:endParaRPr lang="fr-FR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30</a:t>
            </a:fld>
            <a:endParaRPr lang="fr-F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What is the link between sociotechnical systems perspective and the analysis of IT ethical issues? How does sociotechnical systems perspective contribute in understanding ethical issues?</a:t>
            </a:r>
          </a:p>
          <a:p>
            <a:pPr>
              <a:buNone/>
            </a:pPr>
            <a:r>
              <a:rPr lang="en-US" sz="3000" dirty="0"/>
              <a:t>    </a:t>
            </a:r>
          </a:p>
          <a:p>
            <a:pPr>
              <a:buNone/>
            </a:pPr>
            <a:r>
              <a:rPr lang="en-US" sz="3000" dirty="0"/>
              <a:t>    Perspectives provide us with a complete picture of the situation involving moral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31</a:t>
            </a:fld>
            <a:endParaRPr lang="fr-F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b="1" dirty="0"/>
              <a:t>Radio Frequency identification</a:t>
            </a:r>
            <a:r>
              <a:rPr lang="en-US" sz="3000" dirty="0"/>
              <a:t>:</a:t>
            </a:r>
          </a:p>
          <a:p>
            <a:pPr>
              <a:buFont typeface="Wingdings" pitchFamily="2" charset="2"/>
              <a:buChar char="q"/>
            </a:pPr>
            <a:r>
              <a:rPr lang="en-US" sz="3000" dirty="0"/>
              <a:t> A sociotechnical system and not a material object because: 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/>
              <a:t>It involves the work of developers during the process and taking into consideration interests of various stakeholders( hospitals, patients…)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/>
              <a:t>It will generate the emergence of a set of social practices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/>
              <a:t>Consequence on the hospital environment</a:t>
            </a:r>
          </a:p>
          <a:p>
            <a:endParaRPr lang="fr-FR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32</a:t>
            </a:fld>
            <a:endParaRPr lang="fr-F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Scenario 1.3. The legal guardian has to evaluate the whole situation by asking a set of questions related to risks and method of implantation, reception and use of data</a:t>
            </a:r>
          </a:p>
          <a:p>
            <a:endParaRPr lang="fr-FR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33</a:t>
            </a:fld>
            <a:endParaRPr lang="fr-F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Micro- and Macro- Level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Micro-level analysis focuses on individuals, their choices, their decisions, their behaviors</a:t>
            </a:r>
          </a:p>
          <a:p>
            <a:r>
              <a:rPr lang="en-US" dirty="0"/>
              <a:t>Macro-level analysis focuses on groups, organizations, countries, rules ,regulations, policies and systems</a:t>
            </a:r>
          </a:p>
          <a:p>
            <a:r>
              <a:rPr lang="en-US" dirty="0"/>
              <a:t>Sociotechnical systems perspective is compatible with and useful to, both levels of analysis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34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91264" cy="6336704"/>
          </a:xfrm>
        </p:spPr>
        <p:txBody>
          <a:bodyPr>
            <a:normAutofit/>
          </a:bodyPr>
          <a:lstStyle/>
          <a:p>
            <a:endParaRPr lang="en-US" sz="3500" dirty="0"/>
          </a:p>
          <a:p>
            <a:endParaRPr lang="en-US" sz="3500" dirty="0"/>
          </a:p>
          <a:p>
            <a:r>
              <a:rPr lang="en-US" b="1" dirty="0"/>
              <a:t>Scenario 1.2. Surprises about Social networking</a:t>
            </a:r>
          </a:p>
          <a:p>
            <a:pPr>
              <a:buNone/>
            </a:pPr>
            <a:r>
              <a:rPr lang="en-US" sz="4300" dirty="0"/>
              <a:t>  </a:t>
            </a:r>
          </a:p>
          <a:p>
            <a:pPr>
              <a:buFont typeface="Wingdings" pitchFamily="2" charset="2"/>
              <a:buChar char="q"/>
            </a:pPr>
            <a:r>
              <a:rPr lang="en-US" sz="3500" dirty="0"/>
              <a:t> </a:t>
            </a:r>
            <a:r>
              <a:rPr lang="en-US" sz="3000" dirty="0"/>
              <a:t>Feature of Facebook: Every time a user adds a friend to his/her list, all of the user’s friends were alerted</a:t>
            </a:r>
          </a:p>
          <a:p>
            <a:pPr>
              <a:buFont typeface="Wingdings" pitchFamily="2" charset="2"/>
              <a:buChar char="q"/>
            </a:pPr>
            <a:r>
              <a:rPr lang="en-US" sz="3000" dirty="0"/>
              <a:t> Beacon feature on Facebook: An automated notification of a Facebook’s user’s friends when he/she made an online purchase   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000" dirty="0"/>
              <a:t> Facebook is used by recruiters and law enforcement agencies in order to gather information concerning potential employees or evidence related to crimes, so obviously for nonsocial networking purposes</a:t>
            </a:r>
          </a:p>
          <a:p>
            <a:pPr>
              <a:buNone/>
            </a:pPr>
            <a:r>
              <a:rPr lang="en-US" sz="3000" dirty="0"/>
              <a:t>     →</a:t>
            </a:r>
          </a:p>
          <a:p>
            <a:pPr>
              <a:buNone/>
            </a:pPr>
            <a:r>
              <a:rPr lang="en-US" sz="3000" dirty="0"/>
              <a:t>     </a:t>
            </a:r>
            <a:r>
              <a:rPr lang="en-US" sz="3000" u="sng" dirty="0"/>
              <a:t>Issues:</a:t>
            </a:r>
            <a:r>
              <a:rPr lang="en-US" sz="3000" dirty="0"/>
              <a:t> </a:t>
            </a:r>
            <a:r>
              <a:rPr lang="en-US" sz="3000" u="sng" dirty="0"/>
              <a:t>Are Facebook, the recruiters or the law enforcement agencies responsible?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Scenario 1.3. Radio-Frequency identification </a:t>
            </a:r>
          </a:p>
          <a:p>
            <a:pPr>
              <a:buNone/>
            </a:pPr>
            <a:r>
              <a:rPr lang="en-US" dirty="0"/>
              <a:t>    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sz="3000" dirty="0"/>
              <a:t>Electronic- health new technology consisting in placing a small chip under a patient’s skin</a:t>
            </a:r>
          </a:p>
          <a:p>
            <a:pPr>
              <a:buNone/>
            </a:pPr>
            <a:r>
              <a:rPr lang="en-US" sz="3000" dirty="0"/>
              <a:t>    </a:t>
            </a:r>
          </a:p>
          <a:p>
            <a:pPr>
              <a:buNone/>
            </a:pPr>
            <a:r>
              <a:rPr lang="en-US" sz="3000" dirty="0"/>
              <a:t>     </a:t>
            </a:r>
            <a:r>
              <a:rPr lang="en-US" sz="3000" u="sng" dirty="0"/>
              <a:t>Issue:</a:t>
            </a:r>
            <a:r>
              <a:rPr lang="en-US" sz="3000" dirty="0"/>
              <a:t> What shall the legal guardian of the patient do?  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Introduction: Why computer ethics?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Connection between ethical issues and information technology:</a:t>
            </a:r>
          </a:p>
          <a:p>
            <a:pPr>
              <a:buNone/>
            </a:pPr>
            <a:r>
              <a:rPr lang="en-US" sz="3000" dirty="0"/>
              <a:t>          Does information technology create new ethical issues or new versions of old ethical issues with new dimensions?</a:t>
            </a:r>
          </a:p>
          <a:p>
            <a:pPr>
              <a:buNone/>
            </a:pPr>
            <a:endParaRPr lang="en-US" sz="3000" dirty="0"/>
          </a:p>
          <a:p>
            <a:r>
              <a:rPr lang="en-US" sz="3000" dirty="0"/>
              <a:t>It was stated that existing common rules and principles are unable to govern ethical issues raised by the use of computer ethics</a:t>
            </a:r>
          </a:p>
          <a:p>
            <a:pPr>
              <a:buNone/>
            </a:pPr>
            <a:r>
              <a:rPr lang="en-US" dirty="0"/>
              <a:t>   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51520" y="2636912"/>
            <a:ext cx="8640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Meta-questions: Scholars have asked whether the traditional theories can be applied to these  particular ethical issues or whether new moral theories are needed </a:t>
            </a:r>
          </a:p>
          <a:p>
            <a:endParaRPr lang="en-US" dirty="0"/>
          </a:p>
          <a:p>
            <a:r>
              <a:rPr lang="en-US" dirty="0"/>
              <a:t>They were also wondering if there is an actual need for a special field of study for Information Technology (IT) ethics or if it is possible to apply the rules and principles of ethics in general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2514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emergence and generalization of the use of the internet have raised a similar question concerning the applicability of the existing laws and regulations to cyberspace</a:t>
            </a:r>
          </a:p>
          <a:p>
            <a:pPr>
              <a:buNone/>
            </a:pPr>
            <a:r>
              <a:rPr lang="en-US" dirty="0"/>
              <a:t>    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Some internet actors expressed their wish to be excluded from those laws that they pretend being designed for offline world</a:t>
            </a:r>
          </a:p>
          <a:p>
            <a:pPr>
              <a:buNone/>
            </a:pPr>
            <a:r>
              <a:rPr lang="en-US" dirty="0"/>
              <a:t>    John Barlow has drafted in 1996 a declaration of independence of the internet </a:t>
            </a:r>
          </a:p>
          <a:p>
            <a:pPr>
              <a:buNone/>
            </a:pPr>
            <a:r>
              <a:rPr lang="en-US" dirty="0"/>
              <a:t>    He was trying to prove the reason for which the cyberspace shall be self regulated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9728-DE60-43FA-A68C-D4406D292323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2622</TotalTime>
  <Words>1620</Words>
  <Application>Microsoft Office PowerPoint</Application>
  <PresentationFormat>Bildspel på skärmen (4:3)</PresentationFormat>
  <Paragraphs>163</Paragraphs>
  <Slides>34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34</vt:i4>
      </vt:variant>
    </vt:vector>
  </HeadingPairs>
  <TitlesOfParts>
    <vt:vector size="38" baseType="lpstr">
      <vt:lpstr>Arial</vt:lpstr>
      <vt:lpstr>Calibri</vt:lpstr>
      <vt:lpstr>Wingdings</vt:lpstr>
      <vt:lpstr>Office Theme</vt:lpstr>
      <vt:lpstr> Computer Ethics   and Society </vt:lpstr>
      <vt:lpstr>Chapter 1: Introduction to sociotechnical computer ethics</vt:lpstr>
      <vt:lpstr>Scenarios</vt:lpstr>
      <vt:lpstr>PowerPoint-presentation</vt:lpstr>
      <vt:lpstr>PowerPoint-presentation</vt:lpstr>
      <vt:lpstr>PowerPoint-presentation</vt:lpstr>
      <vt:lpstr>Introduction: Why computer ethics?</vt:lpstr>
      <vt:lpstr>PowerPoint-presentation</vt:lpstr>
      <vt:lpstr>PowerPoint-presentation</vt:lpstr>
      <vt:lpstr>PowerPoint-presentation</vt:lpstr>
      <vt:lpstr>The standard account</vt:lpstr>
      <vt:lpstr>PowerPoint-presentation</vt:lpstr>
      <vt:lpstr>PowerPoint-presentation</vt:lpstr>
      <vt:lpstr>PowerPoint-presentation</vt:lpstr>
      <vt:lpstr>The Sociotechnical Systems  Perspective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Sociotechnical Computer Ethics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Micro- and Macro- Level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ethics Analyzing Information Technology</dc:title>
  <dc:creator>Nancy</dc:creator>
  <cp:lastModifiedBy>David Khoury</cp:lastModifiedBy>
  <cp:revision>211</cp:revision>
  <dcterms:created xsi:type="dcterms:W3CDTF">2014-10-01T18:37:22Z</dcterms:created>
  <dcterms:modified xsi:type="dcterms:W3CDTF">2018-02-22T08:03:18Z</dcterms:modified>
</cp:coreProperties>
</file>