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p:scale>
          <a:sx n="100" d="100"/>
          <a:sy n="100" d="100"/>
        </p:scale>
        <p:origin x="-584" y="3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BE7AE-CE8C-1549-8802-E60757E249B8}" type="datetimeFigureOut">
              <a:rPr lang="en-US" smtClean="0"/>
              <a:pPr/>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BE7AE-CE8C-1549-8802-E60757E249B8}" type="datetimeFigureOut">
              <a:rPr lang="en-US" smtClean="0"/>
              <a:pPr/>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BE7AE-CE8C-1549-8802-E60757E249B8}" type="datetimeFigureOut">
              <a:rPr lang="en-US" smtClean="0"/>
              <a:pPr/>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BE7AE-CE8C-1549-8802-E60757E249B8}" type="datetimeFigureOut">
              <a:rPr lang="en-US" smtClean="0"/>
              <a:pPr/>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BE7AE-CE8C-1549-8802-E60757E249B8}" type="datetimeFigureOut">
              <a:rPr lang="en-US" smtClean="0"/>
              <a:pPr/>
              <a:t>6/22/11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BE7AE-CE8C-1549-8802-E60757E249B8}" type="datetimeFigureOut">
              <a:rPr lang="en-US" smtClean="0"/>
              <a:pPr/>
              <a:t>6/22/11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BE7AE-CE8C-1549-8802-E60757E249B8}" type="datetimeFigureOut">
              <a:rPr lang="en-US" smtClean="0"/>
              <a:pPr/>
              <a:t>6/22/11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BE7AE-CE8C-1549-8802-E60757E249B8}" type="datetimeFigureOut">
              <a:rPr lang="en-US" smtClean="0"/>
              <a:pPr/>
              <a:t>6/22/11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BE7AE-CE8C-1549-8802-E60757E249B8}" type="datetimeFigureOut">
              <a:rPr lang="en-US" smtClean="0"/>
              <a:pPr/>
              <a:t>6/22/11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BE7AE-CE8C-1549-8802-E60757E249B8}" type="datetimeFigureOut">
              <a:rPr lang="en-US" smtClean="0"/>
              <a:pPr/>
              <a:t>6/22/11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BE7AE-CE8C-1549-8802-E60757E249B8}" type="datetimeFigureOut">
              <a:rPr lang="en-US" smtClean="0"/>
              <a:pPr/>
              <a:t>6/22/11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041C9-7E59-7F4A-A036-AD2F74B6AA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BE7AE-CE8C-1549-8802-E60757E249B8}" type="datetimeFigureOut">
              <a:rPr lang="en-US" smtClean="0"/>
              <a:pPr/>
              <a:t>6/22/11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041C9-7E59-7F4A-A036-AD2F74B6AA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Ethics</a:t>
            </a:r>
            <a:endParaRPr lang="en-US" dirty="0"/>
          </a:p>
        </p:txBody>
      </p:sp>
      <p:sp>
        <p:nvSpPr>
          <p:cNvPr id="3" name="Subtitle 2"/>
          <p:cNvSpPr>
            <a:spLocks noGrp="1"/>
          </p:cNvSpPr>
          <p:nvPr>
            <p:ph type="subTitle" idx="1"/>
          </p:nvPr>
        </p:nvSpPr>
        <p:spPr/>
        <p:txBody>
          <a:bodyPr/>
          <a:lstStyle/>
          <a:p>
            <a:r>
              <a:rPr lang="en-US" dirty="0" smtClean="0">
                <a:solidFill>
                  <a:srgbClr val="FF6600"/>
                </a:solidFill>
              </a:rPr>
              <a:t>How did thinking on Morality start?</a:t>
            </a:r>
          </a:p>
          <a:p>
            <a:r>
              <a:rPr lang="en-US" dirty="0" smtClean="0">
                <a:solidFill>
                  <a:srgbClr val="FF6600"/>
                </a:solidFill>
              </a:rPr>
              <a:t>Historical Background</a:t>
            </a:r>
            <a:endParaRPr lang="en-US" dirty="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6" presetClass="emph" presetSubtype="0" fill="hold" grpId="0" nodeType="clickEffect">
                                  <p:stCondLst>
                                    <p:cond delay="0"/>
                                  </p:stCondLst>
                                  <p:iterate type="lt">
                                    <p:tmPct val="10000"/>
                                  </p:iterate>
                                  <p:childTnLst>
                                    <p:animScale>
                                      <p:cBhvr>
                                        <p:cTn id="10" dur="250" autoRev="1" fill="hold">
                                          <p:stCondLst>
                                            <p:cond delay="0"/>
                                          </p:stCondLst>
                                        </p:cTn>
                                        <p:tgtEl>
                                          <p:spTgt spid="3">
                                            <p:txEl>
                                              <p:pRg st="0" end="0"/>
                                            </p:txEl>
                                          </p:spTgt>
                                        </p:tgtEl>
                                      </p:cBhvr>
                                      <p:to x="80000" y="100000"/>
                                    </p:animScale>
                                    <p:anim by="(#ppt_w*0.10)" calcmode="lin" valueType="num">
                                      <p:cBhvr>
                                        <p:cTn id="11" dur="250" autoRev="1" fill="hold">
                                          <p:stCondLst>
                                            <p:cond delay="0"/>
                                          </p:stCondLst>
                                        </p:cTn>
                                        <p:tgtEl>
                                          <p:spTgt spid="3">
                                            <p:txEl>
                                              <p:pRg st="0" end="0"/>
                                            </p:txEl>
                                          </p:spTgt>
                                        </p:tgtEl>
                                        <p:attrNameLst>
                                          <p:attrName>ppt_x</p:attrName>
                                        </p:attrNameLst>
                                      </p:cBhvr>
                                    </p:anim>
                                    <p:anim by="(-#ppt_w*0.10)" calcmode="lin" valueType="num">
                                      <p:cBhvr>
                                        <p:cTn id="12" dur="250" autoRev="1" fill="hold">
                                          <p:stCondLst>
                                            <p:cond delay="0"/>
                                          </p:stCondLst>
                                        </p:cTn>
                                        <p:tgtEl>
                                          <p:spTgt spid="3">
                                            <p:txEl>
                                              <p:pRg st="0" end="0"/>
                                            </p:txEl>
                                          </p:spTgt>
                                        </p:tgtEl>
                                        <p:attrNameLst>
                                          <p:attrName>ppt_y</p:attrName>
                                        </p:attrNameLst>
                                      </p:cBhvr>
                                    </p:anim>
                                    <p:animRot by="-480000">
                                      <p:cBhvr>
                                        <p:cTn id="13" dur="250" autoRev="1" fill="hold">
                                          <p:stCondLst>
                                            <p:cond delay="0"/>
                                          </p:stCondLst>
                                        </p:cTn>
                                        <p:tgtEl>
                                          <p:spTgt spid="3">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36" presetClass="emph" presetSubtype="0" fill="hold" grpId="0" nodeType="clickEffect">
                                  <p:stCondLst>
                                    <p:cond delay="0"/>
                                  </p:stCondLst>
                                  <p:iterate type="lt">
                                    <p:tmPct val="10000"/>
                                  </p:iterate>
                                  <p:childTnLst>
                                    <p:animScale>
                                      <p:cBhvr>
                                        <p:cTn id="17" dur="250" autoRev="1" fill="hold">
                                          <p:stCondLst>
                                            <p:cond delay="0"/>
                                          </p:stCondLst>
                                        </p:cTn>
                                        <p:tgtEl>
                                          <p:spTgt spid="3">
                                            <p:txEl>
                                              <p:pRg st="1" end="1"/>
                                            </p:txEl>
                                          </p:spTgt>
                                        </p:tgtEl>
                                      </p:cBhvr>
                                      <p:to x="80000" y="100000"/>
                                    </p:animScale>
                                    <p:anim by="(#ppt_w*0.10)" calcmode="lin" valueType="num">
                                      <p:cBhvr>
                                        <p:cTn id="18" dur="250" autoRev="1" fill="hold">
                                          <p:stCondLst>
                                            <p:cond delay="0"/>
                                          </p:stCondLst>
                                        </p:cTn>
                                        <p:tgtEl>
                                          <p:spTgt spid="3">
                                            <p:txEl>
                                              <p:pRg st="1" end="1"/>
                                            </p:txEl>
                                          </p:spTgt>
                                        </p:tgtEl>
                                        <p:attrNameLst>
                                          <p:attrName>ppt_x</p:attrName>
                                        </p:attrNameLst>
                                      </p:cBhvr>
                                    </p:anim>
                                    <p:anim by="(-#ppt_w*0.10)" calcmode="lin" valueType="num">
                                      <p:cBhvr>
                                        <p:cTn id="19" dur="250" autoRev="1" fill="hold">
                                          <p:stCondLst>
                                            <p:cond delay="0"/>
                                          </p:stCondLst>
                                        </p:cTn>
                                        <p:tgtEl>
                                          <p:spTgt spid="3">
                                            <p:txEl>
                                              <p:pRg st="1" end="1"/>
                                            </p:txEl>
                                          </p:spTgt>
                                        </p:tgtEl>
                                        <p:attrNameLst>
                                          <p:attrName>ppt_y</p:attrName>
                                        </p:attrNameLst>
                                      </p:cBhvr>
                                    </p:anim>
                                    <p:animRot by="-480000">
                                      <p:cBhvr>
                                        <p:cTn id="20" dur="250" autoRev="1"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Science view on Morality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FF6600"/>
                </a:solidFill>
              </a:rPr>
              <a:t>NLE replaced with outlook of modern science (Galileo, Newton, and Darwin) natural phenomena without an evaluative notion. </a:t>
            </a:r>
          </a:p>
          <a:p>
            <a:r>
              <a:rPr lang="en-US" dirty="0" smtClean="0">
                <a:solidFill>
                  <a:srgbClr val="FF6600"/>
                </a:solidFill>
              </a:rPr>
              <a:t>Rain </a:t>
            </a:r>
            <a:r>
              <a:rPr lang="en-US" dirty="0">
                <a:solidFill>
                  <a:srgbClr val="FF6600"/>
                </a:solidFill>
              </a:rPr>
              <a:t>does not fall for the plants, plants get typically the amount of water they need because each species evolved, by natural selection, in the environment in which such amount of water is available.</a:t>
            </a:r>
          </a:p>
          <a:p>
            <a:r>
              <a:rPr lang="en-US" dirty="0">
                <a:solidFill>
                  <a:srgbClr val="FF6600"/>
                </a:solidFill>
              </a:rPr>
              <a:t>Nature does not involve purpose-involving principles.</a:t>
            </a:r>
            <a:r>
              <a:rPr lang="en-US" dirty="0" smtClean="0">
                <a:solidFill>
                  <a:srgbClr val="FF6600"/>
                </a:solidFill>
              </a:rPr>
              <a:t> Hence Aristotle’s </a:t>
            </a:r>
            <a:r>
              <a:rPr lang="en-US" dirty="0">
                <a:solidFill>
                  <a:srgbClr val="FF6600"/>
                </a:solidFill>
              </a:rPr>
              <a:t>final causes and Christian Gods  have nothing to do in explaining nature.</a:t>
            </a:r>
          </a:p>
          <a:p>
            <a:r>
              <a:rPr lang="en-US" dirty="0">
                <a:solidFill>
                  <a:srgbClr val="FF6600"/>
                </a:solidFill>
              </a:rPr>
              <a:t>This view condemned by the church.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11" b="1" dirty="0" smtClean="0"/>
              <a:t/>
            </a:r>
            <a:br>
              <a:rPr lang="en-US" sz="3111" b="1" dirty="0" smtClean="0"/>
            </a:br>
            <a:r>
              <a:rPr lang="en-US" sz="3111" b="1" dirty="0" smtClean="0"/>
              <a:t>The Social Contract</a:t>
            </a:r>
            <a:br>
              <a:rPr lang="en-US" sz="3111" b="1" dirty="0" smtClean="0"/>
            </a:br>
            <a:r>
              <a:rPr lang="en-US" sz="3111" b="1" dirty="0" smtClean="0"/>
              <a:t>( A basic project in moral philosophy in the 17</a:t>
            </a:r>
            <a:r>
              <a:rPr lang="en-US" sz="3111" b="1" baseline="30000" dirty="0" smtClean="0"/>
              <a:t>th</a:t>
            </a:r>
            <a:r>
              <a:rPr lang="en-US" sz="3111" b="1" dirty="0" smtClean="0"/>
              <a:t> century)  Thomas Hobbs a British philosopher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6600"/>
                </a:solidFill>
              </a:rPr>
              <a:t>Based on the above theory, The </a:t>
            </a:r>
            <a:r>
              <a:rPr lang="en-US" dirty="0">
                <a:solidFill>
                  <a:srgbClr val="FF6600"/>
                </a:solidFill>
              </a:rPr>
              <a:t>world has no values of its own.</a:t>
            </a:r>
            <a:r>
              <a:rPr lang="en-US" dirty="0" smtClean="0">
                <a:solidFill>
                  <a:srgbClr val="FF6600"/>
                </a:solidFill>
              </a:rPr>
              <a:t> If </a:t>
            </a:r>
            <a:r>
              <a:rPr lang="en-US" dirty="0">
                <a:solidFill>
                  <a:srgbClr val="FF6600"/>
                </a:solidFill>
              </a:rPr>
              <a:t>there is no moral facts and </a:t>
            </a:r>
            <a:r>
              <a:rPr lang="en-US" dirty="0" smtClean="0">
                <a:solidFill>
                  <a:srgbClr val="FF6600"/>
                </a:solidFill>
              </a:rPr>
              <a:t>no  God</a:t>
            </a:r>
            <a:r>
              <a:rPr lang="en-US" dirty="0">
                <a:solidFill>
                  <a:srgbClr val="FF6600"/>
                </a:solidFill>
              </a:rPr>
              <a:t>, what happens to morality</a:t>
            </a:r>
            <a:r>
              <a:rPr lang="en-US" dirty="0" smtClean="0">
                <a:solidFill>
                  <a:srgbClr val="FF6600"/>
                </a:solidFill>
              </a:rPr>
              <a:t>?</a:t>
            </a:r>
            <a:endParaRPr lang="en-US" dirty="0">
              <a:solidFill>
                <a:srgbClr val="FF6600"/>
              </a:solidFill>
            </a:endParaRPr>
          </a:p>
          <a:p>
            <a:endParaRPr lang="en-US" dirty="0" smtClean="0">
              <a:solidFill>
                <a:srgbClr val="FF6600"/>
              </a:solidFill>
            </a:endParaRPr>
          </a:p>
          <a:p>
            <a:r>
              <a:rPr lang="en-US" dirty="0">
                <a:solidFill>
                  <a:srgbClr val="FF6600"/>
                </a:solidFill>
              </a:rPr>
              <a:t>Ethics is a human phenomena that stems from the humans needs, products and desires. </a:t>
            </a:r>
            <a:endParaRPr lang="en-US" dirty="0" smtClean="0">
              <a:solidFill>
                <a:srgbClr val="FF6600"/>
              </a:solidFill>
            </a:endParaRPr>
          </a:p>
          <a:p>
            <a:r>
              <a:rPr lang="en-US" dirty="0" smtClean="0">
                <a:solidFill>
                  <a:srgbClr val="FF6600"/>
                </a:solidFill>
              </a:rPr>
              <a:t>Good </a:t>
            </a:r>
            <a:r>
              <a:rPr lang="en-US" dirty="0">
                <a:solidFill>
                  <a:srgbClr val="FF6600"/>
                </a:solidFill>
              </a:rPr>
              <a:t>and </a:t>
            </a:r>
            <a:r>
              <a:rPr lang="en-US" dirty="0" smtClean="0">
                <a:solidFill>
                  <a:srgbClr val="FF6600"/>
                </a:solidFill>
              </a:rPr>
              <a:t>bad are </a:t>
            </a:r>
            <a:r>
              <a:rPr lang="en-US" dirty="0">
                <a:solidFill>
                  <a:srgbClr val="FF6600"/>
                </a:solidFill>
              </a:rPr>
              <a:t>names for things we like and </a:t>
            </a:r>
            <a:r>
              <a:rPr lang="en-US" dirty="0" smtClean="0">
                <a:solidFill>
                  <a:srgbClr val="FF6600"/>
                </a:solidFill>
              </a:rPr>
              <a:t>dislike/ disagreement is bound to happen. </a:t>
            </a:r>
          </a:p>
          <a:p>
            <a:r>
              <a:rPr lang="en-US" dirty="0">
                <a:solidFill>
                  <a:srgbClr val="FF6600"/>
                </a:solidFill>
              </a:rPr>
              <a:t>Since we are</a:t>
            </a:r>
            <a:r>
              <a:rPr lang="en-US" dirty="0" smtClean="0">
                <a:solidFill>
                  <a:srgbClr val="FF6600"/>
                </a:solidFill>
              </a:rPr>
              <a:t> self </a:t>
            </a:r>
            <a:r>
              <a:rPr lang="en-US" dirty="0">
                <a:solidFill>
                  <a:srgbClr val="FF6600"/>
                </a:solidFill>
              </a:rPr>
              <a:t>interested creatures who care about living well, ethics arises in</a:t>
            </a:r>
            <a:r>
              <a:rPr lang="en-US" dirty="0" smtClean="0">
                <a:solidFill>
                  <a:srgbClr val="FF6600"/>
                </a:solidFill>
              </a:rPr>
              <a:t> figuring </a:t>
            </a:r>
            <a:r>
              <a:rPr lang="en-US" dirty="0">
                <a:solidFill>
                  <a:srgbClr val="FF6600"/>
                </a:solidFill>
              </a:rPr>
              <a:t>out what to do</a:t>
            </a:r>
            <a:r>
              <a:rPr lang="en-US" dirty="0" smtClean="0">
                <a:solidFill>
                  <a:srgbClr val="FF6600"/>
                </a:solidFill>
              </a:rPr>
              <a:t> and how to live </a:t>
            </a:r>
            <a:r>
              <a:rPr lang="en-US" dirty="0">
                <a:solidFill>
                  <a:srgbClr val="FF6600"/>
                </a:solidFill>
              </a:rPr>
              <a:t>well.</a:t>
            </a:r>
            <a:endParaRPr lang="en-US" dirty="0" smtClean="0">
              <a:solidFill>
                <a:srgbClr val="FF6600"/>
              </a:solidFill>
            </a:endParaRPr>
          </a:p>
          <a:p>
            <a:endParaRPr lang="en-US" dirty="0" smtClean="0">
              <a:solidFill>
                <a:srgbClr val="FF6600"/>
              </a:solidFill>
            </a:endParaRPr>
          </a:p>
          <a:p>
            <a:r>
              <a:rPr lang="en-US" dirty="0">
                <a:solidFill>
                  <a:srgbClr val="FF6600"/>
                </a:solidFill>
              </a:rPr>
              <a:t>We are better off living in cooperative society.</a:t>
            </a:r>
            <a:r>
              <a:rPr lang="en-US" dirty="0" smtClean="0">
                <a:solidFill>
                  <a:srgbClr val="FF6600"/>
                </a:solidFill>
              </a:rPr>
              <a:t> </a:t>
            </a:r>
          </a:p>
          <a:p>
            <a:endParaRPr lang="en-US" dirty="0" smtClean="0">
              <a:solidFill>
                <a:srgbClr val="FF6600"/>
              </a:solidFill>
            </a:endParaRPr>
          </a:p>
          <a:p>
            <a:r>
              <a:rPr lang="en-US" dirty="0">
                <a:solidFill>
                  <a:srgbClr val="FF6600"/>
                </a:solidFill>
              </a:rPr>
              <a:t>Without social cooperation we lose all of the benefits.</a:t>
            </a:r>
            <a:endParaRPr lang="en-US" dirty="0" smtClean="0">
              <a:solidFill>
                <a:srgbClr val="FF6600"/>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slide(fromBottom)">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slide(fromBottom)">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slide(fromBottom)">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slide(fromBottom)">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slide(fromBottom)">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Contract cont’d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solidFill>
                  <a:srgbClr val="FF6600"/>
                </a:solidFill>
              </a:rPr>
              <a:t>To achieve a cooperative society, adoption of certain rules of behaviors is necessary Example:</a:t>
            </a:r>
          </a:p>
          <a:p>
            <a:r>
              <a:rPr lang="en-US" dirty="0" smtClean="0">
                <a:solidFill>
                  <a:srgbClr val="FF6600"/>
                </a:solidFill>
              </a:rPr>
              <a:t>Telling truth =&gt; communication</a:t>
            </a:r>
          </a:p>
          <a:p>
            <a:r>
              <a:rPr lang="en-US" dirty="0" smtClean="0">
                <a:solidFill>
                  <a:srgbClr val="FF6600"/>
                </a:solidFill>
              </a:rPr>
              <a:t>Keeping promises =&gt;good division of labor, economical development</a:t>
            </a:r>
          </a:p>
          <a:p>
            <a:r>
              <a:rPr lang="en-US" dirty="0" smtClean="0">
                <a:solidFill>
                  <a:srgbClr val="FF6600"/>
                </a:solidFill>
              </a:rPr>
              <a:t>Assurances against murder assault etc…=&gt; security.</a:t>
            </a:r>
          </a:p>
          <a:p>
            <a:r>
              <a:rPr lang="en-US" dirty="0" smtClean="0">
                <a:solidFill>
                  <a:srgbClr val="FF6600"/>
                </a:solidFill>
              </a:rPr>
              <a:t>A need to establish mechanism for enforcing rules, legal sanctions that help obey rules.</a:t>
            </a:r>
          </a:p>
          <a:p>
            <a:pPr>
              <a:buNone/>
            </a:pPr>
            <a:r>
              <a:rPr lang="en-US" dirty="0" smtClean="0">
                <a:solidFill>
                  <a:srgbClr val="FF6600"/>
                </a:solidFill>
              </a:rPr>
              <a:t> </a:t>
            </a:r>
          </a:p>
          <a:p>
            <a:r>
              <a:rPr lang="en-US" dirty="0" smtClean="0">
                <a:solidFill>
                  <a:srgbClr val="FF6600"/>
                </a:solidFill>
              </a:rPr>
              <a:t>This social contract is the basis for morality and morality is “the set of rules that rational people will agree to obey, for their mutual benefit, provided that other people will obey them as well”. P. 9 </a:t>
            </a:r>
          </a:p>
          <a:p>
            <a:endParaRPr lang="en-US" dirty="0" smtClean="0">
              <a:solidFill>
                <a:srgbClr val="FF6600"/>
              </a:solidFill>
            </a:endParaRPr>
          </a:p>
          <a:p>
            <a:r>
              <a:rPr lang="en-US" dirty="0" smtClean="0">
                <a:solidFill>
                  <a:srgbClr val="FF6600"/>
                </a:solidFill>
              </a:rPr>
              <a:t>Social contract explains why we should care about ethics and solves </a:t>
            </a:r>
            <a:r>
              <a:rPr lang="en-US" dirty="0" err="1" smtClean="0">
                <a:solidFill>
                  <a:srgbClr val="FF6600"/>
                </a:solidFill>
              </a:rPr>
              <a:t>Gyges</a:t>
            </a:r>
            <a:r>
              <a:rPr lang="en-US" dirty="0" smtClean="0">
                <a:solidFill>
                  <a:srgbClr val="FF6600"/>
                </a:solidFill>
              </a:rPr>
              <a:t>’ issue.  If there is no God to punish us, why should we care about doing what is right  if it is not in our advantage.</a:t>
            </a:r>
          </a:p>
          <a:p>
            <a:pPr>
              <a:buNone/>
            </a:pPr>
            <a:r>
              <a:rPr lang="en-US" dirty="0" smtClean="0"/>
              <a:t> </a:t>
            </a:r>
          </a:p>
          <a:p>
            <a:pPr>
              <a:buNone/>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lide(fromBottom)">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slide(fromBottom)">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slide(fromBottom)">
                                      <p:cBhvr>
                                        <p:cTn id="50" dur="5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slide(fromBottom)">
                                      <p:cBhvr>
                                        <p:cTn id="55" dur="5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slide(fromBottom)">
                                      <p:cBhvr>
                                        <p:cTn id="6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Assignment: Please read pages 9 and 10 for Thursday answering why social contract is more appealing than other frames of moral thought discussed so far?     </a:t>
            </a:r>
          </a:p>
          <a:p>
            <a:pPr>
              <a:buNone/>
            </a:pPr>
            <a:r>
              <a:rPr lang="en-US" dirty="0" smtClean="0">
                <a:solidFill>
                  <a:srgbClr val="FF0000"/>
                </a:solidFill>
              </a:rPr>
              <a:t> </a:t>
            </a:r>
          </a:p>
          <a:p>
            <a:r>
              <a:rPr lang="en-US" dirty="0" smtClean="0">
                <a:solidFill>
                  <a:srgbClr val="FF0000"/>
                </a:solidFill>
              </a:rPr>
              <a:t>We will continue with historical background this week; Altruism and self-interest, Utilitarianism, Impartiality, and Kant.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Utilitarianism</a:t>
            </a:r>
            <a:endParaRPr lang="en-US" dirty="0"/>
          </a:p>
        </p:txBody>
      </p:sp>
      <p:sp>
        <p:nvSpPr>
          <p:cNvPr id="3" name="Content Placeholder 2"/>
          <p:cNvSpPr>
            <a:spLocks noGrp="1"/>
          </p:cNvSpPr>
          <p:nvPr>
            <p:ph idx="1"/>
          </p:nvPr>
        </p:nvSpPr>
        <p:spPr/>
        <p:txBody>
          <a:bodyPr/>
          <a:lstStyle/>
          <a:p>
            <a:r>
              <a:rPr lang="en-US" dirty="0" smtClean="0">
                <a:solidFill>
                  <a:srgbClr val="FF6600"/>
                </a:solidFill>
              </a:rPr>
              <a:t>Is social interaction based solely on self-interest?</a:t>
            </a:r>
          </a:p>
          <a:p>
            <a:r>
              <a:rPr lang="en-US" dirty="0" smtClean="0">
                <a:solidFill>
                  <a:srgbClr val="FF6600"/>
                </a:solidFill>
              </a:rPr>
              <a:t>Hume, we have social sentiments/feelings that make care about the welfare of others</a:t>
            </a:r>
          </a:p>
          <a:p>
            <a:r>
              <a:rPr lang="en-US" dirty="0" smtClean="0">
                <a:solidFill>
                  <a:srgbClr val="FF6600"/>
                </a:solidFill>
              </a:rPr>
              <a:t>Right and wrong are measured by the true interest of mankind</a:t>
            </a:r>
            <a:endParaRPr lang="en-US" dirty="0">
              <a:solidFill>
                <a:srgbClr val="FF66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Utilitarian Basic principles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6600"/>
                </a:solidFill>
              </a:rPr>
              <a:t>We should always do whatever will produce the greatest possible happiness over unhappiness for everyone who will be affected by our action. </a:t>
            </a:r>
          </a:p>
          <a:p>
            <a:pPr>
              <a:buNone/>
            </a:pPr>
            <a:endParaRPr lang="en-US" dirty="0" smtClean="0">
              <a:solidFill>
                <a:srgbClr val="FF6600"/>
              </a:solidFill>
            </a:endParaRPr>
          </a:p>
          <a:p>
            <a:r>
              <a:rPr lang="en-US" dirty="0" smtClean="0">
                <a:solidFill>
                  <a:srgbClr val="FF6600"/>
                </a:solidFill>
              </a:rPr>
              <a:t>Based on the principle of utility combination of three ideas)</a:t>
            </a:r>
          </a:p>
          <a:p>
            <a:pPr lvl="1"/>
            <a:r>
              <a:rPr lang="en-US" dirty="0" smtClean="0">
                <a:solidFill>
                  <a:srgbClr val="FF6600"/>
                </a:solidFill>
              </a:rPr>
              <a:t>To know what to do, we should be guided by the consequences of our actions</a:t>
            </a:r>
          </a:p>
          <a:p>
            <a:pPr lvl="1"/>
            <a:r>
              <a:rPr lang="en-US" dirty="0" smtClean="0">
                <a:solidFill>
                  <a:srgbClr val="FF6600"/>
                </a:solidFill>
              </a:rPr>
              <a:t>To determine what is best, we should do whatever causes the most happiness and least unhappiness</a:t>
            </a:r>
          </a:p>
          <a:p>
            <a:pPr lvl="1"/>
            <a:r>
              <a:rPr lang="en-US" dirty="0" smtClean="0">
                <a:solidFill>
                  <a:srgbClr val="FF6600"/>
                </a:solidFill>
              </a:rPr>
              <a:t>POFU, each individual’s happiness is equally as important as everyone's else's. </a:t>
            </a:r>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Impartiality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6600"/>
                </a:solidFill>
              </a:rPr>
              <a:t>As part of the utilitarian thought.</a:t>
            </a:r>
          </a:p>
          <a:p>
            <a:pPr>
              <a:buNone/>
            </a:pPr>
            <a:endParaRPr lang="en-US" dirty="0" smtClean="0">
              <a:solidFill>
                <a:srgbClr val="FF6600"/>
              </a:solidFill>
            </a:endParaRPr>
          </a:p>
          <a:p>
            <a:r>
              <a:rPr lang="en-US" dirty="0" smtClean="0">
                <a:solidFill>
                  <a:srgbClr val="FF6600"/>
                </a:solidFill>
              </a:rPr>
              <a:t>Although the goal is actions that cause more happiness than unhappiness…</a:t>
            </a:r>
          </a:p>
          <a:p>
            <a:pPr>
              <a:buNone/>
            </a:pPr>
            <a:endParaRPr lang="en-US" dirty="0" smtClean="0">
              <a:solidFill>
                <a:srgbClr val="FF6600"/>
              </a:solidFill>
            </a:endParaRPr>
          </a:p>
          <a:p>
            <a:r>
              <a:rPr lang="en-US" dirty="0" smtClean="0">
                <a:solidFill>
                  <a:srgbClr val="FF6600"/>
                </a:solidFill>
              </a:rPr>
              <a:t>Principle of Impartiality states that: “From an objective view point, each one of us must acknowledge that our own perspective-our own particular set of needs, interests, likes, and dislikes-is only one among many and has no special status.”p.17</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6600"/>
                </a:solidFill>
              </a:rPr>
              <a:t>Morality is  product of pure reason</a:t>
            </a:r>
          </a:p>
          <a:p>
            <a:pPr>
              <a:buNone/>
            </a:pPr>
            <a:endParaRPr lang="en-US" dirty="0" smtClean="0">
              <a:solidFill>
                <a:srgbClr val="FF6600"/>
              </a:solidFill>
            </a:endParaRPr>
          </a:p>
          <a:p>
            <a:r>
              <a:rPr lang="en-US" dirty="0" smtClean="0">
                <a:solidFill>
                  <a:srgbClr val="FF6600"/>
                </a:solidFill>
              </a:rPr>
              <a:t>Morality stems from one ultimate principle “doing one’s </a:t>
            </a:r>
            <a:r>
              <a:rPr lang="en-US" smtClean="0">
                <a:solidFill>
                  <a:srgbClr val="FF6600"/>
                </a:solidFill>
              </a:rPr>
              <a:t>duty</a:t>
            </a:r>
            <a:r>
              <a:rPr lang="en-US" smtClean="0">
                <a:solidFill>
                  <a:srgbClr val="FF6600"/>
                </a:solidFill>
              </a:rPr>
              <a:t>”, </a:t>
            </a:r>
            <a:r>
              <a:rPr lang="en-US" dirty="0" smtClean="0">
                <a:solidFill>
                  <a:srgbClr val="FF6600"/>
                </a:solidFill>
              </a:rPr>
              <a:t>called </a:t>
            </a:r>
            <a:r>
              <a:rPr lang="en-US" smtClean="0">
                <a:solidFill>
                  <a:srgbClr val="FF6600"/>
                </a:solidFill>
              </a:rPr>
              <a:t>categorical </a:t>
            </a:r>
            <a:r>
              <a:rPr lang="en-US" smtClean="0">
                <a:solidFill>
                  <a:srgbClr val="FF6600"/>
                </a:solidFill>
              </a:rPr>
              <a:t>Imperative, </a:t>
            </a:r>
            <a:r>
              <a:rPr lang="en-US" dirty="0" smtClean="0">
                <a:solidFill>
                  <a:srgbClr val="FF6600"/>
                </a:solidFill>
              </a:rPr>
              <a:t>which is not calculated by consequences. </a:t>
            </a:r>
          </a:p>
          <a:p>
            <a:pPr>
              <a:buNone/>
            </a:pPr>
            <a:endParaRPr lang="en-US" dirty="0" smtClean="0">
              <a:solidFill>
                <a:srgbClr val="FF6600"/>
              </a:solidFill>
            </a:endParaRPr>
          </a:p>
          <a:p>
            <a:r>
              <a:rPr lang="en-US" dirty="0" smtClean="0">
                <a:solidFill>
                  <a:srgbClr val="FF6600"/>
                </a:solidFill>
              </a:rPr>
              <a:t>You have to contemplate the rule you will be following to do a certain act (called the “maxim” of the act)</a:t>
            </a:r>
          </a:p>
          <a:p>
            <a:pPr>
              <a:buNone/>
            </a:pPr>
            <a:endParaRPr lang="en-US" dirty="0" smtClean="0">
              <a:solidFill>
                <a:srgbClr val="FF6600"/>
              </a:solidFill>
            </a:endParaRPr>
          </a:p>
          <a:p>
            <a:r>
              <a:rPr lang="en-US" dirty="0" smtClean="0">
                <a:solidFill>
                  <a:srgbClr val="FF6600"/>
                </a:solidFill>
              </a:rPr>
              <a:t>Then ask yourself if you would be willing for that rule to be followed by everyone all the time (making it a universal law)…. If yes follow if not act is not permissible.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Plato and the Ring of </a:t>
            </a:r>
            <a:r>
              <a:rPr lang="en-US" dirty="0" err="1" smtClean="0"/>
              <a:t>Gyges</a:t>
            </a:r>
            <a:r>
              <a:rPr lang="en-US" dirty="0" smtClean="0"/>
              <a:t/>
            </a:r>
            <a:br>
              <a:rPr lang="en-US" dirty="0" smtClean="0"/>
            </a:br>
            <a:r>
              <a:rPr lang="en-US" dirty="0" smtClean="0"/>
              <a:t>Republic II</a:t>
            </a:r>
            <a:endParaRPr lang="en-US" dirty="0"/>
          </a:p>
        </p:txBody>
      </p:sp>
      <p:sp>
        <p:nvSpPr>
          <p:cNvPr id="5" name="Content Placeholder 4"/>
          <p:cNvSpPr>
            <a:spLocks noGrp="1"/>
          </p:cNvSpPr>
          <p:nvPr>
            <p:ph idx="1"/>
          </p:nvPr>
        </p:nvSpPr>
        <p:spPr/>
        <p:txBody>
          <a:bodyPr/>
          <a:lstStyle/>
          <a:p>
            <a:r>
              <a:rPr lang="en-US" dirty="0">
                <a:solidFill>
                  <a:srgbClr val="FF6600"/>
                </a:solidFill>
              </a:rPr>
              <a:t>“No man would keep his hands off what was not his own when he could safely take what he liked out of the market, or go into houses and lie with any one at his </a:t>
            </a:r>
            <a:r>
              <a:rPr lang="en-US" dirty="0" smtClean="0">
                <a:solidFill>
                  <a:srgbClr val="FF6600"/>
                </a:solidFill>
              </a:rPr>
              <a:t>pleasure</a:t>
            </a:r>
            <a:r>
              <a:rPr lang="en-US" dirty="0">
                <a:solidFill>
                  <a:srgbClr val="FF6600"/>
                </a:solidFill>
              </a:rPr>
              <a:t>, or kill or release from prison whom he would, and in all respects be like a God among men. Then the actions of the just would be as the actions of the unjust; they would both come at last to the same point.” (Plato, Republic)</a:t>
            </a:r>
          </a:p>
          <a:p>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accel="50000" decel="5000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dirty="0" smtClean="0"/>
              <a:t/>
            </a:r>
            <a:br>
              <a:rPr lang="en-US" dirty="0" smtClean="0"/>
            </a:br>
            <a:r>
              <a:rPr lang="en-US" dirty="0" smtClean="0"/>
              <a:t>Plato </a:t>
            </a:r>
            <a:r>
              <a:rPr lang="en-US" dirty="0"/>
              <a:t>and the </a:t>
            </a:r>
            <a:r>
              <a:rPr lang="en-US" dirty="0" smtClean="0"/>
              <a:t>Republic (Over 2300 years ago)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solidFill>
                  <a:srgbClr val="FF6600"/>
                </a:solidFill>
              </a:rPr>
              <a:t>Socrates </a:t>
            </a:r>
            <a:r>
              <a:rPr lang="en-US" dirty="0">
                <a:solidFill>
                  <a:srgbClr val="FF6600"/>
                </a:solidFill>
              </a:rPr>
              <a:t>and his pupil </a:t>
            </a:r>
            <a:r>
              <a:rPr lang="en-US" dirty="0" err="1" smtClean="0">
                <a:solidFill>
                  <a:srgbClr val="FF6600"/>
                </a:solidFill>
              </a:rPr>
              <a:t>Glaucon</a:t>
            </a:r>
            <a:r>
              <a:rPr lang="en-US" dirty="0" smtClean="0">
                <a:solidFill>
                  <a:srgbClr val="FF6600"/>
                </a:solidFill>
              </a:rPr>
              <a:t>/ Debate</a:t>
            </a:r>
          </a:p>
          <a:p>
            <a:r>
              <a:rPr lang="en-US" dirty="0">
                <a:solidFill>
                  <a:srgbClr val="FF6600"/>
                </a:solidFill>
              </a:rPr>
              <a:t>The ring of </a:t>
            </a:r>
            <a:r>
              <a:rPr lang="en-US" dirty="0" err="1">
                <a:solidFill>
                  <a:srgbClr val="FF6600"/>
                </a:solidFill>
              </a:rPr>
              <a:t>Gyges</a:t>
            </a:r>
            <a:r>
              <a:rPr lang="en-US" dirty="0">
                <a:solidFill>
                  <a:srgbClr val="FF6600"/>
                </a:solidFill>
              </a:rPr>
              <a:t> (the king of Lydia</a:t>
            </a:r>
            <a:r>
              <a:rPr lang="en-US" dirty="0" smtClean="0">
                <a:solidFill>
                  <a:srgbClr val="FF6600"/>
                </a:solidFill>
              </a:rPr>
              <a:t>)</a:t>
            </a:r>
          </a:p>
          <a:p>
            <a:r>
              <a:rPr lang="en-US" dirty="0" smtClean="0">
                <a:solidFill>
                  <a:srgbClr val="FF6600"/>
                </a:solidFill>
              </a:rPr>
              <a:t> G</a:t>
            </a:r>
            <a:r>
              <a:rPr lang="en-US" dirty="0">
                <a:solidFill>
                  <a:srgbClr val="FF6600"/>
                </a:solidFill>
              </a:rPr>
              <a:t>. Men restrained from unjust behaviors because of law and society (two rings, one for the just and another for the unjust (the impact of power</a:t>
            </a:r>
            <a:r>
              <a:rPr lang="en-US" dirty="0" smtClean="0">
                <a:solidFill>
                  <a:srgbClr val="FF6600"/>
                </a:solidFill>
              </a:rPr>
              <a:t>)</a:t>
            </a:r>
          </a:p>
          <a:p>
            <a:r>
              <a:rPr lang="en-US" dirty="0">
                <a:solidFill>
                  <a:srgbClr val="FF6600"/>
                </a:solidFill>
              </a:rPr>
              <a:t>How would the virtuous man behave?</a:t>
            </a:r>
          </a:p>
          <a:p>
            <a:pPr>
              <a:buNone/>
            </a:pPr>
            <a:endParaRPr lang="en-US" dirty="0" smtClean="0">
              <a:solidFill>
                <a:srgbClr val="FF6600"/>
              </a:solidFill>
            </a:endParaRPr>
          </a:p>
          <a:p>
            <a:r>
              <a:rPr lang="en-US" dirty="0">
                <a:solidFill>
                  <a:srgbClr val="FF6600"/>
                </a:solidFill>
              </a:rPr>
              <a:t>G. unlimited powers blur the difference between just and unjust</a:t>
            </a:r>
            <a:endParaRPr lang="en-US" dirty="0" smtClean="0">
              <a:solidFill>
                <a:srgbClr val="FF6600"/>
              </a:solidFill>
            </a:endParaRP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lide(fromBottom)">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lide(fromBottom)">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slide(fromBottom)">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lide(fromBottom)">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think of…</a:t>
            </a:r>
            <a:br>
              <a:rPr lang="en-US" dirty="0" smtClean="0"/>
            </a:br>
            <a:endParaRPr lang="en-US" dirty="0"/>
          </a:p>
        </p:txBody>
      </p:sp>
      <p:sp>
        <p:nvSpPr>
          <p:cNvPr id="3" name="Content Placeholder 2"/>
          <p:cNvSpPr>
            <a:spLocks noGrp="1"/>
          </p:cNvSpPr>
          <p:nvPr>
            <p:ph idx="1"/>
          </p:nvPr>
        </p:nvSpPr>
        <p:spPr/>
        <p:txBody>
          <a:bodyPr/>
          <a:lstStyle/>
          <a:p>
            <a:pPr>
              <a:buClr>
                <a:srgbClr val="FF6600"/>
              </a:buClr>
            </a:pPr>
            <a:r>
              <a:rPr lang="en-US" dirty="0" smtClean="0">
                <a:solidFill>
                  <a:srgbClr val="FF6600"/>
                </a:solidFill>
              </a:rPr>
              <a:t>Why </a:t>
            </a:r>
            <a:r>
              <a:rPr lang="en-US" dirty="0">
                <a:solidFill>
                  <a:srgbClr val="FF6600"/>
                </a:solidFill>
              </a:rPr>
              <a:t>shouldn’t a person do what he pleases?</a:t>
            </a:r>
          </a:p>
          <a:p>
            <a:pPr>
              <a:buClr>
                <a:srgbClr val="FF6600"/>
              </a:buClr>
            </a:pPr>
            <a:r>
              <a:rPr lang="en-US" dirty="0">
                <a:solidFill>
                  <a:srgbClr val="FF6600"/>
                </a:solidFill>
              </a:rPr>
              <a:t>Why shouldn’t we do what we think is best for ourselves?</a:t>
            </a:r>
          </a:p>
          <a:p>
            <a:pPr>
              <a:buClr>
                <a:srgbClr val="FF6600"/>
              </a:buClr>
            </a:pPr>
            <a:r>
              <a:rPr lang="en-US" dirty="0">
                <a:solidFill>
                  <a:srgbClr val="FF6600"/>
                </a:solidFill>
              </a:rPr>
              <a:t>What, if anything, justifies us in believing we “morally ought” to act in certain way and not the other?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0" nodeType="clickEffect">
                                  <p:stCondLst>
                                    <p:cond delay="0"/>
                                  </p:stCondLst>
                                  <p:childTnLst>
                                    <p:anim calcmode="discrete" valueType="str">
                                      <p:cBhvr>
                                        <p:cTn id="14"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mph" presetSubtype="0" fill="hold" grpId="0" nodeType="clickEffect">
                                  <p:stCondLst>
                                    <p:cond delay="0"/>
                                  </p:stCondLst>
                                  <p:childTnLst>
                                    <p:anim calcmode="discrete" valueType="str">
                                      <p:cBhvr>
                                        <p:cTn id="18" dur="1000" fill="hold"/>
                                        <p:tgtEl>
                                          <p:spTgt spid="3">
                                            <p:txEl>
                                              <p:pRg st="1" end="1"/>
                                            </p:txEl>
                                          </p:spTgt>
                                        </p:tgtEl>
                                        <p:attrNameLst>
                                          <p:attrName>style.visibility</p:attrName>
                                        </p:attrNameLst>
                                      </p:cBhvr>
                                      <p:tavLst>
                                        <p:tav tm="0">
                                          <p:val>
                                            <p:strVal val="hidden"/>
                                          </p:val>
                                        </p:tav>
                                        <p:tav tm="50000">
                                          <p:val>
                                            <p:strVal val="visible"/>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mph" presetSubtype="0" fill="hold" grpId="0" nodeType="clickEffect">
                                  <p:stCondLst>
                                    <p:cond delay="0"/>
                                  </p:stCondLst>
                                  <p:childTnLst>
                                    <p:anim calcmode="discrete" valueType="str">
                                      <p:cBhvr>
                                        <p:cTn id="22" dur="1000" fill="hold"/>
                                        <p:tgtEl>
                                          <p:spTgt spid="3">
                                            <p:txEl>
                                              <p:pRg st="2" end="2"/>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Cultural Relativism</a:t>
            </a:r>
            <a:br>
              <a:rPr lang="en-US" dirty="0" smtClean="0"/>
            </a:br>
            <a:r>
              <a:rPr lang="en-US" sz="1778" dirty="0" smtClean="0"/>
              <a:t>(The truth depends on one’s point of view)-No objective right and wrong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solidFill>
                  <a:srgbClr val="FF6600"/>
                </a:solidFill>
              </a:rPr>
              <a:t>Herodotus </a:t>
            </a:r>
            <a:r>
              <a:rPr lang="en-US" dirty="0">
                <a:solidFill>
                  <a:srgbClr val="FF6600"/>
                </a:solidFill>
              </a:rPr>
              <a:t>the Greek </a:t>
            </a:r>
            <a:r>
              <a:rPr lang="en-US" dirty="0" smtClean="0">
                <a:solidFill>
                  <a:srgbClr val="FF6600"/>
                </a:solidFill>
              </a:rPr>
              <a:t>historian/ right </a:t>
            </a:r>
            <a:r>
              <a:rPr lang="en-US" dirty="0">
                <a:solidFill>
                  <a:srgbClr val="FF6600"/>
                </a:solidFill>
              </a:rPr>
              <a:t>or wrong are the products of ones society and costumes (all a matter of social conventions</a:t>
            </a:r>
            <a:endParaRPr lang="en-US" dirty="0" smtClean="0">
              <a:solidFill>
                <a:srgbClr val="FF6600"/>
              </a:solidFill>
            </a:endParaRPr>
          </a:p>
          <a:p>
            <a:r>
              <a:rPr lang="en-US" dirty="0" smtClean="0">
                <a:solidFill>
                  <a:srgbClr val="FF6600"/>
                </a:solidFill>
              </a:rPr>
              <a:t>What </a:t>
            </a:r>
            <a:r>
              <a:rPr lang="en-US" dirty="0">
                <a:solidFill>
                  <a:srgbClr val="FF6600"/>
                </a:solidFill>
              </a:rPr>
              <a:t>is moral in one culture might be considered immoral in another</a:t>
            </a:r>
            <a:endParaRPr lang="en-US" dirty="0" smtClean="0">
              <a:solidFill>
                <a:srgbClr val="FF6600"/>
              </a:solidFill>
            </a:endParaRPr>
          </a:p>
          <a:p>
            <a:r>
              <a:rPr lang="en-US" dirty="0" smtClean="0">
                <a:solidFill>
                  <a:srgbClr val="FF6600"/>
                </a:solidFill>
              </a:rPr>
              <a:t>Examples; Should </a:t>
            </a:r>
            <a:r>
              <a:rPr lang="en-US" dirty="0">
                <a:solidFill>
                  <a:srgbClr val="FF6600"/>
                </a:solidFill>
              </a:rPr>
              <a:t>we eat the bodies of the dead or burn them</a:t>
            </a:r>
            <a:r>
              <a:rPr lang="en-US" dirty="0" smtClean="0">
                <a:solidFill>
                  <a:srgbClr val="FF6600"/>
                </a:solidFill>
              </a:rPr>
              <a:t>?</a:t>
            </a:r>
          </a:p>
          <a:p>
            <a:pPr>
              <a:buNone/>
            </a:pPr>
            <a:r>
              <a:rPr lang="en-US" dirty="0" smtClean="0">
                <a:solidFill>
                  <a:srgbClr val="FF6600"/>
                </a:solidFill>
              </a:rPr>
              <a:t>	Greeks Vs. </a:t>
            </a:r>
            <a:r>
              <a:rPr lang="en-US" dirty="0" err="1" smtClean="0">
                <a:solidFill>
                  <a:srgbClr val="FF6600"/>
                </a:solidFill>
              </a:rPr>
              <a:t>Callatians</a:t>
            </a:r>
            <a:r>
              <a:rPr lang="en-US" dirty="0" smtClean="0">
                <a:solidFill>
                  <a:srgbClr val="FF6600"/>
                </a:solidFill>
              </a:rPr>
              <a:t>. </a:t>
            </a:r>
          </a:p>
          <a:p>
            <a:r>
              <a:rPr lang="en-US" dirty="0">
                <a:solidFill>
                  <a:srgbClr val="FF6600"/>
                </a:solidFill>
              </a:rPr>
              <a:t>Consider the Eskimos</a:t>
            </a:r>
            <a:r>
              <a:rPr lang="en-US" dirty="0" smtClean="0">
                <a:solidFill>
                  <a:srgbClr val="FF6600"/>
                </a:solidFill>
              </a:rPr>
              <a:t>.</a:t>
            </a:r>
          </a:p>
          <a:p>
            <a:r>
              <a:rPr lang="en-US" dirty="0" smtClean="0">
                <a:solidFill>
                  <a:srgbClr val="FF6600"/>
                </a:solidFill>
              </a:rPr>
              <a:t>Marriage and Infanticide</a:t>
            </a:r>
          </a:p>
          <a:p>
            <a:r>
              <a:rPr lang="en-US" dirty="0" smtClean="0">
                <a:solidFill>
                  <a:srgbClr val="FF6600"/>
                </a:solidFill>
              </a:rPr>
              <a:t>	The </a:t>
            </a:r>
            <a:r>
              <a:rPr lang="en-US" dirty="0">
                <a:solidFill>
                  <a:srgbClr val="FF6600"/>
                </a:solidFill>
              </a:rPr>
              <a:t>men often had more than one wife,</a:t>
            </a:r>
            <a:r>
              <a:rPr lang="en-US" dirty="0" smtClean="0">
                <a:solidFill>
                  <a:srgbClr val="FF6600"/>
                </a:solidFill>
              </a:rPr>
              <a:t> they share </a:t>
            </a:r>
            <a:r>
              <a:rPr lang="en-US" dirty="0">
                <a:solidFill>
                  <a:srgbClr val="FF6600"/>
                </a:solidFill>
              </a:rPr>
              <a:t>their wives with guests, lending them for the night as a sign of hospitality.</a:t>
            </a:r>
            <a:r>
              <a:rPr lang="en-US" dirty="0" smtClean="0">
                <a:solidFill>
                  <a:srgbClr val="FF6600"/>
                </a:solidFill>
              </a:rPr>
              <a:t> A </a:t>
            </a:r>
            <a:r>
              <a:rPr lang="en-US" dirty="0">
                <a:solidFill>
                  <a:srgbClr val="FF6600"/>
                </a:solidFill>
              </a:rPr>
              <a:t>dominant male might demand and get regular sexual access to other men's </a:t>
            </a:r>
            <a:r>
              <a:rPr lang="en-US" dirty="0" smtClean="0">
                <a:solidFill>
                  <a:srgbClr val="FF6600"/>
                </a:solidFill>
              </a:rPr>
              <a:t>wives. Female babies were especially liable to be destroyed with no social stigma attached to it. Old people also, when they became too feeble to contribute to the family, were left out in the snow .to die. </a:t>
            </a:r>
          </a:p>
          <a:p>
            <a:pPr lvl="1"/>
            <a:endParaRPr lang="en-US" dirty="0">
              <a:solidFill>
                <a:srgbClr val="FF6600"/>
              </a:solidFill>
            </a:endParaRPr>
          </a:p>
          <a:p>
            <a:pPr lvl="1"/>
            <a:r>
              <a:rPr lang="en-US" dirty="0" smtClean="0">
                <a:solidFill>
                  <a:srgbClr val="FF6600"/>
                </a:solidFill>
              </a:rPr>
              <a:t> </a:t>
            </a:r>
            <a:r>
              <a:rPr lang="en-US" dirty="0">
                <a:solidFill>
                  <a:srgbClr val="FF6600"/>
                </a:solidFill>
              </a:rPr>
              <a:t>All in all, the Eskimo practice was a volatile scheme that bore little resemblance to what we call marriage</a:t>
            </a:r>
            <a:r>
              <a:rPr lang="en-US" dirty="0" smtClean="0">
                <a:solidFill>
                  <a:srgbClr val="FF66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lide(fromBottom)">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slide(fromBottom)">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Bottom)">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slide(fromBottom)">
                                      <p:cBhvr>
                                        <p:cTn id="30" dur="2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slide(fromBottom)">
                                      <p:cBhvr>
                                        <p:cTn id="35" dur="2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slide(fromBottom)">
                                      <p:cBhvr>
                                        <p:cTn id="40" dur="2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slide(fromBottom)">
                                      <p:cBhvr>
                                        <p:cTn id="45" dur="2000"/>
                                        <p:tgtEl>
                                          <p:spTgt spid="3">
                                            <p:txEl>
                                              <p:pRg st="6" end="6"/>
                                            </p:txEl>
                                          </p:spTgt>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slide(fromBottom)">
                                      <p:cBhvr>
                                        <p:cTn id="4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continued</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r>
              <a:rPr lang="en-US" dirty="0" smtClean="0">
                <a:solidFill>
                  <a:srgbClr val="FF6600"/>
                </a:solidFill>
              </a:rPr>
              <a:t>In those examples of cultural relativism there is no objective reason why some practices are more superior than others </a:t>
            </a:r>
          </a:p>
          <a:p>
            <a:pPr>
              <a:buNone/>
            </a:pPr>
            <a:r>
              <a:rPr lang="en-US" dirty="0" smtClean="0">
                <a:solidFill>
                  <a:srgbClr val="FF6600"/>
                </a:solidFill>
              </a:rPr>
              <a:t> </a:t>
            </a:r>
          </a:p>
          <a:p>
            <a:r>
              <a:rPr lang="en-US" dirty="0" smtClean="0">
                <a:solidFill>
                  <a:srgbClr val="FF6600"/>
                </a:solidFill>
              </a:rPr>
              <a:t>In some other practices, there are some good reasons why some are superior. For example: honesty and respect for human life are desirable, slavery and racism are undesirable</a:t>
            </a:r>
          </a:p>
          <a:p>
            <a:endParaRPr lang="en-US" dirty="0" smtClean="0">
              <a:solidFill>
                <a:srgbClr val="FF6600"/>
              </a:solidFill>
            </a:endParaRPr>
          </a:p>
          <a:p>
            <a:r>
              <a:rPr lang="en-US" dirty="0" smtClean="0">
                <a:solidFill>
                  <a:srgbClr val="FF6600"/>
                </a:solidFill>
              </a:rPr>
              <a:t>When we can support our judgment about these matters with rational argument, we do not have to consider them as merely the expression of our particular society’s moral code</a:t>
            </a:r>
          </a:p>
          <a:p>
            <a:pPr>
              <a:buNone/>
            </a:pPr>
            <a:endParaRPr lang="en-US" dirty="0" smtClean="0">
              <a:solidFill>
                <a:srgbClr val="FF6600"/>
              </a:solidFill>
            </a:endParaRP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lide(fromBottom)">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lide(fromBottom)">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slide(fromBottom)">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Divine Command</a:t>
            </a:r>
            <a:br>
              <a:rPr lang="en-US" dirty="0" smtClean="0"/>
            </a:br>
            <a:r>
              <a:rPr lang="en-US" dirty="0" smtClean="0"/>
              <a:t>Socratic debate</a:t>
            </a:r>
            <a:endParaRPr lang="en-US" dirty="0"/>
          </a:p>
        </p:txBody>
      </p:sp>
      <p:sp>
        <p:nvSpPr>
          <p:cNvPr id="3" name="Content Placeholder 2"/>
          <p:cNvSpPr>
            <a:spLocks noGrp="1"/>
          </p:cNvSpPr>
          <p:nvPr>
            <p:ph idx="1"/>
          </p:nvPr>
        </p:nvSpPr>
        <p:spPr/>
        <p:txBody>
          <a:bodyPr>
            <a:normAutofit fontScale="62500" lnSpcReduction="20000"/>
          </a:bodyPr>
          <a:lstStyle/>
          <a:p>
            <a:r>
              <a:rPr lang="en-US" dirty="0">
                <a:solidFill>
                  <a:srgbClr val="FF6600"/>
                </a:solidFill>
              </a:rPr>
              <a:t>M</a:t>
            </a:r>
            <a:r>
              <a:rPr lang="en-US" dirty="0" smtClean="0">
                <a:solidFill>
                  <a:srgbClr val="FF6600"/>
                </a:solidFill>
              </a:rPr>
              <a:t>oral </a:t>
            </a:r>
            <a:r>
              <a:rPr lang="en-US" dirty="0">
                <a:solidFill>
                  <a:srgbClr val="FF6600"/>
                </a:solidFill>
              </a:rPr>
              <a:t>living consists in obedience to divine commands</a:t>
            </a:r>
          </a:p>
          <a:p>
            <a:r>
              <a:rPr lang="en-US" dirty="0">
                <a:solidFill>
                  <a:srgbClr val="FF6600"/>
                </a:solidFill>
              </a:rPr>
              <a:t>If this is the case then </a:t>
            </a:r>
            <a:r>
              <a:rPr lang="en-US" dirty="0" err="1">
                <a:solidFill>
                  <a:srgbClr val="FF6600"/>
                </a:solidFill>
              </a:rPr>
              <a:t>Gyges</a:t>
            </a:r>
            <a:r>
              <a:rPr lang="en-US" dirty="0" smtClean="0">
                <a:solidFill>
                  <a:srgbClr val="FF6600"/>
                </a:solidFill>
              </a:rPr>
              <a:t> should </a:t>
            </a:r>
            <a:r>
              <a:rPr lang="en-US" dirty="0">
                <a:solidFill>
                  <a:srgbClr val="FF6600"/>
                </a:solidFill>
              </a:rPr>
              <a:t>not be able to get away with what he did.</a:t>
            </a:r>
            <a:endParaRPr lang="en-US" dirty="0" smtClean="0">
              <a:solidFill>
                <a:srgbClr val="FF6600"/>
              </a:solidFill>
            </a:endParaRPr>
          </a:p>
          <a:p>
            <a:pPr>
              <a:buNone/>
            </a:pPr>
            <a:endParaRPr lang="en-US" dirty="0" smtClean="0">
              <a:solidFill>
                <a:srgbClr val="FF6600"/>
              </a:solidFill>
            </a:endParaRPr>
          </a:p>
          <a:p>
            <a:r>
              <a:rPr lang="en-US" dirty="0" smtClean="0">
                <a:solidFill>
                  <a:srgbClr val="FF6600"/>
                </a:solidFill>
              </a:rPr>
              <a:t>To Socrates the </a:t>
            </a:r>
            <a:r>
              <a:rPr lang="en-US" dirty="0">
                <a:solidFill>
                  <a:srgbClr val="FF6600"/>
                </a:solidFill>
              </a:rPr>
              <a:t>right does not mean what the Gods demand</a:t>
            </a:r>
            <a:r>
              <a:rPr lang="en-US" dirty="0" smtClean="0">
                <a:solidFill>
                  <a:srgbClr val="FF6600"/>
                </a:solidFill>
              </a:rPr>
              <a:t>. Time frame of the Divine Scriptures and contemporary </a:t>
            </a:r>
            <a:r>
              <a:rPr lang="en-US" dirty="0">
                <a:solidFill>
                  <a:srgbClr val="FF6600"/>
                </a:solidFill>
              </a:rPr>
              <a:t>issues (global warming, environmental preservation, should resources be allocated to AIDS research etc…)</a:t>
            </a:r>
          </a:p>
          <a:p>
            <a:r>
              <a:rPr lang="en-US" dirty="0">
                <a:solidFill>
                  <a:srgbClr val="FF6600"/>
                </a:solidFill>
              </a:rPr>
              <a:t>To Socrates there are two ways: either God’s have a reason for the instructions they give or they don’t. </a:t>
            </a:r>
          </a:p>
          <a:p>
            <a:pPr lvl="0"/>
            <a:r>
              <a:rPr lang="en-US" dirty="0">
                <a:solidFill>
                  <a:srgbClr val="FF6600"/>
                </a:solidFill>
              </a:rPr>
              <a:t>If they do not and instructions are merely arbitrary, they are like tyrants</a:t>
            </a:r>
          </a:p>
          <a:p>
            <a:pPr lvl="0"/>
            <a:r>
              <a:rPr lang="en-US" dirty="0">
                <a:solidFill>
                  <a:srgbClr val="FF6600"/>
                </a:solidFill>
              </a:rPr>
              <a:t>If they have good reasons, this means there is a standard of rightness independent of their commands/a standard that they refer to in deciding what to require of </a:t>
            </a:r>
            <a:r>
              <a:rPr lang="en-US" dirty="0" smtClean="0">
                <a:solidFill>
                  <a:srgbClr val="FF6600"/>
                </a:solidFill>
              </a:rPr>
              <a:t>us.</a:t>
            </a:r>
            <a:endParaRPr lang="en-US" dirty="0">
              <a:solidFill>
                <a:srgbClr val="FF6600"/>
              </a:solidFill>
            </a:endParaRPr>
          </a:p>
          <a:p>
            <a:r>
              <a:rPr lang="en-US" dirty="0">
                <a:solidFill>
                  <a:srgbClr val="FF6600"/>
                </a:solidFill>
              </a:rPr>
              <a:t>Therefore, rightness and wrongness cannot be understood according to their conformity to divine prescriptions.</a:t>
            </a:r>
            <a:r>
              <a:rPr lang="en-US" dirty="0" smtClean="0">
                <a:solidFill>
                  <a:srgbClr val="FF6600"/>
                </a:solidFill>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 and the Virtues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r>
              <a:rPr lang="en-US" dirty="0" smtClean="0">
                <a:solidFill>
                  <a:srgbClr val="FF6600"/>
                </a:solidFill>
              </a:rPr>
              <a:t>Relativism </a:t>
            </a:r>
            <a:r>
              <a:rPr lang="en-US" dirty="0">
                <a:solidFill>
                  <a:srgbClr val="FF6600"/>
                </a:solidFill>
              </a:rPr>
              <a:t>and </a:t>
            </a:r>
            <a:r>
              <a:rPr lang="en-US" dirty="0" smtClean="0">
                <a:solidFill>
                  <a:srgbClr val="FF6600"/>
                </a:solidFill>
              </a:rPr>
              <a:t>DC </a:t>
            </a:r>
            <a:r>
              <a:rPr lang="en-US" dirty="0">
                <a:solidFill>
                  <a:srgbClr val="FF6600"/>
                </a:solidFill>
              </a:rPr>
              <a:t>were not </a:t>
            </a:r>
            <a:r>
              <a:rPr lang="en-US" dirty="0" smtClean="0">
                <a:solidFill>
                  <a:srgbClr val="FF6600"/>
                </a:solidFill>
              </a:rPr>
              <a:t>popular </a:t>
            </a:r>
            <a:r>
              <a:rPr lang="en-US" dirty="0">
                <a:solidFill>
                  <a:srgbClr val="FF6600"/>
                </a:solidFill>
              </a:rPr>
              <a:t>to morality students</a:t>
            </a:r>
            <a:r>
              <a:rPr lang="en-US" dirty="0" smtClean="0">
                <a:solidFill>
                  <a:srgbClr val="FF6600"/>
                </a:solidFill>
              </a:rPr>
              <a:t>.</a:t>
            </a:r>
          </a:p>
          <a:p>
            <a:pPr>
              <a:buNone/>
            </a:pPr>
            <a:endParaRPr lang="en-US" dirty="0" smtClean="0">
              <a:solidFill>
                <a:srgbClr val="FF6600"/>
              </a:solidFill>
            </a:endParaRPr>
          </a:p>
          <a:p>
            <a:r>
              <a:rPr lang="en-US" dirty="0" smtClean="0">
                <a:solidFill>
                  <a:srgbClr val="FF6600"/>
                </a:solidFill>
              </a:rPr>
              <a:t>Aristotle offered a </a:t>
            </a:r>
            <a:r>
              <a:rPr lang="en-US" dirty="0">
                <a:solidFill>
                  <a:srgbClr val="FF6600"/>
                </a:solidFill>
              </a:rPr>
              <a:t>detailed account on </a:t>
            </a:r>
            <a:r>
              <a:rPr lang="en-US" dirty="0" smtClean="0">
                <a:solidFill>
                  <a:srgbClr val="FF6600"/>
                </a:solidFill>
              </a:rPr>
              <a:t>virtues: main character traits </a:t>
            </a:r>
            <a:r>
              <a:rPr lang="en-US" dirty="0">
                <a:solidFill>
                  <a:srgbClr val="FF6600"/>
                </a:solidFill>
              </a:rPr>
              <a:t>people </a:t>
            </a:r>
            <a:r>
              <a:rPr lang="en-US" dirty="0" smtClean="0">
                <a:solidFill>
                  <a:srgbClr val="FF6600"/>
                </a:solidFill>
              </a:rPr>
              <a:t>need </a:t>
            </a:r>
            <a:r>
              <a:rPr lang="en-US" dirty="0">
                <a:solidFill>
                  <a:srgbClr val="FF6600"/>
                </a:solidFill>
              </a:rPr>
              <a:t>to do well in life : Courage, prudence, generosity, honesty etc….</a:t>
            </a:r>
            <a:r>
              <a:rPr lang="en-US" dirty="0" smtClean="0">
                <a:solidFill>
                  <a:srgbClr val="FF6600"/>
                </a:solidFill>
              </a:rPr>
              <a:t> </a:t>
            </a:r>
          </a:p>
          <a:p>
            <a:endParaRPr lang="en-US" dirty="0" smtClean="0">
              <a:solidFill>
                <a:srgbClr val="FF6600"/>
              </a:solidFill>
            </a:endParaRPr>
          </a:p>
          <a:p>
            <a:r>
              <a:rPr lang="en-US" dirty="0" smtClean="0">
                <a:solidFill>
                  <a:srgbClr val="FF6600"/>
                </a:solidFill>
              </a:rPr>
              <a:t>The most imp. Virtue is happiness. </a:t>
            </a:r>
          </a:p>
          <a:p>
            <a:r>
              <a:rPr lang="en-US" dirty="0" smtClean="0">
                <a:solidFill>
                  <a:srgbClr val="FF6600"/>
                </a:solidFill>
              </a:rPr>
              <a:t>To Aristotle, everything </a:t>
            </a:r>
            <a:r>
              <a:rPr lang="en-US" dirty="0">
                <a:solidFill>
                  <a:srgbClr val="FF6600"/>
                </a:solidFill>
              </a:rPr>
              <a:t>in nature exists for a </a:t>
            </a:r>
            <a:r>
              <a:rPr lang="en-US" dirty="0" smtClean="0">
                <a:solidFill>
                  <a:srgbClr val="FF6600"/>
                </a:solidFill>
              </a:rPr>
              <a:t>purpose, “</a:t>
            </a:r>
            <a:r>
              <a:rPr lang="en-US" dirty="0">
                <a:solidFill>
                  <a:srgbClr val="FF6600"/>
                </a:solidFill>
              </a:rPr>
              <a:t>nature belongs to the class of causes which act for the sake of something”</a:t>
            </a:r>
            <a:r>
              <a:rPr lang="en-US" dirty="0" smtClean="0">
                <a:solidFill>
                  <a:srgbClr val="FF6600"/>
                </a:solidFill>
              </a:rPr>
              <a:t>.</a:t>
            </a:r>
          </a:p>
          <a:p>
            <a:r>
              <a:rPr lang="en-US" dirty="0">
                <a:solidFill>
                  <a:srgbClr val="FF6600"/>
                </a:solidFill>
              </a:rPr>
              <a:t>Things we make or even natural causes have purposes.  (Rain , animals etc…) </a:t>
            </a:r>
          </a:p>
          <a:p>
            <a:r>
              <a:rPr lang="en-US" dirty="0">
                <a:solidFill>
                  <a:srgbClr val="FF6600"/>
                </a:solidFill>
              </a:rPr>
              <a:t>To him the world is an orderly, rational system.</a:t>
            </a:r>
          </a:p>
          <a:p>
            <a:r>
              <a:rPr lang="en-US" dirty="0">
                <a:solidFill>
                  <a:srgbClr val="FF6600"/>
                </a:solidFill>
              </a:rPr>
              <a:t> Quote </a:t>
            </a:r>
            <a:r>
              <a:rPr lang="en-US" dirty="0" err="1">
                <a:solidFill>
                  <a:srgbClr val="FF6600"/>
                </a:solidFill>
              </a:rPr>
              <a:t>p</a:t>
            </a:r>
            <a:r>
              <a:rPr lang="en-US" dirty="0">
                <a:solidFill>
                  <a:srgbClr val="FF6600"/>
                </a:solidFill>
              </a:rPr>
              <a:t>. </a:t>
            </a:r>
            <a:r>
              <a:rPr lang="en-US" dirty="0" smtClean="0">
                <a:solidFill>
                  <a:srgbClr val="FF6600"/>
                </a:solidFill>
              </a:rPr>
              <a:t>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lide(fromBottom)">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11" b="1" dirty="0" smtClean="0"/>
              <a:t/>
            </a:r>
            <a:br>
              <a:rPr lang="en-US" sz="3111" b="1" dirty="0" smtClean="0"/>
            </a:br>
            <a:r>
              <a:rPr lang="en-US" sz="3111" b="1" dirty="0" smtClean="0"/>
              <a:t>Natural Law Ethics (Saint Thomas Aquinas 1225-1274) Catholic theologian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r>
              <a:rPr lang="en-US" b="1" dirty="0">
                <a:solidFill>
                  <a:srgbClr val="FF6600"/>
                </a:solidFill>
              </a:rPr>
              <a:t>Christian </a:t>
            </a:r>
            <a:r>
              <a:rPr lang="en-US" b="1" dirty="0" smtClean="0">
                <a:solidFill>
                  <a:srgbClr val="FF6600"/>
                </a:solidFill>
              </a:rPr>
              <a:t>thinkers</a:t>
            </a:r>
            <a:r>
              <a:rPr lang="en-US" dirty="0" smtClean="0">
                <a:solidFill>
                  <a:srgbClr val="FF6600"/>
                </a:solidFill>
              </a:rPr>
              <a:t>. For a complete picture,  the </a:t>
            </a:r>
            <a:r>
              <a:rPr lang="en-US" dirty="0">
                <a:solidFill>
                  <a:srgbClr val="FF6600"/>
                </a:solidFill>
              </a:rPr>
              <a:t>addition of God was </a:t>
            </a:r>
            <a:r>
              <a:rPr lang="en-US" dirty="0" smtClean="0">
                <a:solidFill>
                  <a:srgbClr val="FF6600"/>
                </a:solidFill>
              </a:rPr>
              <a:t>imp</a:t>
            </a:r>
          </a:p>
          <a:p>
            <a:endParaRPr lang="en-US" dirty="0" smtClean="0">
              <a:solidFill>
                <a:srgbClr val="FF6600"/>
              </a:solidFill>
            </a:endParaRPr>
          </a:p>
          <a:p>
            <a:r>
              <a:rPr lang="en-US" dirty="0">
                <a:solidFill>
                  <a:srgbClr val="FF6600"/>
                </a:solidFill>
              </a:rPr>
              <a:t>All is because of  God’s intention and what God made them for.</a:t>
            </a:r>
            <a:r>
              <a:rPr lang="en-US" dirty="0" smtClean="0">
                <a:solidFill>
                  <a:srgbClr val="FF6600"/>
                </a:solidFill>
              </a:rPr>
              <a:t> The world </a:t>
            </a:r>
            <a:r>
              <a:rPr lang="en-US" dirty="0">
                <a:solidFill>
                  <a:srgbClr val="FF6600"/>
                </a:solidFill>
              </a:rPr>
              <a:t>is created according to a divine plan.</a:t>
            </a:r>
            <a:r>
              <a:rPr lang="en-US" dirty="0" smtClean="0">
                <a:solidFill>
                  <a:srgbClr val="FF6600"/>
                </a:solidFill>
              </a:rPr>
              <a:t>  </a:t>
            </a:r>
            <a:endParaRPr lang="en-US" dirty="0">
              <a:solidFill>
                <a:srgbClr val="FF6600"/>
              </a:solidFill>
            </a:endParaRPr>
          </a:p>
          <a:p>
            <a:r>
              <a:rPr lang="en-US" dirty="0">
                <a:solidFill>
                  <a:srgbClr val="FF6600"/>
                </a:solidFill>
              </a:rPr>
              <a:t>At an ethical level the view affirms a supreme value of human </a:t>
            </a:r>
            <a:r>
              <a:rPr lang="en-US" dirty="0" smtClean="0">
                <a:solidFill>
                  <a:srgbClr val="FF6600"/>
                </a:solidFill>
              </a:rPr>
              <a:t>life. Humans are </a:t>
            </a:r>
            <a:r>
              <a:rPr lang="en-US" dirty="0">
                <a:solidFill>
                  <a:srgbClr val="FF6600"/>
                </a:solidFill>
              </a:rPr>
              <a:t>entitled to do what they please with the </a:t>
            </a:r>
            <a:r>
              <a:rPr lang="en-US" dirty="0" smtClean="0">
                <a:solidFill>
                  <a:srgbClr val="FF6600"/>
                </a:solidFill>
              </a:rPr>
              <a:t>rest </a:t>
            </a:r>
            <a:r>
              <a:rPr lang="en-US" dirty="0">
                <a:solidFill>
                  <a:srgbClr val="FF6600"/>
                </a:solidFill>
              </a:rPr>
              <a:t>of nature</a:t>
            </a:r>
          </a:p>
          <a:p>
            <a:r>
              <a:rPr lang="en-US" dirty="0">
                <a:solidFill>
                  <a:srgbClr val="FF6600"/>
                </a:solidFill>
              </a:rPr>
              <a:t>There is a way of how things ought to be, so when moving away form such natural purposes things</a:t>
            </a:r>
            <a:r>
              <a:rPr lang="en-US" dirty="0" smtClean="0">
                <a:solidFill>
                  <a:srgbClr val="FF6600"/>
                </a:solidFill>
              </a:rPr>
              <a:t> become right </a:t>
            </a:r>
            <a:r>
              <a:rPr lang="en-US" dirty="0">
                <a:solidFill>
                  <a:srgbClr val="FF6600"/>
                </a:solidFill>
              </a:rPr>
              <a:t>or wrong</a:t>
            </a:r>
          </a:p>
          <a:p>
            <a:r>
              <a:rPr lang="en-US" dirty="0" smtClean="0">
                <a:solidFill>
                  <a:srgbClr val="FF6600"/>
                </a:solidFill>
              </a:rPr>
              <a:t>Example: </a:t>
            </a:r>
            <a:r>
              <a:rPr lang="en-US" dirty="0">
                <a:solidFill>
                  <a:srgbClr val="FF6600"/>
                </a:solidFill>
              </a:rPr>
              <a:t>decayed teeth that cannot be used for chewing are </a:t>
            </a:r>
            <a:r>
              <a:rPr lang="en-US" dirty="0" smtClean="0">
                <a:solidFill>
                  <a:srgbClr val="FF6600"/>
                </a:solidFill>
              </a:rPr>
              <a:t>defective, drought that </a:t>
            </a:r>
            <a:r>
              <a:rPr lang="en-US" dirty="0">
                <a:solidFill>
                  <a:srgbClr val="FF6600"/>
                </a:solidFill>
              </a:rPr>
              <a:t>deprives plants of rain is evil</a:t>
            </a:r>
            <a:endParaRPr lang="en-US" dirty="0" smtClean="0">
              <a:solidFill>
                <a:srgbClr val="FF6600"/>
              </a:solidFill>
            </a:endParaRPr>
          </a:p>
          <a:p>
            <a:pPr>
              <a:buNone/>
            </a:pPr>
            <a:endParaRPr lang="en-US" dirty="0" smtClean="0">
              <a:solidFill>
                <a:srgbClr val="FF6600"/>
              </a:solidFill>
            </a:endParaRPr>
          </a:p>
          <a:p>
            <a:r>
              <a:rPr lang="en-US" dirty="0" smtClean="0">
                <a:solidFill>
                  <a:srgbClr val="FF6600"/>
                </a:solidFill>
              </a:rPr>
              <a:t>YET: Consequences </a:t>
            </a:r>
            <a:r>
              <a:rPr lang="en-US" dirty="0">
                <a:solidFill>
                  <a:srgbClr val="FF6600"/>
                </a:solidFill>
              </a:rPr>
              <a:t>for human action: (some forms of human behaviors are natural, others are not</a:t>
            </a:r>
            <a:r>
              <a:rPr lang="en-US" dirty="0" smtClean="0">
                <a:solidFill>
                  <a:srgbClr val="FF6600"/>
                </a:solidFill>
              </a:rPr>
              <a:t>)</a:t>
            </a:r>
          </a:p>
          <a:p>
            <a:r>
              <a:rPr lang="en-US" dirty="0" smtClean="0">
                <a:solidFill>
                  <a:srgbClr val="FF6600"/>
                </a:solidFill>
              </a:rPr>
              <a:t>Examples:  Purpose </a:t>
            </a:r>
            <a:r>
              <a:rPr lang="en-US" dirty="0">
                <a:solidFill>
                  <a:srgbClr val="FF6600"/>
                </a:solidFill>
              </a:rPr>
              <a:t>of sex organ is for procreation  hence homosexuality is wrong? marriage and reproduction is right </a:t>
            </a:r>
            <a:endParaRPr lang="en-US" dirty="0" smtClean="0">
              <a:solidFill>
                <a:srgbClr val="FF6600"/>
              </a:solidFill>
            </a:endParaRPr>
          </a:p>
          <a:p>
            <a:r>
              <a:rPr lang="en-US" dirty="0" smtClean="0">
                <a:solidFill>
                  <a:srgbClr val="FF6600"/>
                </a:solidFill>
              </a:rPr>
              <a:t>Supporters </a:t>
            </a:r>
            <a:r>
              <a:rPr lang="en-US" dirty="0">
                <a:solidFill>
                  <a:srgbClr val="FF6600"/>
                </a:solidFill>
              </a:rPr>
              <a:t>within Catholic </a:t>
            </a:r>
            <a:r>
              <a:rPr lang="en-US" dirty="0" smtClean="0">
                <a:solidFill>
                  <a:srgbClr val="FF6600"/>
                </a:solidFill>
              </a:rPr>
              <a:t>church not many outside.  </a:t>
            </a:r>
            <a:endParaRPr lang="en-US" dirty="0">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Bottom)">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Bottom)">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slide(fromBottom)">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slide(fromBottom)">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slide(fromBottom)">
                                      <p:cBhvr>
                                        <p:cTn id="40" dur="5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slide(fromBottom)">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slide(fromBottom)">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447</TotalTime>
  <Words>1671</Words>
  <Application>Microsoft Macintosh PowerPoint</Application>
  <PresentationFormat>On-screen Show (4:3)</PresentationFormat>
  <Paragraphs>122</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Office Theme</vt:lpstr>
      <vt:lpstr>Introduction to Ethics</vt:lpstr>
      <vt:lpstr>Plato and the Ring of Gyges Republic II</vt:lpstr>
      <vt:lpstr> Plato and the Republic (Over 2300 years ago)  </vt:lpstr>
      <vt:lpstr>Questions to think of… </vt:lpstr>
      <vt:lpstr> Cultural Relativism (The truth depends on one’s point of view)-No objective right and wrong </vt:lpstr>
      <vt:lpstr>CR continued</vt:lpstr>
      <vt:lpstr>Divine Command Socratic debate</vt:lpstr>
      <vt:lpstr>Aristotle and the Virtues</vt:lpstr>
      <vt:lpstr> Natural Law Ethics (Saint Thomas Aquinas 1225-1274) Catholic theologian  </vt:lpstr>
      <vt:lpstr>Modern Science view on Morality</vt:lpstr>
      <vt:lpstr> The Social Contract ( A basic project in moral philosophy in the 17th century)  Thomas Hobbs a British philosopher </vt:lpstr>
      <vt:lpstr>Social Contract cont’d </vt:lpstr>
      <vt:lpstr>Slide 13</vt:lpstr>
      <vt:lpstr>Utilitarianism</vt:lpstr>
      <vt:lpstr>Utilitarian Basic principles</vt:lpstr>
      <vt:lpstr>Impartiality</vt:lpstr>
      <vt:lpstr>Kant</vt:lpstr>
    </vt:vector>
  </TitlesOfParts>
  <Company>University of Toronto</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Ethics</dc:title>
  <dc:creator>Rula Kahil</dc:creator>
  <cp:lastModifiedBy>Rula Kahil</cp:lastModifiedBy>
  <cp:revision>5</cp:revision>
  <dcterms:created xsi:type="dcterms:W3CDTF">2011-06-22T17:51:18Z</dcterms:created>
  <dcterms:modified xsi:type="dcterms:W3CDTF">2011-06-22T18:59:23Z</dcterms:modified>
</cp:coreProperties>
</file>