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7" r:id="rId1"/>
  </p:sldMasterIdLst>
  <p:notesMasterIdLst>
    <p:notesMasterId r:id="rId18"/>
  </p:notesMasterIdLst>
  <p:handoutMasterIdLst>
    <p:handoutMasterId r:id="rId19"/>
  </p:handoutMasterIdLst>
  <p:sldIdLst>
    <p:sldId id="368" r:id="rId2"/>
    <p:sldId id="257" r:id="rId3"/>
    <p:sldId id="365" r:id="rId4"/>
    <p:sldId id="369" r:id="rId5"/>
    <p:sldId id="372" r:id="rId6"/>
    <p:sldId id="373" r:id="rId7"/>
    <p:sldId id="364" r:id="rId8"/>
    <p:sldId id="265" r:id="rId9"/>
    <p:sldId id="267" r:id="rId10"/>
    <p:sldId id="374" r:id="rId11"/>
    <p:sldId id="269" r:id="rId12"/>
    <p:sldId id="375" r:id="rId13"/>
    <p:sldId id="376" r:id="rId14"/>
    <p:sldId id="377" r:id="rId15"/>
    <p:sldId id="270" r:id="rId16"/>
    <p:sldId id="371" r:id="rId17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95" autoAdjust="0"/>
  </p:normalViewPr>
  <p:slideViewPr>
    <p:cSldViewPr>
      <p:cViewPr>
        <p:scale>
          <a:sx n="66" d="100"/>
          <a:sy n="66" d="100"/>
        </p:scale>
        <p:origin x="-63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350" y="-78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8583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643438"/>
            <a:ext cx="5486400" cy="4397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8583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643438"/>
            <a:ext cx="5486400" cy="4397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8583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643438"/>
            <a:ext cx="5486400" cy="4397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85838" y="733425"/>
            <a:ext cx="4886325" cy="36655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643438"/>
            <a:ext cx="5486400" cy="4397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8572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</a:defRPr>
            </a:lvl1pPr>
          </a:lstStyle>
          <a:p>
            <a:fld id="{E9AE3F6B-6207-49A7-AC4B-A6E17B63638E}" type="datetime1">
              <a:rPr lang="en-US"/>
              <a:pPr/>
              <a:t>10/17/2011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E8B06-8AFF-4702-8319-238324F8D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161A-213E-4DDB-8C4B-F66E3BE82E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DF35-44C7-4885-B82D-2DB78AEE35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8F24-2D7C-47D2-8F79-A6E827113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1EAEE"/>
                </a:solidFill>
              </a:defRPr>
            </a:lvl1pPr>
          </a:lstStyle>
          <a:p>
            <a:fld id="{1B5CBC0C-9A08-44BF-8773-8391CB91A865}" type="datetime1">
              <a:rPr lang="en-US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D93BC-F181-44CB-93EB-5938B1C885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FB36F-D75C-43FF-8725-6A6E7F4C90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1464-1C80-4C8A-83BC-77B13A969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D1A7E-1840-4534-BEBC-E0B94B5A48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E569-66F0-4384-B4A7-6005637AD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3905D-947A-4F06-90BE-7AB19AA559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C221E618-28FF-4DFD-8932-D769A68D79A2}" type="datetime1">
              <a:rPr lang="en-US"/>
              <a:pPr/>
              <a:t>10/17/2011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D2A0-4CB4-4CE9-8CB8-95E9E1BBD4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3975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r>
              <a:rPr lang="en-US"/>
              <a:t> ©Pearson Education 2009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6A46C00-6A90-4455-8C6D-1CD9CF4A1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5" r:id="rId2"/>
    <p:sldLayoutId id="2147483797" r:id="rId3"/>
    <p:sldLayoutId id="2147483794" r:id="rId4"/>
    <p:sldLayoutId id="2147483793" r:id="rId5"/>
    <p:sldLayoutId id="2147483792" r:id="rId6"/>
    <p:sldLayoutId id="2147483791" r:id="rId7"/>
    <p:sldLayoutId id="2147483790" r:id="rId8"/>
    <p:sldLayoutId id="2147483798" r:id="rId9"/>
    <p:sldLayoutId id="2147483789" r:id="rId10"/>
    <p:sldLayoutId id="2147483788" r:id="rId11"/>
    <p:sldLayoutId id="214748379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Trebuchet MS" pitchFamily="34" charset="0"/>
              </a:rPr>
              <a:t>Chapter 2</a:t>
            </a:r>
            <a:endParaRPr lang="en-GB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GB" b="1" dirty="0" smtClean="0">
                <a:latin typeface="Trebuchet MS" pitchFamily="34" charset="0"/>
              </a:rPr>
              <a:t>The Relational Model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 Constraints and Constraints on NULL Values (cont’d.)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14563"/>
            <a:ext cx="82105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Integrity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>
          <a:xfrm>
            <a:off x="827088" y="2017713"/>
            <a:ext cx="7724775" cy="4075112"/>
          </a:xfrm>
        </p:spPr>
        <p:txBody>
          <a:bodyPr lIns="90488" tIns="44450" rIns="90488" bIns="44450"/>
          <a:lstStyle/>
          <a:p>
            <a:pPr eaLnBrk="1" hangingPunct="1"/>
            <a:r>
              <a:rPr lang="en-GB" sz="2800" smtClean="0"/>
              <a:t>Nulls</a:t>
            </a:r>
          </a:p>
          <a:p>
            <a:pPr lvl="1" algn="just" eaLnBrk="1" hangingPunct="1">
              <a:buSzPct val="75000"/>
            </a:pPr>
            <a:r>
              <a:rPr lang="en-GB" sz="2600" smtClean="0"/>
              <a:t>Represents value for a column that is currently unknown or not applicable for record.</a:t>
            </a:r>
          </a:p>
          <a:p>
            <a:pPr lvl="1" algn="just" eaLnBrk="1" hangingPunct="1">
              <a:buSzPct val="75000"/>
            </a:pPr>
            <a:r>
              <a:rPr lang="en-GB" sz="2600" smtClean="0"/>
              <a:t>Deals with incomplete or exceptional data.</a:t>
            </a:r>
          </a:p>
          <a:p>
            <a:pPr lvl="1" algn="just" eaLnBrk="1" hangingPunct="1">
              <a:buSzPct val="75000"/>
            </a:pPr>
            <a:r>
              <a:rPr lang="en-GB" sz="2600" smtClean="0"/>
              <a:t>Represents the absence of a value and is not the same as zero or spaces, which are values.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D95A8-E452-4A21-B595-784288CBC0A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1913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 cstate="print"/>
          <a:srcRect t="951"/>
          <a:stretch>
            <a:fillRect/>
          </a:stretch>
        </p:blipFill>
        <p:spPr bwMode="auto">
          <a:xfrm>
            <a:off x="381000" y="1295400"/>
            <a:ext cx="7929563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3" cstate="print"/>
          <a:srcRect r="4237"/>
          <a:stretch>
            <a:fillRect/>
          </a:stretch>
        </p:blipFill>
        <p:spPr bwMode="auto">
          <a:xfrm>
            <a:off x="381000" y="504825"/>
            <a:ext cx="82645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7412038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Integrity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071688"/>
            <a:ext cx="7724775" cy="4357687"/>
          </a:xfrm>
        </p:spPr>
        <p:txBody>
          <a:bodyPr lIns="90488" tIns="44450" rIns="90488" bIns="44450"/>
          <a:lstStyle/>
          <a:p>
            <a:pPr algn="just" eaLnBrk="1" hangingPunct="1">
              <a:lnSpc>
                <a:spcPct val="80000"/>
              </a:lnSpc>
            </a:pPr>
            <a:r>
              <a:rPr lang="en-GB" sz="2800" smtClean="0"/>
              <a:t>Entity Integrity</a:t>
            </a:r>
          </a:p>
          <a:p>
            <a:pPr lvl="1" algn="just" eaLnBrk="1" hangingPunct="1">
              <a:lnSpc>
                <a:spcPct val="80000"/>
              </a:lnSpc>
              <a:buSzPct val="75000"/>
            </a:pPr>
            <a:r>
              <a:rPr lang="en-GB" sz="2600" smtClean="0"/>
              <a:t>In a base table, no column of a primary key can be null.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800" smtClean="0"/>
              <a:t>Referential Integrity</a:t>
            </a:r>
          </a:p>
          <a:p>
            <a:pPr lvl="1" algn="just" eaLnBrk="1" hangingPunct="1">
              <a:lnSpc>
                <a:spcPct val="80000"/>
              </a:lnSpc>
              <a:buSzPct val="75000"/>
            </a:pPr>
            <a:r>
              <a:rPr lang="en-GB" sz="2600" smtClean="0"/>
              <a:t>If a foreign key exists in a table, either foreign key value must match a candidate key value of some record in its home table or foreign key value must be wholly null.</a:t>
            </a:r>
          </a:p>
          <a:p>
            <a:pPr eaLnBrk="1" hangingPunct="1"/>
            <a:r>
              <a:rPr lang="en-GB" smtClean="0"/>
              <a:t>Int</a:t>
            </a:r>
            <a:r>
              <a:rPr lang="en-GB" sz="2800" smtClean="0"/>
              <a:t>egrity Constraints</a:t>
            </a:r>
          </a:p>
          <a:p>
            <a:pPr lvl="1" eaLnBrk="1" hangingPunct="1">
              <a:buSzPct val="75000"/>
            </a:pPr>
            <a:r>
              <a:rPr lang="en-GB" sz="2600" smtClean="0"/>
              <a:t>Rules that define or constrain some aspect of the data used by the organization</a:t>
            </a:r>
            <a:r>
              <a:rPr lang="en-GB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F2B970-13FA-4CEC-8039-370D5935860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Languages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857375"/>
            <a:ext cx="7724775" cy="4572000"/>
          </a:xfrm>
        </p:spPr>
        <p:txBody>
          <a:bodyPr lIns="90488" tIns="44450" rIns="90488" bIns="44450"/>
          <a:lstStyle/>
          <a:p>
            <a:pPr eaLnBrk="1" hangingPunct="1">
              <a:buSzPct val="75000"/>
            </a:pPr>
            <a:r>
              <a:rPr lang="en-GB" smtClean="0"/>
              <a:t>Two </a:t>
            </a:r>
            <a:r>
              <a:rPr lang="en-GB" dirty="0" smtClean="0"/>
              <a:t>main languages are SQL (Structured Query Language and QBE (Query By Example)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1850E3-B665-460F-AF4D-D95BAD1A3554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916113"/>
            <a:ext cx="7732712" cy="4537075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History of the relational data model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What a data model is and its uses.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Terminology of the relational model.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tables are used to represent data.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Properties of database relations.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to identify candidate, primary, and foreign keys.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Meaning of entity integrity and referential integrity.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That SQL and QBE are the two most widely used relational languages.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DFDD6F-1D73-4DB1-A213-899C189F8B1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857250"/>
            <a:ext cx="7673975" cy="9842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What is a Data Model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020888"/>
            <a:ext cx="7705725" cy="3908425"/>
          </a:xfrm>
        </p:spPr>
        <p:txBody>
          <a:bodyPr lIns="90488" tIns="44450" rIns="90488" bIns="44450"/>
          <a:lstStyle/>
          <a:p>
            <a:pPr algn="just" eaLnBrk="1" hangingPunct="1"/>
            <a:r>
              <a:rPr lang="en-GB" smtClean="0"/>
              <a:t>Integrated collection of concepts for describing data, relationships between data, and constraints on the data used by an organization.</a:t>
            </a:r>
          </a:p>
          <a:p>
            <a:pPr eaLnBrk="1" hangingPunct="1"/>
            <a:r>
              <a:rPr lang="en-GB" smtClean="0"/>
              <a:t>Has three components:</a:t>
            </a:r>
          </a:p>
          <a:p>
            <a:pPr lvl="1" eaLnBrk="1" hangingPunct="1"/>
            <a:r>
              <a:rPr lang="en-GB" sz="2600" smtClean="0"/>
              <a:t>a structural part;</a:t>
            </a:r>
          </a:p>
          <a:p>
            <a:pPr lvl="1" eaLnBrk="1" hangingPunct="1"/>
            <a:r>
              <a:rPr lang="en-GB" sz="2600" smtClean="0"/>
              <a:t>a manipulative part;</a:t>
            </a:r>
          </a:p>
          <a:p>
            <a:pPr lvl="1" eaLnBrk="1" hangingPunct="1"/>
            <a:r>
              <a:rPr lang="en-GB" sz="2600" smtClean="0"/>
              <a:t>a set of integrity rules.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EDD09E-DCDD-43DA-A895-5CD8AC33F11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928688"/>
            <a:ext cx="7237412" cy="9842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RM Terminology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036763"/>
            <a:ext cx="7643813" cy="4392612"/>
          </a:xfrm>
        </p:spPr>
        <p:txBody>
          <a:bodyPr lIns="90488" tIns="44450" rIns="90488" bIns="44450"/>
          <a:lstStyle/>
          <a:p>
            <a:pPr eaLnBrk="1" hangingPunct="1"/>
            <a:r>
              <a:rPr lang="en-GB" b="1" smtClean="0"/>
              <a:t>Relation</a:t>
            </a:r>
            <a:r>
              <a:rPr lang="en-GB" smtClean="0"/>
              <a:t>: table with columns and rows.</a:t>
            </a:r>
          </a:p>
          <a:p>
            <a:pPr eaLnBrk="1" hangingPunct="1"/>
            <a:r>
              <a:rPr lang="en-GB" b="1" smtClean="0"/>
              <a:t>Attribute</a:t>
            </a:r>
            <a:r>
              <a:rPr lang="en-GB" smtClean="0"/>
              <a:t>: named column of a relation.</a:t>
            </a:r>
          </a:p>
          <a:p>
            <a:pPr eaLnBrk="1" hangingPunct="1"/>
            <a:r>
              <a:rPr lang="en-GB" b="1" smtClean="0"/>
              <a:t>Domain</a:t>
            </a:r>
            <a:r>
              <a:rPr lang="en-GB" smtClean="0"/>
              <a:t>: set of allowable values for one or more attributes.</a:t>
            </a:r>
          </a:p>
          <a:p>
            <a:pPr algn="just" eaLnBrk="1" hangingPunct="1"/>
            <a:r>
              <a:rPr lang="en-GB" b="1" smtClean="0"/>
              <a:t>Tuple</a:t>
            </a:r>
            <a:r>
              <a:rPr lang="en-GB" smtClean="0"/>
              <a:t>: a record of a relation.</a:t>
            </a:r>
          </a:p>
          <a:p>
            <a:pPr algn="just" eaLnBrk="1" hangingPunct="1"/>
            <a:r>
              <a:rPr lang="en-GB" b="1" smtClean="0"/>
              <a:t>Relational Database</a:t>
            </a:r>
            <a:r>
              <a:rPr lang="en-GB" smtClean="0"/>
              <a:t> - collection of normalized relations with distinct relation names.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B39514-3CD5-4D2D-9375-11EDB610C03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smtClean="0"/>
              <a:t>Instances of DistributionCenter and Staff relations</a:t>
            </a:r>
          </a:p>
        </p:txBody>
      </p:sp>
      <p:pic>
        <p:nvPicPr>
          <p:cNvPr id="9219" name="Content Placeholder 4" descr="C02NF00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9488" y="1935163"/>
            <a:ext cx="7185025" cy="4389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23CD23-5203-42A7-8B0A-8CA87BEE0EF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Domains for some attributes of distributionCenter and staff relations</a:t>
            </a:r>
          </a:p>
        </p:txBody>
      </p:sp>
      <p:pic>
        <p:nvPicPr>
          <p:cNvPr id="10243" name="Content Placeholder 4" descr="C02NF00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281363"/>
            <a:ext cx="8229600" cy="16970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070069-923E-4D05-8725-5F333C2FD22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857250"/>
            <a:ext cx="8229600" cy="938213"/>
          </a:xfrm>
        </p:spPr>
        <p:txBody>
          <a:bodyPr/>
          <a:lstStyle/>
          <a:p>
            <a:pPr eaLnBrk="1" hangingPunct="1"/>
            <a:r>
              <a:rPr lang="en-GB" sz="4800" smtClean="0"/>
              <a:t>Properties of Relational Tables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803275" y="2000250"/>
            <a:ext cx="7983538" cy="4572000"/>
          </a:xfrm>
        </p:spPr>
        <p:txBody>
          <a:bodyPr/>
          <a:lstStyle/>
          <a:p>
            <a:pPr algn="just" eaLnBrk="1" hangingPunct="1"/>
            <a:r>
              <a:rPr lang="en-GB" smtClean="0"/>
              <a:t>Table name is distinct from all other table names in the database.</a:t>
            </a:r>
          </a:p>
          <a:p>
            <a:pPr algn="just" eaLnBrk="1" hangingPunct="1"/>
            <a:r>
              <a:rPr lang="en-GB" smtClean="0"/>
              <a:t>Each cell of table contains exactly one atomic (single) value.</a:t>
            </a:r>
          </a:p>
          <a:p>
            <a:pPr algn="just" eaLnBrk="1" hangingPunct="1"/>
            <a:r>
              <a:rPr lang="en-GB" smtClean="0"/>
              <a:t>Each column has a distinct name.</a:t>
            </a:r>
          </a:p>
          <a:p>
            <a:pPr algn="just" eaLnBrk="1" hangingPunct="1"/>
            <a:r>
              <a:rPr lang="en-GB" smtClean="0"/>
              <a:t>Values of a column are all from the same domain.</a:t>
            </a:r>
          </a:p>
          <a:p>
            <a:pPr algn="just" eaLnBrk="1" hangingPunct="1"/>
            <a:r>
              <a:rPr lang="en-GB" smtClean="0"/>
              <a:t>Each record is distinct; there are no duplicate records.</a:t>
            </a:r>
          </a:p>
          <a:p>
            <a:pPr algn="just" eaLnBrk="1" hangingPunct="1"/>
            <a:r>
              <a:rPr lang="en-GB" smtClean="0"/>
              <a:t>Order of columns has no significance.</a:t>
            </a:r>
          </a:p>
          <a:p>
            <a:pPr algn="just" eaLnBrk="1" hangingPunct="1"/>
            <a:r>
              <a:rPr lang="en-GB" smtClean="0"/>
              <a:t>Order of records has no significance, theoretically.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790578-2E45-4F01-B1BA-0049EB5E9B04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Keys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071688"/>
            <a:ext cx="7920038" cy="3911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Superkey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GB" smtClean="0"/>
              <a:t>A column, or a set of columns, that uniquely identifies a record within a table.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Candidate Key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GB" smtClean="0"/>
              <a:t>A superkey  that contains only the minimum number of columns necessary for unique identification. 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GB" smtClean="0"/>
              <a:t>In each record, values of the candidate key uniquely identify that record (</a:t>
            </a:r>
            <a:r>
              <a:rPr lang="en-GB" i="1" smtClean="0"/>
              <a:t>uniqueness</a:t>
            </a:r>
            <a:r>
              <a:rPr lang="en-GB" smtClean="0"/>
              <a:t>).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GB" smtClean="0"/>
              <a:t>No proper subset of the candidate key  has the uniqueness property (</a:t>
            </a:r>
            <a:r>
              <a:rPr lang="en-GB" i="1" smtClean="0"/>
              <a:t>irreducibility</a:t>
            </a:r>
            <a:r>
              <a:rPr lang="en-GB" smtClean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C1B8E8-AFBA-45F6-B116-35134AE011A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Keys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44550" y="1809750"/>
            <a:ext cx="7656513" cy="4714875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Composite Key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 key consists of more than one column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Primary Key</a:t>
            </a:r>
          </a:p>
          <a:p>
            <a:pPr lvl="1" algn="just" eaLnBrk="1" hangingPunct="1">
              <a:lnSpc>
                <a:spcPct val="90000"/>
              </a:lnSpc>
              <a:buSzPct val="75000"/>
            </a:pPr>
            <a:r>
              <a:rPr lang="en-GB" smtClean="0"/>
              <a:t>The candidate key that is selected to identify records uniquely within table.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Alternate Keys</a:t>
            </a:r>
          </a:p>
          <a:p>
            <a:pPr lvl="1" algn="just" eaLnBrk="1" hangingPunct="1">
              <a:lnSpc>
                <a:spcPct val="90000"/>
              </a:lnSpc>
              <a:buSzPct val="75000"/>
            </a:pPr>
            <a:r>
              <a:rPr lang="en-GB" smtClean="0"/>
              <a:t>Candidate keys that are not selected to be primary key.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Foreign Key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mtClean="0"/>
              <a:t>Column, or set of columns, within one table that matches the candidate key of some (possibly the same) table.</a:t>
            </a: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086505-B383-41CA-917A-BE79D3FD6EBA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Pages>61</Pages>
  <Words>548</Words>
  <Application>Microsoft Office PowerPoint</Application>
  <PresentationFormat>On-screen Show (4:3)</PresentationFormat>
  <Paragraphs>75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Chapter 2</vt:lpstr>
      <vt:lpstr>Objectives</vt:lpstr>
      <vt:lpstr>What is a Data Model</vt:lpstr>
      <vt:lpstr>RM Terminology</vt:lpstr>
      <vt:lpstr>Instances of DistributionCenter and Staff relations</vt:lpstr>
      <vt:lpstr>Domains for some attributes of distributionCenter and staff relations</vt:lpstr>
      <vt:lpstr>Properties of Relational Tables</vt:lpstr>
      <vt:lpstr>Relational Keys</vt:lpstr>
      <vt:lpstr>Relational Keys</vt:lpstr>
      <vt:lpstr>Key Constraints and Constraints on NULL Values (cont’d.)</vt:lpstr>
      <vt:lpstr>Relational Integrity</vt:lpstr>
      <vt:lpstr>Slide 12</vt:lpstr>
      <vt:lpstr>Slide 13</vt:lpstr>
      <vt:lpstr>Slide 14</vt:lpstr>
      <vt:lpstr>Relational Integrity</vt:lpstr>
      <vt:lpstr>Relational Languages</vt:lpstr>
    </vt:vector>
  </TitlesOfParts>
  <Company>University of Paisley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Business Database Systems</dc:subject>
  <dc:creator>Thomas Connolly and Carolyn Begg</dc:creator>
  <cp:keywords/>
  <dc:description>Transparencies for Chapter 2 of textbook
Business Database Systems</dc:description>
  <cp:lastModifiedBy>msamaha</cp:lastModifiedBy>
  <cp:revision>110</cp:revision>
  <cp:lastPrinted>1998-07-28T13:47:34Z</cp:lastPrinted>
  <dcterms:created xsi:type="dcterms:W3CDTF">1996-12-09T10:09:10Z</dcterms:created>
  <dcterms:modified xsi:type="dcterms:W3CDTF">2011-10-17T06:50:49Z</dcterms:modified>
</cp:coreProperties>
</file>