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92" r:id="rId1"/>
  </p:sldMasterIdLst>
  <p:notesMasterIdLst>
    <p:notesMasterId r:id="rId29"/>
  </p:notesMasterIdLst>
  <p:handoutMasterIdLst>
    <p:handoutMasterId r:id="rId30"/>
  </p:handoutMasterIdLst>
  <p:sldIdLst>
    <p:sldId id="276" r:id="rId2"/>
    <p:sldId id="257" r:id="rId3"/>
    <p:sldId id="292" r:id="rId4"/>
    <p:sldId id="310" r:id="rId5"/>
    <p:sldId id="264" r:id="rId6"/>
    <p:sldId id="265" r:id="rId7"/>
    <p:sldId id="296" r:id="rId8"/>
    <p:sldId id="322" r:id="rId9"/>
    <p:sldId id="297" r:id="rId10"/>
    <p:sldId id="326" r:id="rId11"/>
    <p:sldId id="300" r:id="rId12"/>
    <p:sldId id="301" r:id="rId13"/>
    <p:sldId id="304" r:id="rId14"/>
    <p:sldId id="323" r:id="rId15"/>
    <p:sldId id="307" r:id="rId16"/>
    <p:sldId id="309" r:id="rId17"/>
    <p:sldId id="308" r:id="rId18"/>
    <p:sldId id="324" r:id="rId19"/>
    <p:sldId id="311" r:id="rId20"/>
    <p:sldId id="317" r:id="rId21"/>
    <p:sldId id="318" r:id="rId22"/>
    <p:sldId id="319" r:id="rId23"/>
    <p:sldId id="320" r:id="rId24"/>
    <p:sldId id="321" r:id="rId25"/>
    <p:sldId id="302" r:id="rId26"/>
    <p:sldId id="290" r:id="rId27"/>
    <p:sldId id="272" r:id="rId28"/>
  </p:sldIdLst>
  <p:sldSz cx="9144000" cy="6858000" type="screen4x3"/>
  <p:notesSz cx="6616700" cy="98107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C99"/>
    <a:srgbClr val="F0C882"/>
    <a:srgbClr val="FFFFCC"/>
    <a:srgbClr val="FFCCCC"/>
    <a:srgbClr val="FFCC99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6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572" y="-102"/>
      </p:cViewPr>
      <p:guideLst>
        <p:guide orient="horz" pos="3090"/>
        <p:guide pos="20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48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1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r>
              <a:rPr lang="en-US"/>
              <a:t> ©Pearson Education 2009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92D23-FA78-4ED9-BA74-C787EA01A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©Pearson Education 2009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090DC-D1D4-44F9-937D-49EDAE35A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©Pearson Education 2009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5C3B0-9EF0-46E0-8BFC-5CA418E44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©Pearson Education 2009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549E9-DE43-4210-BD36-6BB9576A8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D1EAEE"/>
                </a:solidFill>
              </a:defRPr>
            </a:lvl1pPr>
          </a:lstStyle>
          <a:p>
            <a:fld id="{5EF9B9D7-FD9A-4538-8C4D-E2B8A111024D}" type="datetime1">
              <a:rPr lang="en-US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6C583-B05C-4B3B-A4B0-437A0B33D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©Pearson Education 2009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7B84F-29FA-4938-A289-514400C50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©Pearson Education 2009</a:t>
            </a: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EFB45-2BC2-45A3-9427-0103C4D78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©Pearson Education 2009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1F929-8837-4D95-BC26-55F40DBE9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©Pearson Education 2009</a:t>
            </a:r>
          </a:p>
        </p:txBody>
      </p:sp>
      <p:sp>
        <p:nvSpPr>
          <p:cNvPr id="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5E351-9D99-48AC-A9A8-AC3E563D9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©Pearson Education 2009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64E2A-FFB4-4C78-A9A6-06CF993A7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fld id="{5DA34008-7CC6-43FB-806C-48E2BC79E753}" type="datetime1">
              <a:rPr lang="en-US"/>
              <a:pPr/>
              <a:t>2/28/2012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CAAE7-8CFE-4FBE-93FD-832AD1CA5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68313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r>
              <a:rPr lang="en-US"/>
              <a:t> ©Pearson Education 2009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1349E87-659B-47B6-8AB7-F0806A1A1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4" r:id="rId2"/>
    <p:sldLayoutId id="2147483986" r:id="rId3"/>
    <p:sldLayoutId id="2147483983" r:id="rId4"/>
    <p:sldLayoutId id="2147483982" r:id="rId5"/>
    <p:sldLayoutId id="2147483981" r:id="rId6"/>
    <p:sldLayoutId id="2147483980" r:id="rId7"/>
    <p:sldLayoutId id="2147483979" r:id="rId8"/>
    <p:sldLayoutId id="2147483987" r:id="rId9"/>
    <p:sldLayoutId id="2147483978" r:id="rId10"/>
    <p:sldLayoutId id="214748397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Trebuchet MS" pitchFamily="34" charset="0"/>
              </a:rPr>
              <a:t>Chapter 1</a:t>
            </a:r>
            <a:endParaRPr lang="en-GB" dirty="0" smtClean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GB" b="1" dirty="0" smtClean="0">
                <a:latin typeface="Trebuchet MS" pitchFamily="34" charset="0"/>
              </a:rPr>
              <a:t>Introduction to Databases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BE1560-90E2-4ED1-ADE5-284D8E6BB1A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smtClean="0"/>
              <a:t>DBMS Architecture</a:t>
            </a:r>
          </a:p>
        </p:txBody>
      </p:sp>
      <p:pic>
        <p:nvPicPr>
          <p:cNvPr id="14339" name="Content Placeholder 4" descr="C01NF007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19338" y="1935163"/>
            <a:ext cx="4505325" cy="438943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5252459-910A-4968-9001-A672C2E665E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2938"/>
            <a:ext cx="8229600" cy="1143000"/>
          </a:xfrm>
        </p:spPr>
        <p:txBody>
          <a:bodyPr/>
          <a:lstStyle/>
          <a:p>
            <a:pPr eaLnBrk="1" hangingPunct="1"/>
            <a:r>
              <a:rPr lang="en-GB" sz="4800" smtClean="0"/>
              <a:t/>
            </a:r>
            <a:br>
              <a:rPr lang="en-GB" sz="4800" smtClean="0"/>
            </a:br>
            <a:r>
              <a:rPr lang="en-GB" sz="4800" smtClean="0"/>
              <a:t/>
            </a:r>
            <a:br>
              <a:rPr lang="en-GB" sz="4800" smtClean="0"/>
            </a:br>
            <a:r>
              <a:rPr lang="en-GB" sz="4400" smtClean="0"/>
              <a:t>Components of DBMS Environment</a:t>
            </a:r>
            <a:endParaRPr lang="en-GB" sz="4400" smtClean="0">
              <a:solidFill>
                <a:schemeClr val="tx1"/>
              </a:solidFill>
            </a:endParaRP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097088"/>
            <a:ext cx="7802563" cy="3832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Hardware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600" smtClean="0"/>
              <a:t>Can range from a PC to a network of computers.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600" smtClean="0"/>
              <a:t>DBMS, operating system, network software (if necessary) and also the application programs.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Data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600" smtClean="0"/>
              <a:t>Used by the organization and a description of this data called the schema</a:t>
            </a:r>
            <a:r>
              <a:rPr lang="en-GB" sz="2600" b="1" smtClean="0"/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GB" b="1" smtClean="0">
              <a:latin typeface="Trebuchet MS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B400054-E48D-49D4-BCA9-7B884E4B52E5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2938"/>
            <a:ext cx="8229600" cy="1143000"/>
          </a:xfrm>
        </p:spPr>
        <p:txBody>
          <a:bodyPr/>
          <a:lstStyle/>
          <a:p>
            <a:pPr eaLnBrk="1" hangingPunct="1"/>
            <a:r>
              <a:rPr lang="en-GB" sz="4400" smtClean="0"/>
              <a:t>Components of DBMS Environment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412750" y="2025650"/>
            <a:ext cx="7802563" cy="3832225"/>
          </a:xfrm>
        </p:spPr>
        <p:txBody>
          <a:bodyPr/>
          <a:lstStyle/>
          <a:p>
            <a:pPr eaLnBrk="1" hangingPunct="1"/>
            <a:r>
              <a:rPr lang="en-GB" sz="2800" smtClean="0"/>
              <a:t>Procedures</a:t>
            </a:r>
          </a:p>
          <a:p>
            <a:pPr lvl="1" eaLnBrk="1" hangingPunct="1"/>
            <a:r>
              <a:rPr lang="en-GB" sz="2600" smtClean="0"/>
              <a:t>Instructions and rules that should be applied to the design and use of the database and DBMS.</a:t>
            </a:r>
          </a:p>
          <a:p>
            <a:pPr eaLnBrk="1" hangingPunct="1"/>
            <a:r>
              <a:rPr lang="en-GB" sz="2800" smtClean="0"/>
              <a:t>People</a:t>
            </a:r>
          </a:p>
          <a:p>
            <a:pPr lvl="1" eaLnBrk="1" hangingPunct="1"/>
            <a:r>
              <a:rPr lang="en-GB" sz="2600" smtClean="0"/>
              <a:t>Includes database designers, DBAs, application programmers, and end-users</a:t>
            </a:r>
            <a:r>
              <a:rPr lang="en-GB" smtClean="0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F455F3-1293-4520-98F5-5479125D7736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400" smtClean="0"/>
              <a:t>Two-Tier Client-Server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438150" y="2071688"/>
            <a:ext cx="7848600" cy="4178300"/>
          </a:xfrm>
        </p:spPr>
        <p:txBody>
          <a:bodyPr/>
          <a:lstStyle/>
          <a:p>
            <a:pPr algn="just" eaLnBrk="1" hangingPunct="1"/>
            <a:r>
              <a:rPr lang="en-GB" smtClean="0"/>
              <a:t>Client manages main business and data processing logic and user interface.</a:t>
            </a:r>
          </a:p>
          <a:p>
            <a:pPr algn="just" eaLnBrk="1" hangingPunct="1"/>
            <a:r>
              <a:rPr lang="en-GB" smtClean="0"/>
              <a:t>Server manages and controls access to  database</a:t>
            </a:r>
            <a:r>
              <a:rPr lang="en-GB" b="1" smtClean="0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1760E-C16A-4F9A-9663-8765FC23D8F2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smtClean="0"/>
              <a:t>Two-Tier C-S Configuration</a:t>
            </a:r>
          </a:p>
        </p:txBody>
      </p:sp>
      <p:pic>
        <p:nvPicPr>
          <p:cNvPr id="18435" name="Content Placeholder 4" descr="C01NF007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19338" y="1935163"/>
            <a:ext cx="4505325" cy="438943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ABD7B1-E599-4AA7-84F1-7BF4EC9E75C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Three-Tier C-S Architecture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019300"/>
            <a:ext cx="7924800" cy="4267200"/>
          </a:xfrm>
        </p:spPr>
        <p:txBody>
          <a:bodyPr/>
          <a:lstStyle/>
          <a:p>
            <a:pPr eaLnBrk="1" hangingPunct="1"/>
            <a:r>
              <a:rPr lang="en-US" smtClean="0"/>
              <a:t>Client side presented two problems preventing true scalability:</a:t>
            </a:r>
          </a:p>
          <a:p>
            <a:pPr lvl="1" eaLnBrk="1" hangingPunct="1"/>
            <a:r>
              <a:rPr lang="en-US" sz="2600" smtClean="0"/>
              <a:t>‘Fat’ client, requiring considerable resources on client’s computer to run effectively.</a:t>
            </a:r>
          </a:p>
          <a:p>
            <a:pPr lvl="1" eaLnBrk="1" hangingPunct="1"/>
            <a:r>
              <a:rPr lang="en-US" sz="2600" smtClean="0"/>
              <a:t>Significant client side administration overhead.</a:t>
            </a:r>
          </a:p>
          <a:p>
            <a:pPr eaLnBrk="1" hangingPunct="1"/>
            <a:r>
              <a:rPr lang="en-US" smtClean="0"/>
              <a:t>By 1995, three layers proposed, each potentially running on a different platform.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A0B9BA-2AC5-4315-859F-3F4466F340F3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Three-Tier C-S Architecture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019300"/>
            <a:ext cx="7924800" cy="4267200"/>
          </a:xfrm>
        </p:spPr>
        <p:txBody>
          <a:bodyPr/>
          <a:lstStyle/>
          <a:p>
            <a:pPr algn="just" eaLnBrk="1" hangingPunct="1"/>
            <a:r>
              <a:rPr lang="en-GB" smtClean="0"/>
              <a:t>User interface layer – runs on client.</a:t>
            </a:r>
          </a:p>
          <a:p>
            <a:pPr algn="just" eaLnBrk="1" hangingPunct="1"/>
            <a:r>
              <a:rPr lang="en-GB" smtClean="0"/>
              <a:t>Business logic and data processing layer – middle tier runs on a server (</a:t>
            </a:r>
            <a:r>
              <a:rPr lang="en-GB" i="1" smtClean="0"/>
              <a:t>application server</a:t>
            </a:r>
            <a:r>
              <a:rPr lang="en-GB" smtClean="0"/>
              <a:t>).</a:t>
            </a:r>
          </a:p>
          <a:p>
            <a:pPr algn="just" eaLnBrk="1" hangingPunct="1"/>
            <a:r>
              <a:rPr lang="en-GB" smtClean="0"/>
              <a:t>DBMS – stores data required by the middle tier. This tier may be on a separate server (</a:t>
            </a:r>
            <a:r>
              <a:rPr lang="en-GB" i="1" smtClean="0"/>
              <a:t>database server</a:t>
            </a:r>
            <a:r>
              <a:rPr lang="en-GB" smtClean="0"/>
              <a:t>).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E1A3A1-CACC-4F26-BEE2-FE79D430421C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Three-Tier C-S Architecture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438150" y="2071689"/>
            <a:ext cx="7848600" cy="438164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800" smtClean="0"/>
              <a:t>Advantages: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600" smtClean="0"/>
              <a:t>‘Thin’ client, requiring less expensive hardware.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600" smtClean="0"/>
              <a:t>Application maintenance centralized.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600" smtClean="0"/>
              <a:t>Easier to modify or replace one tier without affecting others.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600" smtClean="0"/>
              <a:t>Separating business logic from database functions makes it easier to implement load balancing.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600" smtClean="0"/>
              <a:t>Maps quite naturally to Web environment.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EAB7F4-95A9-4BA1-BAFD-9CB3A2DC6A9B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smtClean="0"/>
              <a:t>Three-Tier C-S Configuration</a:t>
            </a:r>
          </a:p>
        </p:txBody>
      </p:sp>
      <p:pic>
        <p:nvPicPr>
          <p:cNvPr id="22531" name="Content Placeholder 4" descr="C01NF008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444750" y="1935163"/>
            <a:ext cx="4254500" cy="438943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A87FC9-CBCD-4155-B070-FF9C3440D63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400" smtClean="0"/>
              <a:t>Database Design</a:t>
            </a:r>
            <a:endParaRPr lang="en-US" sz="4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structure of the database is determined during the database design.</a:t>
            </a:r>
          </a:p>
          <a:p>
            <a:pPr eaLnBrk="1" hangingPunct="1"/>
            <a:r>
              <a:rPr lang="en-US" smtClean="0"/>
              <a:t>A system must be data-driven to satisfy an organization’s  information needs.</a:t>
            </a:r>
          </a:p>
          <a:p>
            <a:pPr eaLnBrk="1" hangingPunct="1"/>
            <a:r>
              <a:rPr lang="en-US" smtClean="0"/>
              <a:t>A well designed database produces a system that provides the correct information for the decision-making process to succeed.</a:t>
            </a:r>
          </a:p>
          <a:p>
            <a:pPr eaLnBrk="1" hangingPunct="1"/>
            <a:r>
              <a:rPr lang="en-US" smtClean="0"/>
              <a:t>A complete methodology is presented for database design.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25F1FA-A79D-430D-B534-F5B43EE3278A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400" smtClean="0"/>
              <a:t>Objectives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14338" y="2039938"/>
            <a:ext cx="8229600" cy="4389437"/>
          </a:xfrm>
        </p:spPr>
        <p:txBody>
          <a:bodyPr/>
          <a:lstStyle/>
          <a:p>
            <a:pPr eaLnBrk="1" hangingPunct="1"/>
            <a:r>
              <a:rPr lang="en-GB" smtClean="0"/>
              <a:t>Common uses of database systems.</a:t>
            </a:r>
          </a:p>
          <a:p>
            <a:pPr eaLnBrk="1" hangingPunct="1"/>
            <a:r>
              <a:rPr lang="en-GB" smtClean="0"/>
              <a:t>Meaning of the term database.</a:t>
            </a:r>
          </a:p>
          <a:p>
            <a:pPr eaLnBrk="1" hangingPunct="1"/>
            <a:r>
              <a:rPr lang="en-GB" smtClean="0"/>
              <a:t>Meaning of the term Database Management System (DBMS).</a:t>
            </a:r>
          </a:p>
          <a:p>
            <a:pPr eaLnBrk="1" hangingPunct="1"/>
            <a:r>
              <a:rPr lang="en-GB" smtClean="0"/>
              <a:t>Components of the DBMS environment.</a:t>
            </a:r>
          </a:p>
          <a:p>
            <a:pPr eaLnBrk="1" hangingPunct="1"/>
            <a:r>
              <a:rPr lang="en-GB" smtClean="0"/>
              <a:t>Typical functions of a DBMS.</a:t>
            </a:r>
          </a:p>
          <a:p>
            <a:pPr eaLnBrk="1" hangingPunct="1"/>
            <a:r>
              <a:rPr lang="en-GB" smtClean="0"/>
              <a:t>Advantages/disadvantages of DBMSs.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937789E-B9D7-49E2-99FA-F0E85DA7222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400" smtClean="0"/>
              <a:t>Historical Perspective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071688"/>
            <a:ext cx="7877175" cy="3790950"/>
          </a:xfrm>
        </p:spPr>
        <p:txBody>
          <a:bodyPr/>
          <a:lstStyle/>
          <a:p>
            <a:pPr eaLnBrk="1" hangingPunct="1"/>
            <a:r>
              <a:rPr lang="en-GB" smtClean="0"/>
              <a:t>File-Based Systems are a collection of application programs that perform services for the end users (e.g. reports).  </a:t>
            </a:r>
          </a:p>
          <a:p>
            <a:pPr lvl="1" eaLnBrk="1" hangingPunct="1">
              <a:lnSpc>
                <a:spcPct val="30000"/>
              </a:lnSpc>
            </a:pPr>
            <a:endParaRPr lang="en-GB" sz="2600" smtClean="0"/>
          </a:p>
          <a:p>
            <a:pPr eaLnBrk="1" hangingPunct="1"/>
            <a:r>
              <a:rPr lang="en-GB" smtClean="0"/>
              <a:t>Each program defines and manages its own data.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31F943-0D1E-466D-8462-073F8B0F0775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714375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sz="4400" smtClean="0"/>
              <a:t>Limitations of File-Based Systems</a:t>
            </a:r>
            <a:endParaRPr lang="en-GB" sz="4400" smtClean="0">
              <a:solidFill>
                <a:schemeClr val="tx1"/>
              </a:solidFill>
            </a:endParaRPr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>
          <a:xfrm>
            <a:off x="415925" y="1714500"/>
            <a:ext cx="7727950" cy="41148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b="1" dirty="0" smtClean="0">
              <a:latin typeface="Times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800" dirty="0" smtClean="0"/>
              <a:t>Separation and isolation of data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sz="2600" dirty="0" smtClean="0"/>
              <a:t>Each program maintains its own set of data.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sz="2600" dirty="0" smtClean="0"/>
              <a:t>Users of one program may be unaware of potentially useful data held by other programs.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GB" sz="26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800" dirty="0" smtClean="0"/>
              <a:t>Duplication of data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sz="2600" dirty="0" smtClean="0"/>
              <a:t>Same data is held by different programs.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sz="2600" dirty="0" smtClean="0"/>
              <a:t>Wasted space and potentially different values and/or different formats for the same item.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A0AC4F-EBFC-41E8-ACD1-E87C320DAE95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714375"/>
            <a:ext cx="8464550" cy="1143000"/>
          </a:xfrm>
        </p:spPr>
        <p:txBody>
          <a:bodyPr/>
          <a:lstStyle/>
          <a:p>
            <a:pPr eaLnBrk="1" hangingPunct="1"/>
            <a:r>
              <a:rPr lang="en-GB" sz="4400" smtClean="0"/>
              <a:t>Limitations of File-Based Approach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801813"/>
            <a:ext cx="7727950" cy="441325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b="1" dirty="0" smtClean="0">
              <a:latin typeface="Times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000" dirty="0" smtClean="0"/>
              <a:t>Data dependence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sz="2800" dirty="0" smtClean="0"/>
              <a:t>File structure is defined in the program code.</a:t>
            </a:r>
          </a:p>
          <a:p>
            <a:pPr marL="640080" lvl="1" indent="-246888" eaLnBrk="1" fontAlgn="auto" hangingPunct="1">
              <a:lnSpc>
                <a:spcPct val="60000"/>
              </a:lnSpc>
              <a:spcAft>
                <a:spcPts val="0"/>
              </a:spcAft>
              <a:buFont typeface="Wingdings 2"/>
              <a:buNone/>
              <a:defRPr/>
            </a:pPr>
            <a:endParaRPr lang="en-GB" sz="2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000" dirty="0" smtClean="0"/>
              <a:t>Incompatible file formats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sz="2800" dirty="0" smtClean="0"/>
              <a:t>Programs are written in different languages, and so cannot easily access each other’s files.</a:t>
            </a:r>
          </a:p>
          <a:p>
            <a:pPr marL="640080" lvl="1" indent="-246888" eaLnBrk="1" fontAlgn="auto" hangingPunct="1">
              <a:lnSpc>
                <a:spcPct val="6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GB" sz="2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000" dirty="0" smtClean="0"/>
              <a:t>Fixed Queries/Proliferation of application programs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sz="2800" dirty="0" smtClean="0"/>
              <a:t>Programs are written to satisfy particular functions.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sz="2800" dirty="0" smtClean="0"/>
              <a:t>Any new requirement needs a new program.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59B044-D181-4010-8E56-82F3419D12E7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©Pearson Education 2009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400" smtClean="0"/>
              <a:t>DBMS Development</a:t>
            </a:r>
            <a:endParaRPr lang="en-GB" sz="4400" smtClean="0">
              <a:solidFill>
                <a:schemeClr val="tx1"/>
              </a:solidFill>
            </a:endParaRPr>
          </a:p>
        </p:txBody>
      </p:sp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071688"/>
            <a:ext cx="7832725" cy="3786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Arose because: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600" smtClean="0"/>
              <a:t>Definition of data was embedded in application programs, rather than being stored separately and independently.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600" smtClean="0"/>
              <a:t>No control over access and manipulation of data beyond that imposed by application programs.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Result: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600" smtClean="0"/>
              <a:t>The database and Database Management System (DBMS).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2DA701-B126-4CD9-9923-DA37A01DC926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400" smtClean="0"/>
              <a:t>DBMS Development</a:t>
            </a:r>
            <a:endParaRPr lang="en-US" sz="44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14338" y="2039938"/>
            <a:ext cx="8229600" cy="4389437"/>
          </a:xfrm>
        </p:spPr>
        <p:txBody>
          <a:bodyPr/>
          <a:lstStyle/>
          <a:p>
            <a:pPr eaLnBrk="1" hangingPunct="1"/>
            <a:r>
              <a:rPr lang="en-GB" sz="2800" smtClean="0"/>
              <a:t>First-generation </a:t>
            </a:r>
          </a:p>
          <a:p>
            <a:pPr lvl="1" eaLnBrk="1" hangingPunct="1"/>
            <a:r>
              <a:rPr lang="en-GB" sz="2600" smtClean="0"/>
              <a:t>Hierarchical and Network</a:t>
            </a:r>
          </a:p>
          <a:p>
            <a:pPr eaLnBrk="1" hangingPunct="1"/>
            <a:r>
              <a:rPr lang="en-GB" sz="2800" smtClean="0"/>
              <a:t>Second generation</a:t>
            </a:r>
          </a:p>
          <a:p>
            <a:pPr lvl="1" eaLnBrk="1" hangingPunct="1"/>
            <a:r>
              <a:rPr lang="en-GB" sz="2600" smtClean="0"/>
              <a:t>Relational</a:t>
            </a:r>
          </a:p>
          <a:p>
            <a:pPr eaLnBrk="1" hangingPunct="1"/>
            <a:r>
              <a:rPr lang="en-GB" sz="2800" smtClean="0"/>
              <a:t>Third generation</a:t>
            </a:r>
          </a:p>
          <a:p>
            <a:pPr lvl="1" eaLnBrk="1" hangingPunct="1"/>
            <a:r>
              <a:rPr lang="en-GB" sz="2600" smtClean="0"/>
              <a:t>Object-Relational</a:t>
            </a:r>
          </a:p>
          <a:p>
            <a:pPr lvl="1" eaLnBrk="1" hangingPunct="1"/>
            <a:r>
              <a:rPr lang="en-GB" sz="2600" smtClean="0"/>
              <a:t>Object-Oriented</a:t>
            </a:r>
            <a:endParaRPr lang="en-US" sz="260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A5646F-0A26-4BDD-AFCA-3FB6388FA333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66775"/>
          </a:xfrm>
        </p:spPr>
        <p:txBody>
          <a:bodyPr/>
          <a:lstStyle/>
          <a:p>
            <a:pPr eaLnBrk="1" hangingPunct="1"/>
            <a:r>
              <a:rPr lang="en-GB" sz="4400" smtClean="0"/>
              <a:t>Functions of a DBMS</a:t>
            </a:r>
            <a:endParaRPr lang="en-GB" sz="4400" smtClean="0">
              <a:solidFill>
                <a:schemeClr val="tx1"/>
              </a:solidFill>
            </a:endParaRPr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28813"/>
            <a:ext cx="7400998" cy="4524523"/>
          </a:xfrm>
        </p:spPr>
        <p:txBody>
          <a:bodyPr>
            <a:normAutofit fontScale="47500" lnSpcReduction="20000"/>
          </a:bodyPr>
          <a:lstStyle/>
          <a:p>
            <a:pPr marL="274320" indent="-274320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4400" dirty="0" smtClean="0"/>
              <a:t>Data storage, retrieval, and update.</a:t>
            </a:r>
          </a:p>
          <a:p>
            <a:pPr marL="274320" indent="-274320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4400" dirty="0" smtClean="0"/>
              <a:t>A user-accessible </a:t>
            </a:r>
            <a:r>
              <a:rPr lang="en-GB" sz="4400" dirty="0" err="1" smtClean="0"/>
              <a:t>catalog</a:t>
            </a:r>
            <a:r>
              <a:rPr lang="en-GB" sz="4400" dirty="0" smtClean="0"/>
              <a:t>.</a:t>
            </a:r>
          </a:p>
          <a:p>
            <a:pPr marL="274320" indent="-274320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4400" dirty="0" smtClean="0"/>
              <a:t>Transaction support.</a:t>
            </a:r>
          </a:p>
          <a:p>
            <a:pPr marL="274320" indent="-274320" algn="just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4400" dirty="0" smtClean="0"/>
              <a:t>Concurrency control services.</a:t>
            </a:r>
          </a:p>
          <a:p>
            <a:pPr marL="274320" indent="-274320" algn="just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4400" dirty="0" smtClean="0"/>
              <a:t>Recovery services.</a:t>
            </a:r>
          </a:p>
          <a:p>
            <a:pPr marL="274320" indent="-274320" algn="just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4400" dirty="0" smtClean="0"/>
              <a:t>Authorization services.</a:t>
            </a:r>
          </a:p>
          <a:p>
            <a:pPr marL="274320" indent="-274320" algn="just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4400" dirty="0" smtClean="0"/>
              <a:t>Support for data communication.</a:t>
            </a:r>
          </a:p>
          <a:p>
            <a:pPr marL="274320" indent="-274320" algn="just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4400" dirty="0" smtClean="0"/>
              <a:t>Integrity services.</a:t>
            </a:r>
          </a:p>
          <a:p>
            <a:pPr marL="274320" indent="-274320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4400" dirty="0" smtClean="0"/>
              <a:t>Services to promote data independence.</a:t>
            </a:r>
          </a:p>
          <a:p>
            <a:pPr marL="274320" indent="-274320" algn="just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4400" dirty="0" smtClean="0"/>
              <a:t>Utility services.</a:t>
            </a:r>
          </a:p>
          <a:p>
            <a:pPr marL="274320" indent="-274320" algn="just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4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7E6DB2-F419-4A9E-8792-1F35961CD834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714375"/>
            <a:ext cx="8229600" cy="1143000"/>
          </a:xfrm>
        </p:spPr>
        <p:txBody>
          <a:bodyPr/>
          <a:lstStyle/>
          <a:p>
            <a:pPr eaLnBrk="1" hangingPunct="1"/>
            <a:r>
              <a:rPr lang="en-GB" sz="4400" smtClean="0"/>
              <a:t>Advantages of DBMSs</a:t>
            </a:r>
            <a:endParaRPr lang="en-GB" sz="4400" smtClean="0">
              <a:solidFill>
                <a:schemeClr val="tx1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000250"/>
            <a:ext cx="7797800" cy="4435475"/>
          </a:xfrm>
        </p:spPr>
        <p:txBody>
          <a:bodyPr/>
          <a:lstStyle/>
          <a:p>
            <a:pPr eaLnBrk="1" hangingPunct="1"/>
            <a:r>
              <a:rPr lang="en-GB" smtClean="0"/>
              <a:t>Control of data redundancy</a:t>
            </a:r>
          </a:p>
          <a:p>
            <a:pPr eaLnBrk="1" hangingPunct="1"/>
            <a:r>
              <a:rPr lang="en-GB" smtClean="0"/>
              <a:t>Data consistency</a:t>
            </a:r>
          </a:p>
          <a:p>
            <a:pPr eaLnBrk="1" hangingPunct="1"/>
            <a:r>
              <a:rPr lang="en-GB" smtClean="0"/>
              <a:t>Sharing of data</a:t>
            </a:r>
          </a:p>
          <a:p>
            <a:pPr eaLnBrk="1" hangingPunct="1"/>
            <a:r>
              <a:rPr lang="en-GB" smtClean="0"/>
              <a:t>Improved data integrity</a:t>
            </a:r>
          </a:p>
          <a:p>
            <a:pPr eaLnBrk="1" hangingPunct="1"/>
            <a:r>
              <a:rPr lang="en-GB" smtClean="0"/>
              <a:t>Improved maintenance through data independence.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03CC2D-11E3-492A-9CA2-58A66F678105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400" smtClean="0"/>
              <a:t>Disadvantages of DBMSs</a:t>
            </a:r>
            <a:endParaRPr lang="en-GB" sz="4400" smtClean="0">
              <a:solidFill>
                <a:schemeClr val="tx1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006600"/>
            <a:ext cx="7513638" cy="4208463"/>
          </a:xfrm>
        </p:spPr>
        <p:txBody>
          <a:bodyPr/>
          <a:lstStyle/>
          <a:p>
            <a:pPr eaLnBrk="1" hangingPunct="1"/>
            <a:r>
              <a:rPr lang="en-GB" smtClean="0"/>
              <a:t>Complexity</a:t>
            </a:r>
          </a:p>
          <a:p>
            <a:pPr eaLnBrk="1" hangingPunct="1"/>
            <a:r>
              <a:rPr lang="en-GB" smtClean="0"/>
              <a:t>Cost of DBMS</a:t>
            </a:r>
          </a:p>
          <a:p>
            <a:pPr eaLnBrk="1" hangingPunct="1"/>
            <a:r>
              <a:rPr lang="en-GB" smtClean="0"/>
              <a:t>Cost of conversion</a:t>
            </a:r>
          </a:p>
          <a:p>
            <a:pPr eaLnBrk="1" hangingPunct="1"/>
            <a:r>
              <a:rPr lang="en-GB" smtClean="0"/>
              <a:t>Performance</a:t>
            </a:r>
          </a:p>
          <a:p>
            <a:pPr eaLnBrk="1" hangingPunct="1"/>
            <a:r>
              <a:rPr lang="en-GB" smtClean="0"/>
              <a:t>Higher impact of a failure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45981E-9FF5-4819-874D-B7D9834B2674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400" smtClean="0"/>
              <a:t>Examples of Database Systems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025650"/>
            <a:ext cx="7653338" cy="3832225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Purchases from the supermarket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Purchases using your credit card</a:t>
            </a:r>
            <a:r>
              <a:rPr lang="en-GB" smtClean="0"/>
              <a:t> 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Booking a holiday at the travel agents 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Using the local library</a:t>
            </a:r>
            <a:r>
              <a:rPr lang="en-GB" smtClean="0"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GB" smtClean="0">
                <a:cs typeface="Times New Roman" pitchFamily="18" charset="0"/>
              </a:rPr>
              <a:t>Renting a DVD</a:t>
            </a:r>
          </a:p>
          <a:p>
            <a:pPr eaLnBrk="1" hangingPunct="1"/>
            <a:r>
              <a:rPr lang="en-GB" smtClean="0">
                <a:cs typeface="Times New Roman" pitchFamily="18" charset="0"/>
              </a:rPr>
              <a:t>Using the Internet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5A495D-BDD6-4867-9447-BF3594A82B43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400" smtClean="0"/>
              <a:t>Data and Information</a:t>
            </a:r>
            <a:endParaRPr lang="en-US" sz="4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14338" y="2039938"/>
            <a:ext cx="8229600" cy="4389437"/>
          </a:xfrm>
        </p:spPr>
        <p:txBody>
          <a:bodyPr/>
          <a:lstStyle/>
          <a:p>
            <a:pPr eaLnBrk="1" hangingPunct="1"/>
            <a:r>
              <a:rPr lang="en-US" smtClean="0"/>
              <a:t>Data is raw (unprocessed) facts that have some relevancy to an individual or organization.</a:t>
            </a:r>
          </a:p>
          <a:p>
            <a:pPr eaLnBrk="1" hangingPunct="1"/>
            <a:r>
              <a:rPr lang="en-US" smtClean="0"/>
              <a:t>Information is data that has been processed or given some structure that brings meaning to an individual or organization.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A65ED6-E6BC-4965-A836-691C299AC813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400" smtClean="0"/>
              <a:t>Database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139950"/>
            <a:ext cx="7702550" cy="393223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smtClean="0"/>
              <a:t>Shared collection of logically related data (and a description of this data), designed to meet the information needs of an organization.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861F8A-0441-4174-90AD-78FCA9556F1B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714375"/>
            <a:ext cx="8229600" cy="1143000"/>
          </a:xfrm>
        </p:spPr>
        <p:txBody>
          <a:bodyPr/>
          <a:lstStyle/>
          <a:p>
            <a:pPr eaLnBrk="1" hangingPunct="1"/>
            <a:r>
              <a:rPr lang="en-GB" sz="4400" smtClean="0"/>
              <a:t>DBMS</a:t>
            </a:r>
            <a:endParaRPr lang="en-GB" sz="4400" smtClean="0">
              <a:solidFill>
                <a:schemeClr val="tx1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025650"/>
            <a:ext cx="7732713" cy="3832225"/>
          </a:xfrm>
        </p:spPr>
        <p:txBody>
          <a:bodyPr/>
          <a:lstStyle/>
          <a:p>
            <a:pPr eaLnBrk="1" hangingPunct="1"/>
            <a:r>
              <a:rPr lang="en-GB" smtClean="0"/>
              <a:t>A software system that enables users to define, create, and maintain the database and that provides controlled access to this database</a:t>
            </a:r>
            <a:r>
              <a:rPr lang="en-GB" smtClean="0">
                <a:latin typeface="Trebuchet MS" pitchFamily="34" charset="0"/>
              </a:rPr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4EC83C-BB4B-40DD-B426-F51D5FC9052E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400" smtClean="0"/>
              <a:t>Database Application/System</a:t>
            </a:r>
            <a:endParaRPr lang="en-GB" sz="4400" smtClean="0">
              <a:solidFill>
                <a:schemeClr val="tx1"/>
              </a:solidFill>
            </a:endParaRP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025650"/>
            <a:ext cx="7732713" cy="3832225"/>
          </a:xfrm>
        </p:spPr>
        <p:txBody>
          <a:bodyPr/>
          <a:lstStyle/>
          <a:p>
            <a:pPr algn="just" eaLnBrk="1" hangingPunct="1"/>
            <a:r>
              <a:rPr lang="en-GB" smtClean="0"/>
              <a:t>Database Application</a:t>
            </a:r>
          </a:p>
          <a:p>
            <a:pPr lvl="1" algn="just" eaLnBrk="1" hangingPunct="1"/>
            <a:r>
              <a:rPr lang="en-GB" smtClean="0"/>
              <a:t>A computer program that interacts with the database by issuing an appropriate request (typically an SQL statements) to the DBMS.</a:t>
            </a:r>
          </a:p>
          <a:p>
            <a:pPr algn="just" eaLnBrk="1" hangingPunct="1"/>
            <a:r>
              <a:rPr lang="en-GB" smtClean="0"/>
              <a:t>Database System</a:t>
            </a:r>
          </a:p>
          <a:p>
            <a:pPr lvl="1" algn="just" eaLnBrk="1" hangingPunct="1"/>
            <a:r>
              <a:rPr lang="en-GB" smtClean="0"/>
              <a:t>The collection of database applications that interact with the database along with the DBMS and the database itself.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C87FBF-FDAC-46C5-B4A5-9595D638FB43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Sales and Stock Control Departments</a:t>
            </a:r>
          </a:p>
        </p:txBody>
      </p:sp>
      <p:pic>
        <p:nvPicPr>
          <p:cNvPr id="12291" name="Content Placeholder 4" descr="C01NF006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84313" y="1935163"/>
            <a:ext cx="6175375" cy="438943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79AC66-A842-4234-9CF1-32728FCA93E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400" smtClean="0"/>
              <a:t>Views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071688"/>
            <a:ext cx="8229600" cy="4389437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Allows each user to have his or her own view of the database.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A view is essentially some subset of the database.</a:t>
            </a:r>
            <a:r>
              <a:rPr lang="en-GB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Benefits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>
                <a:cs typeface="Times New Roman" pitchFamily="18" charset="0"/>
              </a:rPr>
              <a:t>Provides a level of security.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>
                <a:cs typeface="Times New Roman" pitchFamily="18" charset="0"/>
              </a:rPr>
              <a:t>Provides  a mechanism to customize the appearance of the database</a:t>
            </a:r>
            <a:r>
              <a:rPr lang="en-GB" sz="260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>
                <a:cs typeface="Times New Roman" pitchFamily="18" charset="0"/>
              </a:rPr>
              <a:t>Presents a consistent, unchanging picture of the structure of the database, even if the underlying database is changed</a:t>
            </a:r>
            <a:r>
              <a:rPr lang="en-GB" sz="2600" smtClean="0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D07C82-C4B8-4E51-AE4A-3D9EA474B702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uiExpand="1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1136</TotalTime>
  <Words>914</Words>
  <Application>Microsoft Office PowerPoint</Application>
  <PresentationFormat>On-screen Show (4:3)</PresentationFormat>
  <Paragraphs>164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Chapter 1</vt:lpstr>
      <vt:lpstr>Objectives</vt:lpstr>
      <vt:lpstr>Examples of Database Systems</vt:lpstr>
      <vt:lpstr>Data and Information</vt:lpstr>
      <vt:lpstr>Database</vt:lpstr>
      <vt:lpstr>DBMS</vt:lpstr>
      <vt:lpstr>Database Application/System</vt:lpstr>
      <vt:lpstr>Sales and Stock Control Departments</vt:lpstr>
      <vt:lpstr>Views</vt:lpstr>
      <vt:lpstr>DBMS Architecture</vt:lpstr>
      <vt:lpstr>  Components of DBMS Environment</vt:lpstr>
      <vt:lpstr>Components of DBMS Environment</vt:lpstr>
      <vt:lpstr>Two-Tier Client-Server</vt:lpstr>
      <vt:lpstr>Two-Tier C-S Configuration</vt:lpstr>
      <vt:lpstr>Three-Tier C-S Architecture</vt:lpstr>
      <vt:lpstr>Three-Tier C-S Architecture</vt:lpstr>
      <vt:lpstr>Three-Tier C-S Architecture</vt:lpstr>
      <vt:lpstr>Three-Tier C-S Configuration</vt:lpstr>
      <vt:lpstr>Database Design</vt:lpstr>
      <vt:lpstr>Historical Perspective</vt:lpstr>
      <vt:lpstr>  Limitations of File-Based Systems</vt:lpstr>
      <vt:lpstr>Limitations of File-Based Approach</vt:lpstr>
      <vt:lpstr>DBMS Development</vt:lpstr>
      <vt:lpstr>DBMS Development</vt:lpstr>
      <vt:lpstr>Functions of a DBMS</vt:lpstr>
      <vt:lpstr>Advantages of DBMSs</vt:lpstr>
      <vt:lpstr>Disadvantages of DBMSs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subject>Business Database Systems</dc:subject>
  <dc:creator>Thomas Connolly &amp; Carolyn Begg</dc:creator>
  <dc:description>Transparencies for Chapter 1 of textbook_x000d_
Business Database Systems</dc:description>
  <cp:lastModifiedBy>msamaha</cp:lastModifiedBy>
  <cp:revision>153</cp:revision>
  <cp:lastPrinted>1997-01-27T16:12:02Z</cp:lastPrinted>
  <dcterms:created xsi:type="dcterms:W3CDTF">1996-12-09T10:09:10Z</dcterms:created>
  <dcterms:modified xsi:type="dcterms:W3CDTF">2012-02-28T08:36:02Z</dcterms:modified>
</cp:coreProperties>
</file>