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2E6BD-22C0-42B7-9BD9-EC4F1BDE1859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F5B89-34FD-414F-9197-D1A650FE26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F5B89-34FD-414F-9197-D1A650FE264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F5B89-34FD-414F-9197-D1A650FE264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F5B89-34FD-414F-9197-D1A650FE264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F5B89-34FD-414F-9197-D1A650FE264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A1E3A-3C78-442D-B996-80A27A1E18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A1E3A-3C78-442D-B996-80A27A1E18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A1E3A-3C78-442D-B996-80A27A1E18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A1E3A-3C78-442D-B996-80A27A1E18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A1E3A-3C78-442D-B996-80A27A1E18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A1E3A-3C78-442D-B996-80A27A1E18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2BCD5-F9B3-4EE1-8024-FF51A04DA8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2BCD5-F9B3-4EE1-8024-FF51A04DA8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3D061-B39D-4248-ACEA-AD319BC4A55E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15843-655B-45B4-83A6-3C6FA09A02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jpeg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II-solution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 problems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888" y="2390775"/>
            <a:ext cx="71342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713" y="2166938"/>
            <a:ext cx="68865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375" y="2995613"/>
            <a:ext cx="69532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4 - </a:t>
            </a:r>
            <a:fld id="{0F81B7AA-7EB1-4B67-A42D-C82BA2C39EC0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66713" y="882650"/>
            <a:ext cx="4216400" cy="5597525"/>
            <a:chOff x="231" y="556"/>
            <a:chExt cx="2656" cy="3526"/>
          </a:xfrm>
        </p:grpSpPr>
        <p:pic>
          <p:nvPicPr>
            <p:cNvPr id="20484" name="Picture 4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78" y="1759"/>
              <a:ext cx="1361" cy="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485" name="Picture 5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3" y="556"/>
              <a:ext cx="2174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231" y="2872"/>
              <a:ext cx="2656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A cast-iron machine part is acted upon by a 3 kN-m couple.  Knowing </a:t>
              </a:r>
              <a:r>
                <a:rPr lang="en-US" sz="2000" i="1"/>
                <a:t>E</a:t>
              </a:r>
              <a:r>
                <a:rPr lang="en-US" sz="2000"/>
                <a:t> = 165 GPa and neglecting the effects of fillets, determine (a) the maximum tensile and compressive stresses, (b) the radius of curvature.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810125" y="877888"/>
            <a:ext cx="4333875" cy="2022475"/>
            <a:chOff x="3030" y="553"/>
            <a:chExt cx="2730" cy="1274"/>
          </a:xfrm>
        </p:grpSpPr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3030" y="553"/>
              <a:ext cx="2730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</a:pPr>
              <a:r>
                <a:rPr lang="en-US" sz="2000" dirty="0"/>
                <a:t>SOLUTION:</a:t>
              </a:r>
            </a:p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 dirty="0"/>
                <a:t>Based on the cross section geometry, calculate the location of the section </a:t>
              </a:r>
              <a:r>
                <a:rPr lang="en-US" sz="2000" dirty="0" err="1"/>
                <a:t>centroid</a:t>
              </a:r>
              <a:r>
                <a:rPr lang="en-US" sz="2000" dirty="0"/>
                <a:t> and moment of inertia.</a:t>
              </a:r>
            </a:p>
          </p:txBody>
        </p:sp>
        <p:graphicFrame>
          <p:nvGraphicFramePr>
            <p:cNvPr id="20489" name="Object 9"/>
            <p:cNvGraphicFramePr>
              <a:graphicFrameLocks noChangeAspect="1"/>
            </p:cNvGraphicFramePr>
            <p:nvPr/>
          </p:nvGraphicFramePr>
          <p:xfrm>
            <a:off x="3403" y="1475"/>
            <a:ext cx="1752" cy="352"/>
          </p:xfrm>
          <a:graphic>
            <a:graphicData uri="http://schemas.openxmlformats.org/presentationml/2006/ole">
              <p:oleObj spid="_x0000_s1028" name="Equation" r:id="rId6" imgW="2781000" imgH="558720" progId="Equation.3">
                <p:embed/>
              </p:oleObj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10125" y="3041650"/>
            <a:ext cx="4311650" cy="1592263"/>
            <a:chOff x="3030" y="1916"/>
            <a:chExt cx="2716" cy="1003"/>
          </a:xfrm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3030" y="1916"/>
              <a:ext cx="271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Apply the elastic flexural formula to find the maximum tensile and compressive stresses.</a:t>
              </a:r>
            </a:p>
          </p:txBody>
        </p:sp>
        <p:graphicFrame>
          <p:nvGraphicFramePr>
            <p:cNvPr id="20491" name="Object 11"/>
            <p:cNvGraphicFramePr>
              <a:graphicFrameLocks noChangeAspect="1"/>
            </p:cNvGraphicFramePr>
            <p:nvPr/>
          </p:nvGraphicFramePr>
          <p:xfrm>
            <a:off x="3403" y="2583"/>
            <a:ext cx="552" cy="336"/>
          </p:xfrm>
          <a:graphic>
            <a:graphicData uri="http://schemas.openxmlformats.org/presentationml/2006/ole">
              <p:oleObj spid="_x0000_s1027" name="Equation" r:id="rId7" imgW="876240" imgH="533160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810125" y="4868863"/>
            <a:ext cx="4243388" cy="984250"/>
            <a:chOff x="3030" y="3067"/>
            <a:chExt cx="2673" cy="620"/>
          </a:xfrm>
        </p:grpSpPr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3030" y="3067"/>
              <a:ext cx="2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Calculate the curvature</a:t>
              </a:r>
            </a:p>
          </p:txBody>
        </p:sp>
        <p:graphicFrame>
          <p:nvGraphicFramePr>
            <p:cNvPr id="20493" name="Object 13"/>
            <p:cNvGraphicFramePr>
              <a:graphicFrameLocks noChangeAspect="1"/>
            </p:cNvGraphicFramePr>
            <p:nvPr/>
          </p:nvGraphicFramePr>
          <p:xfrm>
            <a:off x="3403" y="3327"/>
            <a:ext cx="448" cy="360"/>
          </p:xfrm>
          <a:graphic>
            <a:graphicData uri="http://schemas.openxmlformats.org/presentationml/2006/ole">
              <p:oleObj spid="_x0000_s1026" name="Equation" r:id="rId8" imgW="711000" imgH="5713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4 - </a:t>
            </a:r>
            <a:fld id="{5AD5BF8A-73F1-44AA-8E73-6C20D780F573}" type="slidenum">
              <a:rPr lang="en-US"/>
              <a:pPr/>
              <a:t>3</a:t>
            </a:fld>
            <a:endParaRPr lang="en-US"/>
          </a:p>
        </p:txBody>
      </p:sp>
      <p:pic>
        <p:nvPicPr>
          <p:cNvPr id="33795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775" y="1055688"/>
            <a:ext cx="342900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3275" y="3798888"/>
            <a:ext cx="2895600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990975" y="841375"/>
            <a:ext cx="49752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SOLUTION:</a:t>
            </a:r>
          </a:p>
          <a:p>
            <a:pPr>
              <a:spcBef>
                <a:spcPct val="50000"/>
              </a:spcBef>
            </a:pPr>
            <a:r>
              <a:rPr lang="en-US" sz="2000"/>
              <a:t>Based on the cross section geometry, calculate the location of the section centroid and moment of inertia.</a:t>
            </a: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4122738" y="4075113"/>
          <a:ext cx="2705100" cy="622300"/>
        </p:xfrm>
        <a:graphic>
          <a:graphicData uri="http://schemas.openxmlformats.org/presentationml/2006/ole">
            <p:oleObj spid="_x0000_s2050" name="Equation" r:id="rId6" imgW="2705040" imgH="622080" progId="Equation.3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4122738" y="2390775"/>
          <a:ext cx="3975100" cy="1320800"/>
        </p:xfrm>
        <a:graphic>
          <a:graphicData uri="http://schemas.openxmlformats.org/presentationml/2006/ole">
            <p:oleObj spid="_x0000_s2051" name="Equation" r:id="rId7" imgW="3974760" imgH="1320480" progId="Equation.3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4122738" y="5062538"/>
          <a:ext cx="4876800" cy="1193800"/>
        </p:xfrm>
        <a:graphic>
          <a:graphicData uri="http://schemas.openxmlformats.org/presentationml/2006/ole">
            <p:oleObj spid="_x0000_s2052" name="Equation" r:id="rId8" imgW="4876560" imgH="1193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4 - </a:t>
            </a:r>
            <a:fld id="{EEFAC2E3-AA11-4E17-91BB-96033D17EE8D}" type="slidenum">
              <a:rPr lang="en-US"/>
              <a:pPr/>
              <a:t>4</a:t>
            </a:fld>
            <a:endParaRPr lang="en-US"/>
          </a:p>
        </p:txBody>
      </p:sp>
      <p:pic>
        <p:nvPicPr>
          <p:cNvPr id="44038" name="Picture 6" descr="C:\DOCUME~1\WALTOL~1\LOCALS~1\Temp\\msotw9_temp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975" y="1255713"/>
            <a:ext cx="3360738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695700" y="1022350"/>
            <a:ext cx="5295900" cy="2474913"/>
            <a:chOff x="2328" y="644"/>
            <a:chExt cx="3336" cy="1559"/>
          </a:xfrm>
        </p:grpSpPr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2328" y="644"/>
              <a:ext cx="319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Apply the elastic flexural formula to find the maximum tensile and compressive stresses.</a:t>
              </a:r>
            </a:p>
          </p:txBody>
        </p:sp>
        <p:graphicFrame>
          <p:nvGraphicFramePr>
            <p:cNvPr id="44037" name="Object 5"/>
            <p:cNvGraphicFramePr>
              <a:graphicFrameLocks noChangeAspect="1"/>
            </p:cNvGraphicFramePr>
            <p:nvPr/>
          </p:nvGraphicFramePr>
          <p:xfrm>
            <a:off x="2527" y="1099"/>
            <a:ext cx="1960" cy="1104"/>
          </p:xfrm>
          <a:graphic>
            <a:graphicData uri="http://schemas.openxmlformats.org/presentationml/2006/ole">
              <p:oleObj spid="_x0000_s3076" name="Equation" r:id="rId5" imgW="3111480" imgH="1752480" progId="Equation.3">
                <p:embed/>
              </p:oleObj>
            </a:graphicData>
          </a:graphic>
        </p:graphicFrame>
        <p:graphicFrame>
          <p:nvGraphicFramePr>
            <p:cNvPr id="44041" name="Object 9"/>
            <p:cNvGraphicFramePr>
              <a:graphicFrameLocks noChangeAspect="1"/>
            </p:cNvGraphicFramePr>
            <p:nvPr/>
          </p:nvGraphicFramePr>
          <p:xfrm>
            <a:off x="4648" y="1518"/>
            <a:ext cx="952" cy="176"/>
          </p:xfrm>
          <a:graphic>
            <a:graphicData uri="http://schemas.openxmlformats.org/presentationml/2006/ole">
              <p:oleObj spid="_x0000_s3077" name="Equation" r:id="rId6" imgW="1511280" imgH="279360" progId="Equation.3">
                <p:embed/>
              </p:oleObj>
            </a:graphicData>
          </a:graphic>
        </p:graphicFrame>
        <p:graphicFrame>
          <p:nvGraphicFramePr>
            <p:cNvPr id="44042" name="Object 10"/>
            <p:cNvGraphicFramePr>
              <a:graphicFrameLocks noChangeAspect="1"/>
            </p:cNvGraphicFramePr>
            <p:nvPr/>
          </p:nvGraphicFramePr>
          <p:xfrm>
            <a:off x="4648" y="1920"/>
            <a:ext cx="1016" cy="176"/>
          </p:xfrm>
          <a:graphic>
            <a:graphicData uri="http://schemas.openxmlformats.org/presentationml/2006/ole">
              <p:oleObj spid="_x0000_s3078" name="Equation" r:id="rId7" imgW="1612800" imgH="279360" progId="Equation.3">
                <p:embed/>
              </p:oleObj>
            </a:graphicData>
          </a:graphic>
        </p:graphicFrame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706813" y="3848100"/>
            <a:ext cx="5280025" cy="1931988"/>
            <a:chOff x="2328" y="2297"/>
            <a:chExt cx="3326" cy="1217"/>
          </a:xfrm>
        </p:grpSpPr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2328" y="2297"/>
              <a:ext cx="26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Calculate the curvature</a:t>
              </a:r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607" y="2573"/>
              <a:ext cx="3047" cy="941"/>
              <a:chOff x="2607" y="2573"/>
              <a:chExt cx="3047" cy="941"/>
            </a:xfrm>
          </p:grpSpPr>
          <p:graphicFrame>
            <p:nvGraphicFramePr>
              <p:cNvPr id="44045" name="Object 13"/>
              <p:cNvGraphicFramePr>
                <a:graphicFrameLocks noChangeAspect="1"/>
              </p:cNvGraphicFramePr>
              <p:nvPr/>
            </p:nvGraphicFramePr>
            <p:xfrm>
              <a:off x="2607" y="2573"/>
              <a:ext cx="1608" cy="776"/>
            </p:xfrm>
            <a:graphic>
              <a:graphicData uri="http://schemas.openxmlformats.org/presentationml/2006/ole">
                <p:oleObj spid="_x0000_s3074" name="Equation" r:id="rId8" imgW="2552400" imgH="1231560" progId="Equation.3">
                  <p:embed/>
                </p:oleObj>
              </a:graphicData>
            </a:graphic>
          </p:graphicFrame>
          <p:graphicFrame>
            <p:nvGraphicFramePr>
              <p:cNvPr id="44046" name="Object 14"/>
              <p:cNvGraphicFramePr>
                <a:graphicFrameLocks noChangeAspect="1"/>
              </p:cNvGraphicFramePr>
              <p:nvPr/>
            </p:nvGraphicFramePr>
            <p:xfrm>
              <a:off x="4518" y="2946"/>
              <a:ext cx="1136" cy="568"/>
            </p:xfrm>
            <a:graphic>
              <a:graphicData uri="http://schemas.openxmlformats.org/presentationml/2006/ole">
                <p:oleObj spid="_x0000_s3075" name="Equation" r:id="rId9" imgW="1803240" imgH="901440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4 - </a:t>
            </a:r>
            <a:fld id="{28ACBFBE-5BF6-4C8C-A06D-F0E07D5783C5}" type="slidenum">
              <a:rPr lang="en-US"/>
              <a:pPr/>
              <a:t>5</a:t>
            </a:fld>
            <a:endParaRPr lang="en-US"/>
          </a:p>
        </p:txBody>
      </p:sp>
      <p:pic>
        <p:nvPicPr>
          <p:cNvPr id="59395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525" y="868363"/>
            <a:ext cx="2959100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27038" y="4205288"/>
            <a:ext cx="42751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 1600 lb-in couple is applied to a rectangular wooden beam in a plane forming an angle of 30 deg. with the vertical.  Determine (a) the maximum stress in the beam, (b) the angle that the neutral axis forms with the horizontal plane.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713288" y="985838"/>
            <a:ext cx="4013200" cy="2139950"/>
            <a:chOff x="3022" y="621"/>
            <a:chExt cx="2528" cy="1348"/>
          </a:xfrm>
        </p:grpSpPr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3022" y="621"/>
              <a:ext cx="252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</a:pPr>
              <a:r>
                <a:rPr lang="en-US" sz="2000"/>
                <a:t>SOLUTION:</a:t>
              </a:r>
            </a:p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Resolve the couple vector into components along the principle centroidal axes and calculate the corresponding maximum stresses.</a:t>
              </a:r>
            </a:p>
          </p:txBody>
        </p:sp>
        <p:graphicFrame>
          <p:nvGraphicFramePr>
            <p:cNvPr id="78850" name="Object 2"/>
            <p:cNvGraphicFramePr>
              <a:graphicFrameLocks noChangeAspect="1"/>
            </p:cNvGraphicFramePr>
            <p:nvPr/>
          </p:nvGraphicFramePr>
          <p:xfrm>
            <a:off x="3242" y="1769"/>
            <a:ext cx="1824" cy="200"/>
          </p:xfrm>
          <a:graphic>
            <a:graphicData uri="http://schemas.openxmlformats.org/presentationml/2006/ole">
              <p:oleObj spid="_x0000_s4100" name="Equation" r:id="rId5" imgW="2895480" imgH="317160" progId="Equation.3">
                <p:embed/>
              </p:oleObj>
            </a:graphicData>
          </a:graphic>
        </p:graphicFrame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713288" y="3200400"/>
            <a:ext cx="4167187" cy="1377950"/>
            <a:chOff x="2969" y="2057"/>
            <a:chExt cx="2625" cy="868"/>
          </a:xfrm>
        </p:grpSpPr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2969" y="2057"/>
              <a:ext cx="262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Combine the stresses from the component stress distributions.</a:t>
              </a:r>
            </a:p>
          </p:txBody>
        </p:sp>
        <p:graphicFrame>
          <p:nvGraphicFramePr>
            <p:cNvPr id="78849" name="Object 1"/>
            <p:cNvGraphicFramePr>
              <a:graphicFrameLocks noChangeAspect="1"/>
            </p:cNvGraphicFramePr>
            <p:nvPr/>
          </p:nvGraphicFramePr>
          <p:xfrm>
            <a:off x="3218" y="2509"/>
            <a:ext cx="1120" cy="416"/>
          </p:xfrm>
          <a:graphic>
            <a:graphicData uri="http://schemas.openxmlformats.org/presentationml/2006/ole">
              <p:oleObj spid="_x0000_s4099" name="Equation" r:id="rId6" imgW="1777680" imgH="660240" progId="Equation.3">
                <p:embed/>
              </p:oleObj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713288" y="4654550"/>
            <a:ext cx="4227512" cy="1281113"/>
            <a:chOff x="3007" y="2932"/>
            <a:chExt cx="2663" cy="807"/>
          </a:xfrm>
        </p:grpSpPr>
        <p:sp>
          <p:nvSpPr>
            <p:cNvPr id="59403" name="Text Box 11"/>
            <p:cNvSpPr txBox="1">
              <a:spLocks noChangeArrowheads="1"/>
            </p:cNvSpPr>
            <p:nvPr/>
          </p:nvSpPr>
          <p:spPr bwMode="auto">
            <a:xfrm>
              <a:off x="3007" y="2932"/>
              <a:ext cx="266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Determine the angle of the neutral axis.</a:t>
              </a:r>
            </a:p>
          </p:txBody>
        </p:sp>
        <p:graphicFrame>
          <p:nvGraphicFramePr>
            <p:cNvPr id="78848" name="Object 0"/>
            <p:cNvGraphicFramePr>
              <a:graphicFrameLocks noChangeAspect="1"/>
            </p:cNvGraphicFramePr>
            <p:nvPr/>
          </p:nvGraphicFramePr>
          <p:xfrm>
            <a:off x="3225" y="3347"/>
            <a:ext cx="1104" cy="392"/>
          </p:xfrm>
          <a:graphic>
            <a:graphicData uri="http://schemas.openxmlformats.org/presentationml/2006/ole">
              <p:oleObj spid="_x0000_s4098" name="Equation" r:id="rId7" imgW="1752480" imgH="6220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4 - </a:t>
            </a:r>
            <a:fld id="{042030A0-05A8-4898-A9D8-98B1EBD123EA}" type="slidenum">
              <a:rPr lang="en-US"/>
              <a:pPr/>
              <a:t>6</a:t>
            </a:fld>
            <a:endParaRPr lang="en-US"/>
          </a:p>
        </p:txBody>
      </p:sp>
      <p:pic>
        <p:nvPicPr>
          <p:cNvPr id="60419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" y="855663"/>
            <a:ext cx="2262188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660650" y="889000"/>
            <a:ext cx="6394450" cy="4384675"/>
            <a:chOff x="1676" y="560"/>
            <a:chExt cx="4028" cy="2762"/>
          </a:xfrm>
        </p:grpSpPr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1676" y="560"/>
              <a:ext cx="40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Resolve the couple vector into components and calculate the corresponding maximum stresses.</a:t>
              </a:r>
            </a:p>
          </p:txBody>
        </p:sp>
        <p:graphicFrame>
          <p:nvGraphicFramePr>
            <p:cNvPr id="60423" name="Object 7"/>
            <p:cNvGraphicFramePr>
              <a:graphicFrameLocks noChangeAspect="1"/>
            </p:cNvGraphicFramePr>
            <p:nvPr/>
          </p:nvGraphicFramePr>
          <p:xfrm>
            <a:off x="2028" y="1074"/>
            <a:ext cx="2840" cy="2248"/>
          </p:xfrm>
          <a:graphic>
            <a:graphicData uri="http://schemas.openxmlformats.org/presentationml/2006/ole">
              <p:oleObj spid="_x0000_s5124" name="Equation" r:id="rId5" imgW="4508280" imgH="3568680" progId="Equation.3">
                <p:embed/>
              </p:oleObj>
            </a:graphicData>
          </a:graphic>
        </p:graphicFrame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60650" y="5380038"/>
            <a:ext cx="6196013" cy="992187"/>
            <a:chOff x="1676" y="3389"/>
            <a:chExt cx="3903" cy="625"/>
          </a:xfrm>
        </p:grpSpPr>
        <p:sp>
          <p:nvSpPr>
            <p:cNvPr id="60424" name="Text Box 8"/>
            <p:cNvSpPr txBox="1">
              <a:spLocks noChangeArrowheads="1"/>
            </p:cNvSpPr>
            <p:nvPr/>
          </p:nvSpPr>
          <p:spPr bwMode="auto">
            <a:xfrm>
              <a:off x="1676" y="3389"/>
              <a:ext cx="386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27013" indent="-227013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The largest tensile stress due to the combined loading occurs at </a:t>
              </a:r>
              <a:r>
                <a:rPr lang="en-US" sz="2000" i="1"/>
                <a:t>A.</a:t>
              </a:r>
              <a:endParaRPr lang="en-US" sz="2000"/>
            </a:p>
          </p:txBody>
        </p:sp>
        <p:graphicFrame>
          <p:nvGraphicFramePr>
            <p:cNvPr id="60425" name="Object 9"/>
            <p:cNvGraphicFramePr>
              <a:graphicFrameLocks noChangeAspect="1"/>
            </p:cNvGraphicFramePr>
            <p:nvPr/>
          </p:nvGraphicFramePr>
          <p:xfrm>
            <a:off x="2028" y="3838"/>
            <a:ext cx="1760" cy="176"/>
          </p:xfrm>
          <a:graphic>
            <a:graphicData uri="http://schemas.openxmlformats.org/presentationml/2006/ole">
              <p:oleObj spid="_x0000_s5122" name="Equation" r:id="rId6" imgW="2793960" imgH="279360" progId="Equation.3">
                <p:embed/>
              </p:oleObj>
            </a:graphicData>
          </a:graphic>
        </p:graphicFrame>
        <p:graphicFrame>
          <p:nvGraphicFramePr>
            <p:cNvPr id="60426" name="Object 10"/>
            <p:cNvGraphicFramePr>
              <a:graphicFrameLocks noChangeAspect="1"/>
            </p:cNvGraphicFramePr>
            <p:nvPr/>
          </p:nvGraphicFramePr>
          <p:xfrm>
            <a:off x="4675" y="3838"/>
            <a:ext cx="904" cy="176"/>
          </p:xfrm>
          <a:graphic>
            <a:graphicData uri="http://schemas.openxmlformats.org/presentationml/2006/ole">
              <p:oleObj spid="_x0000_s5123" name="Equation" r:id="rId7" imgW="1434960" imgH="27936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4 - </a:t>
            </a:r>
            <a:fld id="{057A4955-4C3B-4A79-AD84-0E9A7754D96F}" type="slidenum">
              <a:rPr lang="en-US"/>
              <a:pPr/>
              <a:t>7</a:t>
            </a:fld>
            <a:endParaRPr lang="en-US"/>
          </a:p>
        </p:txBody>
      </p:sp>
      <p:pic>
        <p:nvPicPr>
          <p:cNvPr id="62467" name="Picture 3" descr="C:\DOCUME~1\WALTOL~1\LOCALS~1\Temp\\msotw9_temp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1388" y="915988"/>
            <a:ext cx="15748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8" name="Picture 4" descr="C:\DOCUME~1\WALTOL~1\LOCALS~1\Temp\\msotw9_temp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1038" y="3786188"/>
            <a:ext cx="2341562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324225" y="1306513"/>
            <a:ext cx="513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>
              <a:spcBef>
                <a:spcPct val="50000"/>
              </a:spcBef>
              <a:buFontTx/>
              <a:buChar char="•"/>
            </a:pPr>
            <a:r>
              <a:rPr lang="en-US" sz="2000"/>
              <a:t>Determine the angle of the neutral axis.</a:t>
            </a: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3830638" y="1784350"/>
          <a:ext cx="3073400" cy="965200"/>
        </p:xfrm>
        <a:graphic>
          <a:graphicData uri="http://schemas.openxmlformats.org/presentationml/2006/ole">
            <p:oleObj spid="_x0000_s6146" name="Equation" r:id="rId6" imgW="3073320" imgH="965160" progId="Equation.3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3830638" y="2936875"/>
          <a:ext cx="863600" cy="342900"/>
        </p:xfrm>
        <a:graphic>
          <a:graphicData uri="http://schemas.openxmlformats.org/presentationml/2006/ole">
            <p:oleObj spid="_x0000_s6147" name="Equation" r:id="rId7" imgW="86328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6 - </a:t>
            </a:r>
            <a:fld id="{5E0B0A16-8656-434A-AFEB-B4CD0724D34A}" type="slidenum">
              <a:rPr lang="en-US"/>
              <a:pPr/>
              <a:t>8</a:t>
            </a:fld>
            <a:endParaRPr lang="en-US"/>
          </a:p>
        </p:txBody>
      </p:sp>
      <p:pic>
        <p:nvPicPr>
          <p:cNvPr id="14339" name="Picture 1027" descr="C:\DOCUME~1\WALTOL~1\LOCALS~1\Temp\\msotw9_temp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8850" y="990600"/>
            <a:ext cx="266700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425450" y="3606800"/>
            <a:ext cx="4121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 beam is made of three planks, nailed together.  Knowing that the spacing between nails is 25 mm and that the vertical shear in the beam is </a:t>
            </a:r>
            <a:br>
              <a:rPr lang="en-US" sz="2000" dirty="0"/>
            </a:br>
            <a:r>
              <a:rPr lang="en-US" sz="2000" i="1" dirty="0"/>
              <a:t>V</a:t>
            </a:r>
            <a:r>
              <a:rPr lang="en-US" sz="2000" dirty="0"/>
              <a:t> = 500 N, determine the shear force in each nail.</a:t>
            </a: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4559300" y="1196975"/>
            <a:ext cx="43656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</a:pPr>
            <a:r>
              <a:rPr lang="en-US" sz="2000"/>
              <a:t>SOLUTION: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/>
              <a:t>Determine the horizontal force per unit length or shear flow </a:t>
            </a:r>
            <a:r>
              <a:rPr lang="en-US" sz="2000" i="1"/>
              <a:t>q</a:t>
            </a:r>
            <a:r>
              <a:rPr lang="en-US" sz="2000"/>
              <a:t> on the lower surface of the upper plank.</a:t>
            </a:r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4559300" y="2813050"/>
            <a:ext cx="3906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>
              <a:spcBef>
                <a:spcPct val="50000"/>
              </a:spcBef>
              <a:buFontTx/>
              <a:buChar char="•"/>
            </a:pPr>
            <a:r>
              <a:rPr lang="en-US" sz="2000"/>
              <a:t>Calculate the corresponding shear force in each nail.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6 - </a:t>
            </a:r>
            <a:fld id="{8F5B12AA-46A7-43D6-A71D-7A09BCB28BE5}" type="slidenum">
              <a:rPr lang="en-US"/>
              <a:pPr/>
              <a:t>9</a:t>
            </a:fld>
            <a:endParaRPr lang="en-US"/>
          </a:p>
        </p:txBody>
      </p:sp>
      <p:pic>
        <p:nvPicPr>
          <p:cNvPr id="22532" name="Picture 1028" descr="C:\DOCUME~1\WALTOL~1\LOCALS~1\Temp\\msotw9_temp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6888" y="911225"/>
            <a:ext cx="3429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7888" name="Object 2048"/>
          <p:cNvGraphicFramePr>
            <a:graphicFrameLocks noChangeAspect="1"/>
          </p:cNvGraphicFramePr>
          <p:nvPr/>
        </p:nvGraphicFramePr>
        <p:xfrm>
          <a:off x="728663" y="3354388"/>
          <a:ext cx="3302000" cy="2781300"/>
        </p:xfrm>
        <a:graphic>
          <a:graphicData uri="http://schemas.openxmlformats.org/presentationml/2006/ole">
            <p:oleObj spid="_x0000_s8194" name="Equation" r:id="rId5" imgW="3301920" imgH="2781000" progId="Equation.3">
              <p:embed/>
            </p:oleObj>
          </a:graphicData>
        </a:graphic>
      </p:graphicFrame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4559300" y="1196975"/>
            <a:ext cx="4365625" cy="2654300"/>
            <a:chOff x="2872" y="754"/>
            <a:chExt cx="2750" cy="1672"/>
          </a:xfrm>
        </p:grpSpPr>
        <p:sp>
          <p:nvSpPr>
            <p:cNvPr id="22533" name="Text Box 1029"/>
            <p:cNvSpPr txBox="1">
              <a:spLocks noChangeArrowheads="1"/>
            </p:cNvSpPr>
            <p:nvPr/>
          </p:nvSpPr>
          <p:spPr bwMode="auto">
            <a:xfrm>
              <a:off x="2872" y="754"/>
              <a:ext cx="2750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31775" indent="-231775">
                <a:spcBef>
                  <a:spcPct val="50000"/>
                </a:spcBef>
              </a:pPr>
              <a:r>
                <a:rPr lang="en-US" sz="2000"/>
                <a:t>SOLUTION:</a:t>
              </a:r>
            </a:p>
            <a:p>
              <a:pPr marL="231775" indent="-231775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Determine the horizontal force per unit length or shear flow </a:t>
              </a:r>
              <a:r>
                <a:rPr lang="en-US" sz="2000" i="1"/>
                <a:t>q</a:t>
              </a:r>
              <a:r>
                <a:rPr lang="en-US" sz="2000"/>
                <a:t> on the lower surface of the upper plank.</a:t>
              </a:r>
            </a:p>
          </p:txBody>
        </p:sp>
        <p:graphicFrame>
          <p:nvGraphicFramePr>
            <p:cNvPr id="37891" name="Object 2051"/>
            <p:cNvGraphicFramePr>
              <a:graphicFrameLocks noChangeAspect="1"/>
            </p:cNvGraphicFramePr>
            <p:nvPr/>
          </p:nvGraphicFramePr>
          <p:xfrm>
            <a:off x="3104" y="1714"/>
            <a:ext cx="1920" cy="712"/>
          </p:xfrm>
          <a:graphic>
            <a:graphicData uri="http://schemas.openxmlformats.org/presentationml/2006/ole">
              <p:oleObj spid="_x0000_s8197" name="Equation" r:id="rId6" imgW="3047760" imgH="1130040" progId="Equation.3">
                <p:embed/>
              </p:oleObj>
            </a:graphicData>
          </a:graphic>
        </p:graphicFrame>
      </p:grpSp>
      <p:grpSp>
        <p:nvGrpSpPr>
          <p:cNvPr id="3" name="Group 1036"/>
          <p:cNvGrpSpPr>
            <a:grpSpLocks/>
          </p:cNvGrpSpPr>
          <p:nvPr/>
        </p:nvGrpSpPr>
        <p:grpSpPr bwMode="auto">
          <a:xfrm>
            <a:off x="4559300" y="4198938"/>
            <a:ext cx="4262438" cy="1816100"/>
            <a:chOff x="2872" y="2645"/>
            <a:chExt cx="2685" cy="1144"/>
          </a:xfrm>
        </p:grpSpPr>
        <p:sp>
          <p:nvSpPr>
            <p:cNvPr id="22534" name="Text Box 1030"/>
            <p:cNvSpPr txBox="1">
              <a:spLocks noChangeArrowheads="1"/>
            </p:cNvSpPr>
            <p:nvPr/>
          </p:nvSpPr>
          <p:spPr bwMode="auto">
            <a:xfrm>
              <a:off x="2872" y="2645"/>
              <a:ext cx="268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31775" indent="-231775">
                <a:spcBef>
                  <a:spcPct val="50000"/>
                </a:spcBef>
                <a:buFontTx/>
                <a:buChar char="•"/>
              </a:pPr>
              <a:r>
                <a:rPr lang="en-US" sz="2000"/>
                <a:t>Calculate the corresponding shear force in each nail for a nail spacing of 25 mm.</a:t>
              </a:r>
            </a:p>
          </p:txBody>
        </p:sp>
        <p:graphicFrame>
          <p:nvGraphicFramePr>
            <p:cNvPr id="37889" name="Object 2049"/>
            <p:cNvGraphicFramePr>
              <a:graphicFrameLocks noChangeAspect="1"/>
            </p:cNvGraphicFramePr>
            <p:nvPr/>
          </p:nvGraphicFramePr>
          <p:xfrm>
            <a:off x="3104" y="3358"/>
            <a:ext cx="2232" cy="184"/>
          </p:xfrm>
          <a:graphic>
            <a:graphicData uri="http://schemas.openxmlformats.org/presentationml/2006/ole">
              <p:oleObj spid="_x0000_s8195" name="Equation" r:id="rId7" imgW="3543120" imgH="291960" progId="Equation.3">
                <p:embed/>
              </p:oleObj>
            </a:graphicData>
          </a:graphic>
        </p:graphicFrame>
        <p:graphicFrame>
          <p:nvGraphicFramePr>
            <p:cNvPr id="37890" name="Object 2050"/>
            <p:cNvGraphicFramePr>
              <a:graphicFrameLocks noChangeAspect="1"/>
            </p:cNvGraphicFramePr>
            <p:nvPr/>
          </p:nvGraphicFramePr>
          <p:xfrm>
            <a:off x="3104" y="3613"/>
            <a:ext cx="656" cy="176"/>
          </p:xfrm>
          <a:graphic>
            <a:graphicData uri="http://schemas.openxmlformats.org/presentationml/2006/ole">
              <p:oleObj spid="_x0000_s8196" name="Equation" r:id="rId8" imgW="1041120" imgH="27936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380</Words>
  <Application>Microsoft Office PowerPoint</Application>
  <PresentationFormat>On-screen Show (4:3)</PresentationFormat>
  <Paragraphs>46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Equation 3.0</vt:lpstr>
      <vt:lpstr>Exam II-solution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II-solution</dc:title>
  <dc:creator>User</dc:creator>
  <cp:lastModifiedBy>User</cp:lastModifiedBy>
  <cp:revision>1</cp:revision>
  <dcterms:created xsi:type="dcterms:W3CDTF">2009-05-21T06:11:06Z</dcterms:created>
  <dcterms:modified xsi:type="dcterms:W3CDTF">2009-05-21T06:26:21Z</dcterms:modified>
</cp:coreProperties>
</file>