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302" r:id="rId3"/>
    <p:sldId id="287" r:id="rId4"/>
    <p:sldId id="305" r:id="rId5"/>
    <p:sldId id="303" r:id="rId6"/>
    <p:sldId id="306" r:id="rId7"/>
    <p:sldId id="307" r:id="rId8"/>
    <p:sldId id="308" r:id="rId9"/>
    <p:sldId id="257" r:id="rId10"/>
    <p:sldId id="288" r:id="rId11"/>
    <p:sldId id="258" r:id="rId12"/>
    <p:sldId id="309" r:id="rId13"/>
    <p:sldId id="289" r:id="rId14"/>
    <p:sldId id="262" r:id="rId15"/>
    <p:sldId id="263" r:id="rId16"/>
    <p:sldId id="264" r:id="rId17"/>
    <p:sldId id="315" r:id="rId18"/>
    <p:sldId id="313" r:id="rId19"/>
    <p:sldId id="314" r:id="rId20"/>
    <p:sldId id="290" r:id="rId21"/>
    <p:sldId id="265" r:id="rId22"/>
    <p:sldId id="295" r:id="rId23"/>
    <p:sldId id="266" r:id="rId24"/>
    <p:sldId id="267" r:id="rId25"/>
    <p:sldId id="316" r:id="rId26"/>
    <p:sldId id="294" r:id="rId27"/>
    <p:sldId id="317" r:id="rId28"/>
    <p:sldId id="312" r:id="rId29"/>
    <p:sldId id="291" r:id="rId30"/>
    <p:sldId id="269" r:id="rId31"/>
    <p:sldId id="270" r:id="rId32"/>
    <p:sldId id="271" r:id="rId33"/>
    <p:sldId id="296" r:id="rId34"/>
    <p:sldId id="272" r:id="rId35"/>
    <p:sldId id="273" r:id="rId36"/>
    <p:sldId id="319" r:id="rId37"/>
    <p:sldId id="318" r:id="rId38"/>
    <p:sldId id="274" r:id="rId39"/>
    <p:sldId id="275" r:id="rId40"/>
    <p:sldId id="320" r:id="rId41"/>
    <p:sldId id="292" r:id="rId42"/>
    <p:sldId id="276" r:id="rId43"/>
    <p:sldId id="277" r:id="rId44"/>
    <p:sldId id="278" r:id="rId45"/>
    <p:sldId id="279" r:id="rId46"/>
    <p:sldId id="293" r:id="rId47"/>
    <p:sldId id="298" r:id="rId48"/>
    <p:sldId id="297" r:id="rId49"/>
    <p:sldId id="299" r:id="rId50"/>
    <p:sldId id="261" r:id="rId51"/>
    <p:sldId id="280" r:id="rId52"/>
    <p:sldId id="301" r:id="rId53"/>
    <p:sldId id="310" r:id="rId54"/>
    <p:sldId id="300" r:id="rId55"/>
    <p:sldId id="285" r:id="rId56"/>
    <p:sldId id="286" r:id="rId57"/>
  </p:sldIdLst>
  <p:sldSz cx="9144000" cy="6858000" type="screen4x3"/>
  <p:notesSz cx="6797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649" autoAdjust="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2292" y="-90"/>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63.wmf"/><Relationship Id="rId1" Type="http://schemas.openxmlformats.org/officeDocument/2006/relationships/image" Target="../media/image6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 Id="rId4" Type="http://schemas.openxmlformats.org/officeDocument/2006/relationships/image" Target="../media/image6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2.wmf"/><Relationship Id="rId7" Type="http://schemas.openxmlformats.org/officeDocument/2006/relationships/image" Target="../media/image76.wmf"/><Relationship Id="rId2" Type="http://schemas.openxmlformats.org/officeDocument/2006/relationships/image" Target="../media/image71.wmf"/><Relationship Id="rId1" Type="http://schemas.openxmlformats.org/officeDocument/2006/relationships/image" Target="../media/image70.wmf"/><Relationship Id="rId6" Type="http://schemas.openxmlformats.org/officeDocument/2006/relationships/image" Target="../media/image75.wmf"/><Relationship Id="rId5" Type="http://schemas.openxmlformats.org/officeDocument/2006/relationships/image" Target="../media/image74.wmf"/><Relationship Id="rId4" Type="http://schemas.openxmlformats.org/officeDocument/2006/relationships/image" Target="../media/image7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 Id="rId5" Type="http://schemas.openxmlformats.org/officeDocument/2006/relationships/image" Target="../media/image81.wmf"/><Relationship Id="rId4" Type="http://schemas.openxmlformats.org/officeDocument/2006/relationships/image" Target="../media/image8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 Id="rId4" Type="http://schemas.openxmlformats.org/officeDocument/2006/relationships/image" Target="../media/image8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88.wmf"/><Relationship Id="rId2" Type="http://schemas.openxmlformats.org/officeDocument/2006/relationships/image" Target="../media/image87.wmf"/><Relationship Id="rId1" Type="http://schemas.openxmlformats.org/officeDocument/2006/relationships/image" Target="../media/image86.wmf"/><Relationship Id="rId5" Type="http://schemas.openxmlformats.org/officeDocument/2006/relationships/image" Target="../media/image90.wmf"/><Relationship Id="rId4" Type="http://schemas.openxmlformats.org/officeDocument/2006/relationships/image" Target="../media/image8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91.wmf"/><Relationship Id="rId6" Type="http://schemas.openxmlformats.org/officeDocument/2006/relationships/image" Target="../media/image95.wmf"/><Relationship Id="rId5" Type="http://schemas.openxmlformats.org/officeDocument/2006/relationships/image" Target="../media/image87.wmf"/><Relationship Id="rId4" Type="http://schemas.openxmlformats.org/officeDocument/2006/relationships/image" Target="../media/image9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image" Target="../media/image96.wmf"/><Relationship Id="rId5" Type="http://schemas.openxmlformats.org/officeDocument/2006/relationships/image" Target="../media/image100.wmf"/><Relationship Id="rId4" Type="http://schemas.openxmlformats.org/officeDocument/2006/relationships/image" Target="../media/image9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11.wmf"/><Relationship Id="rId3" Type="http://schemas.openxmlformats.org/officeDocument/2006/relationships/image" Target="../media/image106.wmf"/><Relationship Id="rId7" Type="http://schemas.openxmlformats.org/officeDocument/2006/relationships/image" Target="../media/image110.wmf"/><Relationship Id="rId2" Type="http://schemas.openxmlformats.org/officeDocument/2006/relationships/image" Target="../media/image105.wmf"/><Relationship Id="rId1" Type="http://schemas.openxmlformats.org/officeDocument/2006/relationships/image" Target="../media/image104.wmf"/><Relationship Id="rId6" Type="http://schemas.openxmlformats.org/officeDocument/2006/relationships/image" Target="../media/image109.wmf"/><Relationship Id="rId5" Type="http://schemas.openxmlformats.org/officeDocument/2006/relationships/image" Target="../media/image108.wmf"/><Relationship Id="rId4" Type="http://schemas.openxmlformats.org/officeDocument/2006/relationships/image" Target="../media/image107.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12.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15.wmf"/><Relationship Id="rId2" Type="http://schemas.openxmlformats.org/officeDocument/2006/relationships/image" Target="../media/image114.wmf"/><Relationship Id="rId1" Type="http://schemas.openxmlformats.org/officeDocument/2006/relationships/image" Target="../media/image113.wmf"/><Relationship Id="rId5" Type="http://schemas.openxmlformats.org/officeDocument/2006/relationships/image" Target="../media/image117.wmf"/><Relationship Id="rId4" Type="http://schemas.openxmlformats.org/officeDocument/2006/relationships/image" Target="../media/image11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 Id="rId9"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11" Type="http://schemas.openxmlformats.org/officeDocument/2006/relationships/image" Target="../media/image27.wmf"/><Relationship Id="rId5" Type="http://schemas.openxmlformats.org/officeDocument/2006/relationships/image" Target="../media/image21.wmf"/><Relationship Id="rId10" Type="http://schemas.openxmlformats.org/officeDocument/2006/relationships/image" Target="../media/image26.wmf"/><Relationship Id="rId4" Type="http://schemas.openxmlformats.org/officeDocument/2006/relationships/image" Target="../media/image20.wmf"/><Relationship Id="rId9"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image" Target="../media/image40.wmf"/><Relationship Id="rId3" Type="http://schemas.openxmlformats.org/officeDocument/2006/relationships/image" Target="../media/image30.wmf"/><Relationship Id="rId7" Type="http://schemas.openxmlformats.org/officeDocument/2006/relationships/image" Target="../media/image34.wmf"/><Relationship Id="rId12" Type="http://schemas.openxmlformats.org/officeDocument/2006/relationships/image" Target="../media/image39.wmf"/><Relationship Id="rId17" Type="http://schemas.openxmlformats.org/officeDocument/2006/relationships/image" Target="../media/image44.wmf"/><Relationship Id="rId2" Type="http://schemas.openxmlformats.org/officeDocument/2006/relationships/image" Target="../media/image29.wmf"/><Relationship Id="rId16" Type="http://schemas.openxmlformats.org/officeDocument/2006/relationships/image" Target="../media/image43.wmf"/><Relationship Id="rId1" Type="http://schemas.openxmlformats.org/officeDocument/2006/relationships/image" Target="../media/image28.wmf"/><Relationship Id="rId6" Type="http://schemas.openxmlformats.org/officeDocument/2006/relationships/image" Target="../media/image33.wmf"/><Relationship Id="rId11" Type="http://schemas.openxmlformats.org/officeDocument/2006/relationships/image" Target="../media/image38.wmf"/><Relationship Id="rId5" Type="http://schemas.openxmlformats.org/officeDocument/2006/relationships/image" Target="../media/image32.wmf"/><Relationship Id="rId15" Type="http://schemas.openxmlformats.org/officeDocument/2006/relationships/image" Target="../media/image42.wmf"/><Relationship Id="rId10" Type="http://schemas.openxmlformats.org/officeDocument/2006/relationships/image" Target="../media/image37.wmf"/><Relationship Id="rId4" Type="http://schemas.openxmlformats.org/officeDocument/2006/relationships/image" Target="../media/image31.wmf"/><Relationship Id="rId9" Type="http://schemas.openxmlformats.org/officeDocument/2006/relationships/image" Target="../media/image36.wmf"/><Relationship Id="rId14" Type="http://schemas.openxmlformats.org/officeDocument/2006/relationships/image" Target="../media/image41.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47.wmf"/><Relationship Id="rId7" Type="http://schemas.openxmlformats.org/officeDocument/2006/relationships/image" Target="../media/image51.wmf"/><Relationship Id="rId12" Type="http://schemas.openxmlformats.org/officeDocument/2006/relationships/image" Target="../media/image56.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11" Type="http://schemas.openxmlformats.org/officeDocument/2006/relationships/image" Target="../media/image55.wmf"/><Relationship Id="rId5" Type="http://schemas.openxmlformats.org/officeDocument/2006/relationships/image" Target="../media/image49.wmf"/><Relationship Id="rId10" Type="http://schemas.openxmlformats.org/officeDocument/2006/relationships/image" Target="../media/image54.wmf"/><Relationship Id="rId4" Type="http://schemas.openxmlformats.org/officeDocument/2006/relationships/image" Target="../media/image48.wmf"/><Relationship Id="rId9" Type="http://schemas.openxmlformats.org/officeDocument/2006/relationships/image" Target="../media/image5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665" y="4717340"/>
            <a:ext cx="4984346" cy="446807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927100" y="750888"/>
            <a:ext cx="4945063" cy="3709987"/>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1</a:t>
            </a:r>
          </a:p>
        </p:txBody>
      </p:sp>
      <p:sp>
        <p:nvSpPr>
          <p:cNvPr id="4100"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19, on formal, dependency-driven database design..</a:t>
            </a:r>
          </a:p>
          <a:p>
            <a:endParaRPr lang="en-US"/>
          </a:p>
          <a:p>
            <a:r>
              <a:rPr lang="en-US"/>
              <a:t>Integrity constraints, in particular functional dependencies, play an important role in the design of database schemas. In particular, they can shed light on potential redundancies (and the problems that go with redundancy) in a relational schema.  Typically, they are used to analyze the relational schema obtained by converting an ER diagram.</a:t>
            </a:r>
          </a:p>
          <a:p>
            <a:endParaRPr lang="en-US"/>
          </a:p>
          <a:p>
            <a:r>
              <a:rPr lang="en-US"/>
              <a:t>This chapter can be covered any time after the Foundations material (Chapters 1 to 5) is covered, at the instructor’s discretion.  A good choice is to cover it after presenting all the implementation related material that is included in a course.  This will allow a design sequence consisting of Chapters 19 and 20, and will enable the instructor to bring out the fact that design involves both redundancy analysis and performance considerations, and that these concerns should go hand-in-hand.</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dirty="0" smtClean="0"/>
              <a:t>{SSN}</a:t>
            </a:r>
            <a:r>
              <a:rPr lang="en-US" sz="1200" baseline="30000" dirty="0" smtClean="0"/>
              <a:t>+</a:t>
            </a:r>
            <a:r>
              <a:rPr lang="en-US" sz="1200" dirty="0" smtClean="0">
                <a:sym typeface="Wingdings" pitchFamily="2" charset="2"/>
              </a:rPr>
              <a:t>{SSN, ENAME} </a:t>
            </a:r>
          </a:p>
          <a:p>
            <a:pPr>
              <a:buNone/>
            </a:pPr>
            <a:r>
              <a:rPr lang="en-US" sz="1200" dirty="0" smtClean="0">
                <a:sym typeface="Wingdings" pitchFamily="2" charset="2"/>
              </a:rPr>
              <a:t>{PNUMBER}</a:t>
            </a:r>
            <a:r>
              <a:rPr lang="en-US" sz="1200" baseline="30000" dirty="0" smtClean="0">
                <a:sym typeface="Wingdings" pitchFamily="2" charset="2"/>
              </a:rPr>
              <a:t>+</a:t>
            </a:r>
            <a:r>
              <a:rPr lang="en-US" sz="1200" dirty="0" smtClean="0">
                <a:sym typeface="Wingdings" pitchFamily="2" charset="2"/>
              </a:rPr>
              <a:t> {PNUMBER, PNAME, PLOCATION}</a:t>
            </a:r>
          </a:p>
          <a:p>
            <a:pPr>
              <a:buNone/>
            </a:pPr>
            <a:r>
              <a:rPr lang="en-US" sz="1200" dirty="0" smtClean="0">
                <a:sym typeface="Wingdings" pitchFamily="2" charset="2"/>
              </a:rPr>
              <a:t>{SSN, PNUMBER}</a:t>
            </a:r>
            <a:r>
              <a:rPr lang="en-US" sz="1200" baseline="30000" dirty="0" smtClean="0">
                <a:sym typeface="Wingdings" pitchFamily="2" charset="2"/>
              </a:rPr>
              <a:t>+</a:t>
            </a:r>
            <a:r>
              <a:rPr lang="en-US" sz="1200" dirty="0" smtClean="0">
                <a:sym typeface="Wingdings" pitchFamily="2" charset="2"/>
              </a:rPr>
              <a:t>  {SSN, PNUMBER, ENAME, PNAME, PLOCATION, HOURS}</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20483"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22</a:t>
            </a:r>
          </a:p>
        </p:txBody>
      </p:sp>
      <p:sp>
        <p:nvSpPr>
          <p:cNvPr id="20484"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20485"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20486" name="Rectangle 6"/>
          <p:cNvSpPr>
            <a:spLocks noGrp="1" noRot="1" noChangeAspect="1" noChangeArrowheads="1" noTextEdit="1"/>
          </p:cNvSpPr>
          <p:nvPr>
            <p:ph type="sldImg"/>
          </p:nvPr>
        </p:nvSpPr>
        <p:spPr>
          <a:ln cap="flat"/>
        </p:spPr>
      </p:sp>
      <p:sp>
        <p:nvSpPr>
          <p:cNvPr id="2048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22531"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23</a:t>
            </a:r>
          </a:p>
        </p:txBody>
      </p:sp>
      <p:sp>
        <p:nvSpPr>
          <p:cNvPr id="22532"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22533"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22534" name="Rectangle 6"/>
          <p:cNvSpPr>
            <a:spLocks noGrp="1" noRot="1" noChangeAspect="1" noChangeArrowheads="1" noTextEdit="1"/>
          </p:cNvSpPr>
          <p:nvPr>
            <p:ph type="sldImg"/>
          </p:nvPr>
        </p:nvSpPr>
        <p:spPr>
          <a:ln cap="flat"/>
        </p:spPr>
      </p:sp>
      <p:sp>
        <p:nvSpPr>
          <p:cNvPr id="2253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24579"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24</a:t>
            </a:r>
          </a:p>
        </p:txBody>
      </p:sp>
      <p:sp>
        <p:nvSpPr>
          <p:cNvPr id="24580"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24581"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24582" name="Rectangle 6"/>
          <p:cNvSpPr>
            <a:spLocks noGrp="1" noRot="1" noChangeAspect="1" noChangeArrowheads="1" noTextEdit="1"/>
          </p:cNvSpPr>
          <p:nvPr>
            <p:ph type="sldImg"/>
          </p:nvPr>
        </p:nvSpPr>
        <p:spPr>
          <a:ln cap="flat"/>
        </p:spPr>
      </p:sp>
      <p:sp>
        <p:nvSpPr>
          <p:cNvPr id="2458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dirty="0" smtClean="0"/>
              <a:t>Is R in 3NF? 	</a:t>
            </a:r>
            <a:r>
              <a:rPr lang="en-US" sz="1200" dirty="0" smtClean="0">
                <a:solidFill>
                  <a:srgbClr val="FF0000"/>
                </a:solidFill>
              </a:rPr>
              <a:t>NO</a:t>
            </a:r>
          </a:p>
          <a:p>
            <a:pPr>
              <a:buFont typeface="Arial" pitchFamily="34" charset="0"/>
              <a:buChar char="•"/>
            </a:pPr>
            <a:r>
              <a:rPr lang="en-US" sz="1200" dirty="0" smtClean="0">
                <a:sym typeface="Wingdings" pitchFamily="2" charset="2"/>
              </a:rPr>
              <a:t>Is R now in 3NF?	YES</a:t>
            </a:r>
          </a:p>
          <a:p>
            <a:pPr>
              <a:buFont typeface="Arial" pitchFamily="34" charset="0"/>
              <a:buChar char="•"/>
            </a:pPr>
            <a:endParaRPr lang="en-US" sz="1200" dirty="0" smtClean="0">
              <a:solidFill>
                <a:srgbClr val="FF0000"/>
              </a:solidFill>
              <a:sym typeface="Wingdings" pitchFamily="2" charset="2"/>
            </a:endParaRPr>
          </a:p>
          <a:p>
            <a:pPr>
              <a:buFont typeface="Arial" pitchFamily="34" charset="0"/>
              <a:buNone/>
            </a:pPr>
            <a:r>
              <a:rPr lang="en-US" sz="1200" dirty="0" smtClean="0">
                <a:solidFill>
                  <a:srgbClr val="FF0000"/>
                </a:solidFill>
                <a:sym typeface="Wingdings" pitchFamily="2" charset="2"/>
              </a:rPr>
              <a:t>Explanation:</a:t>
            </a: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dirty="0" smtClean="0"/>
              <a:t>Consider the Reserves relation with attributes SBDC and FD S </a:t>
            </a:r>
            <a:r>
              <a:rPr lang="en-US" dirty="0" smtClean="0">
                <a:sym typeface="Wingdings" pitchFamily="2" charset="2"/>
              </a:rPr>
              <a:t> C </a:t>
            </a:r>
            <a:r>
              <a:rPr lang="en-US" dirty="0" smtClean="0"/>
              <a:t>where S =</a:t>
            </a:r>
            <a:r>
              <a:rPr lang="en-US" baseline="0" dirty="0" smtClean="0"/>
              <a:t> Sailors, B = Boat, D = Day, and C = credit card. It states that a sailor uses a unique credit card to pay for a reservation. The key is SBD. The above relation is not in 3NF. If we assumed that the credit card also uniquely defines the Sailor, then FD C </a:t>
            </a:r>
            <a:r>
              <a:rPr lang="en-US" baseline="0" dirty="0" smtClean="0">
                <a:sym typeface="Wingdings" pitchFamily="2" charset="2"/>
              </a:rPr>
              <a:t> S is valid which means that CBD is also a key. Now the relation Reserves is in 3NF. But in the table Reserves every </a:t>
            </a:r>
            <a:r>
              <a:rPr lang="en-US" baseline="0" dirty="0" err="1" smtClean="0">
                <a:sym typeface="Wingdings" pitchFamily="2" charset="2"/>
              </a:rPr>
              <a:t>tuple</a:t>
            </a:r>
            <a:r>
              <a:rPr lang="en-US" baseline="0" dirty="0" smtClean="0">
                <a:sym typeface="Wingdings" pitchFamily="2" charset="2"/>
              </a:rPr>
              <a:t> with same S value should have the same C value  some redundancy exists.</a:t>
            </a:r>
            <a:r>
              <a:rPr lang="en-US" baseline="0" dirty="0" smtClean="0"/>
              <a:t> </a:t>
            </a:r>
            <a:endParaRPr lang="en-US" dirty="0" smtClean="0"/>
          </a:p>
          <a:p>
            <a:pPr>
              <a:buFont typeface="Arial" pitchFamily="34" charset="0"/>
              <a:buNone/>
            </a:pPr>
            <a:endParaRPr lang="en-US" dirty="0">
              <a:solidFill>
                <a:srgbClr val="FF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Only if B is a key for R</a:t>
            </a:r>
          </a:p>
          <a:p>
            <a:pPr marL="228600" indent="-228600">
              <a:buAutoNum type="arabicPeriod"/>
            </a:pPr>
            <a:r>
              <a:rPr lang="en-US" dirty="0" smtClean="0"/>
              <a:t>R</a:t>
            </a:r>
            <a:r>
              <a:rPr lang="en-US" baseline="0" dirty="0" smtClean="0"/>
              <a:t> is in 3NF, but not BCNF</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26</a:t>
            </a:r>
          </a:p>
        </p:txBody>
      </p:sp>
      <p:sp>
        <p:nvSpPr>
          <p:cNvPr id="28676"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28677"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28678" name="Rectangle 6"/>
          <p:cNvSpPr>
            <a:spLocks noGrp="1" noRot="1" noChangeAspect="1" noChangeArrowheads="1" noTextEdit="1"/>
          </p:cNvSpPr>
          <p:nvPr>
            <p:ph type="sldImg"/>
          </p:nvPr>
        </p:nvSpPr>
        <p:spPr>
          <a:ln cap="flat"/>
        </p:spPr>
      </p:sp>
      <p:sp>
        <p:nvSpPr>
          <p:cNvPr id="2867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30723"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27</a:t>
            </a:r>
          </a:p>
        </p:txBody>
      </p:sp>
      <p:sp>
        <p:nvSpPr>
          <p:cNvPr id="30724"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30725"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30726" name="Rectangle 6"/>
          <p:cNvSpPr>
            <a:spLocks noGrp="1" noRot="1" noChangeAspect="1" noChangeArrowheads="1" noTextEdit="1"/>
          </p:cNvSpPr>
          <p:nvPr>
            <p:ph type="sldImg"/>
          </p:nvPr>
        </p:nvSpPr>
        <p:spPr>
          <a:ln cap="flat"/>
        </p:spPr>
      </p:sp>
      <p:sp>
        <p:nvSpPr>
          <p:cNvPr id="3072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28</a:t>
            </a:r>
          </a:p>
        </p:txBody>
      </p:sp>
      <p:sp>
        <p:nvSpPr>
          <p:cNvPr id="32772"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32773"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32774" name="Rectangle 6"/>
          <p:cNvSpPr>
            <a:spLocks noGrp="1" noRot="1" noChangeAspect="1" noChangeArrowheads="1" noTextEdit="1"/>
          </p:cNvSpPr>
          <p:nvPr>
            <p:ph type="sldImg"/>
          </p:nvPr>
        </p:nvSpPr>
        <p:spPr>
          <a:ln cap="flat"/>
        </p:spPr>
      </p:sp>
      <p:sp>
        <p:nvSpPr>
          <p:cNvPr id="3277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30</a:t>
            </a:r>
          </a:p>
        </p:txBody>
      </p:sp>
      <p:sp>
        <p:nvSpPr>
          <p:cNvPr id="36868"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36869"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36870" name="Rectangle 6"/>
          <p:cNvSpPr>
            <a:spLocks noGrp="1" noRot="1" noChangeAspect="1" noChangeArrowheads="1" noTextEdit="1"/>
          </p:cNvSpPr>
          <p:nvPr>
            <p:ph type="sldImg"/>
          </p:nvPr>
        </p:nvSpPr>
        <p:spPr>
          <a:ln cap="flat"/>
        </p:spPr>
      </p:sp>
      <p:sp>
        <p:nvSpPr>
          <p:cNvPr id="3687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16</a:t>
            </a:r>
          </a:p>
        </p:txBody>
      </p:sp>
      <p:sp>
        <p:nvSpPr>
          <p:cNvPr id="10244"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10245"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10246" name="Rectangle 6"/>
          <p:cNvSpPr>
            <a:spLocks noGrp="1" noRot="1" noChangeAspect="1" noChangeArrowheads="1" noTextEdit="1"/>
          </p:cNvSpPr>
          <p:nvPr>
            <p:ph type="sldImg"/>
          </p:nvPr>
        </p:nvSpPr>
        <p:spPr>
          <a:ln cap="flat"/>
        </p:spPr>
      </p:sp>
      <p:sp>
        <p:nvSpPr>
          <p:cNvPr id="1024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29</a:t>
            </a:r>
          </a:p>
        </p:txBody>
      </p:sp>
      <p:sp>
        <p:nvSpPr>
          <p:cNvPr id="34820"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34821"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34822" name="Rectangle 6"/>
          <p:cNvSpPr>
            <a:spLocks noGrp="1" noRot="1" noChangeAspect="1" noChangeArrowheads="1" noTextEdit="1"/>
          </p:cNvSpPr>
          <p:nvPr>
            <p:ph type="sldImg"/>
          </p:nvPr>
        </p:nvSpPr>
        <p:spPr>
          <a:ln cap="flat"/>
        </p:spPr>
      </p:sp>
      <p:sp>
        <p:nvSpPr>
          <p:cNvPr id="3482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30</a:t>
            </a:r>
          </a:p>
        </p:txBody>
      </p:sp>
      <p:sp>
        <p:nvSpPr>
          <p:cNvPr id="36868"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36869"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36870" name="Rectangle 6"/>
          <p:cNvSpPr>
            <a:spLocks noGrp="1" noRot="1" noChangeAspect="1" noChangeArrowheads="1" noTextEdit="1"/>
          </p:cNvSpPr>
          <p:nvPr>
            <p:ph type="sldImg"/>
          </p:nvPr>
        </p:nvSpPr>
        <p:spPr>
          <a:ln cap="flat"/>
        </p:spPr>
      </p:sp>
      <p:sp>
        <p:nvSpPr>
          <p:cNvPr id="3687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30</a:t>
            </a:r>
          </a:p>
        </p:txBody>
      </p:sp>
      <p:sp>
        <p:nvSpPr>
          <p:cNvPr id="36868"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36869"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36870" name="Rectangle 6"/>
          <p:cNvSpPr>
            <a:spLocks noGrp="1" noRot="1" noChangeAspect="1" noChangeArrowheads="1" noTextEdit="1"/>
          </p:cNvSpPr>
          <p:nvPr>
            <p:ph type="sldImg"/>
          </p:nvPr>
        </p:nvSpPr>
        <p:spPr>
          <a:ln cap="flat"/>
        </p:spPr>
      </p:sp>
      <p:sp>
        <p:nvSpPr>
          <p:cNvPr id="3687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{M,Y} is the only candidate key</a:t>
            </a:r>
          </a:p>
          <a:p>
            <a:pPr marL="228600" indent="-228600">
              <a:buAutoNum type="arabicPeriod"/>
            </a:pPr>
            <a:r>
              <a:rPr lang="en-US" dirty="0" smtClean="0"/>
              <a:t>Neither one</a:t>
            </a:r>
          </a:p>
          <a:p>
            <a:pPr marL="228600" indent="-228600">
              <a:buAutoNum type="arabicPeriod"/>
            </a:pPr>
            <a:r>
              <a:rPr lang="en-US" dirty="0" smtClean="0"/>
              <a:t>Yes</a:t>
            </a:r>
          </a:p>
          <a:p>
            <a:pPr marL="228600" indent="-228600">
              <a:buAutoNum type="arabicPeriod"/>
            </a:pP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38915"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3</a:t>
            </a:r>
          </a:p>
        </p:txBody>
      </p:sp>
      <p:sp>
        <p:nvSpPr>
          <p:cNvPr id="38916"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38917"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38918" name="Rectangle 6"/>
          <p:cNvSpPr>
            <a:spLocks noGrp="1" noRot="1" noChangeAspect="1" noChangeArrowheads="1" noTextEdit="1"/>
          </p:cNvSpPr>
          <p:nvPr>
            <p:ph type="sldImg"/>
          </p:nvPr>
        </p:nvSpPr>
        <p:spPr>
          <a:ln cap="flat"/>
        </p:spPr>
      </p:sp>
      <p:sp>
        <p:nvSpPr>
          <p:cNvPr id="3891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40963"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4</a:t>
            </a:r>
          </a:p>
        </p:txBody>
      </p:sp>
      <p:sp>
        <p:nvSpPr>
          <p:cNvPr id="40964"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40965"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40966" name="Rectangle 6"/>
          <p:cNvSpPr>
            <a:spLocks noGrp="1" noRot="1" noChangeAspect="1" noChangeArrowheads="1" noTextEdit="1"/>
          </p:cNvSpPr>
          <p:nvPr>
            <p:ph type="sldImg"/>
          </p:nvPr>
        </p:nvSpPr>
        <p:spPr>
          <a:ln cap="flat"/>
        </p:spPr>
      </p:sp>
      <p:sp>
        <p:nvSpPr>
          <p:cNvPr id="4096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40963"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4</a:t>
            </a:r>
          </a:p>
        </p:txBody>
      </p:sp>
      <p:sp>
        <p:nvSpPr>
          <p:cNvPr id="40964"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40965"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40966" name="Rectangle 6"/>
          <p:cNvSpPr>
            <a:spLocks noGrp="1" noRot="1" noChangeAspect="1" noChangeArrowheads="1" noTextEdit="1"/>
          </p:cNvSpPr>
          <p:nvPr>
            <p:ph type="sldImg"/>
          </p:nvPr>
        </p:nvSpPr>
        <p:spPr>
          <a:ln cap="flat"/>
        </p:spPr>
      </p:sp>
      <p:sp>
        <p:nvSpPr>
          <p:cNvPr id="4096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43011"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5</a:t>
            </a:r>
          </a:p>
        </p:txBody>
      </p:sp>
      <p:sp>
        <p:nvSpPr>
          <p:cNvPr id="43012"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43013"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43014" name="Rectangle 6"/>
          <p:cNvSpPr>
            <a:spLocks noGrp="1" noRot="1" noChangeAspect="1" noChangeArrowheads="1" noTextEdit="1"/>
          </p:cNvSpPr>
          <p:nvPr>
            <p:ph type="sldImg"/>
          </p:nvPr>
        </p:nvSpPr>
        <p:spPr>
          <a:ln cap="flat"/>
        </p:spPr>
      </p:sp>
      <p:sp>
        <p:nvSpPr>
          <p:cNvPr id="4301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45059"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6</a:t>
            </a:r>
          </a:p>
        </p:txBody>
      </p:sp>
      <p:sp>
        <p:nvSpPr>
          <p:cNvPr id="45060"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45061"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45062" name="Rectangle 6"/>
          <p:cNvSpPr>
            <a:spLocks noGrp="1" noRot="1" noChangeAspect="1" noChangeArrowheads="1" noTextEdit="1"/>
          </p:cNvSpPr>
          <p:nvPr>
            <p:ph type="sldImg"/>
          </p:nvPr>
        </p:nvSpPr>
        <p:spPr>
          <a:ln cap="flat"/>
        </p:spPr>
      </p:sp>
      <p:sp>
        <p:nvSpPr>
          <p:cNvPr id="4506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47107"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7</a:t>
            </a:r>
          </a:p>
        </p:txBody>
      </p:sp>
      <p:sp>
        <p:nvSpPr>
          <p:cNvPr id="47108"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47109"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47110" name="Rectangle 6"/>
          <p:cNvSpPr>
            <a:spLocks noGrp="1" noRot="1" noChangeAspect="1" noChangeArrowheads="1" noTextEdit="1"/>
          </p:cNvSpPr>
          <p:nvPr>
            <p:ph type="sldImg"/>
          </p:nvPr>
        </p:nvSpPr>
        <p:spPr>
          <a:ln cap="flat"/>
        </p:spPr>
      </p:sp>
      <p:sp>
        <p:nvSpPr>
          <p:cNvPr id="4711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17</a:t>
            </a:r>
          </a:p>
        </p:txBody>
      </p:sp>
      <p:sp>
        <p:nvSpPr>
          <p:cNvPr id="12292"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12293"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12294" name="Rectangle 6"/>
          <p:cNvSpPr>
            <a:spLocks noGrp="1" noRot="1" noChangeAspect="1" noChangeArrowheads="1" noTextEdit="1"/>
          </p:cNvSpPr>
          <p:nvPr>
            <p:ph type="sldImg"/>
          </p:nvPr>
        </p:nvSpPr>
        <p:spPr>
          <a:ln cap="flat"/>
        </p:spPr>
      </p:sp>
      <p:sp>
        <p:nvSpPr>
          <p:cNvPr id="1229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49155"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8</a:t>
            </a:r>
          </a:p>
        </p:txBody>
      </p:sp>
      <p:sp>
        <p:nvSpPr>
          <p:cNvPr id="49156"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49157"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49158" name="Rectangle 6"/>
          <p:cNvSpPr>
            <a:spLocks noGrp="1" noRot="1" noChangeAspect="1" noChangeArrowheads="1" noTextEdit="1"/>
          </p:cNvSpPr>
          <p:nvPr>
            <p:ph type="sldImg"/>
          </p:nvPr>
        </p:nvSpPr>
        <p:spPr>
          <a:ln cap="flat"/>
        </p:spPr>
      </p:sp>
      <p:sp>
        <p:nvSpPr>
          <p:cNvPr id="4915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51203"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18</a:t>
            </a:r>
          </a:p>
        </p:txBody>
      </p:sp>
      <p:sp>
        <p:nvSpPr>
          <p:cNvPr id="51204"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51205"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51206" name="Rectangle 6"/>
          <p:cNvSpPr>
            <a:spLocks noGrp="1" noRot="1" noChangeAspect="1" noChangeArrowheads="1" noTextEdit="1"/>
          </p:cNvSpPr>
          <p:nvPr>
            <p:ph type="sldImg"/>
          </p:nvPr>
        </p:nvSpPr>
        <p:spPr>
          <a:ln cap="flat"/>
        </p:spPr>
      </p:sp>
      <p:sp>
        <p:nvSpPr>
          <p:cNvPr id="5120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53251"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9</a:t>
            </a:r>
          </a:p>
        </p:txBody>
      </p:sp>
      <p:sp>
        <p:nvSpPr>
          <p:cNvPr id="53252"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53253"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53254" name="Rectangle 6"/>
          <p:cNvSpPr>
            <a:spLocks noGrp="1" noRot="1" noChangeAspect="1" noChangeArrowheads="1" noTextEdit="1"/>
          </p:cNvSpPr>
          <p:nvPr>
            <p:ph type="sldImg"/>
          </p:nvPr>
        </p:nvSpPr>
        <p:spPr>
          <a:ln cap="flat"/>
        </p:spPr>
      </p:sp>
      <p:sp>
        <p:nvSpPr>
          <p:cNvPr id="5325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26627"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25</a:t>
            </a:r>
          </a:p>
        </p:txBody>
      </p:sp>
      <p:sp>
        <p:nvSpPr>
          <p:cNvPr id="26628"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26629"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26630" name="Rectangle 6"/>
          <p:cNvSpPr>
            <a:spLocks noGrp="1" noRot="1" noChangeAspect="1" noChangeArrowheads="1" noTextEdit="1"/>
          </p:cNvSpPr>
          <p:nvPr>
            <p:ph type="sldImg"/>
          </p:nvPr>
        </p:nvSpPr>
        <p:spPr>
          <a:ln cap="flat"/>
        </p:spPr>
      </p:sp>
      <p:sp>
        <p:nvSpPr>
          <p:cNvPr id="2663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17</a:t>
            </a:r>
          </a:p>
        </p:txBody>
      </p:sp>
      <p:sp>
        <p:nvSpPr>
          <p:cNvPr id="12292"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12293"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12294" name="Rectangle 6"/>
          <p:cNvSpPr>
            <a:spLocks noGrp="1" noRot="1" noChangeAspect="1" noChangeArrowheads="1" noTextEdit="1"/>
          </p:cNvSpPr>
          <p:nvPr>
            <p:ph type="sldImg"/>
          </p:nvPr>
        </p:nvSpPr>
        <p:spPr>
          <a:ln cap="flat"/>
        </p:spPr>
      </p:sp>
      <p:sp>
        <p:nvSpPr>
          <p:cNvPr id="1229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6147"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14</a:t>
            </a:r>
          </a:p>
        </p:txBody>
      </p:sp>
      <p:sp>
        <p:nvSpPr>
          <p:cNvPr id="6148"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6149"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6150" name="Rectangle 6"/>
          <p:cNvSpPr>
            <a:spLocks noGrp="1" noRot="1" noChangeAspect="1" noChangeArrowheads="1" noTextEdit="1"/>
          </p:cNvSpPr>
          <p:nvPr>
            <p:ph type="sldImg"/>
          </p:nvPr>
        </p:nvSpPr>
        <p:spPr>
          <a:ln cap="flat"/>
        </p:spPr>
      </p:sp>
      <p:sp>
        <p:nvSpPr>
          <p:cNvPr id="615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15</a:t>
            </a:r>
          </a:p>
        </p:txBody>
      </p:sp>
      <p:sp>
        <p:nvSpPr>
          <p:cNvPr id="8196"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8197"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8198" name="Rectangle 6"/>
          <p:cNvSpPr>
            <a:spLocks noGrp="1" noRot="1" noChangeAspect="1" noChangeArrowheads="1" noTextEdit="1"/>
          </p:cNvSpPr>
          <p:nvPr>
            <p:ph type="sldImg"/>
          </p:nvPr>
        </p:nvSpPr>
        <p:spPr>
          <a:ln cap="flat"/>
        </p:spPr>
      </p:sp>
      <p:sp>
        <p:nvSpPr>
          <p:cNvPr id="819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19</a:t>
            </a:r>
          </a:p>
        </p:txBody>
      </p:sp>
      <p:sp>
        <p:nvSpPr>
          <p:cNvPr id="14340"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14341"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14342" name="Rectangle 6"/>
          <p:cNvSpPr>
            <a:spLocks noGrp="1" noRot="1" noChangeAspect="1" noChangeArrowheads="1" noTextEdit="1"/>
          </p:cNvSpPr>
          <p:nvPr>
            <p:ph type="sldImg"/>
          </p:nvPr>
        </p:nvSpPr>
        <p:spPr>
          <a:ln cap="flat"/>
        </p:spPr>
      </p:sp>
      <p:sp>
        <p:nvSpPr>
          <p:cNvPr id="14343"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20</a:t>
            </a:r>
          </a:p>
        </p:txBody>
      </p:sp>
      <p:sp>
        <p:nvSpPr>
          <p:cNvPr id="16388"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16389"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16390" name="Rectangle 6"/>
          <p:cNvSpPr>
            <a:spLocks noGrp="1" noRot="1" noChangeAspect="1" noChangeArrowheads="1" noTextEdit="1"/>
          </p:cNvSpPr>
          <p:nvPr>
            <p:ph type="sldImg"/>
          </p:nvPr>
        </p:nvSpPr>
        <p:spPr>
          <a:ln cap="flat"/>
        </p:spPr>
      </p:sp>
      <p:sp>
        <p:nvSpPr>
          <p:cNvPr id="1639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51401" y="0"/>
            <a:ext cx="2946275" cy="496830"/>
          </a:xfrm>
          <a:prstGeom prst="rect">
            <a:avLst/>
          </a:prstGeom>
          <a:noFill/>
          <a:ln w="9525">
            <a:noFill/>
            <a:miter lim="800000"/>
            <a:headEnd/>
            <a:tailEnd/>
          </a:ln>
          <a:effectLst/>
        </p:spPr>
        <p:txBody>
          <a:bodyPr wrap="none" anchor="ctr"/>
          <a:lstStyle/>
          <a:p>
            <a:endParaRPr lang="en-US"/>
          </a:p>
        </p:txBody>
      </p:sp>
      <p:sp>
        <p:nvSpPr>
          <p:cNvPr id="18435" name="Rectangle 3"/>
          <p:cNvSpPr>
            <a:spLocks noChangeArrowheads="1"/>
          </p:cNvSpPr>
          <p:nvPr/>
        </p:nvSpPr>
        <p:spPr bwMode="auto">
          <a:xfrm>
            <a:off x="3851401" y="9432984"/>
            <a:ext cx="2946275" cy="496829"/>
          </a:xfrm>
          <a:prstGeom prst="rect">
            <a:avLst/>
          </a:prstGeom>
          <a:noFill/>
          <a:ln w="9525">
            <a:noFill/>
            <a:miter lim="800000"/>
            <a:headEnd/>
            <a:tailEnd/>
          </a:ln>
          <a:effectLst/>
        </p:spPr>
        <p:txBody>
          <a:bodyPr lIns="19050" tIns="0" rIns="19050" bIns="0" anchor="b"/>
          <a:lstStyle/>
          <a:p>
            <a:pPr algn="r" defTabSz="931863"/>
            <a:r>
              <a:rPr lang="en-US" sz="1000" i="1"/>
              <a:t>21</a:t>
            </a:r>
          </a:p>
        </p:txBody>
      </p:sp>
      <p:sp>
        <p:nvSpPr>
          <p:cNvPr id="18436" name="Rectangle 4"/>
          <p:cNvSpPr>
            <a:spLocks noChangeArrowheads="1"/>
          </p:cNvSpPr>
          <p:nvPr/>
        </p:nvSpPr>
        <p:spPr bwMode="auto">
          <a:xfrm>
            <a:off x="0" y="9432984"/>
            <a:ext cx="2946275" cy="496829"/>
          </a:xfrm>
          <a:prstGeom prst="rect">
            <a:avLst/>
          </a:prstGeom>
          <a:noFill/>
          <a:ln w="9525">
            <a:noFill/>
            <a:miter lim="800000"/>
            <a:headEnd/>
            <a:tailEnd/>
          </a:ln>
          <a:effectLst/>
        </p:spPr>
        <p:txBody>
          <a:bodyPr wrap="none" anchor="ctr"/>
          <a:lstStyle/>
          <a:p>
            <a:endParaRPr lang="en-US"/>
          </a:p>
        </p:txBody>
      </p:sp>
      <p:sp>
        <p:nvSpPr>
          <p:cNvPr id="18437" name="Rectangle 5"/>
          <p:cNvSpPr>
            <a:spLocks noChangeArrowheads="1"/>
          </p:cNvSpPr>
          <p:nvPr/>
        </p:nvSpPr>
        <p:spPr bwMode="auto">
          <a:xfrm>
            <a:off x="0" y="0"/>
            <a:ext cx="2946275" cy="496830"/>
          </a:xfrm>
          <a:prstGeom prst="rect">
            <a:avLst/>
          </a:prstGeom>
          <a:noFill/>
          <a:ln w="9525">
            <a:noFill/>
            <a:miter lim="800000"/>
            <a:headEnd/>
            <a:tailEnd/>
          </a:ln>
          <a:effectLst/>
        </p:spPr>
        <p:txBody>
          <a:bodyPr wrap="none" anchor="ctr"/>
          <a:lstStyle/>
          <a:p>
            <a:endParaRPr lang="en-US"/>
          </a:p>
        </p:txBody>
      </p:sp>
      <p:sp>
        <p:nvSpPr>
          <p:cNvPr id="18438" name="Rectangle 6"/>
          <p:cNvSpPr>
            <a:spLocks noGrp="1" noRot="1" noChangeAspect="1" noChangeArrowheads="1" noTextEdit="1"/>
          </p:cNvSpPr>
          <p:nvPr>
            <p:ph type="sldImg"/>
          </p:nvPr>
        </p:nvSpPr>
        <p:spPr>
          <a:ln cap="flat"/>
        </p:spPr>
      </p:sp>
      <p:sp>
        <p:nvSpPr>
          <p:cNvPr id="18439" name="Rectangle 7"/>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81200"/>
            <a:ext cx="3810000"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28600"/>
            <a:ext cx="7772400" cy="11049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38200" y="1981200"/>
            <a:ext cx="7772400" cy="40767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ChangeArrowheads="1"/>
          </p:cNvSpPr>
          <p:nvPr/>
        </p:nvSpPr>
        <p:spPr bwMode="auto">
          <a:xfrm>
            <a:off x="93663" y="6629732"/>
            <a:ext cx="3701335" cy="228268"/>
          </a:xfrm>
          <a:prstGeom prst="rect">
            <a:avLst/>
          </a:prstGeom>
          <a:noFill/>
          <a:ln w="9525">
            <a:noFill/>
            <a:miter lim="800000"/>
            <a:headEnd/>
            <a:tailEnd/>
          </a:ln>
          <a:effectLst/>
        </p:spPr>
        <p:txBody>
          <a:bodyPr wrap="none" lIns="90488" tIns="44450" rIns="90488" bIns="44450" anchor="ctr">
            <a:spAutoFit/>
          </a:bodyPr>
          <a:lstStyle/>
          <a:p>
            <a:r>
              <a:rPr lang="en-US" sz="900" dirty="0">
                <a:latin typeface="Book Antiqua" pitchFamily="18" charset="0"/>
              </a:rPr>
              <a:t>Database Management Systems, 3ed, R. </a:t>
            </a:r>
            <a:r>
              <a:rPr lang="en-US" sz="900" dirty="0" err="1">
                <a:latin typeface="Book Antiqua" pitchFamily="18" charset="0"/>
              </a:rPr>
              <a:t>Ramakrishnan</a:t>
            </a:r>
            <a:r>
              <a:rPr lang="en-US" sz="900" dirty="0">
                <a:latin typeface="Book Antiqua" pitchFamily="18" charset="0"/>
              </a:rPr>
              <a:t> and J. </a:t>
            </a:r>
            <a:r>
              <a:rPr lang="en-US" sz="900" dirty="0" err="1">
                <a:latin typeface="Book Antiqua" pitchFamily="18" charset="0"/>
              </a:rPr>
              <a:t>Gehrke</a:t>
            </a:r>
            <a:endParaRPr lang="en-US" sz="900" dirty="0">
              <a:latin typeface="Book Antiqua" pitchFamily="18" charset="0"/>
            </a:endParaRPr>
          </a:p>
        </p:txBody>
      </p:sp>
      <p:sp>
        <p:nvSpPr>
          <p:cNvPr id="1029" name="Rectangle 5"/>
          <p:cNvSpPr>
            <a:spLocks noChangeArrowheads="1"/>
          </p:cNvSpPr>
          <p:nvPr/>
        </p:nvSpPr>
        <p:spPr bwMode="auto">
          <a:xfrm>
            <a:off x="8645525" y="6488113"/>
            <a:ext cx="406400" cy="301625"/>
          </a:xfrm>
          <a:prstGeom prst="rect">
            <a:avLst/>
          </a:prstGeom>
          <a:noFill/>
          <a:ln w="9525">
            <a:noFill/>
            <a:miter lim="800000"/>
            <a:headEnd/>
            <a:tailEnd/>
          </a:ln>
          <a:effectLst/>
        </p:spPr>
        <p:txBody>
          <a:bodyPr wrap="none" lIns="90488" tIns="44450" rIns="90488" bIns="44450" anchor="ctr">
            <a:spAutoFit/>
          </a:bodyPr>
          <a:lstStyle/>
          <a:p>
            <a:pPr algn="r"/>
            <a:fld id="{CB2BE15B-AC2A-455E-92AA-2354DD69CFDE}" type="slidenum">
              <a:rPr lang="en-US" sz="1400">
                <a:latin typeface="Book Antiqua" pitchFamily="18" charset="0"/>
              </a:rPr>
              <a:pPr algn="r"/>
              <a:t>‹#›</a:t>
            </a:fld>
            <a:endParaRPr lang="en-US" sz="1400">
              <a:latin typeface="Book Antiqua" pitchFamily="18" charset="0"/>
            </a:endParaRPr>
          </a:p>
        </p:txBody>
      </p:sp>
      <p:pic>
        <p:nvPicPr>
          <p:cNvPr id="1030" name="Picture 6"/>
          <p:cNvPicPr>
            <a:picLocks noChangeArrowheads="1"/>
          </p:cNvPicPr>
          <p:nvPr/>
        </p:nvPicPr>
        <p:blipFill>
          <a:blip r:embed="rId14"/>
          <a:srcRect/>
          <a:stretch>
            <a:fillRect/>
          </a:stretch>
        </p:blipFill>
        <p:spPr bwMode="auto">
          <a:xfrm>
            <a:off x="7696200" y="0"/>
            <a:ext cx="1485900" cy="10382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i="1">
          <a:solidFill>
            <a:schemeClr val="tx2"/>
          </a:solidFill>
          <a:latin typeface="+mj-lt"/>
          <a:ea typeface="+mj-ea"/>
          <a:cs typeface="+mj-cs"/>
        </a:defRPr>
      </a:lvl1pPr>
      <a:lvl2pPr algn="l" rtl="0" eaLnBrk="0" fontAlgn="base" hangingPunct="0">
        <a:spcBef>
          <a:spcPct val="0"/>
        </a:spcBef>
        <a:spcAft>
          <a:spcPct val="0"/>
        </a:spcAft>
        <a:defRPr sz="4000" i="1">
          <a:solidFill>
            <a:schemeClr val="tx2"/>
          </a:solidFill>
          <a:latin typeface="Book Antiqua" pitchFamily="18" charset="0"/>
        </a:defRPr>
      </a:lvl2pPr>
      <a:lvl3pPr algn="l" rtl="0" eaLnBrk="0" fontAlgn="base" hangingPunct="0">
        <a:spcBef>
          <a:spcPct val="0"/>
        </a:spcBef>
        <a:spcAft>
          <a:spcPct val="0"/>
        </a:spcAft>
        <a:defRPr sz="4000" i="1">
          <a:solidFill>
            <a:schemeClr val="tx2"/>
          </a:solidFill>
          <a:latin typeface="Book Antiqua" pitchFamily="18" charset="0"/>
        </a:defRPr>
      </a:lvl3pPr>
      <a:lvl4pPr algn="l" rtl="0" eaLnBrk="0" fontAlgn="base" hangingPunct="0">
        <a:spcBef>
          <a:spcPct val="0"/>
        </a:spcBef>
        <a:spcAft>
          <a:spcPct val="0"/>
        </a:spcAft>
        <a:defRPr sz="4000" i="1">
          <a:solidFill>
            <a:schemeClr val="tx2"/>
          </a:solidFill>
          <a:latin typeface="Book Antiqua" pitchFamily="18" charset="0"/>
        </a:defRPr>
      </a:lvl4pPr>
      <a:lvl5pPr algn="l" rtl="0" eaLnBrk="0" fontAlgn="base" hangingPunct="0">
        <a:spcBef>
          <a:spcPct val="0"/>
        </a:spcBef>
        <a:spcAft>
          <a:spcPct val="0"/>
        </a:spcAft>
        <a:defRPr sz="4000" i="1">
          <a:solidFill>
            <a:schemeClr val="tx2"/>
          </a:solidFill>
          <a:latin typeface="Book Antiqua" pitchFamily="18" charset="0"/>
        </a:defRPr>
      </a:lvl5pPr>
      <a:lvl6pPr marL="457200" algn="l" rtl="0" eaLnBrk="0" fontAlgn="base" hangingPunct="0">
        <a:spcBef>
          <a:spcPct val="0"/>
        </a:spcBef>
        <a:spcAft>
          <a:spcPct val="0"/>
        </a:spcAft>
        <a:defRPr sz="4000" i="1">
          <a:solidFill>
            <a:schemeClr val="tx2"/>
          </a:solidFill>
          <a:latin typeface="Book Antiqua" pitchFamily="18" charset="0"/>
        </a:defRPr>
      </a:lvl6pPr>
      <a:lvl7pPr marL="914400" algn="l" rtl="0" eaLnBrk="0" fontAlgn="base" hangingPunct="0">
        <a:spcBef>
          <a:spcPct val="0"/>
        </a:spcBef>
        <a:spcAft>
          <a:spcPct val="0"/>
        </a:spcAft>
        <a:defRPr sz="4000" i="1">
          <a:solidFill>
            <a:schemeClr val="tx2"/>
          </a:solidFill>
          <a:latin typeface="Book Antiqua" pitchFamily="18" charset="0"/>
        </a:defRPr>
      </a:lvl7pPr>
      <a:lvl8pPr marL="1371600" algn="l" rtl="0" eaLnBrk="0" fontAlgn="base" hangingPunct="0">
        <a:spcBef>
          <a:spcPct val="0"/>
        </a:spcBef>
        <a:spcAft>
          <a:spcPct val="0"/>
        </a:spcAft>
        <a:defRPr sz="4000" i="1">
          <a:solidFill>
            <a:schemeClr val="tx2"/>
          </a:solidFill>
          <a:latin typeface="Book Antiqua" pitchFamily="18" charset="0"/>
        </a:defRPr>
      </a:lvl8pPr>
      <a:lvl9pPr marL="1828800" algn="l" rtl="0" eaLnBrk="0" fontAlgn="base" hangingPunct="0">
        <a:spcBef>
          <a:spcPct val="0"/>
        </a:spcBef>
        <a:spcAft>
          <a:spcPct val="0"/>
        </a:spcAft>
        <a:defRPr sz="4000" i="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0" fontAlgn="base" hangingPunct="0">
        <a:spcBef>
          <a:spcPct val="20000"/>
        </a:spcBef>
        <a:spcAft>
          <a:spcPct val="0"/>
        </a:spcAft>
        <a:buClr>
          <a:schemeClr val="tx1"/>
        </a:buClr>
        <a:buChar char="•"/>
        <a:defRPr>
          <a:solidFill>
            <a:schemeClr val="tx1"/>
          </a:solidFill>
          <a:latin typeface="+mn-lt"/>
        </a:defRPr>
      </a:lvl6pPr>
      <a:lvl7pPr marL="2971800" indent="-228600" algn="l" rtl="0" eaLnBrk="0" fontAlgn="base" hangingPunct="0">
        <a:spcBef>
          <a:spcPct val="20000"/>
        </a:spcBef>
        <a:spcAft>
          <a:spcPct val="0"/>
        </a:spcAft>
        <a:buClr>
          <a:schemeClr val="tx1"/>
        </a:buClr>
        <a:buChar char="•"/>
        <a:defRPr>
          <a:solidFill>
            <a:schemeClr val="tx1"/>
          </a:solidFill>
          <a:latin typeface="+mn-lt"/>
        </a:defRPr>
      </a:lvl7pPr>
      <a:lvl8pPr marL="3429000" indent="-228600" algn="l" rtl="0" eaLnBrk="0" fontAlgn="base" hangingPunct="0">
        <a:spcBef>
          <a:spcPct val="20000"/>
        </a:spcBef>
        <a:spcAft>
          <a:spcPct val="0"/>
        </a:spcAft>
        <a:buClr>
          <a:schemeClr val="tx1"/>
        </a:buClr>
        <a:buChar char="•"/>
        <a:defRPr>
          <a:solidFill>
            <a:schemeClr val="tx1"/>
          </a:solidFill>
          <a:latin typeface="+mn-lt"/>
        </a:defRPr>
      </a:lvl8pPr>
      <a:lvl9pPr marL="3886200" indent="-228600" algn="l" rtl="0" eaLnBrk="0" fontAlgn="base" hangingPunct="0">
        <a:spcBef>
          <a:spcPct val="2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6.xml"/><Relationship Id="rId7" Type="http://schemas.openxmlformats.org/officeDocument/2006/relationships/oleObject" Target="../embeddings/oleObject10.bin"/><Relationship Id="rId12"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oleObject" Target="../embeddings/oleObject14.bin"/><Relationship Id="rId5" Type="http://schemas.openxmlformats.org/officeDocument/2006/relationships/oleObject" Target="../embeddings/oleObject8.bin"/><Relationship Id="rId10" Type="http://schemas.openxmlformats.org/officeDocument/2006/relationships/oleObject" Target="../embeddings/oleObject13.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oleObject" Target="../embeddings/oleObject25.bin"/><Relationship Id="rId3" Type="http://schemas.openxmlformats.org/officeDocument/2006/relationships/notesSlide" Target="../notesSlides/notesSlide7.xml"/><Relationship Id="rId7" Type="http://schemas.openxmlformats.org/officeDocument/2006/relationships/oleObject" Target="../embeddings/oleObject19.bin"/><Relationship Id="rId12"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8.bin"/><Relationship Id="rId11" Type="http://schemas.openxmlformats.org/officeDocument/2006/relationships/oleObject" Target="../embeddings/oleObject23.bin"/><Relationship Id="rId5" Type="http://schemas.openxmlformats.org/officeDocument/2006/relationships/oleObject" Target="../embeddings/oleObject17.bin"/><Relationship Id="rId10" Type="http://schemas.openxmlformats.org/officeDocument/2006/relationships/oleObject" Target="../embeddings/oleObject22.bin"/><Relationship Id="rId4" Type="http://schemas.openxmlformats.org/officeDocument/2006/relationships/oleObject" Target="../embeddings/oleObject16.bin"/><Relationship Id="rId9" Type="http://schemas.openxmlformats.org/officeDocument/2006/relationships/oleObject" Target="../embeddings/oleObject21.bin"/><Relationship Id="rId14" Type="http://schemas.openxmlformats.org/officeDocument/2006/relationships/oleObject" Target="../embeddings/oleObject2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oleObject" Target="../embeddings/oleObject36.bin"/><Relationship Id="rId18" Type="http://schemas.openxmlformats.org/officeDocument/2006/relationships/oleObject" Target="../embeddings/oleObject41.bin"/><Relationship Id="rId3" Type="http://schemas.openxmlformats.org/officeDocument/2006/relationships/notesSlide" Target="../notesSlides/notesSlide8.xml"/><Relationship Id="rId7" Type="http://schemas.openxmlformats.org/officeDocument/2006/relationships/oleObject" Target="../embeddings/oleObject30.bin"/><Relationship Id="rId12" Type="http://schemas.openxmlformats.org/officeDocument/2006/relationships/oleObject" Target="../embeddings/oleObject35.bin"/><Relationship Id="rId17" Type="http://schemas.openxmlformats.org/officeDocument/2006/relationships/oleObject" Target="../embeddings/oleObject40.bin"/><Relationship Id="rId2" Type="http://schemas.openxmlformats.org/officeDocument/2006/relationships/slideLayout" Target="../slideLayouts/slideLayout2.xml"/><Relationship Id="rId16" Type="http://schemas.openxmlformats.org/officeDocument/2006/relationships/oleObject" Target="../embeddings/oleObject39.bin"/><Relationship Id="rId20" Type="http://schemas.openxmlformats.org/officeDocument/2006/relationships/oleObject" Target="../embeddings/oleObject43.bin"/><Relationship Id="rId1" Type="http://schemas.openxmlformats.org/officeDocument/2006/relationships/vmlDrawing" Target="../drawings/vmlDrawing6.vml"/><Relationship Id="rId6" Type="http://schemas.openxmlformats.org/officeDocument/2006/relationships/oleObject" Target="../embeddings/oleObject29.bin"/><Relationship Id="rId11" Type="http://schemas.openxmlformats.org/officeDocument/2006/relationships/oleObject" Target="../embeddings/oleObject34.bin"/><Relationship Id="rId5" Type="http://schemas.openxmlformats.org/officeDocument/2006/relationships/oleObject" Target="../embeddings/oleObject28.bin"/><Relationship Id="rId15" Type="http://schemas.openxmlformats.org/officeDocument/2006/relationships/oleObject" Target="../embeddings/oleObject38.bin"/><Relationship Id="rId10" Type="http://schemas.openxmlformats.org/officeDocument/2006/relationships/oleObject" Target="../embeddings/oleObject33.bin"/><Relationship Id="rId19" Type="http://schemas.openxmlformats.org/officeDocument/2006/relationships/oleObject" Target="../embeddings/oleObject42.bin"/><Relationship Id="rId4" Type="http://schemas.openxmlformats.org/officeDocument/2006/relationships/oleObject" Target="../embeddings/oleObject27.bin"/><Relationship Id="rId9" Type="http://schemas.openxmlformats.org/officeDocument/2006/relationships/oleObject" Target="../embeddings/oleObject32.bin"/><Relationship Id="rId14" Type="http://schemas.openxmlformats.org/officeDocument/2006/relationships/oleObject" Target="../embeddings/oleObject37.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oleObject" Target="../embeddings/oleObject53.bin"/><Relationship Id="rId3" Type="http://schemas.openxmlformats.org/officeDocument/2006/relationships/notesSlide" Target="../notesSlides/notesSlide9.xml"/><Relationship Id="rId7" Type="http://schemas.openxmlformats.org/officeDocument/2006/relationships/oleObject" Target="../embeddings/oleObject47.bin"/><Relationship Id="rId12"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46.bin"/><Relationship Id="rId11" Type="http://schemas.openxmlformats.org/officeDocument/2006/relationships/oleObject" Target="../embeddings/oleObject51.bin"/><Relationship Id="rId5" Type="http://schemas.openxmlformats.org/officeDocument/2006/relationships/oleObject" Target="../embeddings/oleObject45.bin"/><Relationship Id="rId15" Type="http://schemas.openxmlformats.org/officeDocument/2006/relationships/oleObject" Target="../embeddings/oleObject55.bin"/><Relationship Id="rId10" Type="http://schemas.openxmlformats.org/officeDocument/2006/relationships/oleObject" Target="../embeddings/oleObject50.bin"/><Relationship Id="rId4" Type="http://schemas.openxmlformats.org/officeDocument/2006/relationships/oleObject" Target="../embeddings/oleObject44.bin"/><Relationship Id="rId9" Type="http://schemas.openxmlformats.org/officeDocument/2006/relationships/oleObject" Target="../embeddings/oleObject49.bin"/><Relationship Id="rId14" Type="http://schemas.openxmlformats.org/officeDocument/2006/relationships/oleObject" Target="../embeddings/oleObject54.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56.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59.bin"/><Relationship Id="rId5" Type="http://schemas.openxmlformats.org/officeDocument/2006/relationships/oleObject" Target="../embeddings/oleObject58.bin"/><Relationship Id="rId4" Type="http://schemas.openxmlformats.org/officeDocument/2006/relationships/oleObject" Target="../embeddings/oleObject57.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63.bin"/><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65.bin"/><Relationship Id="rId4" Type="http://schemas.openxmlformats.org/officeDocument/2006/relationships/oleObject" Target="../embeddings/oleObject64.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68.bin"/><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74.bin"/><Relationship Id="rId3" Type="http://schemas.openxmlformats.org/officeDocument/2006/relationships/notesSlide" Target="../notesSlides/notesSlide20.xml"/><Relationship Id="rId7"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72.bin"/><Relationship Id="rId5" Type="http://schemas.openxmlformats.org/officeDocument/2006/relationships/oleObject" Target="../embeddings/oleObject71.bin"/><Relationship Id="rId10" Type="http://schemas.openxmlformats.org/officeDocument/2006/relationships/oleObject" Target="../embeddings/oleObject76.bin"/><Relationship Id="rId4" Type="http://schemas.openxmlformats.org/officeDocument/2006/relationships/oleObject" Target="../embeddings/oleObject70.bin"/><Relationship Id="rId9" Type="http://schemas.openxmlformats.org/officeDocument/2006/relationships/oleObject" Target="../embeddings/oleObject75.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81.bin"/><Relationship Id="rId3" Type="http://schemas.openxmlformats.org/officeDocument/2006/relationships/notesSlide" Target="../notesSlides/notesSlide21.xml"/><Relationship Id="rId7"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79.bin"/><Relationship Id="rId5" Type="http://schemas.openxmlformats.org/officeDocument/2006/relationships/oleObject" Target="../embeddings/oleObject78.bin"/><Relationship Id="rId4" Type="http://schemas.openxmlformats.org/officeDocument/2006/relationships/oleObject" Target="../embeddings/oleObject77.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82.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oleObject" Target="../embeddings/oleObject86.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85.bin"/><Relationship Id="rId5" Type="http://schemas.openxmlformats.org/officeDocument/2006/relationships/oleObject" Target="../embeddings/oleObject84.bin"/><Relationship Id="rId4" Type="http://schemas.openxmlformats.org/officeDocument/2006/relationships/oleObject" Target="../embeddings/oleObject83.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91.bin"/><Relationship Id="rId3" Type="http://schemas.openxmlformats.org/officeDocument/2006/relationships/notesSlide" Target="../notesSlides/notesSlide26.xml"/><Relationship Id="rId7"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89.bin"/><Relationship Id="rId11" Type="http://schemas.openxmlformats.org/officeDocument/2006/relationships/oleObject" Target="../embeddings/oleObject94.bin"/><Relationship Id="rId5" Type="http://schemas.openxmlformats.org/officeDocument/2006/relationships/oleObject" Target="../embeddings/oleObject88.bin"/><Relationship Id="rId10" Type="http://schemas.openxmlformats.org/officeDocument/2006/relationships/oleObject" Target="../embeddings/oleObject93.bin"/><Relationship Id="rId4" Type="http://schemas.openxmlformats.org/officeDocument/2006/relationships/oleObject" Target="../embeddings/oleObject87.bin"/><Relationship Id="rId9" Type="http://schemas.openxmlformats.org/officeDocument/2006/relationships/oleObject" Target="../embeddings/oleObject92.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99.bin"/><Relationship Id="rId3" Type="http://schemas.openxmlformats.org/officeDocument/2006/relationships/notesSlide" Target="../notesSlides/notesSlide27.xml"/><Relationship Id="rId7" Type="http://schemas.openxmlformats.org/officeDocument/2006/relationships/oleObject" Target="../embeddings/oleObject98.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97.bin"/><Relationship Id="rId5" Type="http://schemas.openxmlformats.org/officeDocument/2006/relationships/oleObject" Target="../embeddings/oleObject96.bin"/><Relationship Id="rId4" Type="http://schemas.openxmlformats.org/officeDocument/2006/relationships/oleObject" Target="../embeddings/oleObject95.bin"/><Relationship Id="rId9" Type="http://schemas.openxmlformats.org/officeDocument/2006/relationships/oleObject" Target="../embeddings/oleObject100.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105.bin"/><Relationship Id="rId3" Type="http://schemas.openxmlformats.org/officeDocument/2006/relationships/notesSlide" Target="../notesSlides/notesSlide28.xml"/><Relationship Id="rId7"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103.bin"/><Relationship Id="rId5" Type="http://schemas.openxmlformats.org/officeDocument/2006/relationships/oleObject" Target="../embeddings/oleObject102.bin"/><Relationship Id="rId4" Type="http://schemas.openxmlformats.org/officeDocument/2006/relationships/oleObject" Target="../embeddings/oleObject101.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108.bin"/><Relationship Id="rId5" Type="http://schemas.openxmlformats.org/officeDocument/2006/relationships/oleObject" Target="../embeddings/oleObject107.bin"/><Relationship Id="rId4" Type="http://schemas.openxmlformats.org/officeDocument/2006/relationships/oleObject" Target="../embeddings/oleObject106.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113.bin"/><Relationship Id="rId3" Type="http://schemas.openxmlformats.org/officeDocument/2006/relationships/notesSlide" Target="../notesSlides/notesSlide30.xml"/><Relationship Id="rId7" Type="http://schemas.openxmlformats.org/officeDocument/2006/relationships/oleObject" Target="../embeddings/oleObject11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111.bin"/><Relationship Id="rId11" Type="http://schemas.openxmlformats.org/officeDocument/2006/relationships/oleObject" Target="../embeddings/oleObject116.bin"/><Relationship Id="rId5" Type="http://schemas.openxmlformats.org/officeDocument/2006/relationships/oleObject" Target="../embeddings/oleObject110.bin"/><Relationship Id="rId10" Type="http://schemas.openxmlformats.org/officeDocument/2006/relationships/oleObject" Target="../embeddings/oleObject115.bin"/><Relationship Id="rId4" Type="http://schemas.openxmlformats.org/officeDocument/2006/relationships/oleObject" Target="../embeddings/oleObject109.bin"/><Relationship Id="rId9" Type="http://schemas.openxmlformats.org/officeDocument/2006/relationships/oleObject" Target="../embeddings/oleObject114.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vmlDrawing" Target="../drawings/vmlDrawing22.vml"/><Relationship Id="rId4" Type="http://schemas.openxmlformats.org/officeDocument/2006/relationships/oleObject" Target="../embeddings/oleObject117.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122.bin"/><Relationship Id="rId3" Type="http://schemas.openxmlformats.org/officeDocument/2006/relationships/notesSlide" Target="../notesSlides/notesSlide33.xml"/><Relationship Id="rId7" Type="http://schemas.openxmlformats.org/officeDocument/2006/relationships/oleObject" Target="../embeddings/oleObject121.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120.bin"/><Relationship Id="rId5" Type="http://schemas.openxmlformats.org/officeDocument/2006/relationships/oleObject" Target="../embeddings/oleObject119.bin"/><Relationship Id="rId4" Type="http://schemas.openxmlformats.org/officeDocument/2006/relationships/oleObject" Target="../embeddings/oleObject118.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2286000"/>
            <a:ext cx="7772400" cy="1143000"/>
          </a:xfrm>
          <a:noFill/>
          <a:ln/>
        </p:spPr>
        <p:txBody>
          <a:bodyPr/>
          <a:lstStyle/>
          <a:p>
            <a:pPr algn="ctr"/>
            <a:r>
              <a:rPr lang="en-US"/>
              <a:t>Schema Refinement and </a:t>
            </a:r>
            <a:br>
              <a:rPr lang="en-US"/>
            </a:br>
            <a:r>
              <a:rPr lang="en-US"/>
              <a:t>Normal Forms</a:t>
            </a:r>
          </a:p>
        </p:txBody>
      </p:sp>
      <p:sp>
        <p:nvSpPr>
          <p:cNvPr id="3077" name="Rectangle 5"/>
          <p:cNvSpPr>
            <a:spLocks noGrp="1" noChangeArrowheads="1"/>
          </p:cNvSpPr>
          <p:nvPr>
            <p:ph type="subTitle" idx="1"/>
          </p:nvPr>
        </p:nvSpPr>
        <p:spPr>
          <a:noFill/>
          <a:ln/>
        </p:spPr>
        <p:txBody>
          <a:bodyPr/>
          <a:lstStyle/>
          <a:p>
            <a:pPr marL="342900" indent="-342900"/>
            <a:r>
              <a:rPr lang="en-US"/>
              <a:t>Chapter 19</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2">
                    <a:lumMod val="25000"/>
                  </a:schemeClr>
                </a:solidFill>
              </a:rPr>
              <a:t>Overview of schema refinement approach</a:t>
            </a:r>
          </a:p>
          <a:p>
            <a:r>
              <a:rPr lang="en-US" dirty="0" smtClean="0">
                <a:solidFill>
                  <a:srgbClr val="FF0000"/>
                </a:solidFill>
              </a:rPr>
              <a:t>Functional Dependencies</a:t>
            </a:r>
          </a:p>
          <a:p>
            <a:r>
              <a:rPr lang="en-US" dirty="0" smtClean="0">
                <a:solidFill>
                  <a:schemeClr val="bg2">
                    <a:lumMod val="25000"/>
                  </a:schemeClr>
                </a:solidFill>
              </a:rPr>
              <a:t>Reasoning about FDs to infer more FDs</a:t>
            </a:r>
          </a:p>
          <a:p>
            <a:r>
              <a:rPr lang="en-US" dirty="0" smtClean="0">
                <a:solidFill>
                  <a:schemeClr val="bg2">
                    <a:lumMod val="25000"/>
                  </a:schemeClr>
                </a:solidFill>
              </a:rPr>
              <a:t>Introduce Normal Forms</a:t>
            </a:r>
          </a:p>
          <a:p>
            <a:r>
              <a:rPr lang="en-US" dirty="0" smtClean="0">
                <a:solidFill>
                  <a:schemeClr val="bg2">
                    <a:lumMod val="25000"/>
                  </a:schemeClr>
                </a:solidFill>
              </a:rPr>
              <a:t>Decompositions and properties</a:t>
            </a:r>
          </a:p>
          <a:p>
            <a:r>
              <a:rPr lang="en-US" dirty="0" smtClean="0">
                <a:solidFill>
                  <a:schemeClr val="bg2">
                    <a:lumMod val="25000"/>
                  </a:schemeClr>
                </a:solidFill>
              </a:rPr>
              <a:t>Decompositions of relations with redundancies into smaller relations but without redundancy</a:t>
            </a:r>
          </a:p>
          <a:p>
            <a:r>
              <a:rPr lang="en-US" dirty="0" smtClean="0">
                <a:solidFill>
                  <a:schemeClr val="bg2">
                    <a:lumMod val="10000"/>
                  </a:schemeClr>
                </a:solidFill>
              </a:rPr>
              <a:t>Schema Refinement discussion</a:t>
            </a:r>
          </a:p>
          <a:p>
            <a:endParaRPr lang="en-US"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7172" name="Rectangle 4"/>
          <p:cNvSpPr>
            <a:spLocks noGrp="1" noChangeArrowheads="1"/>
          </p:cNvSpPr>
          <p:nvPr>
            <p:ph type="title"/>
          </p:nvPr>
        </p:nvSpPr>
        <p:spPr>
          <a:noFill/>
          <a:ln/>
        </p:spPr>
        <p:txBody>
          <a:bodyPr/>
          <a:lstStyle/>
          <a:p>
            <a:r>
              <a:rPr lang="en-US"/>
              <a:t>Functional Dependencies (FDs)</a:t>
            </a:r>
          </a:p>
        </p:txBody>
      </p:sp>
      <p:sp>
        <p:nvSpPr>
          <p:cNvPr id="7173" name="Rectangle 5"/>
          <p:cNvSpPr>
            <a:spLocks noGrp="1" noChangeArrowheads="1"/>
          </p:cNvSpPr>
          <p:nvPr>
            <p:ph type="body" idx="1"/>
          </p:nvPr>
        </p:nvSpPr>
        <p:spPr>
          <a:xfrm>
            <a:off x="0" y="1676400"/>
            <a:ext cx="8991600" cy="4724400"/>
          </a:xfrm>
          <a:noFill/>
          <a:ln/>
        </p:spPr>
        <p:txBody>
          <a:bodyPr/>
          <a:lstStyle/>
          <a:p>
            <a:r>
              <a:rPr lang="en-US"/>
              <a:t>A </a:t>
            </a:r>
            <a:r>
              <a:rPr lang="en-US" u="sng"/>
              <a:t>functional dependency</a:t>
            </a:r>
            <a:r>
              <a:rPr lang="en-US"/>
              <a:t> </a:t>
            </a:r>
            <a:r>
              <a:rPr lang="en-US">
                <a:solidFill>
                  <a:schemeClr val="accent2"/>
                </a:solidFill>
              </a:rPr>
              <a:t>X      Y </a:t>
            </a:r>
            <a:r>
              <a:rPr lang="en-US"/>
              <a:t>holds over relation R if, for every allowable instance </a:t>
            </a:r>
            <a:r>
              <a:rPr lang="en-US" i="1"/>
              <a:t>r</a:t>
            </a:r>
            <a:r>
              <a:rPr lang="en-US"/>
              <a:t> of R:</a:t>
            </a:r>
          </a:p>
          <a:p>
            <a:pPr lvl="1">
              <a:buSzPct val="75000"/>
            </a:pPr>
            <a:r>
              <a:rPr lang="en-US" i="1"/>
              <a:t>t1    r,  t2    r,        </a:t>
            </a:r>
            <a:r>
              <a:rPr lang="en-US"/>
              <a:t>(</a:t>
            </a:r>
            <a:r>
              <a:rPr lang="en-US" i="1"/>
              <a:t>t1</a:t>
            </a:r>
            <a:r>
              <a:rPr lang="en-US"/>
              <a:t>) =        (</a:t>
            </a:r>
            <a:r>
              <a:rPr lang="en-US" i="1"/>
              <a:t>t2</a:t>
            </a:r>
            <a:r>
              <a:rPr lang="en-US"/>
              <a:t>)  implies        (</a:t>
            </a:r>
            <a:r>
              <a:rPr lang="en-US" i="1"/>
              <a:t>t1</a:t>
            </a:r>
            <a:r>
              <a:rPr lang="en-US"/>
              <a:t>) =        (</a:t>
            </a:r>
            <a:r>
              <a:rPr lang="en-US" i="1"/>
              <a:t>t2</a:t>
            </a:r>
            <a:r>
              <a:rPr lang="en-US"/>
              <a:t>)</a:t>
            </a:r>
          </a:p>
          <a:p>
            <a:pPr lvl="1">
              <a:buSzPct val="75000"/>
            </a:pPr>
            <a:r>
              <a:rPr lang="en-US"/>
              <a:t>i.e., given two tuples in </a:t>
            </a:r>
            <a:r>
              <a:rPr lang="en-US" i="1"/>
              <a:t>r</a:t>
            </a:r>
            <a:r>
              <a:rPr lang="en-US"/>
              <a:t>, if the X values agree, then the Y values must also agree.  (X and Y are </a:t>
            </a:r>
            <a:r>
              <a:rPr lang="en-US" i="1"/>
              <a:t>sets</a:t>
            </a:r>
            <a:r>
              <a:rPr lang="en-US"/>
              <a:t> of attributes.)</a:t>
            </a:r>
          </a:p>
          <a:p>
            <a:r>
              <a:rPr lang="en-US"/>
              <a:t>An FD is a statement about </a:t>
            </a:r>
            <a:r>
              <a:rPr lang="en-US" i="1">
                <a:solidFill>
                  <a:schemeClr val="accent2"/>
                </a:solidFill>
              </a:rPr>
              <a:t>all</a:t>
            </a:r>
            <a:r>
              <a:rPr lang="en-US"/>
              <a:t> allowable relations.</a:t>
            </a:r>
          </a:p>
          <a:p>
            <a:pPr lvl="1">
              <a:buSzPct val="75000"/>
            </a:pPr>
            <a:r>
              <a:rPr lang="en-US"/>
              <a:t>Must be identified based on semantics of application.</a:t>
            </a:r>
          </a:p>
          <a:p>
            <a:pPr lvl="1">
              <a:buSzPct val="75000"/>
            </a:pPr>
            <a:r>
              <a:rPr lang="en-US"/>
              <a:t>Given some allowable instance </a:t>
            </a:r>
            <a:r>
              <a:rPr lang="en-US" i="1"/>
              <a:t>r1</a:t>
            </a:r>
            <a:r>
              <a:rPr lang="en-US"/>
              <a:t> of R, we can check if it violates some FD </a:t>
            </a:r>
            <a:r>
              <a:rPr lang="en-US" i="1"/>
              <a:t>f</a:t>
            </a:r>
            <a:r>
              <a:rPr lang="en-US"/>
              <a:t>, but we cannot tell if </a:t>
            </a:r>
            <a:r>
              <a:rPr lang="en-US" i="1"/>
              <a:t>f</a:t>
            </a:r>
            <a:r>
              <a:rPr lang="en-US"/>
              <a:t> holds over R!</a:t>
            </a:r>
          </a:p>
          <a:p>
            <a:r>
              <a:rPr lang="en-US"/>
              <a:t>K is a candidate key for R means that K      R</a:t>
            </a:r>
          </a:p>
          <a:p>
            <a:pPr lvl="1">
              <a:buSzPct val="75000"/>
            </a:pPr>
            <a:r>
              <a:rPr lang="en-US"/>
              <a:t>However, K      R does not require K to be </a:t>
            </a:r>
            <a:r>
              <a:rPr lang="en-US" i="1"/>
              <a:t>minimal</a:t>
            </a:r>
            <a:r>
              <a:rPr lang="en-US"/>
              <a:t>!</a:t>
            </a:r>
          </a:p>
        </p:txBody>
      </p:sp>
      <p:graphicFrame>
        <p:nvGraphicFramePr>
          <p:cNvPr id="7174" name="Object 6">
            <a:hlinkClick r:id="" action="ppaction://ole?verb=0"/>
          </p:cNvPr>
          <p:cNvGraphicFramePr>
            <a:graphicFrameLocks/>
          </p:cNvGraphicFramePr>
          <p:nvPr/>
        </p:nvGraphicFramePr>
        <p:xfrm>
          <a:off x="4724400" y="1722438"/>
          <a:ext cx="1624013" cy="590550"/>
        </p:xfrm>
        <a:graphic>
          <a:graphicData uri="http://schemas.openxmlformats.org/presentationml/2006/ole">
            <p:oleObj spid="_x0000_s7174" name="Equation" r:id="rId4" imgW="1623960" imgH="590400" progId="Equation.3">
              <p:embed/>
            </p:oleObj>
          </a:graphicData>
        </a:graphic>
      </p:graphicFrame>
      <p:graphicFrame>
        <p:nvGraphicFramePr>
          <p:cNvPr id="7175" name="Object 7">
            <a:hlinkClick r:id="" action="ppaction://ole?verb=0"/>
          </p:cNvPr>
          <p:cNvGraphicFramePr>
            <a:graphicFrameLocks/>
          </p:cNvGraphicFramePr>
          <p:nvPr/>
        </p:nvGraphicFramePr>
        <p:xfrm>
          <a:off x="1066800" y="2692400"/>
          <a:ext cx="836613" cy="647700"/>
        </p:xfrm>
        <a:graphic>
          <a:graphicData uri="http://schemas.openxmlformats.org/presentationml/2006/ole">
            <p:oleObj spid="_x0000_s7175" name="Equation" r:id="rId5" imgW="836280" imgH="647640" progId="Equation.3">
              <p:embed/>
            </p:oleObj>
          </a:graphicData>
        </a:graphic>
      </p:graphicFrame>
      <p:graphicFrame>
        <p:nvGraphicFramePr>
          <p:cNvPr id="7176" name="Object 8">
            <a:hlinkClick r:id="" action="ppaction://ole?verb=0"/>
          </p:cNvPr>
          <p:cNvGraphicFramePr>
            <a:graphicFrameLocks/>
          </p:cNvGraphicFramePr>
          <p:nvPr/>
        </p:nvGraphicFramePr>
        <p:xfrm>
          <a:off x="1981200" y="2692400"/>
          <a:ext cx="836613" cy="647700"/>
        </p:xfrm>
        <a:graphic>
          <a:graphicData uri="http://schemas.openxmlformats.org/presentationml/2006/ole">
            <p:oleObj spid="_x0000_s7176" name="Equation" r:id="rId6" imgW="836280" imgH="647640" progId="Equation.3">
              <p:embed/>
            </p:oleObj>
          </a:graphicData>
        </a:graphic>
      </p:graphicFrame>
      <p:graphicFrame>
        <p:nvGraphicFramePr>
          <p:cNvPr id="7177" name="Object 9">
            <a:hlinkClick r:id="" action="ppaction://ole?verb=0"/>
          </p:cNvPr>
          <p:cNvGraphicFramePr>
            <a:graphicFrameLocks/>
          </p:cNvGraphicFramePr>
          <p:nvPr/>
        </p:nvGraphicFramePr>
        <p:xfrm>
          <a:off x="2514600" y="2540000"/>
          <a:ext cx="2044700" cy="1066800"/>
        </p:xfrm>
        <a:graphic>
          <a:graphicData uri="http://schemas.openxmlformats.org/presentationml/2006/ole">
            <p:oleObj spid="_x0000_s7177" name="Equation" r:id="rId7" imgW="2044440" imgH="1066680" progId="Equation.3">
              <p:embed/>
            </p:oleObj>
          </a:graphicData>
        </a:graphic>
      </p:graphicFrame>
      <p:graphicFrame>
        <p:nvGraphicFramePr>
          <p:cNvPr id="7178" name="Object 10">
            <a:hlinkClick r:id="" action="ppaction://ole?verb=0"/>
          </p:cNvPr>
          <p:cNvGraphicFramePr>
            <a:graphicFrameLocks/>
          </p:cNvGraphicFramePr>
          <p:nvPr/>
        </p:nvGraphicFramePr>
        <p:xfrm>
          <a:off x="3810000" y="2540000"/>
          <a:ext cx="1968500" cy="1028700"/>
        </p:xfrm>
        <a:graphic>
          <a:graphicData uri="http://schemas.openxmlformats.org/presentationml/2006/ole">
            <p:oleObj spid="_x0000_s7178" name="Equation" r:id="rId8" imgW="1968480" imgH="1028520" progId="Equation.3">
              <p:embed/>
            </p:oleObj>
          </a:graphicData>
        </a:graphic>
      </p:graphicFrame>
      <p:graphicFrame>
        <p:nvGraphicFramePr>
          <p:cNvPr id="7179" name="Object 11">
            <a:hlinkClick r:id="" action="ppaction://ole?verb=0"/>
          </p:cNvPr>
          <p:cNvGraphicFramePr>
            <a:graphicFrameLocks/>
          </p:cNvGraphicFramePr>
          <p:nvPr/>
        </p:nvGraphicFramePr>
        <p:xfrm>
          <a:off x="6096000" y="2540000"/>
          <a:ext cx="2039938" cy="1062038"/>
        </p:xfrm>
        <a:graphic>
          <a:graphicData uri="http://schemas.openxmlformats.org/presentationml/2006/ole">
            <p:oleObj spid="_x0000_s7179" name="Equation" r:id="rId9" imgW="2039760" imgH="1062000" progId="Equation.3">
              <p:embed/>
            </p:oleObj>
          </a:graphicData>
        </a:graphic>
      </p:graphicFrame>
      <p:graphicFrame>
        <p:nvGraphicFramePr>
          <p:cNvPr id="7180" name="Object 12">
            <a:hlinkClick r:id="" action="ppaction://ole?verb=0"/>
          </p:cNvPr>
          <p:cNvGraphicFramePr>
            <a:graphicFrameLocks/>
          </p:cNvGraphicFramePr>
          <p:nvPr/>
        </p:nvGraphicFramePr>
        <p:xfrm>
          <a:off x="7472363" y="2540000"/>
          <a:ext cx="1506537" cy="1057275"/>
        </p:xfrm>
        <a:graphic>
          <a:graphicData uri="http://schemas.openxmlformats.org/presentationml/2006/ole">
            <p:oleObj spid="_x0000_s7180" name="Equation" r:id="rId10" imgW="1506240" imgH="1056960" progId="Equation.3">
              <p:embed/>
            </p:oleObj>
          </a:graphicData>
        </a:graphic>
      </p:graphicFrame>
      <p:graphicFrame>
        <p:nvGraphicFramePr>
          <p:cNvPr id="7181" name="Object 13">
            <a:hlinkClick r:id="" action="ppaction://ole?verb=0"/>
          </p:cNvPr>
          <p:cNvGraphicFramePr>
            <a:graphicFrameLocks/>
          </p:cNvGraphicFramePr>
          <p:nvPr/>
        </p:nvGraphicFramePr>
        <p:xfrm>
          <a:off x="6629400" y="5684838"/>
          <a:ext cx="1641475" cy="779462"/>
        </p:xfrm>
        <a:graphic>
          <a:graphicData uri="http://schemas.openxmlformats.org/presentationml/2006/ole">
            <p:oleObj spid="_x0000_s7181" name="Equation" r:id="rId11" imgW="1641240" imgH="779400" progId="Equation.3">
              <p:embed/>
            </p:oleObj>
          </a:graphicData>
        </a:graphic>
      </p:graphicFrame>
      <p:graphicFrame>
        <p:nvGraphicFramePr>
          <p:cNvPr id="7182" name="Object 14">
            <a:hlinkClick r:id="" action="ppaction://ole?verb=0"/>
          </p:cNvPr>
          <p:cNvGraphicFramePr>
            <a:graphicFrameLocks/>
          </p:cNvGraphicFramePr>
          <p:nvPr/>
        </p:nvGraphicFramePr>
        <p:xfrm>
          <a:off x="2438400" y="6156325"/>
          <a:ext cx="1624013" cy="560388"/>
        </p:xfrm>
        <a:graphic>
          <a:graphicData uri="http://schemas.openxmlformats.org/presentationml/2006/ole">
            <p:oleObj spid="_x0000_s7182" name="Equation" r:id="rId12" imgW="1623960" imgH="560160" progId="Equation.3">
              <p:embed/>
            </p:oleObj>
          </a:graphicData>
        </a:graphic>
      </p:graphicFrame>
      <p:sp>
        <p:nvSpPr>
          <p:cNvPr id="15" name="Rectangle 14"/>
          <p:cNvSpPr/>
          <p:nvPr/>
        </p:nvSpPr>
        <p:spPr bwMode="auto">
          <a:xfrm>
            <a:off x="152400" y="1524000"/>
            <a:ext cx="8763000" cy="24384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 Example</a:t>
            </a:r>
            <a:endParaRPr lang="en-US" dirty="0"/>
          </a:p>
        </p:txBody>
      </p:sp>
      <p:sp>
        <p:nvSpPr>
          <p:cNvPr id="3" name="Content Placeholder 2"/>
          <p:cNvSpPr>
            <a:spLocks noGrp="1"/>
          </p:cNvSpPr>
          <p:nvPr>
            <p:ph idx="1"/>
          </p:nvPr>
        </p:nvSpPr>
        <p:spPr/>
        <p:txBody>
          <a:bodyPr/>
          <a:lstStyle/>
          <a:p>
            <a:r>
              <a:rPr lang="en-US" dirty="0" smtClean="0"/>
              <a:t>Include example here</a:t>
            </a:r>
          </a:p>
          <a:p>
            <a:r>
              <a:rPr lang="en-US" dirty="0" smtClean="0"/>
              <a:t>Illustrate :</a:t>
            </a:r>
          </a:p>
          <a:p>
            <a:pPr lvl="1"/>
            <a:r>
              <a:rPr lang="en-US" dirty="0" smtClean="0"/>
              <a:t>We can check if a table instance violate a certain FD.</a:t>
            </a:r>
          </a:p>
          <a:p>
            <a:pPr lvl="1"/>
            <a:r>
              <a:rPr lang="en-US" dirty="0" smtClean="0"/>
              <a:t>But we can not infer from an instance the FDs or that the FD holds all the time.</a:t>
            </a:r>
          </a:p>
          <a:p>
            <a:pPr lvl="1"/>
            <a:r>
              <a:rPr lang="en-US" dirty="0" smtClean="0"/>
              <a:t>Note that FD constraints are given from the semantics of the problem.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2">
                    <a:lumMod val="10000"/>
                  </a:schemeClr>
                </a:solidFill>
              </a:rPr>
              <a:t>Overview of schema refinement approach</a:t>
            </a:r>
          </a:p>
          <a:p>
            <a:r>
              <a:rPr lang="en-US" dirty="0" smtClean="0">
                <a:solidFill>
                  <a:schemeClr val="bg2">
                    <a:lumMod val="10000"/>
                  </a:schemeClr>
                </a:solidFill>
              </a:rPr>
              <a:t>Functional Dependencies</a:t>
            </a:r>
          </a:p>
          <a:p>
            <a:r>
              <a:rPr lang="en-US" dirty="0" smtClean="0">
                <a:solidFill>
                  <a:srgbClr val="FF0000"/>
                </a:solidFill>
              </a:rPr>
              <a:t>Reasoning about FDs to infer more FDs</a:t>
            </a:r>
          </a:p>
          <a:p>
            <a:r>
              <a:rPr lang="en-US" dirty="0" smtClean="0">
                <a:solidFill>
                  <a:schemeClr val="bg2">
                    <a:lumMod val="10000"/>
                  </a:schemeClr>
                </a:solidFill>
              </a:rPr>
              <a:t>Introduce Normal Forms</a:t>
            </a:r>
          </a:p>
          <a:p>
            <a:r>
              <a:rPr lang="en-US" dirty="0" smtClean="0">
                <a:solidFill>
                  <a:schemeClr val="bg2">
                    <a:lumMod val="10000"/>
                  </a:schemeClr>
                </a:solidFill>
              </a:rPr>
              <a:t>Decompositions and properties</a:t>
            </a:r>
          </a:p>
          <a:p>
            <a:r>
              <a:rPr lang="en-US" dirty="0" smtClean="0">
                <a:solidFill>
                  <a:schemeClr val="bg2">
                    <a:lumMod val="10000"/>
                  </a:schemeClr>
                </a:solidFill>
              </a:rPr>
              <a:t>Decompositions of relations with redundancies into smaller relations but without redundancy</a:t>
            </a:r>
          </a:p>
          <a:p>
            <a:r>
              <a:rPr lang="en-US" dirty="0" smtClean="0">
                <a:solidFill>
                  <a:schemeClr val="bg2">
                    <a:lumMod val="10000"/>
                  </a:schemeClr>
                </a:solidFill>
              </a:rPr>
              <a:t>Schema Refinement discussion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16" name="Rectangle 4"/>
          <p:cNvSpPr>
            <a:spLocks noGrp="1" noChangeArrowheads="1"/>
          </p:cNvSpPr>
          <p:nvPr>
            <p:ph type="title"/>
          </p:nvPr>
        </p:nvSpPr>
        <p:spPr>
          <a:noFill/>
          <a:ln/>
        </p:spPr>
        <p:txBody>
          <a:bodyPr/>
          <a:lstStyle/>
          <a:p>
            <a:r>
              <a:rPr lang="en-US"/>
              <a:t>Reasoning About FDs</a:t>
            </a:r>
          </a:p>
        </p:txBody>
      </p:sp>
      <p:sp>
        <p:nvSpPr>
          <p:cNvPr id="13317" name="Rectangle 5"/>
          <p:cNvSpPr>
            <a:spLocks noGrp="1" noChangeArrowheads="1"/>
          </p:cNvSpPr>
          <p:nvPr>
            <p:ph type="body" idx="1"/>
          </p:nvPr>
        </p:nvSpPr>
        <p:spPr>
          <a:xfrm>
            <a:off x="0" y="1447800"/>
            <a:ext cx="9067800" cy="4876800"/>
          </a:xfrm>
          <a:noFill/>
          <a:ln/>
        </p:spPr>
        <p:txBody>
          <a:bodyPr/>
          <a:lstStyle/>
          <a:p>
            <a:r>
              <a:rPr lang="en-US" dirty="0"/>
              <a:t>Given some FDs, we can usually infer additional FDs:</a:t>
            </a:r>
          </a:p>
          <a:p>
            <a:pPr lvl="1">
              <a:buSzPct val="75000"/>
            </a:pPr>
            <a:r>
              <a:rPr lang="en-US" i="1" dirty="0" err="1"/>
              <a:t>ssn</a:t>
            </a:r>
            <a:r>
              <a:rPr lang="en-US" i="1" dirty="0"/>
              <a:t>       did</a:t>
            </a:r>
            <a:r>
              <a:rPr lang="en-US" dirty="0"/>
              <a:t>,  </a:t>
            </a:r>
            <a:r>
              <a:rPr lang="en-US" i="1" dirty="0"/>
              <a:t>did        lot    </a:t>
            </a:r>
            <a:r>
              <a:rPr lang="en-US" dirty="0"/>
              <a:t>implies    </a:t>
            </a:r>
            <a:r>
              <a:rPr lang="en-US" i="1" dirty="0" err="1"/>
              <a:t>ssn</a:t>
            </a:r>
            <a:r>
              <a:rPr lang="en-US" i="1" dirty="0"/>
              <a:t>        lot</a:t>
            </a:r>
          </a:p>
          <a:p>
            <a:r>
              <a:rPr lang="en-US" dirty="0"/>
              <a:t>An FD </a:t>
            </a:r>
            <a:r>
              <a:rPr lang="en-US" i="1" dirty="0"/>
              <a:t>f</a:t>
            </a:r>
            <a:r>
              <a:rPr lang="en-US" dirty="0"/>
              <a:t> is </a:t>
            </a:r>
            <a:r>
              <a:rPr lang="en-US" i="1" u="sng" dirty="0">
                <a:solidFill>
                  <a:schemeClr val="accent2"/>
                </a:solidFill>
              </a:rPr>
              <a:t>implied by</a:t>
            </a:r>
            <a:r>
              <a:rPr lang="en-US" i="1" dirty="0">
                <a:solidFill>
                  <a:schemeClr val="accent2"/>
                </a:solidFill>
              </a:rPr>
              <a:t> </a:t>
            </a:r>
            <a:r>
              <a:rPr lang="en-US" dirty="0"/>
              <a:t>a set of FDs </a:t>
            </a:r>
            <a:r>
              <a:rPr lang="en-US" i="1" dirty="0"/>
              <a:t>F</a:t>
            </a:r>
            <a:r>
              <a:rPr lang="en-US" dirty="0"/>
              <a:t> if </a:t>
            </a:r>
            <a:r>
              <a:rPr lang="en-US" i="1" dirty="0"/>
              <a:t>f</a:t>
            </a:r>
            <a:r>
              <a:rPr lang="en-US" dirty="0"/>
              <a:t>  holds whenever all FDs in </a:t>
            </a:r>
            <a:r>
              <a:rPr lang="en-US" i="1" dirty="0"/>
              <a:t>F</a:t>
            </a:r>
            <a:r>
              <a:rPr lang="en-US" dirty="0"/>
              <a:t> hold.</a:t>
            </a:r>
          </a:p>
          <a:p>
            <a:pPr lvl="1">
              <a:buSzPct val="75000"/>
            </a:pPr>
            <a:r>
              <a:rPr lang="en-US" dirty="0"/>
              <a:t>      = </a:t>
            </a:r>
            <a:r>
              <a:rPr lang="en-US" i="1" dirty="0">
                <a:solidFill>
                  <a:schemeClr val="accent2"/>
                </a:solidFill>
              </a:rPr>
              <a:t>closure of F </a:t>
            </a:r>
            <a:r>
              <a:rPr lang="en-US" dirty="0"/>
              <a:t>is the set of all FDs that are implied by </a:t>
            </a:r>
            <a:r>
              <a:rPr lang="en-US" i="1" dirty="0"/>
              <a:t>F</a:t>
            </a:r>
            <a:r>
              <a:rPr lang="en-US" dirty="0"/>
              <a:t>.</a:t>
            </a:r>
          </a:p>
          <a:p>
            <a:r>
              <a:rPr lang="en-US" dirty="0"/>
              <a:t>Armstrong’s Axioms (X, Y, Z are sets of attributes):</a:t>
            </a:r>
          </a:p>
          <a:p>
            <a:pPr lvl="1">
              <a:buSzPct val="75000"/>
            </a:pPr>
            <a:r>
              <a:rPr lang="en-US" i="1" u="sng" dirty="0">
                <a:solidFill>
                  <a:schemeClr val="accent1"/>
                </a:solidFill>
              </a:rPr>
              <a:t>Reflexivity</a:t>
            </a:r>
            <a:r>
              <a:rPr lang="en-US" dirty="0">
                <a:solidFill>
                  <a:schemeClr val="accent1"/>
                </a:solidFill>
              </a:rPr>
              <a:t>:  </a:t>
            </a:r>
            <a:r>
              <a:rPr lang="en-US" dirty="0"/>
              <a:t>If  X       Y,  then   Y        X </a:t>
            </a:r>
          </a:p>
          <a:p>
            <a:pPr lvl="1">
              <a:buSzPct val="75000"/>
            </a:pPr>
            <a:r>
              <a:rPr lang="en-US" i="1" u="sng" dirty="0">
                <a:solidFill>
                  <a:schemeClr val="accent1"/>
                </a:solidFill>
              </a:rPr>
              <a:t>Augmentation</a:t>
            </a:r>
            <a:r>
              <a:rPr lang="en-US" dirty="0">
                <a:solidFill>
                  <a:schemeClr val="accent1"/>
                </a:solidFill>
              </a:rPr>
              <a:t>:  </a:t>
            </a:r>
            <a:r>
              <a:rPr lang="en-US" dirty="0"/>
              <a:t>If  X       Y,  then   XZ         YZ   for any Z</a:t>
            </a:r>
          </a:p>
          <a:p>
            <a:pPr lvl="1">
              <a:buSzPct val="75000"/>
            </a:pPr>
            <a:r>
              <a:rPr lang="en-US" i="1" u="sng" dirty="0">
                <a:solidFill>
                  <a:schemeClr val="accent1"/>
                </a:solidFill>
              </a:rPr>
              <a:t>Transitivity</a:t>
            </a:r>
            <a:r>
              <a:rPr lang="en-US" dirty="0">
                <a:solidFill>
                  <a:schemeClr val="accent1"/>
                </a:solidFill>
              </a:rPr>
              <a:t>:  </a:t>
            </a:r>
            <a:r>
              <a:rPr lang="en-US" dirty="0"/>
              <a:t>If  X       Y  and  Y        Z,  then   X        Z</a:t>
            </a:r>
          </a:p>
          <a:p>
            <a:r>
              <a:rPr lang="en-US" sz="2000" dirty="0"/>
              <a:t>These are </a:t>
            </a:r>
            <a:r>
              <a:rPr lang="en-US" sz="2000" i="1" dirty="0" smtClean="0">
                <a:solidFill>
                  <a:schemeClr val="accent2"/>
                </a:solidFill>
              </a:rPr>
              <a:t>sound </a:t>
            </a:r>
            <a:r>
              <a:rPr lang="en-US" sz="2000" i="1" dirty="0" smtClean="0"/>
              <a:t>(</a:t>
            </a:r>
            <a:r>
              <a:rPr lang="en-US" sz="2000" i="1" dirty="0" err="1" smtClean="0"/>
              <a:t>ie</a:t>
            </a:r>
            <a:r>
              <a:rPr lang="en-US" sz="2000" i="1" dirty="0" smtClean="0"/>
              <a:t> AA generate FDs only in F+)</a:t>
            </a:r>
            <a:r>
              <a:rPr lang="en-US" sz="2000" dirty="0" smtClean="0"/>
              <a:t> </a:t>
            </a:r>
            <a:r>
              <a:rPr lang="en-US" sz="2000" dirty="0"/>
              <a:t>and </a:t>
            </a:r>
            <a:r>
              <a:rPr lang="en-US" sz="2000" i="1" dirty="0" smtClean="0">
                <a:solidFill>
                  <a:schemeClr val="accent2"/>
                </a:solidFill>
              </a:rPr>
              <a:t>complete </a:t>
            </a:r>
            <a:r>
              <a:rPr lang="en-US" sz="2000" i="1" dirty="0" smtClean="0"/>
              <a:t>(repeated application of AA will generate all FDs in F+) </a:t>
            </a:r>
            <a:r>
              <a:rPr lang="en-US" sz="2000" dirty="0"/>
              <a:t>inference rules for FDs!</a:t>
            </a:r>
          </a:p>
        </p:txBody>
      </p:sp>
      <p:graphicFrame>
        <p:nvGraphicFramePr>
          <p:cNvPr id="13318" name="Object 6">
            <a:hlinkClick r:id="" action="ppaction://ole?verb=0"/>
          </p:cNvPr>
          <p:cNvGraphicFramePr>
            <a:graphicFrameLocks/>
          </p:cNvGraphicFramePr>
          <p:nvPr/>
        </p:nvGraphicFramePr>
        <p:xfrm>
          <a:off x="1219200" y="2027238"/>
          <a:ext cx="1641475" cy="779462"/>
        </p:xfrm>
        <a:graphic>
          <a:graphicData uri="http://schemas.openxmlformats.org/presentationml/2006/ole">
            <p:oleObj spid="_x0000_s13318" name="Equation" r:id="rId4" imgW="1641240" imgH="779400" progId="Equation.3">
              <p:embed/>
            </p:oleObj>
          </a:graphicData>
        </a:graphic>
      </p:graphicFrame>
      <p:graphicFrame>
        <p:nvGraphicFramePr>
          <p:cNvPr id="13319" name="Object 7">
            <a:hlinkClick r:id="" action="ppaction://ole?verb=0"/>
          </p:cNvPr>
          <p:cNvGraphicFramePr>
            <a:graphicFrameLocks/>
          </p:cNvGraphicFramePr>
          <p:nvPr/>
        </p:nvGraphicFramePr>
        <p:xfrm>
          <a:off x="2819400" y="2027238"/>
          <a:ext cx="1641475" cy="779462"/>
        </p:xfrm>
        <a:graphic>
          <a:graphicData uri="http://schemas.openxmlformats.org/presentationml/2006/ole">
            <p:oleObj spid="_x0000_s13319" name="Equation" r:id="rId5" imgW="1641240" imgH="779400" progId="Equation.3">
              <p:embed/>
            </p:oleObj>
          </a:graphicData>
        </a:graphic>
      </p:graphicFrame>
      <p:graphicFrame>
        <p:nvGraphicFramePr>
          <p:cNvPr id="13320" name="Object 8">
            <a:hlinkClick r:id="" action="ppaction://ole?verb=0"/>
          </p:cNvPr>
          <p:cNvGraphicFramePr>
            <a:graphicFrameLocks/>
          </p:cNvGraphicFramePr>
          <p:nvPr/>
        </p:nvGraphicFramePr>
        <p:xfrm>
          <a:off x="5715000" y="2027238"/>
          <a:ext cx="1641475" cy="779462"/>
        </p:xfrm>
        <a:graphic>
          <a:graphicData uri="http://schemas.openxmlformats.org/presentationml/2006/ole">
            <p:oleObj spid="_x0000_s13320" name="Equation" r:id="rId6" imgW="1641240" imgH="779400" progId="Equation.3">
              <p:embed/>
            </p:oleObj>
          </a:graphicData>
        </a:graphic>
      </p:graphicFrame>
      <p:graphicFrame>
        <p:nvGraphicFramePr>
          <p:cNvPr id="13321" name="Object 9">
            <a:hlinkClick r:id="" action="ppaction://ole?verb=0"/>
          </p:cNvPr>
          <p:cNvGraphicFramePr>
            <a:graphicFrameLocks/>
          </p:cNvGraphicFramePr>
          <p:nvPr/>
        </p:nvGraphicFramePr>
        <p:xfrm>
          <a:off x="762000" y="3302000"/>
          <a:ext cx="901700" cy="754063"/>
        </p:xfrm>
        <a:graphic>
          <a:graphicData uri="http://schemas.openxmlformats.org/presentationml/2006/ole">
            <p:oleObj spid="_x0000_s13321" name="Equation" r:id="rId7" imgW="901440" imgH="753840" progId="Equation.3">
              <p:embed/>
            </p:oleObj>
          </a:graphicData>
        </a:graphic>
      </p:graphicFrame>
      <p:graphicFrame>
        <p:nvGraphicFramePr>
          <p:cNvPr id="13322" name="Object 10">
            <a:hlinkClick r:id="" action="ppaction://ole?verb=0"/>
          </p:cNvPr>
          <p:cNvGraphicFramePr>
            <a:graphicFrameLocks/>
          </p:cNvGraphicFramePr>
          <p:nvPr/>
        </p:nvGraphicFramePr>
        <p:xfrm>
          <a:off x="3048000" y="4292600"/>
          <a:ext cx="1536700" cy="800100"/>
        </p:xfrm>
        <a:graphic>
          <a:graphicData uri="http://schemas.openxmlformats.org/presentationml/2006/ole">
            <p:oleObj spid="_x0000_s13322" name="Equation" r:id="rId8" imgW="1536480" imgH="799920" progId="Equation.3">
              <p:embed/>
            </p:oleObj>
          </a:graphicData>
        </a:graphic>
      </p:graphicFrame>
      <p:graphicFrame>
        <p:nvGraphicFramePr>
          <p:cNvPr id="13323" name="Object 11">
            <a:hlinkClick r:id="" action="ppaction://ole?verb=0"/>
          </p:cNvPr>
          <p:cNvGraphicFramePr>
            <a:graphicFrameLocks/>
          </p:cNvGraphicFramePr>
          <p:nvPr/>
        </p:nvGraphicFramePr>
        <p:xfrm>
          <a:off x="5029200" y="4313238"/>
          <a:ext cx="1641475" cy="779462"/>
        </p:xfrm>
        <a:graphic>
          <a:graphicData uri="http://schemas.openxmlformats.org/presentationml/2006/ole">
            <p:oleObj spid="_x0000_s13323" name="Equation" r:id="rId9" imgW="1641240" imgH="779400" progId="Equation.3">
              <p:embed/>
            </p:oleObj>
          </a:graphicData>
        </a:graphic>
      </p:graphicFrame>
      <p:graphicFrame>
        <p:nvGraphicFramePr>
          <p:cNvPr id="13324" name="Object 12">
            <a:hlinkClick r:id="" action="ppaction://ole?verb=0"/>
          </p:cNvPr>
          <p:cNvGraphicFramePr>
            <a:graphicFrameLocks/>
          </p:cNvGraphicFramePr>
          <p:nvPr/>
        </p:nvGraphicFramePr>
        <p:xfrm>
          <a:off x="3429000" y="4770438"/>
          <a:ext cx="1641475" cy="779462"/>
        </p:xfrm>
        <a:graphic>
          <a:graphicData uri="http://schemas.openxmlformats.org/presentationml/2006/ole">
            <p:oleObj spid="_x0000_s13324" name="Equation" r:id="rId10" imgW="1641240" imgH="779400" progId="Equation.3">
              <p:embed/>
            </p:oleObj>
          </a:graphicData>
        </a:graphic>
      </p:graphicFrame>
      <p:graphicFrame>
        <p:nvGraphicFramePr>
          <p:cNvPr id="13325" name="Object 13">
            <a:hlinkClick r:id="" action="ppaction://ole?verb=0"/>
          </p:cNvPr>
          <p:cNvGraphicFramePr>
            <a:graphicFrameLocks/>
          </p:cNvGraphicFramePr>
          <p:nvPr/>
        </p:nvGraphicFramePr>
        <p:xfrm>
          <a:off x="5715000" y="4770438"/>
          <a:ext cx="1641475" cy="779462"/>
        </p:xfrm>
        <a:graphic>
          <a:graphicData uri="http://schemas.openxmlformats.org/presentationml/2006/ole">
            <p:oleObj spid="_x0000_s13325" name="Equation" r:id="rId11" imgW="1641240" imgH="779400" progId="Equation.3">
              <p:embed/>
            </p:oleObj>
          </a:graphicData>
        </a:graphic>
      </p:graphicFrame>
      <p:graphicFrame>
        <p:nvGraphicFramePr>
          <p:cNvPr id="13326" name="Object 14">
            <a:hlinkClick r:id="" action="ppaction://ole?verb=0"/>
          </p:cNvPr>
          <p:cNvGraphicFramePr>
            <a:graphicFrameLocks/>
          </p:cNvGraphicFramePr>
          <p:nvPr/>
        </p:nvGraphicFramePr>
        <p:xfrm>
          <a:off x="3124200" y="5227638"/>
          <a:ext cx="1641475" cy="779462"/>
        </p:xfrm>
        <a:graphic>
          <a:graphicData uri="http://schemas.openxmlformats.org/presentationml/2006/ole">
            <p:oleObj spid="_x0000_s13326" name="Equation" r:id="rId12" imgW="1641240" imgH="779400" progId="Equation.3">
              <p:embed/>
            </p:oleObj>
          </a:graphicData>
        </a:graphic>
      </p:graphicFrame>
      <p:graphicFrame>
        <p:nvGraphicFramePr>
          <p:cNvPr id="13327" name="Object 15">
            <a:hlinkClick r:id="" action="ppaction://ole?verb=0"/>
          </p:cNvPr>
          <p:cNvGraphicFramePr>
            <a:graphicFrameLocks/>
          </p:cNvGraphicFramePr>
          <p:nvPr/>
        </p:nvGraphicFramePr>
        <p:xfrm>
          <a:off x="4953000" y="5227638"/>
          <a:ext cx="1641475" cy="779462"/>
        </p:xfrm>
        <a:graphic>
          <a:graphicData uri="http://schemas.openxmlformats.org/presentationml/2006/ole">
            <p:oleObj spid="_x0000_s13327" name="Equation" r:id="rId13" imgW="1641240" imgH="779400" progId="Equation.3">
              <p:embed/>
            </p:oleObj>
          </a:graphicData>
        </a:graphic>
      </p:graphicFrame>
      <p:graphicFrame>
        <p:nvGraphicFramePr>
          <p:cNvPr id="13328" name="Object 16">
            <a:hlinkClick r:id="" action="ppaction://ole?verb=0"/>
          </p:cNvPr>
          <p:cNvGraphicFramePr>
            <a:graphicFrameLocks/>
          </p:cNvGraphicFramePr>
          <p:nvPr/>
        </p:nvGraphicFramePr>
        <p:xfrm>
          <a:off x="7010400" y="5227638"/>
          <a:ext cx="1641475" cy="779462"/>
        </p:xfrm>
        <a:graphic>
          <a:graphicData uri="http://schemas.openxmlformats.org/presentationml/2006/ole">
            <p:oleObj spid="_x0000_s13328" name="Equation" r:id="rId14" imgW="1641240" imgH="779400" progId="Equation.3">
              <p:embed/>
            </p:oleObj>
          </a:graphicData>
        </a:graphic>
      </p:graphicFrame>
      <p:sp>
        <p:nvSpPr>
          <p:cNvPr id="17" name="Rectangle 16"/>
          <p:cNvSpPr/>
          <p:nvPr/>
        </p:nvSpPr>
        <p:spPr bwMode="auto">
          <a:xfrm>
            <a:off x="0" y="3276600"/>
            <a:ext cx="8763000" cy="23622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04800" y="1447800"/>
            <a:ext cx="8763000" cy="5334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a:t>Reasoning About FDs  (Contd.)</a:t>
            </a:r>
          </a:p>
        </p:txBody>
      </p:sp>
      <p:sp>
        <p:nvSpPr>
          <p:cNvPr id="15365" name="Rectangle 5"/>
          <p:cNvSpPr>
            <a:spLocks noGrp="1" noChangeArrowheads="1"/>
          </p:cNvSpPr>
          <p:nvPr>
            <p:ph type="body" idx="1"/>
          </p:nvPr>
        </p:nvSpPr>
        <p:spPr>
          <a:xfrm>
            <a:off x="0" y="1600200"/>
            <a:ext cx="9067800" cy="4876800"/>
          </a:xfrm>
          <a:noFill/>
          <a:ln/>
        </p:spPr>
        <p:txBody>
          <a:bodyPr/>
          <a:lstStyle/>
          <a:p>
            <a:r>
              <a:rPr lang="en-US" dirty="0"/>
              <a:t>Couple of additional rules (that follow from AA):</a:t>
            </a:r>
          </a:p>
          <a:p>
            <a:pPr lvl="1">
              <a:buSzPct val="75000"/>
            </a:pPr>
            <a:r>
              <a:rPr lang="en-US" i="1" dirty="0">
                <a:solidFill>
                  <a:schemeClr val="accent1"/>
                </a:solidFill>
              </a:rPr>
              <a:t>Union</a:t>
            </a:r>
            <a:r>
              <a:rPr lang="en-US" dirty="0">
                <a:solidFill>
                  <a:schemeClr val="accent1"/>
                </a:solidFill>
              </a:rPr>
              <a:t>:   </a:t>
            </a:r>
            <a:r>
              <a:rPr lang="en-US" dirty="0"/>
              <a:t>If X       Y  and  X        Z,   then  X          YZ</a:t>
            </a:r>
          </a:p>
          <a:p>
            <a:pPr lvl="1">
              <a:buSzPct val="75000"/>
            </a:pPr>
            <a:r>
              <a:rPr lang="en-US" i="1" dirty="0">
                <a:solidFill>
                  <a:schemeClr val="accent1"/>
                </a:solidFill>
              </a:rPr>
              <a:t>Decomposition</a:t>
            </a:r>
            <a:r>
              <a:rPr lang="en-US" dirty="0">
                <a:solidFill>
                  <a:schemeClr val="accent1"/>
                </a:solidFill>
              </a:rPr>
              <a:t>:   </a:t>
            </a:r>
            <a:r>
              <a:rPr lang="en-US" dirty="0"/>
              <a:t>If X         YZ,   then  X        Y  and  X        Z</a:t>
            </a:r>
          </a:p>
          <a:p>
            <a:r>
              <a:rPr lang="en-US" dirty="0"/>
              <a:t>Example:    </a:t>
            </a:r>
            <a:r>
              <a:rPr lang="en-US" dirty="0" smtClean="0">
                <a:solidFill>
                  <a:schemeClr val="accent2"/>
                </a:solidFill>
              </a:rPr>
              <a:t>Contracts(</a:t>
            </a:r>
            <a:r>
              <a:rPr lang="en-US" i="1" dirty="0" err="1" smtClean="0">
                <a:solidFill>
                  <a:schemeClr val="accent2"/>
                </a:solidFill>
              </a:rPr>
              <a:t>cid,sid,jid,did,pid,qty,value</a:t>
            </a:r>
            <a:r>
              <a:rPr lang="en-US" dirty="0">
                <a:solidFill>
                  <a:schemeClr val="accent2"/>
                </a:solidFill>
              </a:rPr>
              <a:t>)</a:t>
            </a:r>
            <a:r>
              <a:rPr lang="en-US" dirty="0"/>
              <a:t>, and:</a:t>
            </a:r>
          </a:p>
          <a:p>
            <a:pPr lvl="1">
              <a:buSzPct val="75000"/>
            </a:pPr>
            <a:r>
              <a:rPr lang="en-US" dirty="0"/>
              <a:t>C is the key:   </a:t>
            </a:r>
            <a:r>
              <a:rPr lang="en-US" dirty="0">
                <a:solidFill>
                  <a:schemeClr val="accent2"/>
                </a:solidFill>
              </a:rPr>
              <a:t>C         </a:t>
            </a:r>
            <a:r>
              <a:rPr lang="en-US" dirty="0" smtClean="0">
                <a:solidFill>
                  <a:schemeClr val="accent2"/>
                </a:solidFill>
              </a:rPr>
              <a:t>CSJDPQV  (</a:t>
            </a:r>
            <a:r>
              <a:rPr lang="en-US" dirty="0" err="1" smtClean="0">
                <a:solidFill>
                  <a:schemeClr val="accent2"/>
                </a:solidFill>
              </a:rPr>
              <a:t>jid</a:t>
            </a:r>
            <a:r>
              <a:rPr lang="en-US" dirty="0" smtClean="0">
                <a:solidFill>
                  <a:schemeClr val="accent2"/>
                </a:solidFill>
              </a:rPr>
              <a:t>==project ID)</a:t>
            </a:r>
            <a:endParaRPr lang="en-US" dirty="0">
              <a:solidFill>
                <a:schemeClr val="accent2"/>
              </a:solidFill>
            </a:endParaRPr>
          </a:p>
          <a:p>
            <a:pPr lvl="1">
              <a:buSzPct val="75000"/>
            </a:pPr>
            <a:r>
              <a:rPr lang="en-US" dirty="0"/>
              <a:t>Project purchases each part using single contract:</a:t>
            </a:r>
            <a:r>
              <a:rPr lang="en-US" dirty="0">
                <a:solidFill>
                  <a:schemeClr val="accent2"/>
                </a:solidFill>
              </a:rPr>
              <a:t>  JP        C</a:t>
            </a:r>
          </a:p>
          <a:p>
            <a:pPr lvl="1">
              <a:buSzPct val="75000"/>
            </a:pPr>
            <a:r>
              <a:rPr lang="en-US" dirty="0"/>
              <a:t>Dept purchases at most one part from a supplier:</a:t>
            </a:r>
            <a:r>
              <a:rPr lang="en-US" dirty="0">
                <a:solidFill>
                  <a:schemeClr val="accent2"/>
                </a:solidFill>
              </a:rPr>
              <a:t>  SD        P</a:t>
            </a:r>
          </a:p>
          <a:p>
            <a:r>
              <a:rPr lang="en-US" dirty="0"/>
              <a:t>JP      C,  C       CSJDPQV   imply   JP       CSJDPQV</a:t>
            </a:r>
          </a:p>
          <a:p>
            <a:r>
              <a:rPr lang="en-US" dirty="0"/>
              <a:t>SD      P   implies   SDJ      JP</a:t>
            </a:r>
          </a:p>
          <a:p>
            <a:r>
              <a:rPr lang="en-US" dirty="0"/>
              <a:t>SDJ      JP,   JP      CSJDPQV   imply   SDJ       CSJDPQV</a:t>
            </a:r>
          </a:p>
        </p:txBody>
      </p:sp>
      <p:graphicFrame>
        <p:nvGraphicFramePr>
          <p:cNvPr id="15366" name="Object 6">
            <a:hlinkClick r:id="" action="ppaction://ole?verb=0"/>
          </p:cNvPr>
          <p:cNvGraphicFramePr>
            <a:graphicFrameLocks/>
          </p:cNvGraphicFramePr>
          <p:nvPr/>
        </p:nvGraphicFramePr>
        <p:xfrm>
          <a:off x="2438400" y="2103438"/>
          <a:ext cx="1641475" cy="779462"/>
        </p:xfrm>
        <a:graphic>
          <a:graphicData uri="http://schemas.openxmlformats.org/presentationml/2006/ole">
            <p:oleObj spid="_x0000_s15366" name="Equation" r:id="rId4" imgW="1641240" imgH="779400" progId="Equation.3">
              <p:embed/>
            </p:oleObj>
          </a:graphicData>
        </a:graphic>
      </p:graphicFrame>
      <p:graphicFrame>
        <p:nvGraphicFramePr>
          <p:cNvPr id="15367" name="Object 7">
            <a:hlinkClick r:id="" action="ppaction://ole?verb=0"/>
          </p:cNvPr>
          <p:cNvGraphicFramePr>
            <a:graphicFrameLocks/>
          </p:cNvGraphicFramePr>
          <p:nvPr/>
        </p:nvGraphicFramePr>
        <p:xfrm>
          <a:off x="4191000" y="2103438"/>
          <a:ext cx="1641475" cy="779462"/>
        </p:xfrm>
        <a:graphic>
          <a:graphicData uri="http://schemas.openxmlformats.org/presentationml/2006/ole">
            <p:oleObj spid="_x0000_s15367" name="Equation" r:id="rId5" imgW="1641240" imgH="779400" progId="Equation.3">
              <p:embed/>
            </p:oleObj>
          </a:graphicData>
        </a:graphic>
      </p:graphicFrame>
      <p:graphicFrame>
        <p:nvGraphicFramePr>
          <p:cNvPr id="15368" name="Object 8">
            <a:hlinkClick r:id="" action="ppaction://ole?verb=0"/>
          </p:cNvPr>
          <p:cNvGraphicFramePr>
            <a:graphicFrameLocks/>
          </p:cNvGraphicFramePr>
          <p:nvPr/>
        </p:nvGraphicFramePr>
        <p:xfrm>
          <a:off x="6324600" y="2103438"/>
          <a:ext cx="1641475" cy="779462"/>
        </p:xfrm>
        <a:graphic>
          <a:graphicData uri="http://schemas.openxmlformats.org/presentationml/2006/ole">
            <p:oleObj spid="_x0000_s15368" name="Equation" r:id="rId6" imgW="1641240" imgH="779400" progId="Equation.3">
              <p:embed/>
            </p:oleObj>
          </a:graphicData>
        </a:graphic>
      </p:graphicFrame>
      <p:graphicFrame>
        <p:nvGraphicFramePr>
          <p:cNvPr id="15369" name="Object 9">
            <a:hlinkClick r:id="" action="ppaction://ole?verb=0"/>
          </p:cNvPr>
          <p:cNvGraphicFramePr>
            <a:graphicFrameLocks/>
          </p:cNvGraphicFramePr>
          <p:nvPr/>
        </p:nvGraphicFramePr>
        <p:xfrm>
          <a:off x="3581400" y="2560638"/>
          <a:ext cx="1641475" cy="779462"/>
        </p:xfrm>
        <a:graphic>
          <a:graphicData uri="http://schemas.openxmlformats.org/presentationml/2006/ole">
            <p:oleObj spid="_x0000_s15369" name="Equation" r:id="rId7" imgW="1641240" imgH="779400" progId="Equation.3">
              <p:embed/>
            </p:oleObj>
          </a:graphicData>
        </a:graphic>
      </p:graphicFrame>
      <p:graphicFrame>
        <p:nvGraphicFramePr>
          <p:cNvPr id="15370" name="Object 10">
            <a:hlinkClick r:id="" action="ppaction://ole?verb=0"/>
          </p:cNvPr>
          <p:cNvGraphicFramePr>
            <a:graphicFrameLocks/>
          </p:cNvGraphicFramePr>
          <p:nvPr/>
        </p:nvGraphicFramePr>
        <p:xfrm>
          <a:off x="5867400" y="2560638"/>
          <a:ext cx="1641475" cy="779462"/>
        </p:xfrm>
        <a:graphic>
          <a:graphicData uri="http://schemas.openxmlformats.org/presentationml/2006/ole">
            <p:oleObj spid="_x0000_s15370" name="Equation" r:id="rId8" imgW="1641240" imgH="779400" progId="Equation.3">
              <p:embed/>
            </p:oleObj>
          </a:graphicData>
        </a:graphic>
      </p:graphicFrame>
      <p:graphicFrame>
        <p:nvGraphicFramePr>
          <p:cNvPr id="15371" name="Object 11">
            <a:hlinkClick r:id="" action="ppaction://ole?verb=0"/>
          </p:cNvPr>
          <p:cNvGraphicFramePr>
            <a:graphicFrameLocks/>
          </p:cNvGraphicFramePr>
          <p:nvPr/>
        </p:nvGraphicFramePr>
        <p:xfrm>
          <a:off x="7700963" y="2565400"/>
          <a:ext cx="1422400" cy="771525"/>
        </p:xfrm>
        <a:graphic>
          <a:graphicData uri="http://schemas.openxmlformats.org/presentationml/2006/ole">
            <p:oleObj spid="_x0000_s15371" name="Equation" r:id="rId9" imgW="1422360" imgH="771480" progId="Equation.3">
              <p:embed/>
            </p:oleObj>
          </a:graphicData>
        </a:graphic>
      </p:graphicFrame>
      <p:graphicFrame>
        <p:nvGraphicFramePr>
          <p:cNvPr id="15372" name="Object 12">
            <a:hlinkClick r:id="" action="ppaction://ole?verb=0"/>
          </p:cNvPr>
          <p:cNvGraphicFramePr>
            <a:graphicFrameLocks/>
          </p:cNvGraphicFramePr>
          <p:nvPr/>
        </p:nvGraphicFramePr>
        <p:xfrm>
          <a:off x="2971800" y="3551238"/>
          <a:ext cx="1641475" cy="779462"/>
        </p:xfrm>
        <a:graphic>
          <a:graphicData uri="http://schemas.openxmlformats.org/presentationml/2006/ole">
            <p:oleObj spid="_x0000_s15372" name="Equation" r:id="rId10" imgW="1641240" imgH="779400" progId="Equation.3">
              <p:embed/>
            </p:oleObj>
          </a:graphicData>
        </a:graphic>
      </p:graphicFrame>
      <p:graphicFrame>
        <p:nvGraphicFramePr>
          <p:cNvPr id="15373" name="Object 13">
            <a:hlinkClick r:id="" action="ppaction://ole?verb=0"/>
          </p:cNvPr>
          <p:cNvGraphicFramePr>
            <a:graphicFrameLocks/>
          </p:cNvGraphicFramePr>
          <p:nvPr/>
        </p:nvGraphicFramePr>
        <p:xfrm>
          <a:off x="7996238" y="4008438"/>
          <a:ext cx="609600" cy="322262"/>
        </p:xfrm>
        <a:graphic>
          <a:graphicData uri="http://schemas.openxmlformats.org/presentationml/2006/ole">
            <p:oleObj spid="_x0000_s15373" name="Equation" r:id="rId11" imgW="609480" imgH="322200" progId="Equation.3">
              <p:embed/>
            </p:oleObj>
          </a:graphicData>
        </a:graphic>
      </p:graphicFrame>
      <p:graphicFrame>
        <p:nvGraphicFramePr>
          <p:cNvPr id="15374" name="Object 14">
            <a:hlinkClick r:id="" action="ppaction://ole?verb=0"/>
          </p:cNvPr>
          <p:cNvGraphicFramePr>
            <a:graphicFrameLocks/>
          </p:cNvGraphicFramePr>
          <p:nvPr/>
        </p:nvGraphicFramePr>
        <p:xfrm>
          <a:off x="8072438" y="4465638"/>
          <a:ext cx="609600" cy="322262"/>
        </p:xfrm>
        <a:graphic>
          <a:graphicData uri="http://schemas.openxmlformats.org/presentationml/2006/ole">
            <p:oleObj spid="_x0000_s15374" name="Equation" r:id="rId12" imgW="609480" imgH="322200" progId="Equation.3">
              <p:embed/>
            </p:oleObj>
          </a:graphicData>
        </a:graphic>
      </p:graphicFrame>
      <p:graphicFrame>
        <p:nvGraphicFramePr>
          <p:cNvPr id="15375" name="Object 15">
            <a:hlinkClick r:id="" action="ppaction://ole?verb=0"/>
          </p:cNvPr>
          <p:cNvGraphicFramePr>
            <a:graphicFrameLocks/>
          </p:cNvGraphicFramePr>
          <p:nvPr/>
        </p:nvGraphicFramePr>
        <p:xfrm>
          <a:off x="833438" y="4922838"/>
          <a:ext cx="609600" cy="322262"/>
        </p:xfrm>
        <a:graphic>
          <a:graphicData uri="http://schemas.openxmlformats.org/presentationml/2006/ole">
            <p:oleObj spid="_x0000_s15375" name="Equation" r:id="rId13" imgW="609480" imgH="322200" progId="Equation.3">
              <p:embed/>
            </p:oleObj>
          </a:graphicData>
        </a:graphic>
      </p:graphicFrame>
      <p:graphicFrame>
        <p:nvGraphicFramePr>
          <p:cNvPr id="15376" name="Object 16">
            <a:hlinkClick r:id="" action="ppaction://ole?verb=0"/>
          </p:cNvPr>
          <p:cNvGraphicFramePr>
            <a:graphicFrameLocks/>
          </p:cNvGraphicFramePr>
          <p:nvPr/>
        </p:nvGraphicFramePr>
        <p:xfrm>
          <a:off x="2128838" y="4922838"/>
          <a:ext cx="609600" cy="322262"/>
        </p:xfrm>
        <a:graphic>
          <a:graphicData uri="http://schemas.openxmlformats.org/presentationml/2006/ole">
            <p:oleObj spid="_x0000_s15376" name="Equation" r:id="rId14" imgW="609480" imgH="322200" progId="Equation.3">
              <p:embed/>
            </p:oleObj>
          </a:graphicData>
        </a:graphic>
      </p:graphicFrame>
      <p:graphicFrame>
        <p:nvGraphicFramePr>
          <p:cNvPr id="15377" name="Object 17">
            <a:hlinkClick r:id="" action="ppaction://ole?verb=0"/>
          </p:cNvPr>
          <p:cNvGraphicFramePr>
            <a:graphicFrameLocks/>
          </p:cNvGraphicFramePr>
          <p:nvPr/>
        </p:nvGraphicFramePr>
        <p:xfrm>
          <a:off x="6167438" y="4922838"/>
          <a:ext cx="609600" cy="322262"/>
        </p:xfrm>
        <a:graphic>
          <a:graphicData uri="http://schemas.openxmlformats.org/presentationml/2006/ole">
            <p:oleObj spid="_x0000_s15377" name="Equation" r:id="rId15" imgW="609480" imgH="322200" progId="Equation.3">
              <p:embed/>
            </p:oleObj>
          </a:graphicData>
        </a:graphic>
      </p:graphicFrame>
      <p:graphicFrame>
        <p:nvGraphicFramePr>
          <p:cNvPr id="15378" name="Object 18">
            <a:hlinkClick r:id="" action="ppaction://ole?verb=0"/>
          </p:cNvPr>
          <p:cNvGraphicFramePr>
            <a:graphicFrameLocks/>
          </p:cNvGraphicFramePr>
          <p:nvPr/>
        </p:nvGraphicFramePr>
        <p:xfrm>
          <a:off x="985838" y="5456238"/>
          <a:ext cx="609600" cy="322262"/>
        </p:xfrm>
        <a:graphic>
          <a:graphicData uri="http://schemas.openxmlformats.org/presentationml/2006/ole">
            <p:oleObj spid="_x0000_s15378" name="Equation" r:id="rId16" imgW="609480" imgH="322200" progId="Equation.3">
              <p:embed/>
            </p:oleObj>
          </a:graphicData>
        </a:graphic>
      </p:graphicFrame>
      <p:graphicFrame>
        <p:nvGraphicFramePr>
          <p:cNvPr id="15379" name="Object 19">
            <a:hlinkClick r:id="" action="ppaction://ole?verb=0"/>
          </p:cNvPr>
          <p:cNvGraphicFramePr>
            <a:graphicFrameLocks/>
          </p:cNvGraphicFramePr>
          <p:nvPr/>
        </p:nvGraphicFramePr>
        <p:xfrm>
          <a:off x="3957638" y="5456238"/>
          <a:ext cx="609600" cy="322262"/>
        </p:xfrm>
        <a:graphic>
          <a:graphicData uri="http://schemas.openxmlformats.org/presentationml/2006/ole">
            <p:oleObj spid="_x0000_s15379" name="Equation" r:id="rId17" imgW="609480" imgH="322200" progId="Equation.3">
              <p:embed/>
            </p:oleObj>
          </a:graphicData>
        </a:graphic>
      </p:graphicFrame>
      <p:graphicFrame>
        <p:nvGraphicFramePr>
          <p:cNvPr id="15380" name="Object 20">
            <a:hlinkClick r:id="" action="ppaction://ole?verb=0"/>
          </p:cNvPr>
          <p:cNvGraphicFramePr>
            <a:graphicFrameLocks/>
          </p:cNvGraphicFramePr>
          <p:nvPr/>
        </p:nvGraphicFramePr>
        <p:xfrm>
          <a:off x="1062038" y="5989638"/>
          <a:ext cx="609600" cy="322262"/>
        </p:xfrm>
        <a:graphic>
          <a:graphicData uri="http://schemas.openxmlformats.org/presentationml/2006/ole">
            <p:oleObj spid="_x0000_s15380" name="Equation" r:id="rId18" imgW="609480" imgH="322200" progId="Equation.3">
              <p:embed/>
            </p:oleObj>
          </a:graphicData>
        </a:graphic>
      </p:graphicFrame>
      <p:graphicFrame>
        <p:nvGraphicFramePr>
          <p:cNvPr id="15381" name="Object 21">
            <a:hlinkClick r:id="" action="ppaction://ole?verb=0"/>
          </p:cNvPr>
          <p:cNvGraphicFramePr>
            <a:graphicFrameLocks/>
          </p:cNvGraphicFramePr>
          <p:nvPr/>
        </p:nvGraphicFramePr>
        <p:xfrm>
          <a:off x="2586038" y="5989638"/>
          <a:ext cx="609600" cy="322262"/>
        </p:xfrm>
        <a:graphic>
          <a:graphicData uri="http://schemas.openxmlformats.org/presentationml/2006/ole">
            <p:oleObj spid="_x0000_s15381" name="Equation" r:id="rId19" imgW="609480" imgH="322200" progId="Equation.3">
              <p:embed/>
            </p:oleObj>
          </a:graphicData>
        </a:graphic>
      </p:graphicFrame>
      <p:graphicFrame>
        <p:nvGraphicFramePr>
          <p:cNvPr id="15382" name="Object 22">
            <a:hlinkClick r:id="" action="ppaction://ole?verb=0"/>
          </p:cNvPr>
          <p:cNvGraphicFramePr>
            <a:graphicFrameLocks/>
          </p:cNvGraphicFramePr>
          <p:nvPr/>
        </p:nvGraphicFramePr>
        <p:xfrm>
          <a:off x="6777038" y="5989638"/>
          <a:ext cx="609600" cy="322262"/>
        </p:xfrm>
        <a:graphic>
          <a:graphicData uri="http://schemas.openxmlformats.org/presentationml/2006/ole">
            <p:oleObj spid="_x0000_s15382" name="Equation" r:id="rId20" imgW="609480" imgH="322200" progId="Equation.3">
              <p:embed/>
            </p:oleObj>
          </a:graphicData>
        </a:graphic>
      </p:graphicFrame>
      <p:sp>
        <p:nvSpPr>
          <p:cNvPr id="23" name="Rectangle 22"/>
          <p:cNvSpPr/>
          <p:nvPr/>
        </p:nvSpPr>
        <p:spPr bwMode="auto">
          <a:xfrm>
            <a:off x="152400" y="1524000"/>
            <a:ext cx="8763000" cy="15240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5791200"/>
            <a:ext cx="1905000" cy="457200"/>
          </a:xfrm>
          <a:prstGeom prst="rect">
            <a:avLst/>
          </a:prstGeom>
          <a:noFill/>
          <a:ln w="9525">
            <a:noFill/>
            <a:miter lim="800000"/>
            <a:headEnd/>
            <a:tailEnd/>
          </a:ln>
          <a:effectLst/>
        </p:spPr>
        <p:txBody>
          <a:bodyPr wrap="none" anchor="ctr"/>
          <a:lstStyle/>
          <a:p>
            <a:endParaRPr lang="en-US"/>
          </a:p>
        </p:txBody>
      </p:sp>
      <p:sp>
        <p:nvSpPr>
          <p:cNvPr id="17411" name="Rectangle 3"/>
          <p:cNvSpPr>
            <a:spLocks noChangeArrowheads="1"/>
          </p:cNvSpPr>
          <p:nvPr/>
        </p:nvSpPr>
        <p:spPr bwMode="auto">
          <a:xfrm>
            <a:off x="3124200" y="5791200"/>
            <a:ext cx="2895600" cy="457200"/>
          </a:xfrm>
          <a:prstGeom prst="rect">
            <a:avLst/>
          </a:prstGeom>
          <a:noFill/>
          <a:ln w="9525">
            <a:noFill/>
            <a:miter lim="800000"/>
            <a:headEnd/>
            <a:tailEnd/>
          </a:ln>
          <a:effec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a:t>Reasoning About FDs  (Contd.)</a:t>
            </a:r>
          </a:p>
        </p:txBody>
      </p:sp>
      <p:sp>
        <p:nvSpPr>
          <p:cNvPr id="17413" name="Rectangle 5"/>
          <p:cNvSpPr>
            <a:spLocks noGrp="1" noChangeArrowheads="1"/>
          </p:cNvSpPr>
          <p:nvPr>
            <p:ph type="body" idx="1"/>
          </p:nvPr>
        </p:nvSpPr>
        <p:spPr>
          <a:xfrm>
            <a:off x="0" y="1600200"/>
            <a:ext cx="8839200" cy="4876800"/>
          </a:xfrm>
          <a:noFill/>
          <a:ln/>
        </p:spPr>
        <p:txBody>
          <a:bodyPr/>
          <a:lstStyle/>
          <a:p>
            <a:r>
              <a:rPr lang="en-US" dirty="0"/>
              <a:t>Computing the closure of a set of FDs can be expensive.  (Size of closure is exponential in # </a:t>
            </a:r>
            <a:r>
              <a:rPr lang="en-US" dirty="0" err="1"/>
              <a:t>attrs</a:t>
            </a:r>
            <a:r>
              <a:rPr lang="en-US" dirty="0"/>
              <a:t>!)</a:t>
            </a:r>
          </a:p>
          <a:p>
            <a:r>
              <a:rPr lang="en-US" dirty="0"/>
              <a:t>Typically, we just want to check if a given FD </a:t>
            </a:r>
            <a:r>
              <a:rPr lang="en-US" i="1" dirty="0"/>
              <a:t>X     Y </a:t>
            </a:r>
            <a:r>
              <a:rPr lang="en-US" dirty="0"/>
              <a:t>is in the closure of a set of FDs </a:t>
            </a:r>
            <a:r>
              <a:rPr lang="en-US" i="1" dirty="0"/>
              <a:t>F</a:t>
            </a:r>
            <a:r>
              <a:rPr lang="en-US" dirty="0"/>
              <a:t>.  An efficient check:</a:t>
            </a:r>
          </a:p>
          <a:p>
            <a:pPr lvl="1">
              <a:buSzPct val="75000"/>
            </a:pPr>
            <a:r>
              <a:rPr lang="en-US" dirty="0"/>
              <a:t>Compute </a:t>
            </a:r>
            <a:r>
              <a:rPr lang="en-US" i="1" u="sng" dirty="0">
                <a:solidFill>
                  <a:schemeClr val="accent2"/>
                </a:solidFill>
              </a:rPr>
              <a:t>attribute closure</a:t>
            </a:r>
            <a:r>
              <a:rPr lang="en-US" i="1" dirty="0">
                <a:solidFill>
                  <a:schemeClr val="accent2"/>
                </a:solidFill>
              </a:rPr>
              <a:t> </a:t>
            </a:r>
            <a:r>
              <a:rPr lang="en-US" dirty="0"/>
              <a:t>of X (denoted        ) </a:t>
            </a:r>
            <a:r>
              <a:rPr lang="en-US" dirty="0" err="1"/>
              <a:t>wrt</a:t>
            </a:r>
            <a:r>
              <a:rPr lang="en-US" dirty="0"/>
              <a:t> </a:t>
            </a:r>
            <a:r>
              <a:rPr lang="en-US" i="1" dirty="0"/>
              <a:t>F:</a:t>
            </a:r>
          </a:p>
          <a:p>
            <a:pPr lvl="2"/>
            <a:r>
              <a:rPr lang="en-US" dirty="0"/>
              <a:t>Set of all attributes A such that X       A is in</a:t>
            </a:r>
          </a:p>
          <a:p>
            <a:pPr lvl="1">
              <a:buSzPct val="75000"/>
            </a:pPr>
            <a:r>
              <a:rPr lang="en-US" dirty="0" smtClean="0"/>
              <a:t>Check </a:t>
            </a:r>
            <a:r>
              <a:rPr lang="en-US" dirty="0"/>
              <a:t>if Y is in</a:t>
            </a:r>
          </a:p>
          <a:p>
            <a:r>
              <a:rPr lang="en-US" dirty="0"/>
              <a:t>Does F = {A      B,  B      C,  C D      E }  imply  A      E?</a:t>
            </a:r>
          </a:p>
          <a:p>
            <a:pPr lvl="1">
              <a:buSzPct val="75000"/>
            </a:pPr>
            <a:r>
              <a:rPr lang="en-US" dirty="0" err="1"/>
              <a:t>i.e</a:t>
            </a:r>
            <a:r>
              <a:rPr lang="en-US" dirty="0"/>
              <a:t>,  </a:t>
            </a:r>
            <a:r>
              <a:rPr lang="en-US" dirty="0">
                <a:solidFill>
                  <a:schemeClr val="accent2"/>
                </a:solidFill>
              </a:rPr>
              <a:t>is  A      E  in the closure       ?  Equivalently, is E in      </a:t>
            </a:r>
            <a:r>
              <a:rPr lang="en-US" dirty="0" smtClean="0">
                <a:solidFill>
                  <a:schemeClr val="accent2"/>
                </a:solidFill>
              </a:rPr>
              <a:t>? </a:t>
            </a:r>
            <a:endParaRPr lang="en-US" dirty="0">
              <a:solidFill>
                <a:schemeClr val="accent2"/>
              </a:solidFill>
            </a:endParaRPr>
          </a:p>
        </p:txBody>
      </p:sp>
      <p:graphicFrame>
        <p:nvGraphicFramePr>
          <p:cNvPr id="17414" name="Object 6">
            <a:hlinkClick r:id="" action="ppaction://ole?verb=0"/>
          </p:cNvPr>
          <p:cNvGraphicFramePr>
            <a:graphicFrameLocks/>
          </p:cNvGraphicFramePr>
          <p:nvPr/>
        </p:nvGraphicFramePr>
        <p:xfrm>
          <a:off x="7920038" y="2636838"/>
          <a:ext cx="609600" cy="322262"/>
        </p:xfrm>
        <a:graphic>
          <a:graphicData uri="http://schemas.openxmlformats.org/presentationml/2006/ole">
            <p:oleObj spid="_x0000_s17414" name="Equation" r:id="rId4" imgW="609480" imgH="322200" progId="Equation.3">
              <p:embed/>
            </p:oleObj>
          </a:graphicData>
        </a:graphic>
      </p:graphicFrame>
      <p:graphicFrame>
        <p:nvGraphicFramePr>
          <p:cNvPr id="17415" name="Object 7">
            <a:hlinkClick r:id="" action="ppaction://ole?verb=0"/>
          </p:cNvPr>
          <p:cNvGraphicFramePr>
            <a:graphicFrameLocks/>
          </p:cNvGraphicFramePr>
          <p:nvPr/>
        </p:nvGraphicFramePr>
        <p:xfrm>
          <a:off x="6172200" y="3378200"/>
          <a:ext cx="1739900" cy="682625"/>
        </p:xfrm>
        <a:graphic>
          <a:graphicData uri="http://schemas.openxmlformats.org/presentationml/2006/ole">
            <p:oleObj spid="_x0000_s17415" name="Equation" r:id="rId5" imgW="1739880" imgH="682560" progId="Equation.3">
              <p:embed/>
            </p:oleObj>
          </a:graphicData>
        </a:graphic>
      </p:graphicFrame>
      <p:graphicFrame>
        <p:nvGraphicFramePr>
          <p:cNvPr id="17416" name="Object 8">
            <a:hlinkClick r:id="" action="ppaction://ole?verb=0"/>
          </p:cNvPr>
          <p:cNvGraphicFramePr>
            <a:graphicFrameLocks/>
          </p:cNvGraphicFramePr>
          <p:nvPr/>
        </p:nvGraphicFramePr>
        <p:xfrm>
          <a:off x="5710238" y="4008438"/>
          <a:ext cx="609600" cy="322262"/>
        </p:xfrm>
        <a:graphic>
          <a:graphicData uri="http://schemas.openxmlformats.org/presentationml/2006/ole">
            <p:oleObj spid="_x0000_s17416" name="Equation" r:id="rId6" imgW="609480" imgH="322200" progId="Equation.3">
              <p:embed/>
            </p:oleObj>
          </a:graphicData>
        </a:graphic>
      </p:graphicFrame>
      <p:graphicFrame>
        <p:nvGraphicFramePr>
          <p:cNvPr id="17417" name="Object 9">
            <a:hlinkClick r:id="" action="ppaction://ole?verb=0"/>
          </p:cNvPr>
          <p:cNvGraphicFramePr>
            <a:graphicFrameLocks/>
          </p:cNvGraphicFramePr>
          <p:nvPr/>
        </p:nvGraphicFramePr>
        <p:xfrm>
          <a:off x="2947987" y="4305300"/>
          <a:ext cx="1852613" cy="723900"/>
        </p:xfrm>
        <a:graphic>
          <a:graphicData uri="http://schemas.openxmlformats.org/presentationml/2006/ole">
            <p:oleObj spid="_x0000_s17417" name="Equation" r:id="rId7" imgW="1852560" imgH="723600" progId="Equation.3">
              <p:embed/>
            </p:oleObj>
          </a:graphicData>
        </a:graphic>
      </p:graphicFrame>
      <p:graphicFrame>
        <p:nvGraphicFramePr>
          <p:cNvPr id="17418" name="Object 10">
            <a:hlinkClick r:id="" action="ppaction://ole?verb=0"/>
          </p:cNvPr>
          <p:cNvGraphicFramePr>
            <a:graphicFrameLocks/>
          </p:cNvGraphicFramePr>
          <p:nvPr/>
        </p:nvGraphicFramePr>
        <p:xfrm>
          <a:off x="7175500" y="3886200"/>
          <a:ext cx="1587500" cy="796925"/>
        </p:xfrm>
        <a:graphic>
          <a:graphicData uri="http://schemas.openxmlformats.org/presentationml/2006/ole">
            <p:oleObj spid="_x0000_s17418" name="Equation" r:id="rId8" imgW="1587240" imgH="796680" progId="Equation.3">
              <p:embed/>
            </p:oleObj>
          </a:graphicData>
        </a:graphic>
      </p:graphicFrame>
      <p:graphicFrame>
        <p:nvGraphicFramePr>
          <p:cNvPr id="17419" name="Object 11">
            <a:hlinkClick r:id="" action="ppaction://ole?verb=0"/>
          </p:cNvPr>
          <p:cNvGraphicFramePr>
            <a:graphicFrameLocks/>
          </p:cNvGraphicFramePr>
          <p:nvPr/>
        </p:nvGraphicFramePr>
        <p:xfrm>
          <a:off x="8153400" y="5375275"/>
          <a:ext cx="749300" cy="415925"/>
        </p:xfrm>
        <a:graphic>
          <a:graphicData uri="http://schemas.openxmlformats.org/presentationml/2006/ole">
            <p:oleObj spid="_x0000_s17419" name="Equation" r:id="rId9" imgW="749160" imgH="415800" progId="Equation.3">
              <p:embed/>
            </p:oleObj>
          </a:graphicData>
        </a:graphic>
      </p:graphicFrame>
      <p:graphicFrame>
        <p:nvGraphicFramePr>
          <p:cNvPr id="17420" name="Object 12">
            <a:hlinkClick r:id="" action="ppaction://ole?verb=0"/>
          </p:cNvPr>
          <p:cNvGraphicFramePr>
            <a:graphicFrameLocks/>
          </p:cNvGraphicFramePr>
          <p:nvPr/>
        </p:nvGraphicFramePr>
        <p:xfrm>
          <a:off x="4648200" y="5257800"/>
          <a:ext cx="1587500" cy="796925"/>
        </p:xfrm>
        <a:graphic>
          <a:graphicData uri="http://schemas.openxmlformats.org/presentationml/2006/ole">
            <p:oleObj spid="_x0000_s17420" name="Equation" r:id="rId10" imgW="1587240" imgH="796680" progId="Equation.3">
              <p:embed/>
            </p:oleObj>
          </a:graphicData>
        </a:graphic>
      </p:graphicFrame>
      <p:graphicFrame>
        <p:nvGraphicFramePr>
          <p:cNvPr id="17421" name="Object 13">
            <a:hlinkClick r:id="" action="ppaction://ole?verb=0"/>
          </p:cNvPr>
          <p:cNvGraphicFramePr>
            <a:graphicFrameLocks/>
          </p:cNvGraphicFramePr>
          <p:nvPr/>
        </p:nvGraphicFramePr>
        <p:xfrm>
          <a:off x="2357438" y="4922838"/>
          <a:ext cx="609600" cy="322262"/>
        </p:xfrm>
        <a:graphic>
          <a:graphicData uri="http://schemas.openxmlformats.org/presentationml/2006/ole">
            <p:oleObj spid="_x0000_s17421" name="Equation" r:id="rId11" imgW="609480" imgH="322200" progId="Equation.3">
              <p:embed/>
            </p:oleObj>
          </a:graphicData>
        </a:graphic>
      </p:graphicFrame>
      <p:graphicFrame>
        <p:nvGraphicFramePr>
          <p:cNvPr id="17422" name="Object 14">
            <a:hlinkClick r:id="" action="ppaction://ole?verb=0"/>
          </p:cNvPr>
          <p:cNvGraphicFramePr>
            <a:graphicFrameLocks/>
          </p:cNvGraphicFramePr>
          <p:nvPr/>
        </p:nvGraphicFramePr>
        <p:xfrm>
          <a:off x="3576638" y="4922838"/>
          <a:ext cx="609600" cy="322262"/>
        </p:xfrm>
        <a:graphic>
          <a:graphicData uri="http://schemas.openxmlformats.org/presentationml/2006/ole">
            <p:oleObj spid="_x0000_s17422" name="Equation" r:id="rId12" imgW="609480" imgH="322200" progId="Equation.3">
              <p:embed/>
            </p:oleObj>
          </a:graphicData>
        </a:graphic>
      </p:graphicFrame>
      <p:graphicFrame>
        <p:nvGraphicFramePr>
          <p:cNvPr id="17423" name="Object 15">
            <a:hlinkClick r:id="" action="ppaction://ole?verb=0"/>
          </p:cNvPr>
          <p:cNvGraphicFramePr>
            <a:graphicFrameLocks/>
          </p:cNvGraphicFramePr>
          <p:nvPr/>
        </p:nvGraphicFramePr>
        <p:xfrm>
          <a:off x="5253038" y="4922838"/>
          <a:ext cx="609600" cy="322262"/>
        </p:xfrm>
        <a:graphic>
          <a:graphicData uri="http://schemas.openxmlformats.org/presentationml/2006/ole">
            <p:oleObj spid="_x0000_s17423" name="Equation" r:id="rId13" imgW="609480" imgH="322200" progId="Equation.3">
              <p:embed/>
            </p:oleObj>
          </a:graphicData>
        </a:graphic>
      </p:graphicFrame>
      <p:graphicFrame>
        <p:nvGraphicFramePr>
          <p:cNvPr id="17424" name="Object 16">
            <a:hlinkClick r:id="" action="ppaction://ole?verb=0"/>
          </p:cNvPr>
          <p:cNvGraphicFramePr>
            <a:graphicFrameLocks/>
          </p:cNvGraphicFramePr>
          <p:nvPr/>
        </p:nvGraphicFramePr>
        <p:xfrm>
          <a:off x="7767638" y="4922838"/>
          <a:ext cx="609600" cy="322262"/>
        </p:xfrm>
        <a:graphic>
          <a:graphicData uri="http://schemas.openxmlformats.org/presentationml/2006/ole">
            <p:oleObj spid="_x0000_s17424" name="Equation" r:id="rId14" imgW="609480" imgH="322200" progId="Equation.3">
              <p:embed/>
            </p:oleObj>
          </a:graphicData>
        </a:graphic>
      </p:graphicFrame>
      <p:graphicFrame>
        <p:nvGraphicFramePr>
          <p:cNvPr id="17425" name="Object 17">
            <a:hlinkClick r:id="" action="ppaction://ole?verb=0"/>
          </p:cNvPr>
          <p:cNvGraphicFramePr>
            <a:graphicFrameLocks/>
          </p:cNvGraphicFramePr>
          <p:nvPr/>
        </p:nvGraphicFramePr>
        <p:xfrm>
          <a:off x="1976438" y="5380038"/>
          <a:ext cx="609600" cy="322262"/>
        </p:xfrm>
        <a:graphic>
          <a:graphicData uri="http://schemas.openxmlformats.org/presentationml/2006/ole">
            <p:oleObj spid="_x0000_s17425" name="Equation" r:id="rId15" imgW="609480" imgH="322200" progId="Equation.3">
              <p:embed/>
            </p:oleObj>
          </a:graphicData>
        </a:graphic>
      </p:graphicFrame>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Closure Ex.</a:t>
            </a:r>
            <a:endParaRPr lang="en-US" dirty="0"/>
          </a:p>
        </p:txBody>
      </p:sp>
      <p:sp>
        <p:nvSpPr>
          <p:cNvPr id="3" name="Content Placeholder 2"/>
          <p:cNvSpPr>
            <a:spLocks noGrp="1"/>
          </p:cNvSpPr>
          <p:nvPr>
            <p:ph idx="1"/>
          </p:nvPr>
        </p:nvSpPr>
        <p:spPr>
          <a:xfrm>
            <a:off x="0" y="1600200"/>
            <a:ext cx="8915400" cy="4876800"/>
          </a:xfrm>
        </p:spPr>
        <p:txBody>
          <a:bodyPr/>
          <a:lstStyle/>
          <a:p>
            <a:r>
              <a:rPr lang="en-US" sz="2400" dirty="0" smtClean="0"/>
              <a:t>F={SSN</a:t>
            </a:r>
            <a:r>
              <a:rPr lang="en-US" sz="2400" dirty="0" smtClean="0">
                <a:sym typeface="Wingdings" pitchFamily="2" charset="2"/>
              </a:rPr>
              <a:t>ENAME, </a:t>
            </a:r>
          </a:p>
          <a:p>
            <a:pPr>
              <a:buNone/>
            </a:pPr>
            <a:r>
              <a:rPr lang="en-US" sz="2400" dirty="0" smtClean="0">
                <a:sym typeface="Wingdings" pitchFamily="2" charset="2"/>
              </a:rPr>
              <a:t>		PNUMBER {PNAME, PLOCATION},</a:t>
            </a:r>
          </a:p>
          <a:p>
            <a:pPr>
              <a:buNone/>
            </a:pPr>
            <a:r>
              <a:rPr lang="en-US" sz="2400" dirty="0" smtClean="0">
                <a:sym typeface="Wingdings" pitchFamily="2" charset="2"/>
              </a:rPr>
              <a:t>		{SSN, PNUMBER}  HOURS}</a:t>
            </a:r>
          </a:p>
          <a:p>
            <a:pPr>
              <a:buNone/>
            </a:pPr>
            <a:endParaRPr lang="en-US" sz="2400" dirty="0" smtClean="0">
              <a:sym typeface="Wingdings" pitchFamily="2" charset="2"/>
            </a:endParaRPr>
          </a:p>
          <a:p>
            <a:pPr>
              <a:buNone/>
            </a:pPr>
            <a:r>
              <a:rPr lang="en-US" sz="2400" b="1" dirty="0" smtClean="0">
                <a:sym typeface="Wingdings" pitchFamily="2" charset="2"/>
              </a:rPr>
              <a:t>Find the following closure sets:</a:t>
            </a:r>
          </a:p>
          <a:p>
            <a:pPr>
              <a:buNone/>
            </a:pPr>
            <a:r>
              <a:rPr lang="en-US" sz="2400" dirty="0" smtClean="0"/>
              <a:t>{SSN}</a:t>
            </a:r>
            <a:r>
              <a:rPr lang="en-US" sz="2400" baseline="30000" dirty="0" smtClean="0"/>
              <a:t>+</a:t>
            </a:r>
            <a:r>
              <a:rPr lang="en-US" sz="2400" dirty="0" smtClean="0">
                <a:sym typeface="Wingdings" pitchFamily="2" charset="2"/>
              </a:rPr>
              <a:t>{SSN, ENAME} </a:t>
            </a:r>
          </a:p>
          <a:p>
            <a:pPr>
              <a:buNone/>
            </a:pPr>
            <a:r>
              <a:rPr lang="en-US" sz="2400" dirty="0" smtClean="0">
                <a:sym typeface="Wingdings" pitchFamily="2" charset="2"/>
              </a:rPr>
              <a:t>{PNUMBER}</a:t>
            </a:r>
            <a:r>
              <a:rPr lang="en-US" sz="2400" baseline="30000" dirty="0" smtClean="0">
                <a:sym typeface="Wingdings" pitchFamily="2" charset="2"/>
              </a:rPr>
              <a:t>+</a:t>
            </a:r>
            <a:r>
              <a:rPr lang="en-US" sz="2400" dirty="0" smtClean="0">
                <a:sym typeface="Wingdings" pitchFamily="2" charset="2"/>
              </a:rPr>
              <a:t> {PNUMBER, PNAME, PLOCATION}</a:t>
            </a:r>
          </a:p>
          <a:p>
            <a:pPr>
              <a:buNone/>
            </a:pPr>
            <a:r>
              <a:rPr lang="en-US" sz="2400" dirty="0" smtClean="0">
                <a:sym typeface="Wingdings" pitchFamily="2" charset="2"/>
              </a:rPr>
              <a:t>{SSN, PNUMBER}</a:t>
            </a:r>
            <a:r>
              <a:rPr lang="en-US" sz="2400" baseline="30000" dirty="0" smtClean="0">
                <a:sym typeface="Wingdings" pitchFamily="2" charset="2"/>
              </a:rPr>
              <a:t>+</a:t>
            </a:r>
            <a:r>
              <a:rPr lang="en-US" sz="2400" dirty="0" smtClean="0">
                <a:sym typeface="Wingdings" pitchFamily="2" charset="2"/>
              </a:rPr>
              <a:t>  </a:t>
            </a:r>
            <a:endParaRPr lang="en-US" sz="2400" dirty="0" smtClean="0">
              <a:sym typeface="Wingdings" pitchFamily="2" charset="2"/>
            </a:endParaRPr>
          </a:p>
          <a:p>
            <a:pPr>
              <a:buNone/>
            </a:pPr>
            <a:r>
              <a:rPr lang="en-US" sz="2400" dirty="0" smtClean="0">
                <a:sym typeface="Wingdings" pitchFamily="2" charset="2"/>
              </a:rPr>
              <a:t>{</a:t>
            </a:r>
            <a:r>
              <a:rPr lang="en-US" sz="2400" dirty="0" smtClean="0">
                <a:sym typeface="Wingdings" pitchFamily="2" charset="2"/>
              </a:rPr>
              <a:t>SSN, PNUMBER, ENAME, PNAME, PLOCATION, HOURS}</a:t>
            </a:r>
          </a:p>
          <a:p>
            <a:pPr>
              <a:buNone/>
            </a:pPr>
            <a:endParaRPr lang="en-US" sz="2400" dirty="0"/>
          </a:p>
        </p:txBody>
      </p:sp>
      <p:sp>
        <p:nvSpPr>
          <p:cNvPr id="4" name="Rectangle 3"/>
          <p:cNvSpPr/>
          <p:nvPr/>
        </p:nvSpPr>
        <p:spPr bwMode="auto">
          <a:xfrm>
            <a:off x="0" y="5181600"/>
            <a:ext cx="85344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18" charset="0"/>
              </a:rPr>
              <a:t>?</a:t>
            </a:r>
            <a:endParaRPr kumimoji="0" lang="en-US" sz="2400" b="0" i="0" u="none" strike="noStrike" cap="none" normalizeH="0" baseline="0" dirty="0" smtClean="0">
              <a:ln>
                <a:noFill/>
              </a:ln>
              <a:solidFill>
                <a:schemeClr val="tx2"/>
              </a:solidFill>
              <a:effectLst/>
              <a:latin typeface="Times New Roman" pitchFamily="18" charset="0"/>
            </a:endParaRPr>
          </a:p>
        </p:txBody>
      </p:sp>
      <p:sp>
        <p:nvSpPr>
          <p:cNvPr id="5" name="Rectangle 4"/>
          <p:cNvSpPr/>
          <p:nvPr/>
        </p:nvSpPr>
        <p:spPr bwMode="auto">
          <a:xfrm>
            <a:off x="2362200" y="4343400"/>
            <a:ext cx="518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18" charset="0"/>
              </a:rPr>
              <a:t>?</a:t>
            </a:r>
            <a:endParaRPr kumimoji="0" lang="en-US" sz="2400" b="0" i="0" u="none" strike="noStrike" cap="none" normalizeH="0" baseline="0" dirty="0" smtClean="0">
              <a:ln>
                <a:noFill/>
              </a:ln>
              <a:solidFill>
                <a:schemeClr val="tx2"/>
              </a:solidFill>
              <a:effectLst/>
              <a:latin typeface="Times New Roman" pitchFamily="18" charset="0"/>
            </a:endParaRPr>
          </a:p>
        </p:txBody>
      </p:sp>
      <p:sp>
        <p:nvSpPr>
          <p:cNvPr id="6" name="Rectangle 5"/>
          <p:cNvSpPr/>
          <p:nvPr/>
        </p:nvSpPr>
        <p:spPr bwMode="auto">
          <a:xfrm>
            <a:off x="1371600" y="3886200"/>
            <a:ext cx="21336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Times New Roman" pitchFamily="18" charset="0"/>
              </a:rPr>
              <a:t>?</a:t>
            </a:r>
            <a:endParaRPr kumimoji="0" lang="en-US" sz="2400" b="0" i="0" u="none" strike="noStrike" cap="none" normalizeH="0" baseline="0" dirty="0" smtClean="0">
              <a:ln>
                <a:noFill/>
              </a:ln>
              <a:solidFill>
                <a:schemeClr val="tx2"/>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problems (1)</a:t>
            </a:r>
            <a:endParaRPr lang="en-US" dirty="0"/>
          </a:p>
        </p:txBody>
      </p:sp>
      <p:sp>
        <p:nvSpPr>
          <p:cNvPr id="3" name="Content Placeholder 2"/>
          <p:cNvSpPr>
            <a:spLocks noGrp="1"/>
          </p:cNvSpPr>
          <p:nvPr>
            <p:ph idx="1"/>
          </p:nvPr>
        </p:nvSpPr>
        <p:spPr>
          <a:xfrm>
            <a:off x="838200" y="1676400"/>
            <a:ext cx="7772400" cy="4076700"/>
          </a:xfrm>
        </p:spPr>
        <p:txBody>
          <a:bodyPr/>
          <a:lstStyle/>
          <a:p>
            <a:pPr>
              <a:buNone/>
            </a:pPr>
            <a:endParaRPr lang="en-US" sz="2000" dirty="0" smtClean="0"/>
          </a:p>
          <a:p>
            <a:pPr marL="457200" indent="-457200">
              <a:buAutoNum type="arabicPeriod"/>
            </a:pPr>
            <a:r>
              <a:rPr lang="en-US" sz="2000" dirty="0" smtClean="0"/>
              <a:t>Consider </a:t>
            </a:r>
            <a:r>
              <a:rPr lang="en-US" sz="2000" dirty="0" smtClean="0"/>
              <a:t>the relation schema R(A,B,C), which has the FD B → C. If A is a candidate key for R, is it possible for R to be in BCNF? If so, under what conditions?  If not, explain why not</a:t>
            </a:r>
            <a:r>
              <a:rPr lang="en-US" sz="2000" dirty="0" smtClean="0"/>
              <a:t>.</a:t>
            </a:r>
          </a:p>
          <a:p>
            <a:pPr marL="857250" lvl="1" indent="-457200">
              <a:buNone/>
            </a:pPr>
            <a:endParaRPr lang="en-US" sz="1600" dirty="0" smtClean="0"/>
          </a:p>
          <a:p>
            <a:pPr>
              <a:buNone/>
            </a:pPr>
            <a:r>
              <a:rPr lang="en-US" sz="2000" dirty="0" smtClean="0"/>
              <a:t>2. Suppose we have a relation schema R(A,B,C) representing a relationship between two entity sets with keys A and B, respectively, and suppose that R has (among others) the FDs A → B and B → A. Explain what such a pair of dependencies means (i.e., what they imply about the relationship that the relation models</a:t>
            </a:r>
            <a:r>
              <a:rPr lang="en-US" sz="2000" dirty="0" smtClean="0"/>
              <a:t>).</a:t>
            </a:r>
          </a:p>
          <a:p>
            <a:pPr>
              <a:buNone/>
            </a:pPr>
            <a:r>
              <a:rPr lang="en-US" sz="2000" dirty="0" smtClean="0"/>
              <a:t>		 </a:t>
            </a:r>
            <a:r>
              <a:rPr lang="en-US" sz="2000" dirty="0" smtClean="0"/>
              <a:t>ANS: ONE-TO-ONE </a:t>
            </a:r>
            <a:r>
              <a:rPr lang="en-US" sz="2000" dirty="0" smtClean="0"/>
              <a:t>RELATION</a:t>
            </a:r>
          </a:p>
          <a:p>
            <a:pPr>
              <a:buNone/>
            </a:pPr>
            <a:endParaRPr lang="en-US" sz="2000" dirty="0"/>
          </a:p>
        </p:txBody>
      </p:sp>
      <p:sp>
        <p:nvSpPr>
          <p:cNvPr id="5" name="Rectangle 4"/>
          <p:cNvSpPr/>
          <p:nvPr/>
        </p:nvSpPr>
        <p:spPr bwMode="auto">
          <a:xfrm>
            <a:off x="1828800" y="5257800"/>
            <a:ext cx="4038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problems (2)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Consider a relation </a:t>
            </a:r>
            <a:r>
              <a:rPr lang="en-US" i="1" dirty="0">
                <a:solidFill>
                  <a:schemeClr val="tx1"/>
                </a:solidFill>
                <a:latin typeface="+mn-lt"/>
                <a:ea typeface="+mn-ea"/>
                <a:cs typeface="+mn-cs"/>
              </a:rPr>
              <a:t>R with five attributes ABCDE. You are given </a:t>
            </a:r>
            <a:r>
              <a:rPr lang="en-US" i="1" dirty="0" smtClean="0">
                <a:solidFill>
                  <a:schemeClr val="tx1"/>
                </a:solidFill>
                <a:latin typeface="+mn-lt"/>
                <a:ea typeface="+mn-ea"/>
                <a:cs typeface="+mn-cs"/>
              </a:rPr>
              <a:t>the </a:t>
            </a:r>
            <a:r>
              <a:rPr lang="en-US" dirty="0" smtClean="0">
                <a:solidFill>
                  <a:schemeClr val="tx1"/>
                </a:solidFill>
                <a:latin typeface="+mn-lt"/>
                <a:ea typeface="+mn-ea"/>
                <a:cs typeface="+mn-cs"/>
              </a:rPr>
              <a:t>following </a:t>
            </a:r>
            <a:r>
              <a:rPr lang="en-US" dirty="0">
                <a:solidFill>
                  <a:schemeClr val="tx1"/>
                </a:solidFill>
                <a:latin typeface="+mn-lt"/>
                <a:ea typeface="+mn-ea"/>
                <a:cs typeface="+mn-cs"/>
              </a:rPr>
              <a:t>dependencies: </a:t>
            </a:r>
            <a:r>
              <a:rPr lang="en-US" i="1" dirty="0">
                <a:solidFill>
                  <a:schemeClr val="tx1"/>
                </a:solidFill>
                <a:latin typeface="+mn-lt"/>
                <a:ea typeface="+mn-ea"/>
                <a:cs typeface="+mn-cs"/>
              </a:rPr>
              <a:t>A → B, BC → E, and ED → A.</a:t>
            </a:r>
          </a:p>
          <a:p>
            <a:pPr marL="514350" indent="-514350">
              <a:buAutoNum type="arabicPeriod"/>
            </a:pPr>
            <a:r>
              <a:rPr lang="en-US" dirty="0" smtClean="0">
                <a:solidFill>
                  <a:schemeClr val="tx1"/>
                </a:solidFill>
                <a:latin typeface="+mn-lt"/>
                <a:ea typeface="+mn-ea"/>
                <a:cs typeface="+mn-cs"/>
              </a:rPr>
              <a:t>List </a:t>
            </a:r>
            <a:r>
              <a:rPr lang="en-US" dirty="0">
                <a:solidFill>
                  <a:schemeClr val="tx1"/>
                </a:solidFill>
                <a:latin typeface="+mn-lt"/>
                <a:ea typeface="+mn-ea"/>
                <a:cs typeface="+mn-cs"/>
              </a:rPr>
              <a:t>all keys for </a:t>
            </a:r>
            <a:r>
              <a:rPr lang="en-US" i="1" dirty="0">
                <a:solidFill>
                  <a:schemeClr val="tx1"/>
                </a:solidFill>
                <a:latin typeface="+mn-lt"/>
                <a:ea typeface="+mn-ea"/>
                <a:cs typeface="+mn-cs"/>
              </a:rPr>
              <a:t>R</a:t>
            </a:r>
            <a:r>
              <a:rPr lang="en-US" i="1" dirty="0" smtClean="0">
                <a:solidFill>
                  <a:schemeClr val="tx1"/>
                </a:solidFill>
                <a:latin typeface="+mn-lt"/>
                <a:ea typeface="+mn-ea"/>
                <a:cs typeface="+mn-cs"/>
              </a:rPr>
              <a:t>.</a:t>
            </a:r>
          </a:p>
          <a:p>
            <a:pPr marL="628650" lvl="1" indent="-228600">
              <a:buNone/>
            </a:pPr>
            <a:r>
              <a:rPr lang="en-US" i="1" dirty="0" smtClean="0">
                <a:ea typeface="+mn-ea"/>
                <a:cs typeface="+mn-cs"/>
              </a:rPr>
              <a:t>ANS: </a:t>
            </a:r>
            <a:r>
              <a:rPr lang="en-US" dirty="0" smtClean="0"/>
              <a:t>BCD, CDE, ACD</a:t>
            </a:r>
          </a:p>
          <a:p>
            <a:pPr marL="1028700" lvl="2">
              <a:buNone/>
            </a:pPr>
            <a:r>
              <a:rPr lang="en-US" dirty="0" smtClean="0"/>
              <a:t>Approach:  Start with the listed dependencies, and see how they can be augmented to get dependencies implied on all attributes.</a:t>
            </a:r>
            <a:endParaRPr lang="en-US" dirty="0" smtClean="0"/>
          </a:p>
          <a:p>
            <a:pPr marL="914400" lvl="1" indent="-514350">
              <a:buNone/>
            </a:pPr>
            <a:endParaRPr lang="en-US" i="1" dirty="0">
              <a:solidFill>
                <a:schemeClr val="tx1"/>
              </a:solidFill>
              <a:latin typeface="+mn-lt"/>
              <a:ea typeface="+mn-ea"/>
              <a:cs typeface="+mn-cs"/>
            </a:endParaRPr>
          </a:p>
        </p:txBody>
      </p:sp>
      <p:sp>
        <p:nvSpPr>
          <p:cNvPr id="4" name="Rectangle 3"/>
          <p:cNvSpPr/>
          <p:nvPr/>
        </p:nvSpPr>
        <p:spPr bwMode="auto">
          <a:xfrm>
            <a:off x="1219200" y="3886200"/>
            <a:ext cx="6781800" cy="1981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Goal</a:t>
            </a:r>
            <a:endParaRPr lang="en-US" dirty="0"/>
          </a:p>
        </p:txBody>
      </p:sp>
      <p:sp>
        <p:nvSpPr>
          <p:cNvPr id="3" name="Content Placeholder 2"/>
          <p:cNvSpPr>
            <a:spLocks noGrp="1"/>
          </p:cNvSpPr>
          <p:nvPr>
            <p:ph idx="1"/>
          </p:nvPr>
        </p:nvSpPr>
        <p:spPr/>
        <p:txBody>
          <a:bodyPr/>
          <a:lstStyle/>
          <a:p>
            <a:r>
              <a:rPr lang="en-US" dirty="0" smtClean="0"/>
              <a:t>The goal of this chapter is to use functional dependency constraints to refine a conceptual schema  (one that was derived from an ER model).</a:t>
            </a:r>
          </a:p>
          <a:p>
            <a:r>
              <a:rPr lang="en-US" dirty="0" smtClean="0"/>
              <a:t>The idea is to eliminate or reduce redundancy.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2">
                    <a:lumMod val="10000"/>
                  </a:schemeClr>
                </a:solidFill>
              </a:rPr>
              <a:t>Overview of schema refinement approach</a:t>
            </a:r>
          </a:p>
          <a:p>
            <a:r>
              <a:rPr lang="en-US" dirty="0" smtClean="0">
                <a:solidFill>
                  <a:schemeClr val="bg2">
                    <a:lumMod val="10000"/>
                  </a:schemeClr>
                </a:solidFill>
              </a:rPr>
              <a:t>Functional Dependencies</a:t>
            </a:r>
          </a:p>
          <a:p>
            <a:r>
              <a:rPr lang="en-US" dirty="0" smtClean="0">
                <a:solidFill>
                  <a:schemeClr val="bg2">
                    <a:lumMod val="10000"/>
                  </a:schemeClr>
                </a:solidFill>
              </a:rPr>
              <a:t>Reasoning about FDs to infer more FDs</a:t>
            </a:r>
          </a:p>
          <a:p>
            <a:r>
              <a:rPr lang="en-US" dirty="0" smtClean="0">
                <a:solidFill>
                  <a:srgbClr val="FF0000"/>
                </a:solidFill>
              </a:rPr>
              <a:t>Introduce Normal Forms</a:t>
            </a:r>
          </a:p>
          <a:p>
            <a:r>
              <a:rPr lang="en-US" dirty="0" smtClean="0">
                <a:solidFill>
                  <a:schemeClr val="bg2">
                    <a:lumMod val="10000"/>
                  </a:schemeClr>
                </a:solidFill>
              </a:rPr>
              <a:t>Decompositions and properties</a:t>
            </a:r>
          </a:p>
          <a:p>
            <a:r>
              <a:rPr lang="en-US" dirty="0" smtClean="0">
                <a:solidFill>
                  <a:schemeClr val="bg2">
                    <a:lumMod val="10000"/>
                  </a:schemeClr>
                </a:solidFill>
              </a:rPr>
              <a:t>Decompositions of relations with redundancies into smaller relations but without redundancy</a:t>
            </a:r>
          </a:p>
          <a:p>
            <a:r>
              <a:rPr lang="en-US" dirty="0" smtClean="0">
                <a:solidFill>
                  <a:schemeClr val="bg2">
                    <a:lumMod val="10000"/>
                  </a:schemeClr>
                </a:solidFill>
              </a:rPr>
              <a:t>Schema Refinement discussion</a:t>
            </a:r>
          </a:p>
          <a:p>
            <a:endParaRPr lang="en-US"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945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9460" name="Rectangle 4"/>
          <p:cNvSpPr>
            <a:spLocks noGrp="1" noChangeArrowheads="1"/>
          </p:cNvSpPr>
          <p:nvPr>
            <p:ph type="title"/>
          </p:nvPr>
        </p:nvSpPr>
        <p:spPr>
          <a:noFill/>
          <a:ln/>
        </p:spPr>
        <p:txBody>
          <a:bodyPr/>
          <a:lstStyle/>
          <a:p>
            <a:r>
              <a:rPr lang="en-US"/>
              <a:t>Normal Forms</a:t>
            </a:r>
          </a:p>
        </p:txBody>
      </p:sp>
      <p:sp>
        <p:nvSpPr>
          <p:cNvPr id="19461" name="Rectangle 5"/>
          <p:cNvSpPr>
            <a:spLocks noGrp="1" noChangeArrowheads="1"/>
          </p:cNvSpPr>
          <p:nvPr>
            <p:ph type="body" idx="1"/>
          </p:nvPr>
        </p:nvSpPr>
        <p:spPr>
          <a:xfrm>
            <a:off x="0" y="1219200"/>
            <a:ext cx="9067800" cy="5105400"/>
          </a:xfrm>
          <a:noFill/>
          <a:ln/>
        </p:spPr>
        <p:txBody>
          <a:bodyPr/>
          <a:lstStyle/>
          <a:p>
            <a:r>
              <a:rPr lang="en-US" dirty="0"/>
              <a:t>Returning to the issue of schema refinement, the first question to ask is whether any refinement is needed!</a:t>
            </a:r>
          </a:p>
          <a:p>
            <a:r>
              <a:rPr lang="en-US" dirty="0"/>
              <a:t>If a relation is in a certain </a:t>
            </a:r>
            <a:r>
              <a:rPr lang="en-US" i="1" dirty="0">
                <a:solidFill>
                  <a:schemeClr val="accent2"/>
                </a:solidFill>
              </a:rPr>
              <a:t>normal form</a:t>
            </a:r>
            <a:r>
              <a:rPr lang="en-US" dirty="0">
                <a:solidFill>
                  <a:schemeClr val="accent2"/>
                </a:solidFill>
              </a:rPr>
              <a:t> </a:t>
            </a:r>
            <a:r>
              <a:rPr lang="en-US" dirty="0"/>
              <a:t>(</a:t>
            </a:r>
            <a:r>
              <a:rPr lang="en-US" dirty="0">
                <a:solidFill>
                  <a:schemeClr val="accent1"/>
                </a:solidFill>
              </a:rPr>
              <a:t>BCNF, 3NF </a:t>
            </a:r>
            <a:r>
              <a:rPr lang="en-US" dirty="0"/>
              <a:t>etc.), it is known that certain kinds of problems are avoided/minimized.  This can be used to help us decide whether decomposing the relation will help.</a:t>
            </a:r>
          </a:p>
          <a:p>
            <a:r>
              <a:rPr lang="en-US" dirty="0"/>
              <a:t>Role of FDs in detecting redundancy:</a:t>
            </a:r>
          </a:p>
          <a:p>
            <a:pPr lvl="1">
              <a:buSzPct val="75000"/>
            </a:pPr>
            <a:r>
              <a:rPr lang="en-US" dirty="0"/>
              <a:t>Consider a relation R with 3 attributes, ABC.  </a:t>
            </a:r>
          </a:p>
          <a:p>
            <a:pPr lvl="2"/>
            <a:r>
              <a:rPr lang="en-US" dirty="0">
                <a:solidFill>
                  <a:schemeClr val="accent2"/>
                </a:solidFill>
              </a:rPr>
              <a:t>No FDs hold:   </a:t>
            </a:r>
            <a:r>
              <a:rPr lang="en-US" dirty="0"/>
              <a:t>There is no redundancy here.</a:t>
            </a:r>
          </a:p>
          <a:p>
            <a:pPr lvl="2"/>
            <a:r>
              <a:rPr lang="en-US" dirty="0">
                <a:solidFill>
                  <a:schemeClr val="accent2"/>
                </a:solidFill>
              </a:rPr>
              <a:t>Given A       B:   </a:t>
            </a:r>
            <a:r>
              <a:rPr lang="en-US" dirty="0"/>
              <a:t>Several </a:t>
            </a:r>
            <a:r>
              <a:rPr lang="en-US" dirty="0" err="1"/>
              <a:t>tuples</a:t>
            </a:r>
            <a:r>
              <a:rPr lang="en-US" dirty="0"/>
              <a:t> could have the same A value, and if so, they’ll all have the same B value</a:t>
            </a:r>
            <a:r>
              <a:rPr lang="en-US" dirty="0" smtClean="0"/>
              <a:t>!</a:t>
            </a:r>
          </a:p>
          <a:p>
            <a:pPr lvl="3"/>
            <a:r>
              <a:rPr lang="en-US" dirty="0" smtClean="0"/>
              <a:t>But if A is </a:t>
            </a:r>
            <a:r>
              <a:rPr lang="en-US" dirty="0" err="1" smtClean="0"/>
              <a:t>superkey</a:t>
            </a:r>
            <a:r>
              <a:rPr lang="en-US" dirty="0" smtClean="0"/>
              <a:t> (BCNF), no repetition.</a:t>
            </a:r>
          </a:p>
          <a:p>
            <a:pPr lvl="2"/>
            <a:endParaRPr lang="en-US" dirty="0"/>
          </a:p>
        </p:txBody>
      </p:sp>
      <p:graphicFrame>
        <p:nvGraphicFramePr>
          <p:cNvPr id="19462" name="Object 6">
            <a:hlinkClick r:id="" action="ppaction://ole?verb=0"/>
          </p:cNvPr>
          <p:cNvGraphicFramePr>
            <a:graphicFrameLocks/>
          </p:cNvGraphicFramePr>
          <p:nvPr/>
        </p:nvGraphicFramePr>
        <p:xfrm>
          <a:off x="2438400" y="5410200"/>
          <a:ext cx="609600" cy="322262"/>
        </p:xfrm>
        <a:graphic>
          <a:graphicData uri="http://schemas.openxmlformats.org/presentationml/2006/ole">
            <p:oleObj spid="_x0000_s19462" name="Equation" r:id="rId4" imgW="609480" imgH="322200" progId="Equation.3">
              <p:embed/>
            </p:oleObj>
          </a:graphicData>
        </a:graphic>
      </p:graphicFrame>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Characterizing Normal Forms</a:t>
            </a:r>
            <a:endParaRPr lang="en-US" dirty="0"/>
          </a:p>
        </p:txBody>
      </p:sp>
      <p:sp>
        <p:nvSpPr>
          <p:cNvPr id="3" name="Content Placeholder 2"/>
          <p:cNvSpPr>
            <a:spLocks noGrp="1"/>
          </p:cNvSpPr>
          <p:nvPr>
            <p:ph idx="1"/>
          </p:nvPr>
        </p:nvSpPr>
        <p:spPr/>
        <p:txBody>
          <a:bodyPr/>
          <a:lstStyle/>
          <a:p>
            <a:r>
              <a:rPr lang="en-US" dirty="0" smtClean="0"/>
              <a:t>BCNF:  Left side of FD is a </a:t>
            </a:r>
            <a:r>
              <a:rPr lang="en-US" dirty="0" err="1" smtClean="0"/>
              <a:t>superkey</a:t>
            </a:r>
            <a:endParaRPr lang="en-US" dirty="0" smtClean="0"/>
          </a:p>
          <a:p>
            <a:r>
              <a:rPr lang="en-US" dirty="0" smtClean="0"/>
              <a:t>3NF:  Right side of FD part of key</a:t>
            </a:r>
          </a:p>
          <a:p>
            <a:r>
              <a:rPr lang="en-US" dirty="0" smtClean="0"/>
              <a:t>2NF:  Left side and right side are not parts of a key</a:t>
            </a:r>
          </a:p>
          <a:p>
            <a:r>
              <a:rPr lang="en-US" dirty="0" smtClean="0"/>
              <a:t>1NF: (None of the above.)  Every field contains only atomic values, that is no lists or sets.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1508" name="Rectangle 4"/>
          <p:cNvSpPr>
            <a:spLocks noGrp="1" noChangeArrowheads="1"/>
          </p:cNvSpPr>
          <p:nvPr>
            <p:ph type="title"/>
          </p:nvPr>
        </p:nvSpPr>
        <p:spPr>
          <a:xfrm>
            <a:off x="152400" y="152400"/>
            <a:ext cx="7772400" cy="1104900"/>
          </a:xfrm>
          <a:noFill/>
          <a:ln/>
        </p:spPr>
        <p:txBody>
          <a:bodyPr/>
          <a:lstStyle/>
          <a:p>
            <a:r>
              <a:rPr lang="en-US"/>
              <a:t>Boyce-Codd Normal Form  (BCNF)</a:t>
            </a:r>
          </a:p>
        </p:txBody>
      </p:sp>
      <p:sp>
        <p:nvSpPr>
          <p:cNvPr id="21509" name="Rectangle 5"/>
          <p:cNvSpPr>
            <a:spLocks noGrp="1" noChangeArrowheads="1"/>
          </p:cNvSpPr>
          <p:nvPr>
            <p:ph type="body" idx="1"/>
          </p:nvPr>
        </p:nvSpPr>
        <p:spPr>
          <a:xfrm>
            <a:off x="0" y="1600200"/>
            <a:ext cx="9067800" cy="4800600"/>
          </a:xfrm>
          <a:noFill/>
          <a:ln/>
        </p:spPr>
        <p:txBody>
          <a:bodyPr/>
          <a:lstStyle/>
          <a:p>
            <a:r>
              <a:rPr lang="en-US" dirty="0" err="1"/>
              <a:t>Reln</a:t>
            </a:r>
            <a:r>
              <a:rPr lang="en-US" dirty="0"/>
              <a:t> R with FDs </a:t>
            </a:r>
            <a:r>
              <a:rPr lang="en-US" i="1" dirty="0"/>
              <a:t>F</a:t>
            </a:r>
            <a:r>
              <a:rPr lang="en-US" dirty="0"/>
              <a:t> is in </a:t>
            </a:r>
            <a:r>
              <a:rPr lang="en-US" dirty="0">
                <a:solidFill>
                  <a:schemeClr val="accent2"/>
                </a:solidFill>
              </a:rPr>
              <a:t>BCNF</a:t>
            </a:r>
            <a:r>
              <a:rPr lang="en-US" dirty="0"/>
              <a:t> if, for all X      A  in</a:t>
            </a:r>
          </a:p>
          <a:p>
            <a:pPr lvl="1">
              <a:buSzPct val="75000"/>
            </a:pPr>
            <a:r>
              <a:rPr lang="en-US" dirty="0"/>
              <a:t>A      X   (called a </a:t>
            </a:r>
            <a:r>
              <a:rPr lang="en-US" i="1" dirty="0">
                <a:solidFill>
                  <a:schemeClr val="accent2"/>
                </a:solidFill>
              </a:rPr>
              <a:t>trivial</a:t>
            </a:r>
            <a:r>
              <a:rPr lang="en-US" dirty="0"/>
              <a:t> FD), or</a:t>
            </a:r>
          </a:p>
          <a:p>
            <a:pPr lvl="1">
              <a:buSzPct val="75000"/>
            </a:pPr>
            <a:r>
              <a:rPr lang="en-US" dirty="0"/>
              <a:t>X contains a key for R.</a:t>
            </a:r>
          </a:p>
          <a:p>
            <a:r>
              <a:rPr lang="en-US" dirty="0"/>
              <a:t>In other words, R is in BCNF if the only non-trivial FDs that hold over R are key constraints.</a:t>
            </a:r>
          </a:p>
          <a:p>
            <a:pPr lvl="1">
              <a:buSzPct val="75000"/>
            </a:pPr>
            <a:r>
              <a:rPr lang="en-US" dirty="0"/>
              <a:t>No </a:t>
            </a:r>
            <a:r>
              <a:rPr lang="en-US" dirty="0" smtClean="0"/>
              <a:t>redundancy </a:t>
            </a:r>
            <a:r>
              <a:rPr lang="en-US" dirty="0"/>
              <a:t>in </a:t>
            </a:r>
            <a:r>
              <a:rPr lang="en-US" dirty="0" smtClean="0"/>
              <a:t>R.  </a:t>
            </a:r>
          </a:p>
          <a:p>
            <a:pPr lvl="1">
              <a:buSzPct val="75000"/>
              <a:buNone/>
            </a:pPr>
            <a:r>
              <a:rPr lang="en-US" b="1" dirty="0" smtClean="0"/>
              <a:t>Example</a:t>
            </a:r>
            <a:r>
              <a:rPr lang="en-US" dirty="0" smtClean="0"/>
              <a:t>:</a:t>
            </a:r>
            <a:endParaRPr lang="en-US" dirty="0"/>
          </a:p>
          <a:p>
            <a:pPr lvl="1">
              <a:buSzPct val="75000"/>
            </a:pPr>
            <a:r>
              <a:rPr lang="en-US" dirty="0" smtClean="0"/>
              <a:t>If </a:t>
            </a:r>
            <a:r>
              <a:rPr lang="en-US" dirty="0"/>
              <a:t>example relation is in BCNF, the 2 </a:t>
            </a:r>
            <a:r>
              <a:rPr lang="en-US" dirty="0" err="1"/>
              <a:t>tuples</a:t>
            </a:r>
            <a:r>
              <a:rPr lang="en-US" dirty="0"/>
              <a:t>                                  must be identical  (since X is a key</a:t>
            </a:r>
            <a:r>
              <a:rPr lang="en-US" dirty="0" smtClean="0"/>
              <a:t>),  and </a:t>
            </a:r>
          </a:p>
          <a:p>
            <a:pPr lvl="1">
              <a:buSzPct val="75000"/>
              <a:buNone/>
            </a:pPr>
            <a:r>
              <a:rPr lang="en-US" dirty="0" smtClean="0"/>
              <a:t>    this can not happen, so no redundancy.</a:t>
            </a:r>
            <a:endParaRPr lang="en-US" dirty="0"/>
          </a:p>
        </p:txBody>
      </p:sp>
      <p:graphicFrame>
        <p:nvGraphicFramePr>
          <p:cNvPr id="21510" name="Object 6">
            <a:hlinkClick r:id="" action="ppaction://ole?verb=0"/>
          </p:cNvPr>
          <p:cNvGraphicFramePr>
            <a:graphicFrameLocks/>
          </p:cNvGraphicFramePr>
          <p:nvPr/>
        </p:nvGraphicFramePr>
        <p:xfrm>
          <a:off x="8229600" y="1668463"/>
          <a:ext cx="946150" cy="531812"/>
        </p:xfrm>
        <a:graphic>
          <a:graphicData uri="http://schemas.openxmlformats.org/presentationml/2006/ole">
            <p:oleObj spid="_x0000_s21510" name="Equation" r:id="rId4" imgW="946080" imgH="531720" progId="Equation.3">
              <p:embed/>
            </p:oleObj>
          </a:graphicData>
        </a:graphic>
      </p:graphicFrame>
      <p:graphicFrame>
        <p:nvGraphicFramePr>
          <p:cNvPr id="21511" name="Object 7">
            <a:hlinkClick r:id="" action="ppaction://ole?verb=0"/>
          </p:cNvPr>
          <p:cNvGraphicFramePr>
            <a:graphicFrameLocks/>
          </p:cNvGraphicFramePr>
          <p:nvPr/>
        </p:nvGraphicFramePr>
        <p:xfrm>
          <a:off x="6853238" y="1722438"/>
          <a:ext cx="609600" cy="322262"/>
        </p:xfrm>
        <a:graphic>
          <a:graphicData uri="http://schemas.openxmlformats.org/presentationml/2006/ole">
            <p:oleObj spid="_x0000_s21511" name="Equation" r:id="rId5" imgW="609480" imgH="322200" progId="Equation.3">
              <p:embed/>
            </p:oleObj>
          </a:graphicData>
        </a:graphic>
      </p:graphicFrame>
      <p:graphicFrame>
        <p:nvGraphicFramePr>
          <p:cNvPr id="21512" name="Object 8">
            <a:hlinkClick r:id="" action="ppaction://ole?verb=0"/>
          </p:cNvPr>
          <p:cNvGraphicFramePr>
            <a:graphicFrameLocks/>
          </p:cNvGraphicFramePr>
          <p:nvPr/>
        </p:nvGraphicFramePr>
        <p:xfrm>
          <a:off x="1143000" y="2235200"/>
          <a:ext cx="444500" cy="349250"/>
        </p:xfrm>
        <a:graphic>
          <a:graphicData uri="http://schemas.openxmlformats.org/presentationml/2006/ole">
            <p:oleObj spid="_x0000_s21512" name="Equation" r:id="rId6" imgW="444240" imgH="349200" progId="Equation.3">
              <p:embed/>
            </p:oleObj>
          </a:graphicData>
        </a:graphic>
      </p:graphicFrame>
      <p:graphicFrame>
        <p:nvGraphicFramePr>
          <p:cNvPr id="21513" name="Object 9">
            <a:hlinkClick r:id="" action="ppaction://ole?verb=0"/>
          </p:cNvPr>
          <p:cNvGraphicFramePr>
            <a:graphicFrameLocks/>
          </p:cNvGraphicFramePr>
          <p:nvPr/>
        </p:nvGraphicFramePr>
        <p:xfrm>
          <a:off x="6934200" y="4521200"/>
          <a:ext cx="1997075" cy="1960563"/>
        </p:xfrm>
        <a:graphic>
          <a:graphicData uri="http://schemas.openxmlformats.org/presentationml/2006/ole">
            <p:oleObj spid="_x0000_s21513" name="Document" r:id="rId7" imgW="1996920" imgH="1960560" progId="Word.Document.8">
              <p:embed/>
            </p:oleObj>
          </a:graphicData>
        </a:graphic>
      </p:graphicFrame>
      <p:sp>
        <p:nvSpPr>
          <p:cNvPr id="10" name="Rectangle 9"/>
          <p:cNvSpPr/>
          <p:nvPr/>
        </p:nvSpPr>
        <p:spPr bwMode="auto">
          <a:xfrm>
            <a:off x="152400" y="1524000"/>
            <a:ext cx="8763000" cy="14478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Third Normal Form  (3NF)</a:t>
            </a:r>
          </a:p>
        </p:txBody>
      </p:sp>
      <p:sp>
        <p:nvSpPr>
          <p:cNvPr id="23557" name="Rectangle 5"/>
          <p:cNvSpPr>
            <a:spLocks noGrp="1" noChangeArrowheads="1"/>
          </p:cNvSpPr>
          <p:nvPr>
            <p:ph type="body" idx="1"/>
          </p:nvPr>
        </p:nvSpPr>
        <p:spPr>
          <a:xfrm>
            <a:off x="0" y="1600200"/>
            <a:ext cx="9067800" cy="5029200"/>
          </a:xfrm>
          <a:noFill/>
          <a:ln/>
        </p:spPr>
        <p:txBody>
          <a:bodyPr/>
          <a:lstStyle/>
          <a:p>
            <a:r>
              <a:rPr lang="en-US"/>
              <a:t>Reln R with FDs </a:t>
            </a:r>
            <a:r>
              <a:rPr lang="en-US" i="1"/>
              <a:t>F</a:t>
            </a:r>
            <a:r>
              <a:rPr lang="en-US"/>
              <a:t> is in </a:t>
            </a:r>
            <a:r>
              <a:rPr lang="en-US">
                <a:solidFill>
                  <a:schemeClr val="accent2"/>
                </a:solidFill>
              </a:rPr>
              <a:t>3NF</a:t>
            </a:r>
            <a:r>
              <a:rPr lang="en-US"/>
              <a:t> if, for all X      A  in</a:t>
            </a:r>
          </a:p>
          <a:p>
            <a:pPr lvl="1">
              <a:buSzPct val="75000"/>
            </a:pPr>
            <a:r>
              <a:rPr lang="en-US"/>
              <a:t>A      X   (called a </a:t>
            </a:r>
            <a:r>
              <a:rPr lang="en-US" i="1"/>
              <a:t>trivial</a:t>
            </a:r>
            <a:r>
              <a:rPr lang="en-US"/>
              <a:t> FD), or</a:t>
            </a:r>
          </a:p>
          <a:p>
            <a:pPr lvl="1">
              <a:buSzPct val="75000"/>
            </a:pPr>
            <a:r>
              <a:rPr lang="en-US"/>
              <a:t>X contains a key for R, or</a:t>
            </a:r>
          </a:p>
          <a:p>
            <a:pPr lvl="1">
              <a:buSzPct val="75000"/>
            </a:pPr>
            <a:r>
              <a:rPr lang="en-US"/>
              <a:t>A is part of some key for R.  </a:t>
            </a:r>
          </a:p>
          <a:p>
            <a:r>
              <a:rPr lang="en-US" i="1">
                <a:solidFill>
                  <a:schemeClr val="accent2"/>
                </a:solidFill>
              </a:rPr>
              <a:t>Minimality</a:t>
            </a:r>
            <a:r>
              <a:rPr lang="en-US"/>
              <a:t> of a key is crucial in third condition above!  </a:t>
            </a:r>
          </a:p>
          <a:p>
            <a:r>
              <a:rPr lang="en-US"/>
              <a:t>If R is in BCNF, obviously in 3NF.</a:t>
            </a:r>
          </a:p>
          <a:p>
            <a:r>
              <a:rPr lang="en-US"/>
              <a:t>If R is in 3NF, some redundancy is possible.  It is a compromise, used when BCNF not achievable (e.g., no ``good’’ decomp, or performance considerations).</a:t>
            </a:r>
          </a:p>
          <a:p>
            <a:pPr lvl="1">
              <a:buSzPct val="75000"/>
            </a:pPr>
            <a:r>
              <a:rPr lang="en-US" i="1">
                <a:solidFill>
                  <a:schemeClr val="accent2"/>
                </a:solidFill>
              </a:rPr>
              <a:t>Lossless-join, dependency-preserving decomposition of R into a collection of 3NF relations always possible.</a:t>
            </a:r>
          </a:p>
        </p:txBody>
      </p:sp>
      <p:graphicFrame>
        <p:nvGraphicFramePr>
          <p:cNvPr id="23558" name="Object 6">
            <a:hlinkClick r:id="" action="ppaction://ole?verb=0"/>
          </p:cNvPr>
          <p:cNvGraphicFramePr>
            <a:graphicFrameLocks/>
          </p:cNvGraphicFramePr>
          <p:nvPr/>
        </p:nvGraphicFramePr>
        <p:xfrm>
          <a:off x="8001000" y="1668463"/>
          <a:ext cx="946150" cy="531812"/>
        </p:xfrm>
        <a:graphic>
          <a:graphicData uri="http://schemas.openxmlformats.org/presentationml/2006/ole">
            <p:oleObj spid="_x0000_s23558" name="Equation" r:id="rId4" imgW="946080" imgH="531720" progId="Equation.3">
              <p:embed/>
            </p:oleObj>
          </a:graphicData>
        </a:graphic>
      </p:graphicFrame>
      <p:graphicFrame>
        <p:nvGraphicFramePr>
          <p:cNvPr id="23559" name="Object 7">
            <a:hlinkClick r:id="" action="ppaction://ole?verb=0"/>
          </p:cNvPr>
          <p:cNvGraphicFramePr>
            <a:graphicFrameLocks/>
          </p:cNvGraphicFramePr>
          <p:nvPr/>
        </p:nvGraphicFramePr>
        <p:xfrm>
          <a:off x="6548438" y="1722438"/>
          <a:ext cx="609600" cy="322262"/>
        </p:xfrm>
        <a:graphic>
          <a:graphicData uri="http://schemas.openxmlformats.org/presentationml/2006/ole">
            <p:oleObj spid="_x0000_s23559" name="Equation" r:id="rId5" imgW="609480" imgH="322200" progId="Equation.3">
              <p:embed/>
            </p:oleObj>
          </a:graphicData>
        </a:graphic>
      </p:graphicFrame>
      <p:graphicFrame>
        <p:nvGraphicFramePr>
          <p:cNvPr id="23560" name="Object 8">
            <a:hlinkClick r:id="" action="ppaction://ole?verb=0"/>
          </p:cNvPr>
          <p:cNvGraphicFramePr>
            <a:graphicFrameLocks/>
          </p:cNvGraphicFramePr>
          <p:nvPr/>
        </p:nvGraphicFramePr>
        <p:xfrm>
          <a:off x="1143000" y="2235200"/>
          <a:ext cx="444500" cy="349250"/>
        </p:xfrm>
        <a:graphic>
          <a:graphicData uri="http://schemas.openxmlformats.org/presentationml/2006/ole">
            <p:oleObj spid="_x0000_s23560" name="Equation" r:id="rId6" imgW="444240" imgH="349200" progId="Equation.3">
              <p:embed/>
            </p:oleObj>
          </a:graphicData>
        </a:graphic>
      </p:graphicFrame>
      <p:sp>
        <p:nvSpPr>
          <p:cNvPr id="9" name="Rectangle 8"/>
          <p:cNvSpPr/>
          <p:nvPr/>
        </p:nvSpPr>
        <p:spPr bwMode="auto">
          <a:xfrm>
            <a:off x="152400" y="1524000"/>
            <a:ext cx="8763000" cy="24384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0" y="5791200"/>
            <a:ext cx="8763000" cy="8382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Redundancy in 3NF - Example</a:t>
            </a:r>
            <a:endParaRPr lang="en-US" dirty="0"/>
          </a:p>
        </p:txBody>
      </p:sp>
      <p:sp>
        <p:nvSpPr>
          <p:cNvPr id="3" name="Content Placeholder 2"/>
          <p:cNvSpPr>
            <a:spLocks noGrp="1"/>
          </p:cNvSpPr>
          <p:nvPr>
            <p:ph idx="1"/>
          </p:nvPr>
        </p:nvSpPr>
        <p:spPr>
          <a:xfrm>
            <a:off x="228600" y="1676400"/>
            <a:ext cx="8382000" cy="4953000"/>
          </a:xfrm>
        </p:spPr>
        <p:txBody>
          <a:bodyPr/>
          <a:lstStyle/>
          <a:p>
            <a:r>
              <a:rPr lang="en-US" sz="2400" dirty="0" smtClean="0"/>
              <a:t>Reserves(Sailors, Boat, Day, credit card) represented as SBDC </a:t>
            </a:r>
          </a:p>
          <a:p>
            <a:r>
              <a:rPr lang="en-US" sz="2400" dirty="0" smtClean="0"/>
              <a:t>FD: S </a:t>
            </a:r>
            <a:r>
              <a:rPr lang="en-US" sz="2400" dirty="0" smtClean="0">
                <a:sym typeface="Wingdings" pitchFamily="2" charset="2"/>
              </a:rPr>
              <a:t> C ; </a:t>
            </a:r>
            <a:r>
              <a:rPr lang="en-US" sz="2400" dirty="0" smtClean="0"/>
              <a:t>states that a sailor uses a unique credit card to pay for a reservation. </a:t>
            </a:r>
          </a:p>
          <a:p>
            <a:r>
              <a:rPr lang="en-US" sz="2400" dirty="0" smtClean="0"/>
              <a:t>The key is SBD. </a:t>
            </a:r>
          </a:p>
          <a:p>
            <a:r>
              <a:rPr lang="en-US" sz="2400" b="1" dirty="0" smtClean="0"/>
              <a:t>Is R in 3NF? </a:t>
            </a:r>
          </a:p>
          <a:p>
            <a:r>
              <a:rPr lang="en-US" sz="2400" dirty="0" smtClean="0"/>
              <a:t>Assume that the credit card also uniquely defines the Sailor i.e. C </a:t>
            </a:r>
            <a:r>
              <a:rPr lang="en-US" sz="2400" dirty="0" smtClean="0">
                <a:sym typeface="Wingdings" pitchFamily="2" charset="2"/>
              </a:rPr>
              <a:t> S </a:t>
            </a:r>
          </a:p>
          <a:p>
            <a:r>
              <a:rPr lang="en-US" sz="2400" dirty="0" smtClean="0">
                <a:sym typeface="Wingdings" pitchFamily="2" charset="2"/>
              </a:rPr>
              <a:t>Therefore, CBD is also a key. </a:t>
            </a:r>
          </a:p>
          <a:p>
            <a:r>
              <a:rPr lang="en-US" sz="2400" b="1" dirty="0" smtClean="0">
                <a:sym typeface="Wingdings" pitchFamily="2" charset="2"/>
              </a:rPr>
              <a:t>Is R now in 3NF?</a:t>
            </a:r>
            <a:r>
              <a:rPr lang="en-US" sz="2400" dirty="0" smtClean="0">
                <a:sym typeface="Wingdings" pitchFamily="2" charset="2"/>
              </a:rPr>
              <a:t> </a:t>
            </a:r>
          </a:p>
          <a:p>
            <a:r>
              <a:rPr lang="en-US" sz="2400" dirty="0" smtClean="0">
                <a:solidFill>
                  <a:srgbClr val="FF0000"/>
                </a:solidFill>
                <a:sym typeface="Wingdings" pitchFamily="2" charset="2"/>
              </a:rPr>
              <a:t>But in the table Reserves every </a:t>
            </a:r>
            <a:r>
              <a:rPr lang="en-US" sz="2400" dirty="0" err="1" smtClean="0">
                <a:solidFill>
                  <a:srgbClr val="FF0000"/>
                </a:solidFill>
                <a:sym typeface="Wingdings" pitchFamily="2" charset="2"/>
              </a:rPr>
              <a:t>tuple</a:t>
            </a:r>
            <a:r>
              <a:rPr lang="en-US" sz="2400" dirty="0" smtClean="0">
                <a:solidFill>
                  <a:srgbClr val="FF0000"/>
                </a:solidFill>
                <a:sym typeface="Wingdings" pitchFamily="2" charset="2"/>
              </a:rPr>
              <a:t> with same S value should have the same C value  some redundancy exists.</a:t>
            </a:r>
            <a:r>
              <a:rPr lang="en-US" sz="2400" dirty="0" smtClean="0">
                <a:solidFill>
                  <a:srgbClr val="FF0000"/>
                </a:solidFill>
              </a:rPr>
              <a:t> </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linds(horizont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NF and 1NF</a:t>
            </a:r>
            <a:endParaRPr lang="en-US" dirty="0"/>
          </a:p>
        </p:txBody>
      </p:sp>
      <p:sp>
        <p:nvSpPr>
          <p:cNvPr id="3" name="Content Placeholder 2"/>
          <p:cNvSpPr>
            <a:spLocks noGrp="1"/>
          </p:cNvSpPr>
          <p:nvPr>
            <p:ph idx="1"/>
          </p:nvPr>
        </p:nvSpPr>
        <p:spPr/>
        <p:txBody>
          <a:bodyPr/>
          <a:lstStyle/>
          <a:p>
            <a:r>
              <a:rPr lang="en-US" dirty="0" smtClean="0"/>
              <a:t>2NF:  Left side and right side are not parts of a key</a:t>
            </a:r>
          </a:p>
          <a:p>
            <a:r>
              <a:rPr lang="en-US" dirty="0" smtClean="0"/>
              <a:t>1NF: (None of the above.)  Every field contains only atomic values, that is no lists or sets.  </a:t>
            </a:r>
            <a:endParaRPr lang="en-US" dirty="0"/>
          </a:p>
        </p:txBody>
      </p:sp>
      <p:sp>
        <p:nvSpPr>
          <p:cNvPr id="4" name="5-Point Star 3"/>
          <p:cNvSpPr/>
          <p:nvPr/>
        </p:nvSpPr>
        <p:spPr bwMode="auto">
          <a:xfrm>
            <a:off x="7162800" y="1066800"/>
            <a:ext cx="914400" cy="914400"/>
          </a:xfrm>
          <a:prstGeom prst="star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Normal Forms</a:t>
            </a:r>
            <a:endParaRPr lang="en-US" dirty="0"/>
          </a:p>
        </p:txBody>
      </p:sp>
      <p:sp>
        <p:nvSpPr>
          <p:cNvPr id="4" name="Content Placeholder 2"/>
          <p:cNvSpPr txBox="1">
            <a:spLocks/>
          </p:cNvSpPr>
          <p:nvPr/>
        </p:nvSpPr>
        <p:spPr bwMode="auto">
          <a:xfrm>
            <a:off x="609600" y="1676400"/>
            <a:ext cx="7772400" cy="2590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
                <a:schemeClr val="tx1"/>
              </a:buClr>
              <a:buSzPct val="75000"/>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Given </a:t>
            </a:r>
            <a:r>
              <a:rPr kumimoji="0" lang="en-US" sz="2000" b="0" i="0" u="none" strike="noStrike" kern="0" cap="none" spc="0" normalizeH="0" baseline="0" noProof="0" dirty="0" smtClean="0">
                <a:ln>
                  <a:noFill/>
                </a:ln>
                <a:solidFill>
                  <a:schemeClr val="tx1"/>
                </a:solidFill>
                <a:effectLst/>
                <a:uLnTx/>
                <a:uFillTx/>
                <a:latin typeface="+mn-lt"/>
                <a:ea typeface="+mn-ea"/>
                <a:cs typeface="+mn-cs"/>
              </a:rPr>
              <a:t>R(students,</a:t>
            </a:r>
            <a:r>
              <a:rPr kumimoji="0" lang="en-US" sz="2000" b="0" i="0" u="none" strike="noStrike" kern="0" cap="none" spc="0" normalizeH="0" noProof="0" dirty="0" smtClean="0">
                <a:ln>
                  <a:noFill/>
                </a:ln>
                <a:solidFill>
                  <a:schemeClr val="tx1"/>
                </a:solidFill>
                <a:effectLst/>
                <a:uLnTx/>
                <a:uFillTx/>
                <a:latin typeface="+mn-lt"/>
                <a:ea typeface="+mn-ea"/>
                <a:cs typeface="+mn-cs"/>
              </a:rPr>
              <a:t> course, instructor) where </a:t>
            </a:r>
          </a:p>
          <a:p>
            <a:pPr marL="457200" marR="0" lvl="0" indent="-457200" algn="l" defTabSz="914400" rtl="0" eaLnBrk="0" fontAlgn="base" latinLnBrk="0" hangingPunct="0">
              <a:lnSpc>
                <a:spcPct val="100000"/>
              </a:lnSpc>
              <a:spcBef>
                <a:spcPct val="20000"/>
              </a:spcBef>
              <a:spcAft>
                <a:spcPct val="0"/>
              </a:spcAft>
              <a:buClr>
                <a:schemeClr val="tx1"/>
              </a:buClr>
              <a:buSzPct val="75000"/>
              <a:tabLst/>
              <a:defRPr/>
            </a:pPr>
            <a:r>
              <a:rPr lang="en-US" sz="2000" kern="0" dirty="0" smtClean="0">
                <a:latin typeface="+mn-lt"/>
              </a:rPr>
              <a:t> 	</a:t>
            </a:r>
            <a:r>
              <a:rPr kumimoji="0" lang="en-US" sz="2000" b="0" i="0" u="none" strike="noStrike" kern="0" cap="none" spc="0" normalizeH="0" noProof="0" dirty="0" smtClean="0">
                <a:ln>
                  <a:noFill/>
                </a:ln>
                <a:solidFill>
                  <a:schemeClr val="tx1"/>
                </a:solidFill>
                <a:effectLst/>
                <a:uLnTx/>
                <a:uFillTx/>
                <a:latin typeface="+mn-lt"/>
                <a:ea typeface="+mn-ea"/>
                <a:cs typeface="+mn-cs"/>
              </a:rPr>
              <a:t>FD1:{student, course}</a:t>
            </a:r>
            <a:r>
              <a:rPr kumimoji="0" lang="en-US" sz="2000" b="0" i="0" u="none" strike="noStrike" kern="0" cap="none" spc="0" normalizeH="0" noProof="0" dirty="0" smtClean="0">
                <a:ln>
                  <a:noFill/>
                </a:ln>
                <a:solidFill>
                  <a:schemeClr val="tx1"/>
                </a:solidFill>
                <a:effectLst/>
                <a:uLnTx/>
                <a:uFillTx/>
                <a:latin typeface="+mn-lt"/>
                <a:ea typeface="+mn-ea"/>
                <a:cs typeface="+mn-cs"/>
                <a:sym typeface="Wingdings" pitchFamily="2" charset="2"/>
              </a:rPr>
              <a:t>instructor and FD2: instructor  course</a:t>
            </a:r>
          </a:p>
          <a:p>
            <a:pPr marL="457200" marR="0" lvl="0" indent="-457200" algn="l" defTabSz="914400" rtl="0" eaLnBrk="0" fontAlgn="base" latinLnBrk="0" hangingPunct="0">
              <a:lnSpc>
                <a:spcPct val="100000"/>
              </a:lnSpc>
              <a:spcBef>
                <a:spcPct val="20000"/>
              </a:spcBef>
              <a:spcAft>
                <a:spcPct val="0"/>
              </a:spcAft>
              <a:buClr>
                <a:schemeClr val="tx1"/>
              </a:buClr>
              <a:buSzPct val="75000"/>
              <a:tabLst/>
              <a:defRPr/>
            </a:pPr>
            <a:r>
              <a:rPr lang="en-US" sz="2000" kern="0" baseline="0" dirty="0" smtClean="0">
                <a:latin typeface="+mn-lt"/>
                <a:sym typeface="Wingdings" pitchFamily="2" charset="2"/>
              </a:rPr>
              <a:t>	</a:t>
            </a:r>
            <a:r>
              <a:rPr lang="en-US" sz="2000" kern="0" dirty="0" smtClean="0">
                <a:latin typeface="+mn-lt"/>
                <a:sym typeface="Wingdings" pitchFamily="2" charset="2"/>
              </a:rPr>
              <a:t>I</a:t>
            </a:r>
            <a:r>
              <a:rPr lang="en-US" sz="2000" kern="0" baseline="0" dirty="0" smtClean="0">
                <a:latin typeface="+mn-lt"/>
                <a:sym typeface="Wingdings" pitchFamily="2" charset="2"/>
              </a:rPr>
              <a:t>s this relation in BCNF?</a:t>
            </a:r>
            <a:r>
              <a:rPr lang="en-US" sz="2000" kern="0" dirty="0" smtClean="0">
                <a:latin typeface="+mn-lt"/>
                <a:sym typeface="Wingdings" pitchFamily="2" charset="2"/>
              </a:rPr>
              <a:t> Is it in 3NF</a:t>
            </a:r>
            <a:r>
              <a:rPr lang="en-US" sz="2000" kern="0" dirty="0" smtClean="0">
                <a:latin typeface="+mn-lt"/>
                <a:sym typeface="Wingdings" pitchFamily="2" charset="2"/>
              </a:rPr>
              <a:t>?</a:t>
            </a:r>
          </a:p>
          <a:p>
            <a:pPr marL="457200" marR="0" lvl="0" indent="-457200" algn="l" defTabSz="914400" rtl="0" eaLnBrk="0" fontAlgn="base" latinLnBrk="0" hangingPunct="0">
              <a:lnSpc>
                <a:spcPct val="100000"/>
              </a:lnSpc>
              <a:spcBef>
                <a:spcPct val="20000"/>
              </a:spcBef>
              <a:spcAft>
                <a:spcPct val="0"/>
              </a:spcAft>
              <a:buClr>
                <a:schemeClr val="tx1"/>
              </a:buClr>
              <a:buSzPct val="7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endParaRPr>
          </a:p>
          <a:p>
            <a:pPr marL="457200" marR="0" lvl="0" indent="-457200" algn="l" defTabSz="914400" rtl="0" eaLnBrk="0" fontAlgn="base" latinLnBrk="0" hangingPunct="0">
              <a:lnSpc>
                <a:spcPct val="100000"/>
              </a:lnSpc>
              <a:spcBef>
                <a:spcPct val="20000"/>
              </a:spcBef>
              <a:spcAft>
                <a:spcPct val="0"/>
              </a:spcAft>
              <a:buClr>
                <a:schemeClr val="tx1"/>
              </a:buClr>
              <a:buSzPct val="75000"/>
              <a:tabLst/>
              <a:defRPr/>
            </a:pPr>
            <a:r>
              <a:rPr lang="en-US" sz="2000" kern="0" dirty="0" err="1" smtClean="0">
                <a:latin typeface="+mn-lt"/>
                <a:sym typeface="Wingdings" pitchFamily="2" charset="2"/>
              </a:rPr>
              <a:t>Ans</a:t>
            </a:r>
            <a:r>
              <a:rPr lang="en-US" sz="2000" kern="0" dirty="0" smtClean="0">
                <a:latin typeface="+mn-lt"/>
                <a:sym typeface="Wingdings" pitchFamily="2" charset="2"/>
              </a:rPr>
              <a:t>:  IS and SC are keys.   From SC, we can conclude it is in 3 NF</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Rectangle 4"/>
          <p:cNvSpPr/>
          <p:nvPr/>
        </p:nvSpPr>
        <p:spPr bwMode="auto">
          <a:xfrm>
            <a:off x="685800" y="2971800"/>
            <a:ext cx="7620000" cy="990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problems (2)</a:t>
            </a:r>
            <a:endParaRPr lang="en-US" dirty="0"/>
          </a:p>
        </p:txBody>
      </p:sp>
      <p:sp>
        <p:nvSpPr>
          <p:cNvPr id="3" name="Content Placeholder 2"/>
          <p:cNvSpPr>
            <a:spLocks noGrp="1"/>
          </p:cNvSpPr>
          <p:nvPr>
            <p:ph idx="1"/>
          </p:nvPr>
        </p:nvSpPr>
        <p:spPr>
          <a:xfrm>
            <a:off x="838200" y="1981200"/>
            <a:ext cx="7772400" cy="4343400"/>
          </a:xfrm>
        </p:spPr>
        <p:txBody>
          <a:bodyPr/>
          <a:lstStyle/>
          <a:p>
            <a:pPr>
              <a:buNone/>
            </a:pPr>
            <a:r>
              <a:rPr lang="en-US" dirty="0">
                <a:solidFill>
                  <a:schemeClr val="tx1"/>
                </a:solidFill>
                <a:latin typeface="+mn-lt"/>
                <a:ea typeface="+mn-ea"/>
                <a:cs typeface="+mn-cs"/>
              </a:rPr>
              <a:t>Consider a relation </a:t>
            </a:r>
            <a:r>
              <a:rPr lang="en-US" i="1" dirty="0">
                <a:solidFill>
                  <a:schemeClr val="tx1"/>
                </a:solidFill>
                <a:latin typeface="+mn-lt"/>
                <a:ea typeface="+mn-ea"/>
                <a:cs typeface="+mn-cs"/>
              </a:rPr>
              <a:t>R with five attributes ABCDE. You are given </a:t>
            </a:r>
            <a:r>
              <a:rPr lang="en-US" i="1" dirty="0" smtClean="0">
                <a:solidFill>
                  <a:schemeClr val="tx1"/>
                </a:solidFill>
                <a:latin typeface="+mn-lt"/>
                <a:ea typeface="+mn-ea"/>
                <a:cs typeface="+mn-cs"/>
              </a:rPr>
              <a:t>the </a:t>
            </a:r>
            <a:r>
              <a:rPr lang="en-US" dirty="0" smtClean="0">
                <a:solidFill>
                  <a:schemeClr val="tx1"/>
                </a:solidFill>
                <a:latin typeface="+mn-lt"/>
                <a:ea typeface="+mn-ea"/>
                <a:cs typeface="+mn-cs"/>
              </a:rPr>
              <a:t>following </a:t>
            </a:r>
            <a:r>
              <a:rPr lang="en-US" dirty="0">
                <a:solidFill>
                  <a:schemeClr val="tx1"/>
                </a:solidFill>
                <a:latin typeface="+mn-lt"/>
                <a:ea typeface="+mn-ea"/>
                <a:cs typeface="+mn-cs"/>
              </a:rPr>
              <a:t>dependencies: </a:t>
            </a:r>
            <a:r>
              <a:rPr lang="en-US" i="1" dirty="0">
                <a:solidFill>
                  <a:schemeClr val="tx1"/>
                </a:solidFill>
                <a:latin typeface="+mn-lt"/>
                <a:ea typeface="+mn-ea"/>
                <a:cs typeface="+mn-cs"/>
              </a:rPr>
              <a:t>A → B, BC → E, and ED → A.</a:t>
            </a:r>
          </a:p>
          <a:p>
            <a:pPr>
              <a:buNone/>
            </a:pPr>
            <a:r>
              <a:rPr lang="en-US" dirty="0" smtClean="0">
                <a:solidFill>
                  <a:schemeClr val="tx1"/>
                </a:solidFill>
                <a:latin typeface="+mn-lt"/>
                <a:ea typeface="+mn-ea"/>
                <a:cs typeface="+mn-cs"/>
              </a:rPr>
              <a:t>2</a:t>
            </a:r>
            <a:r>
              <a:rPr lang="en-US" dirty="0">
                <a:solidFill>
                  <a:schemeClr val="tx1"/>
                </a:solidFill>
                <a:latin typeface="+mn-lt"/>
                <a:ea typeface="+mn-ea"/>
                <a:cs typeface="+mn-cs"/>
              </a:rPr>
              <a:t>. Is </a:t>
            </a:r>
            <a:r>
              <a:rPr lang="en-US" i="1" dirty="0">
                <a:solidFill>
                  <a:schemeClr val="tx1"/>
                </a:solidFill>
                <a:latin typeface="+mn-lt"/>
                <a:ea typeface="+mn-ea"/>
                <a:cs typeface="+mn-cs"/>
              </a:rPr>
              <a:t>R in 3NF?</a:t>
            </a:r>
          </a:p>
          <a:p>
            <a:pPr>
              <a:buNone/>
            </a:pPr>
            <a:r>
              <a:rPr lang="en-US" dirty="0">
                <a:solidFill>
                  <a:schemeClr val="tx1"/>
                </a:solidFill>
                <a:latin typeface="+mn-lt"/>
                <a:ea typeface="+mn-ea"/>
                <a:cs typeface="+mn-cs"/>
              </a:rPr>
              <a:t>3. Is </a:t>
            </a:r>
            <a:r>
              <a:rPr lang="en-US" i="1" dirty="0">
                <a:solidFill>
                  <a:schemeClr val="tx1"/>
                </a:solidFill>
                <a:latin typeface="+mn-lt"/>
                <a:ea typeface="+mn-ea"/>
                <a:cs typeface="+mn-cs"/>
              </a:rPr>
              <a:t>R in BCNF</a:t>
            </a:r>
            <a:r>
              <a:rPr lang="en-US" i="1" dirty="0" smtClean="0">
                <a:solidFill>
                  <a:schemeClr val="tx1"/>
                </a:solidFill>
                <a:latin typeface="+mn-lt"/>
                <a:ea typeface="+mn-ea"/>
                <a:cs typeface="+mn-cs"/>
              </a:rPr>
              <a:t>?</a:t>
            </a:r>
          </a:p>
          <a:p>
            <a:pPr>
              <a:buNone/>
            </a:pPr>
            <a:endParaRPr lang="en-US" i="1" dirty="0" smtClean="0"/>
          </a:p>
          <a:p>
            <a:pPr>
              <a:buNone/>
            </a:pPr>
            <a:r>
              <a:rPr lang="en-US" i="1" dirty="0" smtClean="0">
                <a:solidFill>
                  <a:schemeClr val="tx1"/>
                </a:solidFill>
                <a:latin typeface="+mn-lt"/>
                <a:ea typeface="+mn-ea"/>
                <a:cs typeface="+mn-cs"/>
              </a:rPr>
              <a:t>ANS:  List the keys (see earlier example): </a:t>
            </a:r>
            <a:r>
              <a:rPr lang="en-US" dirty="0" smtClean="0"/>
              <a:t>BCD, CDE, </a:t>
            </a:r>
            <a:r>
              <a:rPr lang="en-US" dirty="0" smtClean="0"/>
              <a:t>ACD</a:t>
            </a:r>
          </a:p>
          <a:p>
            <a:pPr lvl="1">
              <a:buNone/>
            </a:pPr>
            <a:r>
              <a:rPr lang="en-US" i="1" dirty="0" smtClean="0">
                <a:solidFill>
                  <a:schemeClr val="tx1"/>
                </a:solidFill>
                <a:latin typeface="+mn-lt"/>
                <a:ea typeface="+mn-ea"/>
                <a:cs typeface="+mn-cs"/>
              </a:rPr>
              <a:t>We conclude it is in 3NF</a:t>
            </a:r>
            <a:endParaRPr lang="en-US" i="1" dirty="0">
              <a:solidFill>
                <a:schemeClr val="tx1"/>
              </a:solidFill>
              <a:latin typeface="+mn-lt"/>
              <a:ea typeface="+mn-ea"/>
              <a:cs typeface="+mn-cs"/>
            </a:endParaRPr>
          </a:p>
        </p:txBody>
      </p:sp>
      <p:sp>
        <p:nvSpPr>
          <p:cNvPr id="4" name="Rectangle 3"/>
          <p:cNvSpPr/>
          <p:nvPr/>
        </p:nvSpPr>
        <p:spPr bwMode="auto">
          <a:xfrm>
            <a:off x="609600" y="4648200"/>
            <a:ext cx="7848600" cy="1905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2">
                    <a:lumMod val="10000"/>
                  </a:schemeClr>
                </a:solidFill>
              </a:rPr>
              <a:t>Overview of schema refinement approach</a:t>
            </a:r>
          </a:p>
          <a:p>
            <a:r>
              <a:rPr lang="en-US" dirty="0" smtClean="0">
                <a:solidFill>
                  <a:schemeClr val="bg2">
                    <a:lumMod val="10000"/>
                  </a:schemeClr>
                </a:solidFill>
              </a:rPr>
              <a:t>Functional Dependencies</a:t>
            </a:r>
          </a:p>
          <a:p>
            <a:r>
              <a:rPr lang="en-US" dirty="0" smtClean="0">
                <a:solidFill>
                  <a:schemeClr val="bg2">
                    <a:lumMod val="10000"/>
                  </a:schemeClr>
                </a:solidFill>
              </a:rPr>
              <a:t>Reasoning about FDs to infer more FDs</a:t>
            </a:r>
          </a:p>
          <a:p>
            <a:r>
              <a:rPr lang="en-US" dirty="0" smtClean="0">
                <a:solidFill>
                  <a:schemeClr val="bg2">
                    <a:lumMod val="10000"/>
                  </a:schemeClr>
                </a:solidFill>
              </a:rPr>
              <a:t>Introduce Normal Forms</a:t>
            </a:r>
          </a:p>
          <a:p>
            <a:r>
              <a:rPr lang="en-US" dirty="0" smtClean="0">
                <a:solidFill>
                  <a:srgbClr val="FF0000"/>
                </a:solidFill>
              </a:rPr>
              <a:t>Decompositions and properties</a:t>
            </a:r>
          </a:p>
          <a:p>
            <a:r>
              <a:rPr lang="en-US" dirty="0" smtClean="0">
                <a:solidFill>
                  <a:schemeClr val="bg2">
                    <a:lumMod val="10000"/>
                  </a:schemeClr>
                </a:solidFill>
              </a:rPr>
              <a:t>Decompositions of relations with redundancies into smaller relations but without redundancy</a:t>
            </a:r>
          </a:p>
          <a:p>
            <a:r>
              <a:rPr lang="en-US" dirty="0" smtClean="0">
                <a:solidFill>
                  <a:schemeClr val="bg2">
                    <a:lumMod val="10000"/>
                  </a:schemeClr>
                </a:solidFill>
              </a:rPr>
              <a:t>Schema Refinement discussion</a:t>
            </a:r>
          </a:p>
          <a:p>
            <a:endParaRPr lang="en-US" dirty="0" smtClean="0">
              <a:solidFill>
                <a:schemeClr val="bg2">
                  <a:lumMod val="10000"/>
                </a:schemeClr>
              </a:solidFill>
            </a:endParaRPr>
          </a:p>
          <a:p>
            <a:endParaRPr lang="en-US"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rgbClr val="FF0000"/>
                </a:solidFill>
              </a:rPr>
              <a:t>Overview of schema refinement approach</a:t>
            </a:r>
          </a:p>
          <a:p>
            <a:r>
              <a:rPr lang="en-US" dirty="0" smtClean="0"/>
              <a:t>Functional Dependencies</a:t>
            </a:r>
          </a:p>
          <a:p>
            <a:r>
              <a:rPr lang="en-US" dirty="0" smtClean="0"/>
              <a:t>Reasoning about FDs to infer more FDs</a:t>
            </a:r>
          </a:p>
          <a:p>
            <a:r>
              <a:rPr lang="en-US" dirty="0" smtClean="0"/>
              <a:t>Introduce Normal Forms</a:t>
            </a:r>
          </a:p>
          <a:p>
            <a:r>
              <a:rPr lang="en-US" dirty="0" smtClean="0"/>
              <a:t>Decompositions and properties</a:t>
            </a:r>
          </a:p>
          <a:p>
            <a:r>
              <a:rPr lang="en-US" dirty="0" smtClean="0"/>
              <a:t>Decompositions of relations with redundancies into smaller relations but without redundancy</a:t>
            </a:r>
          </a:p>
          <a:p>
            <a:r>
              <a:rPr lang="en-US" dirty="0" smtClean="0">
                <a:solidFill>
                  <a:schemeClr val="bg2">
                    <a:lumMod val="10000"/>
                  </a:schemeClr>
                </a:solidFill>
              </a:rPr>
              <a:t>Schema Refinement discussion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7652" name="Rectangle 4"/>
          <p:cNvSpPr>
            <a:spLocks noGrp="1" noChangeArrowheads="1"/>
          </p:cNvSpPr>
          <p:nvPr>
            <p:ph type="title"/>
          </p:nvPr>
        </p:nvSpPr>
        <p:spPr>
          <a:xfrm>
            <a:off x="152400" y="228600"/>
            <a:ext cx="7772400" cy="1104900"/>
          </a:xfrm>
          <a:noFill/>
          <a:ln/>
        </p:spPr>
        <p:txBody>
          <a:bodyPr/>
          <a:lstStyle/>
          <a:p>
            <a:r>
              <a:rPr lang="en-US"/>
              <a:t>Decomposition of a Relation Scheme</a:t>
            </a:r>
          </a:p>
        </p:txBody>
      </p:sp>
      <p:sp>
        <p:nvSpPr>
          <p:cNvPr id="27653" name="Rectangle 5"/>
          <p:cNvSpPr>
            <a:spLocks noGrp="1" noChangeArrowheads="1"/>
          </p:cNvSpPr>
          <p:nvPr>
            <p:ph type="body" idx="1"/>
          </p:nvPr>
        </p:nvSpPr>
        <p:spPr>
          <a:xfrm>
            <a:off x="0" y="1600200"/>
            <a:ext cx="9067800" cy="4800600"/>
          </a:xfrm>
          <a:noFill/>
          <a:ln/>
        </p:spPr>
        <p:txBody>
          <a:bodyPr/>
          <a:lstStyle/>
          <a:p>
            <a:r>
              <a:rPr lang="en-US" dirty="0"/>
              <a:t>Suppose that relation R contains attributes </a:t>
            </a:r>
            <a:r>
              <a:rPr lang="en-US" i="1" dirty="0"/>
              <a:t>A1 ... An.  </a:t>
            </a:r>
            <a:r>
              <a:rPr lang="en-US" dirty="0"/>
              <a:t>A </a:t>
            </a:r>
            <a:r>
              <a:rPr lang="en-US" i="1" u="sng" dirty="0">
                <a:solidFill>
                  <a:schemeClr val="accent2"/>
                </a:solidFill>
              </a:rPr>
              <a:t>decomposition</a:t>
            </a:r>
            <a:r>
              <a:rPr lang="en-US" i="1" dirty="0">
                <a:solidFill>
                  <a:schemeClr val="accent2"/>
                </a:solidFill>
              </a:rPr>
              <a:t> </a:t>
            </a:r>
            <a:r>
              <a:rPr lang="en-US" dirty="0"/>
              <a:t>of R consists of replacing R by two or more relations such that:</a:t>
            </a:r>
          </a:p>
          <a:p>
            <a:pPr lvl="1">
              <a:buSzPct val="75000"/>
            </a:pPr>
            <a:r>
              <a:rPr lang="en-US" dirty="0"/>
              <a:t>Each new relation scheme contains a subset of the attributes of R (and no attributes that do not appear in R), and</a:t>
            </a:r>
          </a:p>
          <a:p>
            <a:pPr lvl="1">
              <a:buSzPct val="75000"/>
            </a:pPr>
            <a:r>
              <a:rPr lang="en-US" dirty="0"/>
              <a:t>Every attribute of R appears as an attribute of one of the new relations.</a:t>
            </a:r>
          </a:p>
          <a:p>
            <a:r>
              <a:rPr lang="en-US" dirty="0" smtClean="0"/>
              <a:t>Decomposing </a:t>
            </a:r>
            <a:r>
              <a:rPr lang="en-US" dirty="0"/>
              <a:t>R means we will store instances of the relation schemes produced by the decomposition, instead of instances of R.</a:t>
            </a:r>
          </a:p>
          <a:p>
            <a:r>
              <a:rPr lang="en-US" dirty="0"/>
              <a:t>E.g.,  Can decompose </a:t>
            </a:r>
            <a:r>
              <a:rPr lang="en-US" dirty="0">
                <a:solidFill>
                  <a:schemeClr val="accent2"/>
                </a:solidFill>
              </a:rPr>
              <a:t>SNLRWH</a:t>
            </a:r>
            <a:r>
              <a:rPr lang="en-US" dirty="0"/>
              <a:t> into </a:t>
            </a:r>
            <a:r>
              <a:rPr lang="en-US" dirty="0">
                <a:solidFill>
                  <a:schemeClr val="accent2"/>
                </a:solidFill>
              </a:rPr>
              <a:t>SNLRH</a:t>
            </a:r>
            <a:r>
              <a:rPr lang="en-US" dirty="0"/>
              <a:t> and </a:t>
            </a:r>
            <a:r>
              <a:rPr lang="en-US" dirty="0">
                <a:solidFill>
                  <a:schemeClr val="accent2"/>
                </a:solidFill>
              </a:rPr>
              <a:t>RW</a:t>
            </a:r>
            <a:r>
              <a:rPr lang="en-US" dirty="0"/>
              <a:t>.</a:t>
            </a:r>
          </a:p>
        </p:txBody>
      </p:sp>
      <p:sp>
        <p:nvSpPr>
          <p:cNvPr id="6" name="Rectangle 5"/>
          <p:cNvSpPr/>
          <p:nvPr/>
        </p:nvSpPr>
        <p:spPr bwMode="auto">
          <a:xfrm>
            <a:off x="152400" y="1524000"/>
            <a:ext cx="8763000" cy="44196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9700" name="Rectangle 4"/>
          <p:cNvSpPr>
            <a:spLocks noGrp="1" noChangeArrowheads="1"/>
          </p:cNvSpPr>
          <p:nvPr>
            <p:ph type="title"/>
          </p:nvPr>
        </p:nvSpPr>
        <p:spPr>
          <a:noFill/>
          <a:ln/>
        </p:spPr>
        <p:txBody>
          <a:bodyPr/>
          <a:lstStyle/>
          <a:p>
            <a:r>
              <a:rPr lang="en-US" dirty="0"/>
              <a:t>Example Decomposition</a:t>
            </a:r>
          </a:p>
        </p:txBody>
      </p:sp>
      <p:sp>
        <p:nvSpPr>
          <p:cNvPr id="29701" name="Rectangle 5"/>
          <p:cNvSpPr>
            <a:spLocks noGrp="1" noChangeArrowheads="1"/>
          </p:cNvSpPr>
          <p:nvPr>
            <p:ph type="body" idx="1"/>
          </p:nvPr>
        </p:nvSpPr>
        <p:spPr>
          <a:xfrm>
            <a:off x="0" y="1676400"/>
            <a:ext cx="9067800" cy="4800600"/>
          </a:xfrm>
          <a:noFill/>
          <a:ln/>
        </p:spPr>
        <p:txBody>
          <a:bodyPr/>
          <a:lstStyle/>
          <a:p>
            <a:r>
              <a:rPr lang="en-US" dirty="0"/>
              <a:t>Decompositions should be used only when needed.</a:t>
            </a:r>
          </a:p>
          <a:p>
            <a:pPr lvl="1">
              <a:buSzPct val="75000"/>
            </a:pPr>
            <a:r>
              <a:rPr lang="en-US" dirty="0"/>
              <a:t>SNLRWH has FDs  S        SNLRWH  and  R       W</a:t>
            </a:r>
          </a:p>
          <a:p>
            <a:pPr lvl="1">
              <a:buSzPct val="75000"/>
            </a:pPr>
            <a:r>
              <a:rPr lang="en-US" dirty="0"/>
              <a:t>Second FD causes violation of 3NF; W values repeatedly associated with R values.  Easiest way to fix this is to create a relation RW to store these associations, and to remove W from the main schema: </a:t>
            </a:r>
          </a:p>
          <a:p>
            <a:pPr lvl="2"/>
            <a:r>
              <a:rPr lang="en-US" dirty="0"/>
              <a:t>i.e., we decompose SNLRWH into SNLRH and RW </a:t>
            </a:r>
          </a:p>
          <a:p>
            <a:r>
              <a:rPr lang="en-US" dirty="0"/>
              <a:t>The information to be stored consists of SNLRWH </a:t>
            </a:r>
            <a:r>
              <a:rPr lang="en-US" dirty="0" err="1"/>
              <a:t>tuples</a:t>
            </a:r>
            <a:r>
              <a:rPr lang="en-US" dirty="0">
                <a:solidFill>
                  <a:schemeClr val="accent2"/>
                </a:solidFill>
              </a:rPr>
              <a:t>.  If we just store the projections of these </a:t>
            </a:r>
            <a:r>
              <a:rPr lang="en-US" dirty="0" err="1">
                <a:solidFill>
                  <a:schemeClr val="accent2"/>
                </a:solidFill>
              </a:rPr>
              <a:t>tuples</a:t>
            </a:r>
            <a:r>
              <a:rPr lang="en-US" dirty="0">
                <a:solidFill>
                  <a:schemeClr val="accent2"/>
                </a:solidFill>
              </a:rPr>
              <a:t> onto SNLRH and RW, are there any potential problems that we should be aware of?</a:t>
            </a:r>
          </a:p>
        </p:txBody>
      </p:sp>
      <p:graphicFrame>
        <p:nvGraphicFramePr>
          <p:cNvPr id="29702" name="Object 6">
            <a:hlinkClick r:id="" action="ppaction://ole?verb=0"/>
          </p:cNvPr>
          <p:cNvGraphicFramePr>
            <a:graphicFrameLocks/>
          </p:cNvGraphicFramePr>
          <p:nvPr/>
        </p:nvGraphicFramePr>
        <p:xfrm>
          <a:off x="3729038" y="2255838"/>
          <a:ext cx="677862" cy="322262"/>
        </p:xfrm>
        <a:graphic>
          <a:graphicData uri="http://schemas.openxmlformats.org/presentationml/2006/ole">
            <p:oleObj spid="_x0000_s29702" name="Equation" r:id="rId4" imgW="677520" imgH="322200" progId="Equation.3">
              <p:embed/>
            </p:oleObj>
          </a:graphicData>
        </a:graphic>
      </p:graphicFrame>
      <p:graphicFrame>
        <p:nvGraphicFramePr>
          <p:cNvPr id="29703" name="Object 7">
            <a:hlinkClick r:id="" action="ppaction://ole?verb=0"/>
          </p:cNvPr>
          <p:cNvGraphicFramePr>
            <a:graphicFrameLocks/>
          </p:cNvGraphicFramePr>
          <p:nvPr/>
        </p:nvGraphicFramePr>
        <p:xfrm>
          <a:off x="6700838" y="2255838"/>
          <a:ext cx="609600" cy="322262"/>
        </p:xfrm>
        <a:graphic>
          <a:graphicData uri="http://schemas.openxmlformats.org/presentationml/2006/ole">
            <p:oleObj spid="_x0000_s29703" name="Equation" r:id="rId5" imgW="609480" imgH="322200" progId="Equation.3">
              <p:embed/>
            </p:oleObj>
          </a:graphicData>
        </a:graphic>
      </p:graphicFrame>
      <p:sp>
        <p:nvSpPr>
          <p:cNvPr id="8" name="TextBox 7"/>
          <p:cNvSpPr txBox="1"/>
          <p:nvPr/>
        </p:nvSpPr>
        <p:spPr>
          <a:xfrm>
            <a:off x="6096000" y="685800"/>
            <a:ext cx="853119" cy="461665"/>
          </a:xfrm>
          <a:prstGeom prst="rect">
            <a:avLst/>
          </a:prstGeom>
          <a:noFill/>
        </p:spPr>
        <p:txBody>
          <a:bodyPr wrap="none" rtlCol="0">
            <a:spAutoFit/>
          </a:bodyPr>
          <a:lstStyle/>
          <a:p>
            <a:r>
              <a:rPr lang="en-US" dirty="0" smtClean="0"/>
              <a:t>SKIP</a:t>
            </a:r>
            <a:endParaRPr lang="en-US" dirty="0"/>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1748" name="Rectangle 4"/>
          <p:cNvSpPr>
            <a:spLocks noGrp="1" noChangeArrowheads="1"/>
          </p:cNvSpPr>
          <p:nvPr>
            <p:ph type="title"/>
          </p:nvPr>
        </p:nvSpPr>
        <p:spPr>
          <a:noFill/>
          <a:ln/>
        </p:spPr>
        <p:txBody>
          <a:bodyPr/>
          <a:lstStyle/>
          <a:p>
            <a:r>
              <a:rPr lang="en-US" dirty="0"/>
              <a:t>Problems with Decompositions</a:t>
            </a:r>
          </a:p>
        </p:txBody>
      </p:sp>
      <p:sp>
        <p:nvSpPr>
          <p:cNvPr id="31749" name="Rectangle 5"/>
          <p:cNvSpPr>
            <a:spLocks noGrp="1" noChangeArrowheads="1"/>
          </p:cNvSpPr>
          <p:nvPr>
            <p:ph type="body" idx="1"/>
          </p:nvPr>
        </p:nvSpPr>
        <p:spPr>
          <a:xfrm>
            <a:off x="0" y="1676400"/>
            <a:ext cx="9067800" cy="4876800"/>
          </a:xfrm>
          <a:noFill/>
          <a:ln/>
        </p:spPr>
        <p:txBody>
          <a:bodyPr/>
          <a:lstStyle/>
          <a:p>
            <a:pPr marL="533400" indent="-533400"/>
            <a:r>
              <a:rPr lang="en-US" dirty="0"/>
              <a:t>There are three potential problems to consider:</a:t>
            </a:r>
          </a:p>
          <a:p>
            <a:pPr marL="1104900" lvl="1" indent="-457200">
              <a:buFont typeface="+mj-lt"/>
              <a:buAutoNum type="arabicPeriod"/>
            </a:pPr>
            <a:r>
              <a:rPr lang="en-US" dirty="0">
                <a:solidFill>
                  <a:schemeClr val="accent2"/>
                </a:solidFill>
              </a:rPr>
              <a:t> Some queries become more expensive.  </a:t>
            </a:r>
            <a:endParaRPr lang="en-US" dirty="0"/>
          </a:p>
          <a:p>
            <a:pPr marL="1371600" lvl="2" indent="-342900"/>
            <a:r>
              <a:rPr lang="en-US" dirty="0"/>
              <a:t>e.g.,  How much did sailor Joe earn?  (salary = W*H)</a:t>
            </a:r>
          </a:p>
          <a:p>
            <a:pPr marL="1104900" lvl="1" indent="-457200">
              <a:buSzPct val="110000"/>
              <a:buFont typeface="+mj-lt"/>
              <a:buAutoNum type="arabicPeriod"/>
            </a:pPr>
            <a:r>
              <a:rPr lang="en-US" dirty="0">
                <a:solidFill>
                  <a:schemeClr val="accent2"/>
                </a:solidFill>
              </a:rPr>
              <a:t> Given instances of the decomposed relations, we may not be able to reconstruct the corresponding instance of the original relation!  </a:t>
            </a:r>
            <a:r>
              <a:rPr lang="en-US" dirty="0" smtClean="0">
                <a:solidFill>
                  <a:schemeClr val="accent2"/>
                </a:solidFill>
              </a:rPr>
              <a:t>(</a:t>
            </a:r>
            <a:r>
              <a:rPr lang="en-US" dirty="0" err="1" smtClean="0">
                <a:solidFill>
                  <a:schemeClr val="accent2"/>
                </a:solidFill>
              </a:rPr>
              <a:t>lossy</a:t>
            </a:r>
            <a:r>
              <a:rPr lang="en-US" dirty="0" smtClean="0">
                <a:solidFill>
                  <a:schemeClr val="accent2"/>
                </a:solidFill>
              </a:rPr>
              <a:t> decomposition)</a:t>
            </a:r>
            <a:endParaRPr lang="en-US" dirty="0"/>
          </a:p>
          <a:p>
            <a:pPr marL="1371600" lvl="2" indent="-342900"/>
            <a:r>
              <a:rPr lang="en-US" dirty="0"/>
              <a:t>Fortunately, not in the SNLRWH example.</a:t>
            </a:r>
          </a:p>
          <a:p>
            <a:pPr marL="1104900" lvl="1" indent="-457200">
              <a:buSzPct val="110000"/>
              <a:buFont typeface="+mj-lt"/>
              <a:buAutoNum type="arabicPeriod"/>
            </a:pPr>
            <a:r>
              <a:rPr lang="en-US" dirty="0">
                <a:solidFill>
                  <a:schemeClr val="accent2"/>
                </a:solidFill>
              </a:rPr>
              <a:t> Checking some dependencies may require joining the instances of the decomposed relations</a:t>
            </a:r>
            <a:r>
              <a:rPr lang="en-US" dirty="0" smtClean="0">
                <a:solidFill>
                  <a:schemeClr val="accent2"/>
                </a:solidFill>
              </a:rPr>
              <a:t>. </a:t>
            </a:r>
            <a:endParaRPr lang="en-US" dirty="0">
              <a:solidFill>
                <a:schemeClr val="accent2"/>
              </a:solidFill>
            </a:endParaRPr>
          </a:p>
          <a:p>
            <a:pPr marL="1371600" lvl="2" indent="-342900"/>
            <a:r>
              <a:rPr lang="en-US" dirty="0"/>
              <a:t>Fortunately, not in the SNLRWH example.</a:t>
            </a:r>
          </a:p>
          <a:p>
            <a:pPr marL="533400" indent="-533400"/>
            <a:r>
              <a:rPr lang="en-US" i="1" u="sng" dirty="0">
                <a:solidFill>
                  <a:schemeClr val="accent2"/>
                </a:solidFill>
              </a:rPr>
              <a:t>Tradeoff</a:t>
            </a:r>
            <a:r>
              <a:rPr lang="en-US" dirty="0">
                <a:solidFill>
                  <a:schemeClr val="accent2"/>
                </a:solidFill>
              </a:rPr>
              <a:t>:   </a:t>
            </a:r>
            <a:r>
              <a:rPr lang="en-US" dirty="0"/>
              <a:t>Must consider these issues vs. redundancy.</a:t>
            </a:r>
          </a:p>
        </p:txBody>
      </p:sp>
      <p:sp>
        <p:nvSpPr>
          <p:cNvPr id="6" name="Rectangle 5"/>
          <p:cNvSpPr/>
          <p:nvPr/>
        </p:nvSpPr>
        <p:spPr bwMode="auto">
          <a:xfrm>
            <a:off x="152400" y="1524000"/>
            <a:ext cx="8763000" cy="44196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sz="3600" dirty="0" smtClean="0"/>
              <a:t>Example  with </a:t>
            </a:r>
            <a:r>
              <a:rPr lang="en-US" sz="3600" dirty="0" err="1" smtClean="0"/>
              <a:t>Lossy</a:t>
            </a:r>
            <a:r>
              <a:rPr lang="en-US" sz="3600" dirty="0" smtClean="0"/>
              <a:t> Decomposition</a:t>
            </a:r>
            <a:endParaRPr lang="en-US" sz="3600" dirty="0"/>
          </a:p>
        </p:txBody>
      </p:sp>
      <p:graphicFrame>
        <p:nvGraphicFramePr>
          <p:cNvPr id="35851" name="Object 11">
            <a:hlinkClick r:id="" action="ppaction://ole?verb=0"/>
          </p:cNvPr>
          <p:cNvGraphicFramePr>
            <a:graphicFrameLocks/>
          </p:cNvGraphicFramePr>
          <p:nvPr/>
        </p:nvGraphicFramePr>
        <p:xfrm>
          <a:off x="7010400" y="1219200"/>
          <a:ext cx="1939925" cy="2774950"/>
        </p:xfrm>
        <a:graphic>
          <a:graphicData uri="http://schemas.openxmlformats.org/presentationml/2006/ole">
            <p:oleObj spid="_x0000_s78855" name="Document" r:id="rId4" imgW="1939680" imgH="2774880" progId="Word.Document.8">
              <p:embed/>
            </p:oleObj>
          </a:graphicData>
        </a:graphic>
      </p:graphicFrame>
      <p:graphicFrame>
        <p:nvGraphicFramePr>
          <p:cNvPr id="35852" name="Object 12">
            <a:hlinkClick r:id="" action="ppaction://ole?verb=0"/>
          </p:cNvPr>
          <p:cNvGraphicFramePr>
            <a:graphicFrameLocks/>
          </p:cNvGraphicFramePr>
          <p:nvPr/>
        </p:nvGraphicFramePr>
        <p:xfrm>
          <a:off x="457200" y="1447800"/>
          <a:ext cx="1939925" cy="1939925"/>
        </p:xfrm>
        <a:graphic>
          <a:graphicData uri="http://schemas.openxmlformats.org/presentationml/2006/ole">
            <p:oleObj spid="_x0000_s78856" name="Document" r:id="rId5" imgW="1939680" imgH="1939680" progId="Word.Document.8">
              <p:embed/>
            </p:oleObj>
          </a:graphicData>
        </a:graphic>
      </p:graphicFrame>
      <p:graphicFrame>
        <p:nvGraphicFramePr>
          <p:cNvPr id="35853" name="Object 13">
            <a:hlinkClick r:id="" action="ppaction://ole?verb=0"/>
          </p:cNvPr>
          <p:cNvGraphicFramePr>
            <a:graphicFrameLocks/>
          </p:cNvGraphicFramePr>
          <p:nvPr/>
        </p:nvGraphicFramePr>
        <p:xfrm>
          <a:off x="4572000" y="1111250"/>
          <a:ext cx="1330325" cy="1939925"/>
        </p:xfrm>
        <a:graphic>
          <a:graphicData uri="http://schemas.openxmlformats.org/presentationml/2006/ole">
            <p:oleObj spid="_x0000_s78857" name="Document" r:id="rId6" imgW="1330200" imgH="1939680" progId="Word.Document.8">
              <p:embed/>
            </p:oleObj>
          </a:graphicData>
        </a:graphic>
      </p:graphicFrame>
      <p:graphicFrame>
        <p:nvGraphicFramePr>
          <p:cNvPr id="35854" name="Object 14">
            <a:hlinkClick r:id="" action="ppaction://ole?verb=0"/>
          </p:cNvPr>
          <p:cNvGraphicFramePr>
            <a:graphicFrameLocks/>
          </p:cNvGraphicFramePr>
          <p:nvPr/>
        </p:nvGraphicFramePr>
        <p:xfrm>
          <a:off x="4572000" y="2940050"/>
          <a:ext cx="1347788" cy="2012950"/>
        </p:xfrm>
        <a:graphic>
          <a:graphicData uri="http://schemas.openxmlformats.org/presentationml/2006/ole">
            <p:oleObj spid="_x0000_s78858" name="Document" r:id="rId7" imgW="1347480" imgH="2012760" progId="Word.Document.8">
              <p:embed/>
            </p:oleObj>
          </a:graphicData>
        </a:graphic>
      </p:graphicFrame>
      <p:sp>
        <p:nvSpPr>
          <p:cNvPr id="35855" name="AutoShape 15"/>
          <p:cNvSpPr>
            <a:spLocks noChangeArrowheads="1"/>
          </p:cNvSpPr>
          <p:nvPr/>
        </p:nvSpPr>
        <p:spPr bwMode="auto">
          <a:xfrm>
            <a:off x="2514600" y="2286000"/>
            <a:ext cx="1066800" cy="381000"/>
          </a:xfrm>
          <a:prstGeom prst="rightArrow">
            <a:avLst>
              <a:gd name="adj1" fmla="val 50000"/>
              <a:gd name="adj2" fmla="val 50051"/>
            </a:avLst>
          </a:prstGeom>
          <a:solidFill>
            <a:schemeClr val="accent1"/>
          </a:solidFill>
          <a:ln w="12700">
            <a:solidFill>
              <a:schemeClr val="tx1"/>
            </a:solidFill>
            <a:miter lim="800000"/>
            <a:headEnd/>
            <a:tailEnd/>
          </a:ln>
          <a:effectLst/>
        </p:spPr>
        <p:txBody>
          <a:bodyPr wrap="none" anchor="ctr"/>
          <a:lstStyle/>
          <a:p>
            <a:endParaRPr lang="en-US"/>
          </a:p>
        </p:txBody>
      </p:sp>
      <p:sp>
        <p:nvSpPr>
          <p:cNvPr id="19" name="TextBox 18"/>
          <p:cNvSpPr txBox="1"/>
          <p:nvPr/>
        </p:nvSpPr>
        <p:spPr>
          <a:xfrm>
            <a:off x="2286000" y="2743200"/>
            <a:ext cx="2133600" cy="1200329"/>
          </a:xfrm>
          <a:prstGeom prst="rect">
            <a:avLst/>
          </a:prstGeom>
          <a:noFill/>
        </p:spPr>
        <p:txBody>
          <a:bodyPr wrap="square" rtlCol="0">
            <a:spAutoFit/>
          </a:bodyPr>
          <a:lstStyle/>
          <a:p>
            <a:r>
              <a:rPr lang="en-US" dirty="0" smtClean="0">
                <a:solidFill>
                  <a:srgbClr val="FF0000"/>
                </a:solidFill>
              </a:rPr>
              <a:t>Decomposing </a:t>
            </a:r>
            <a:r>
              <a:rPr lang="en-US" dirty="0" smtClean="0"/>
              <a:t>ABC into AB and BC:</a:t>
            </a:r>
            <a:endParaRPr lang="en-US" dirty="0"/>
          </a:p>
        </p:txBody>
      </p:sp>
      <p:sp>
        <p:nvSpPr>
          <p:cNvPr id="20" name="TextBox 19"/>
          <p:cNvSpPr txBox="1"/>
          <p:nvPr/>
        </p:nvSpPr>
        <p:spPr>
          <a:xfrm>
            <a:off x="5943600" y="3962400"/>
            <a:ext cx="3200400" cy="2308324"/>
          </a:xfrm>
          <a:prstGeom prst="rect">
            <a:avLst/>
          </a:prstGeom>
          <a:noFill/>
        </p:spPr>
        <p:txBody>
          <a:bodyPr wrap="square" rtlCol="0">
            <a:spAutoFit/>
          </a:bodyPr>
          <a:lstStyle/>
          <a:p>
            <a:r>
              <a:rPr lang="en-US" dirty="0" smtClean="0"/>
              <a:t>Trying to </a:t>
            </a:r>
            <a:r>
              <a:rPr lang="en-US" dirty="0" smtClean="0">
                <a:solidFill>
                  <a:srgbClr val="FF0000"/>
                </a:solidFill>
              </a:rPr>
              <a:t>recover </a:t>
            </a:r>
            <a:r>
              <a:rPr lang="en-US" dirty="0" smtClean="0"/>
              <a:t>ABC from joining AB and BC:</a:t>
            </a:r>
          </a:p>
          <a:p>
            <a:pPr lvl="1"/>
            <a:r>
              <a:rPr lang="en-US" dirty="0" smtClean="0"/>
              <a:t>We do not get ABC!  See the additional rows below…</a:t>
            </a:r>
            <a:endParaRPr lang="en-US" dirty="0"/>
          </a:p>
        </p:txBody>
      </p:sp>
      <p:sp>
        <p:nvSpPr>
          <p:cNvPr id="12" name="AutoShape 15"/>
          <p:cNvSpPr>
            <a:spLocks noChangeArrowheads="1"/>
          </p:cNvSpPr>
          <p:nvPr/>
        </p:nvSpPr>
        <p:spPr bwMode="auto">
          <a:xfrm>
            <a:off x="6019800" y="2590800"/>
            <a:ext cx="444500" cy="596900"/>
          </a:xfrm>
          <a:prstGeom prst="rightArrow">
            <a:avLst>
              <a:gd name="adj1" fmla="val 50000"/>
              <a:gd name="adj2" fmla="val 50051"/>
            </a:avLst>
          </a:prstGeom>
          <a:solidFill>
            <a:schemeClr val="accent1"/>
          </a:solidFill>
          <a:ln w="12700">
            <a:solidFill>
              <a:schemeClr val="tx1"/>
            </a:solidFill>
            <a:miter lim="800000"/>
            <a:headEnd/>
            <a:tailEnd/>
          </a:ln>
          <a:effectLst/>
        </p:spPr>
        <p:txBody>
          <a:bodyPr wrap="none" anchor="ctr"/>
          <a:lstStyle/>
          <a:p>
            <a:endParaRPr lang="en-US"/>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3796" name="Rectangle 4"/>
          <p:cNvSpPr>
            <a:spLocks noGrp="1" noChangeArrowheads="1"/>
          </p:cNvSpPr>
          <p:nvPr>
            <p:ph type="title"/>
          </p:nvPr>
        </p:nvSpPr>
        <p:spPr>
          <a:noFill/>
          <a:ln/>
        </p:spPr>
        <p:txBody>
          <a:bodyPr/>
          <a:lstStyle/>
          <a:p>
            <a:r>
              <a:rPr lang="en-US"/>
              <a:t>Lossless Join Decompositions</a:t>
            </a:r>
          </a:p>
        </p:txBody>
      </p:sp>
      <p:sp>
        <p:nvSpPr>
          <p:cNvPr id="33797" name="Rectangle 5"/>
          <p:cNvSpPr>
            <a:spLocks noGrp="1" noChangeArrowheads="1"/>
          </p:cNvSpPr>
          <p:nvPr>
            <p:ph type="body" idx="1"/>
          </p:nvPr>
        </p:nvSpPr>
        <p:spPr>
          <a:xfrm>
            <a:off x="76200" y="1676400"/>
            <a:ext cx="8991600" cy="4724400"/>
          </a:xfrm>
          <a:noFill/>
          <a:ln/>
        </p:spPr>
        <p:txBody>
          <a:bodyPr/>
          <a:lstStyle/>
          <a:p>
            <a:r>
              <a:rPr lang="en-US" dirty="0"/>
              <a:t>Decomposition of R into X and Y is </a:t>
            </a:r>
            <a:r>
              <a:rPr lang="en-US" i="1" u="sng" dirty="0">
                <a:solidFill>
                  <a:schemeClr val="accent2"/>
                </a:solidFill>
              </a:rPr>
              <a:t>lossless-join</a:t>
            </a:r>
            <a:r>
              <a:rPr lang="en-US" dirty="0"/>
              <a:t> </a:t>
            </a:r>
            <a:r>
              <a:rPr lang="en-US" dirty="0" err="1"/>
              <a:t>w.r.t</a:t>
            </a:r>
            <a:r>
              <a:rPr lang="en-US" dirty="0"/>
              <a:t>. a set of FDs F if, for every instance </a:t>
            </a:r>
            <a:r>
              <a:rPr lang="en-US" i="1" dirty="0"/>
              <a:t>r</a:t>
            </a:r>
            <a:r>
              <a:rPr lang="en-US" dirty="0"/>
              <a:t> that satisfies F:</a:t>
            </a:r>
          </a:p>
          <a:p>
            <a:pPr lvl="1">
              <a:buSzPct val="75000"/>
            </a:pPr>
            <a:r>
              <a:rPr lang="en-US" dirty="0"/>
              <a:t>          (</a:t>
            </a:r>
            <a:r>
              <a:rPr lang="en-US" i="1" dirty="0"/>
              <a:t>r</a:t>
            </a:r>
            <a:r>
              <a:rPr lang="en-US" dirty="0"/>
              <a:t>)              (</a:t>
            </a:r>
            <a:r>
              <a:rPr lang="en-US" i="1" dirty="0"/>
              <a:t>r</a:t>
            </a:r>
            <a:r>
              <a:rPr lang="en-US" dirty="0"/>
              <a:t>)   =  </a:t>
            </a:r>
            <a:r>
              <a:rPr lang="en-US" i="1" dirty="0"/>
              <a:t>r</a:t>
            </a:r>
          </a:p>
          <a:p>
            <a:r>
              <a:rPr lang="en-US" dirty="0"/>
              <a:t>It is always true that   </a:t>
            </a:r>
            <a:r>
              <a:rPr lang="en-US" i="1" dirty="0"/>
              <a:t>r            </a:t>
            </a:r>
            <a:r>
              <a:rPr lang="en-US" dirty="0"/>
              <a:t>(</a:t>
            </a:r>
            <a:r>
              <a:rPr lang="en-US" i="1" dirty="0"/>
              <a:t>r</a:t>
            </a:r>
            <a:r>
              <a:rPr lang="en-US" dirty="0"/>
              <a:t>)             (</a:t>
            </a:r>
            <a:r>
              <a:rPr lang="en-US" i="1" dirty="0"/>
              <a:t>r</a:t>
            </a:r>
            <a:r>
              <a:rPr lang="en-US" dirty="0"/>
              <a:t>)</a:t>
            </a:r>
          </a:p>
          <a:p>
            <a:pPr lvl="1">
              <a:buSzPct val="75000"/>
            </a:pPr>
            <a:r>
              <a:rPr lang="en-US" dirty="0"/>
              <a:t>In general, the other direction does not hold!  If it does, the decomposition is lossless-join. </a:t>
            </a:r>
          </a:p>
          <a:p>
            <a:r>
              <a:rPr lang="en-US" i="1" dirty="0" smtClean="0">
                <a:solidFill>
                  <a:schemeClr val="accent2"/>
                </a:solidFill>
              </a:rPr>
              <a:t>It </a:t>
            </a:r>
            <a:r>
              <a:rPr lang="en-US" i="1" dirty="0">
                <a:solidFill>
                  <a:schemeClr val="accent2"/>
                </a:solidFill>
              </a:rPr>
              <a:t>is essential that all decompositions used to deal with redundancy be lossless!  </a:t>
            </a:r>
            <a:r>
              <a:rPr lang="en-US" i="1" u="sng" dirty="0">
                <a:solidFill>
                  <a:schemeClr val="accent2"/>
                </a:solidFill>
              </a:rPr>
              <a:t>(Avoids Problem (2).) </a:t>
            </a:r>
          </a:p>
        </p:txBody>
      </p:sp>
      <p:graphicFrame>
        <p:nvGraphicFramePr>
          <p:cNvPr id="33798" name="Object 6">
            <a:hlinkClick r:id="" action="ppaction://ole?verb=0"/>
          </p:cNvPr>
          <p:cNvGraphicFramePr>
            <a:graphicFrameLocks/>
          </p:cNvGraphicFramePr>
          <p:nvPr/>
        </p:nvGraphicFramePr>
        <p:xfrm>
          <a:off x="1143000" y="2616200"/>
          <a:ext cx="1539875" cy="647700"/>
        </p:xfrm>
        <a:graphic>
          <a:graphicData uri="http://schemas.openxmlformats.org/presentationml/2006/ole">
            <p:oleObj spid="_x0000_s33798" name="Equation" r:id="rId4" imgW="1539720" imgH="647640" progId="Equation.3">
              <p:embed/>
            </p:oleObj>
          </a:graphicData>
        </a:graphic>
      </p:graphicFrame>
      <p:graphicFrame>
        <p:nvGraphicFramePr>
          <p:cNvPr id="33799" name="Object 7">
            <a:hlinkClick r:id="" action="ppaction://ole?verb=0"/>
          </p:cNvPr>
          <p:cNvGraphicFramePr>
            <a:graphicFrameLocks/>
          </p:cNvGraphicFramePr>
          <p:nvPr/>
        </p:nvGraphicFramePr>
        <p:xfrm>
          <a:off x="2590800" y="2616200"/>
          <a:ext cx="1536700" cy="644525"/>
        </p:xfrm>
        <a:graphic>
          <a:graphicData uri="http://schemas.openxmlformats.org/presentationml/2006/ole">
            <p:oleObj spid="_x0000_s33799" name="Equation" r:id="rId5" imgW="1536480" imgH="644400" progId="Equation.3">
              <p:embed/>
            </p:oleObj>
          </a:graphicData>
        </a:graphic>
      </p:graphicFrame>
      <p:graphicFrame>
        <p:nvGraphicFramePr>
          <p:cNvPr id="33800" name="Object 8">
            <a:hlinkClick r:id="" action="ppaction://ole?verb=0"/>
          </p:cNvPr>
          <p:cNvGraphicFramePr>
            <a:graphicFrameLocks/>
          </p:cNvGraphicFramePr>
          <p:nvPr/>
        </p:nvGraphicFramePr>
        <p:xfrm>
          <a:off x="2073275" y="2689225"/>
          <a:ext cx="477838" cy="312738"/>
        </p:xfrm>
        <a:graphic>
          <a:graphicData uri="http://schemas.openxmlformats.org/presentationml/2006/ole">
            <p:oleObj spid="_x0000_s33800" name="Equation" r:id="rId6" imgW="477720" imgH="312480" progId="Equation.3">
              <p:embed/>
            </p:oleObj>
          </a:graphicData>
        </a:graphic>
      </p:graphicFrame>
      <p:graphicFrame>
        <p:nvGraphicFramePr>
          <p:cNvPr id="33801" name="Object 9">
            <a:hlinkClick r:id="" action="ppaction://ole?verb=0"/>
          </p:cNvPr>
          <p:cNvGraphicFramePr>
            <a:graphicFrameLocks/>
          </p:cNvGraphicFramePr>
          <p:nvPr/>
        </p:nvGraphicFramePr>
        <p:xfrm>
          <a:off x="4267200" y="3149600"/>
          <a:ext cx="1497013" cy="800100"/>
        </p:xfrm>
        <a:graphic>
          <a:graphicData uri="http://schemas.openxmlformats.org/presentationml/2006/ole">
            <p:oleObj spid="_x0000_s33801" name="Equation" r:id="rId7" imgW="1496880" imgH="799920" progId="Equation.3">
              <p:embed/>
            </p:oleObj>
          </a:graphicData>
        </a:graphic>
      </p:graphicFrame>
      <p:graphicFrame>
        <p:nvGraphicFramePr>
          <p:cNvPr id="33802" name="Object 10">
            <a:hlinkClick r:id="" action="ppaction://ole?verb=0"/>
          </p:cNvPr>
          <p:cNvGraphicFramePr>
            <a:graphicFrameLocks/>
          </p:cNvGraphicFramePr>
          <p:nvPr/>
        </p:nvGraphicFramePr>
        <p:xfrm>
          <a:off x="4724400" y="3073400"/>
          <a:ext cx="1539875" cy="647700"/>
        </p:xfrm>
        <a:graphic>
          <a:graphicData uri="http://schemas.openxmlformats.org/presentationml/2006/ole">
            <p:oleObj spid="_x0000_s33802" name="Equation" r:id="rId8" imgW="1539720" imgH="647640" progId="Equation.3">
              <p:embed/>
            </p:oleObj>
          </a:graphicData>
        </a:graphic>
      </p:graphicFrame>
      <p:graphicFrame>
        <p:nvGraphicFramePr>
          <p:cNvPr id="33803" name="Object 11">
            <a:hlinkClick r:id="" action="ppaction://ole?verb=0"/>
          </p:cNvPr>
          <p:cNvGraphicFramePr>
            <a:graphicFrameLocks/>
          </p:cNvGraphicFramePr>
          <p:nvPr/>
        </p:nvGraphicFramePr>
        <p:xfrm>
          <a:off x="5730875" y="3222625"/>
          <a:ext cx="477838" cy="312738"/>
        </p:xfrm>
        <a:graphic>
          <a:graphicData uri="http://schemas.openxmlformats.org/presentationml/2006/ole">
            <p:oleObj spid="_x0000_s33803" name="Equation" r:id="rId9" imgW="477720" imgH="312480" progId="Equation.3">
              <p:embed/>
            </p:oleObj>
          </a:graphicData>
        </a:graphic>
      </p:graphicFrame>
      <p:graphicFrame>
        <p:nvGraphicFramePr>
          <p:cNvPr id="33804" name="Object 12">
            <a:hlinkClick r:id="" action="ppaction://ole?verb=0"/>
          </p:cNvPr>
          <p:cNvGraphicFramePr>
            <a:graphicFrameLocks/>
          </p:cNvGraphicFramePr>
          <p:nvPr/>
        </p:nvGraphicFramePr>
        <p:xfrm>
          <a:off x="6248400" y="3073400"/>
          <a:ext cx="1536700" cy="644525"/>
        </p:xfrm>
        <a:graphic>
          <a:graphicData uri="http://schemas.openxmlformats.org/presentationml/2006/ole">
            <p:oleObj spid="_x0000_s33804" name="Equation" r:id="rId10" imgW="1536480" imgH="644400" progId="Equation.3">
              <p:embed/>
            </p:oleObj>
          </a:graphicData>
        </a:graphic>
      </p:graphicFrame>
      <p:sp>
        <p:nvSpPr>
          <p:cNvPr id="13" name="Rectangle 12"/>
          <p:cNvSpPr/>
          <p:nvPr/>
        </p:nvSpPr>
        <p:spPr bwMode="auto">
          <a:xfrm>
            <a:off x="152400" y="1524000"/>
            <a:ext cx="8763000" cy="16002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0" y="4267200"/>
            <a:ext cx="8763000" cy="11430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362200" y="6248400"/>
            <a:ext cx="1905000" cy="457200"/>
          </a:xfrm>
          <a:prstGeom prst="rect">
            <a:avLst/>
          </a:prstGeom>
          <a:noFill/>
          <a:ln w="9525">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4800600" y="6248400"/>
            <a:ext cx="2895600" cy="457200"/>
          </a:xfrm>
          <a:prstGeom prst="rect">
            <a:avLst/>
          </a:prstGeom>
          <a:noFill/>
          <a:ln w="9525">
            <a:noFill/>
            <a:miter lim="800000"/>
            <a:headEnd/>
            <a:tailEnd/>
          </a:ln>
          <a:effec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sz="3600" dirty="0"/>
              <a:t>More on Lossless Join</a:t>
            </a:r>
          </a:p>
        </p:txBody>
      </p:sp>
      <p:sp>
        <p:nvSpPr>
          <p:cNvPr id="35845" name="Rectangle 5"/>
          <p:cNvSpPr>
            <a:spLocks noGrp="1" noChangeArrowheads="1"/>
          </p:cNvSpPr>
          <p:nvPr>
            <p:ph type="body" idx="1"/>
          </p:nvPr>
        </p:nvSpPr>
        <p:spPr>
          <a:xfrm>
            <a:off x="1676400" y="1676400"/>
            <a:ext cx="5410200" cy="4800600"/>
          </a:xfrm>
          <a:noFill/>
          <a:ln/>
        </p:spPr>
        <p:txBody>
          <a:bodyPr/>
          <a:lstStyle/>
          <a:p>
            <a:r>
              <a:rPr lang="en-US" dirty="0"/>
              <a:t>The decomposition of R into   X and Y is </a:t>
            </a:r>
            <a:r>
              <a:rPr lang="en-US" dirty="0">
                <a:solidFill>
                  <a:schemeClr val="accent2"/>
                </a:solidFill>
              </a:rPr>
              <a:t>lossless-join </a:t>
            </a:r>
            <a:r>
              <a:rPr lang="en-US" dirty="0" err="1">
                <a:solidFill>
                  <a:schemeClr val="accent2"/>
                </a:solidFill>
              </a:rPr>
              <a:t>wrt</a:t>
            </a:r>
            <a:r>
              <a:rPr lang="en-US" dirty="0">
                <a:solidFill>
                  <a:schemeClr val="accent2"/>
                </a:solidFill>
              </a:rPr>
              <a:t> F  if and only if </a:t>
            </a:r>
            <a:r>
              <a:rPr lang="en-US" dirty="0"/>
              <a:t>the closure of F contains:</a:t>
            </a:r>
          </a:p>
          <a:p>
            <a:pPr lvl="1">
              <a:buSzPct val="75000"/>
            </a:pPr>
            <a:r>
              <a:rPr lang="en-US" dirty="0">
                <a:solidFill>
                  <a:schemeClr val="accent2"/>
                </a:solidFill>
              </a:rPr>
              <a:t>X        Y          X,   or</a:t>
            </a:r>
          </a:p>
          <a:p>
            <a:pPr lvl="1">
              <a:buSzPct val="75000"/>
            </a:pPr>
            <a:r>
              <a:rPr lang="en-US" dirty="0">
                <a:solidFill>
                  <a:schemeClr val="accent2"/>
                </a:solidFill>
              </a:rPr>
              <a:t>X        Y          </a:t>
            </a:r>
            <a:r>
              <a:rPr lang="en-US" dirty="0" err="1">
                <a:solidFill>
                  <a:schemeClr val="accent2"/>
                </a:solidFill>
              </a:rPr>
              <a:t>Y</a:t>
            </a:r>
            <a:endParaRPr lang="en-US" dirty="0">
              <a:solidFill>
                <a:schemeClr val="accent2"/>
              </a:solidFill>
            </a:endParaRPr>
          </a:p>
          <a:p>
            <a:r>
              <a:rPr lang="en-US" dirty="0"/>
              <a:t>In particular, the decomposition of R into        UV and R - V is lossless-join     if  U       V  holds over R.</a:t>
            </a:r>
          </a:p>
        </p:txBody>
      </p:sp>
      <p:graphicFrame>
        <p:nvGraphicFramePr>
          <p:cNvPr id="35846" name="Object 6">
            <a:hlinkClick r:id="" action="ppaction://ole?verb=0"/>
          </p:cNvPr>
          <p:cNvGraphicFramePr>
            <a:graphicFrameLocks/>
          </p:cNvGraphicFramePr>
          <p:nvPr/>
        </p:nvGraphicFramePr>
        <p:xfrm>
          <a:off x="3652838" y="3551238"/>
          <a:ext cx="677862" cy="322262"/>
        </p:xfrm>
        <a:graphic>
          <a:graphicData uri="http://schemas.openxmlformats.org/presentationml/2006/ole">
            <p:oleObj spid="_x0000_s35846" name="Equation" r:id="rId4" imgW="677520" imgH="322200" progId="Equation.3">
              <p:embed/>
            </p:oleObj>
          </a:graphicData>
        </a:graphic>
      </p:graphicFrame>
      <p:graphicFrame>
        <p:nvGraphicFramePr>
          <p:cNvPr id="35847" name="Object 7">
            <a:hlinkClick r:id="" action="ppaction://ole?verb=0"/>
          </p:cNvPr>
          <p:cNvGraphicFramePr>
            <a:graphicFrameLocks/>
          </p:cNvGraphicFramePr>
          <p:nvPr/>
        </p:nvGraphicFramePr>
        <p:xfrm>
          <a:off x="3652838" y="4008438"/>
          <a:ext cx="677862" cy="322262"/>
        </p:xfrm>
        <a:graphic>
          <a:graphicData uri="http://schemas.openxmlformats.org/presentationml/2006/ole">
            <p:oleObj spid="_x0000_s35847" name="Equation" r:id="rId5" imgW="677520" imgH="322200" progId="Equation.3">
              <p:embed/>
            </p:oleObj>
          </a:graphicData>
        </a:graphic>
      </p:graphicFrame>
      <p:graphicFrame>
        <p:nvGraphicFramePr>
          <p:cNvPr id="35848" name="Object 8">
            <a:hlinkClick r:id="" action="ppaction://ole?verb=0"/>
          </p:cNvPr>
          <p:cNvGraphicFramePr>
            <a:graphicFrameLocks/>
          </p:cNvGraphicFramePr>
          <p:nvPr/>
        </p:nvGraphicFramePr>
        <p:xfrm>
          <a:off x="2819400" y="3454400"/>
          <a:ext cx="1917700" cy="952500"/>
        </p:xfrm>
        <a:graphic>
          <a:graphicData uri="http://schemas.openxmlformats.org/presentationml/2006/ole">
            <p:oleObj spid="_x0000_s35848" name="Equation" r:id="rId6" imgW="1917360" imgH="952200" progId="Equation.3">
              <p:embed/>
            </p:oleObj>
          </a:graphicData>
        </a:graphic>
      </p:graphicFrame>
      <p:graphicFrame>
        <p:nvGraphicFramePr>
          <p:cNvPr id="35849" name="Object 9">
            <a:hlinkClick r:id="" action="ppaction://ole?verb=0"/>
          </p:cNvPr>
          <p:cNvGraphicFramePr>
            <a:graphicFrameLocks/>
          </p:cNvGraphicFramePr>
          <p:nvPr/>
        </p:nvGraphicFramePr>
        <p:xfrm>
          <a:off x="2819400" y="3911600"/>
          <a:ext cx="1912938" cy="952500"/>
        </p:xfrm>
        <a:graphic>
          <a:graphicData uri="http://schemas.openxmlformats.org/presentationml/2006/ole">
            <p:oleObj spid="_x0000_s35849" name="Equation" r:id="rId7" imgW="1912680" imgH="952200" progId="Equation.3">
              <p:embed/>
            </p:oleObj>
          </a:graphicData>
        </a:graphic>
      </p:graphicFrame>
      <p:graphicFrame>
        <p:nvGraphicFramePr>
          <p:cNvPr id="35850" name="Object 10">
            <a:hlinkClick r:id="" action="ppaction://ole?verb=0"/>
          </p:cNvPr>
          <p:cNvGraphicFramePr>
            <a:graphicFrameLocks/>
          </p:cNvGraphicFramePr>
          <p:nvPr/>
        </p:nvGraphicFramePr>
        <p:xfrm>
          <a:off x="2890838" y="5761038"/>
          <a:ext cx="677862" cy="322262"/>
        </p:xfrm>
        <a:graphic>
          <a:graphicData uri="http://schemas.openxmlformats.org/presentationml/2006/ole">
            <p:oleObj spid="_x0000_s35850" name="Equation" r:id="rId8" imgW="677520" imgH="322200" progId="Equation.3">
              <p:embed/>
            </p:oleObj>
          </a:graphicData>
        </a:graphic>
      </p:graphicFrame>
      <p:sp>
        <p:nvSpPr>
          <p:cNvPr id="17" name="Rectangle 16"/>
          <p:cNvSpPr/>
          <p:nvPr/>
        </p:nvSpPr>
        <p:spPr bwMode="auto">
          <a:xfrm>
            <a:off x="1828800" y="1524000"/>
            <a:ext cx="4953000" cy="47244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sz="3600" dirty="0" smtClean="0"/>
              <a:t>Example 1 Lossless </a:t>
            </a:r>
            <a:r>
              <a:rPr lang="en-US" sz="3600" dirty="0"/>
              <a:t>Join</a:t>
            </a:r>
          </a:p>
        </p:txBody>
      </p:sp>
      <p:sp>
        <p:nvSpPr>
          <p:cNvPr id="18" name="TextBox 17"/>
          <p:cNvSpPr txBox="1"/>
          <p:nvPr/>
        </p:nvSpPr>
        <p:spPr>
          <a:xfrm>
            <a:off x="838200" y="1752600"/>
            <a:ext cx="7848600" cy="1200329"/>
          </a:xfrm>
          <a:prstGeom prst="rect">
            <a:avLst/>
          </a:prstGeom>
          <a:noFill/>
        </p:spPr>
        <p:txBody>
          <a:bodyPr wrap="square" rtlCol="0">
            <a:spAutoFit/>
          </a:bodyPr>
          <a:lstStyle/>
          <a:p>
            <a:r>
              <a:rPr lang="en-US" b="1" dirty="0" smtClean="0"/>
              <a:t>Lossless Example </a:t>
            </a:r>
            <a:r>
              <a:rPr lang="en-US" dirty="0" smtClean="0"/>
              <a:t>:  </a:t>
            </a:r>
          </a:p>
          <a:p>
            <a:pPr>
              <a:buFont typeface="Arial" pitchFamily="34" charset="0"/>
              <a:buChar char="•"/>
            </a:pPr>
            <a:r>
              <a:rPr lang="en-US" dirty="0" smtClean="0"/>
              <a:t>  Decompose SNLRWH into SNLRH and RW.</a:t>
            </a:r>
          </a:p>
          <a:p>
            <a:pPr>
              <a:buFont typeface="Arial" pitchFamily="34" charset="0"/>
              <a:buChar char="•"/>
            </a:pPr>
            <a:r>
              <a:rPr lang="en-US" dirty="0" smtClean="0"/>
              <a:t>  We get full recovery  from the join</a:t>
            </a:r>
            <a:endParaRPr lang="en-US" dirty="0"/>
          </a:p>
        </p:txBody>
      </p:sp>
      <p:sp>
        <p:nvSpPr>
          <p:cNvPr id="19" name="TextBox 18"/>
          <p:cNvSpPr txBox="1"/>
          <p:nvPr/>
        </p:nvSpPr>
        <p:spPr>
          <a:xfrm>
            <a:off x="1981200" y="3505200"/>
            <a:ext cx="3505200" cy="2677656"/>
          </a:xfrm>
          <a:prstGeom prst="rect">
            <a:avLst/>
          </a:prstGeom>
          <a:noFill/>
        </p:spPr>
        <p:txBody>
          <a:bodyPr wrap="square" rtlCol="0">
            <a:spAutoFit/>
          </a:bodyPr>
          <a:lstStyle/>
          <a:p>
            <a:r>
              <a:rPr lang="en-US" dirty="0" smtClean="0"/>
              <a:t>Note that  R       W causes violation of 3NF (it is 2NF).  </a:t>
            </a:r>
          </a:p>
          <a:p>
            <a:r>
              <a:rPr lang="en-US" dirty="0" smtClean="0"/>
              <a:t>Since R is common, the lossless join condition is satisfied, and that explains why we get full recovery.</a:t>
            </a:r>
            <a:endParaRPr lang="en-US" dirty="0"/>
          </a:p>
        </p:txBody>
      </p:sp>
      <p:graphicFrame>
        <p:nvGraphicFramePr>
          <p:cNvPr id="2" name="Object 15">
            <a:hlinkClick r:id="" action="ppaction://ole?verb=0"/>
          </p:cNvPr>
          <p:cNvGraphicFramePr>
            <a:graphicFrameLocks/>
          </p:cNvGraphicFramePr>
          <p:nvPr/>
        </p:nvGraphicFramePr>
        <p:xfrm>
          <a:off x="3581400" y="3581400"/>
          <a:ext cx="677862" cy="322262"/>
        </p:xfrm>
        <a:graphic>
          <a:graphicData uri="http://schemas.openxmlformats.org/presentationml/2006/ole">
            <p:oleObj spid="_x0000_s177159" name="Equation" r:id="rId4" imgW="677520" imgH="322200" progId="Equation.3">
              <p:embed/>
            </p:oleObj>
          </a:graphicData>
        </a:graphic>
      </p:graphicFrame>
      <p:sp>
        <p:nvSpPr>
          <p:cNvPr id="16" name="Rectangle 15"/>
          <p:cNvSpPr/>
          <p:nvPr/>
        </p:nvSpPr>
        <p:spPr bwMode="auto">
          <a:xfrm>
            <a:off x="381000" y="2514600"/>
            <a:ext cx="6400800" cy="3810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 Lossless Join</a:t>
            </a:r>
            <a:endParaRPr lang="en-US" dirty="0"/>
          </a:p>
        </p:txBody>
      </p:sp>
      <p:sp>
        <p:nvSpPr>
          <p:cNvPr id="3" name="Content Placeholder 2"/>
          <p:cNvSpPr>
            <a:spLocks noGrp="1"/>
          </p:cNvSpPr>
          <p:nvPr>
            <p:ph idx="1"/>
          </p:nvPr>
        </p:nvSpPr>
        <p:spPr>
          <a:xfrm>
            <a:off x="0" y="1676400"/>
            <a:ext cx="8610600" cy="4381500"/>
          </a:xfrm>
        </p:spPr>
        <p:txBody>
          <a:bodyPr/>
          <a:lstStyle/>
          <a:p>
            <a:r>
              <a:rPr lang="en-US" dirty="0" smtClean="0">
                <a:solidFill>
                  <a:schemeClr val="bg2">
                    <a:lumMod val="25000"/>
                  </a:schemeClr>
                </a:solidFill>
              </a:rPr>
              <a:t>Consider R(M, Y, P, MP, C) AND </a:t>
            </a:r>
          </a:p>
          <a:p>
            <a:r>
              <a:rPr lang="en-US" dirty="0" smtClean="0">
                <a:solidFill>
                  <a:schemeClr val="bg2">
                    <a:lumMod val="25000"/>
                  </a:schemeClr>
                </a:solidFill>
              </a:rPr>
              <a:t>Functional dependencies: </a:t>
            </a:r>
          </a:p>
          <a:p>
            <a:pPr>
              <a:buNone/>
            </a:pPr>
            <a:r>
              <a:rPr lang="en-US" dirty="0" smtClean="0">
                <a:solidFill>
                  <a:schemeClr val="bg2">
                    <a:lumMod val="25000"/>
                  </a:schemeClr>
                </a:solidFill>
              </a:rPr>
              <a:t>	F={M </a:t>
            </a:r>
            <a:r>
              <a:rPr lang="en-US" dirty="0" smtClean="0">
                <a:solidFill>
                  <a:schemeClr val="bg2">
                    <a:lumMod val="25000"/>
                  </a:schemeClr>
                </a:solidFill>
                <a:sym typeface="Wingdings" pitchFamily="2" charset="2"/>
              </a:rPr>
              <a:t></a:t>
            </a:r>
            <a:r>
              <a:rPr lang="en-US" dirty="0" smtClean="0">
                <a:solidFill>
                  <a:schemeClr val="bg2">
                    <a:lumMod val="25000"/>
                  </a:schemeClr>
                </a:solidFill>
              </a:rPr>
              <a:t> MP, {M,Y} </a:t>
            </a:r>
            <a:r>
              <a:rPr lang="en-US" dirty="0" smtClean="0">
                <a:solidFill>
                  <a:schemeClr val="bg2">
                    <a:lumMod val="25000"/>
                  </a:schemeClr>
                </a:solidFill>
                <a:sym typeface="Wingdings" pitchFamily="2" charset="2"/>
              </a:rPr>
              <a:t></a:t>
            </a:r>
            <a:r>
              <a:rPr lang="en-US" dirty="0" smtClean="0">
                <a:solidFill>
                  <a:schemeClr val="bg2">
                    <a:lumMod val="25000"/>
                  </a:schemeClr>
                </a:solidFill>
              </a:rPr>
              <a:t> P, MP </a:t>
            </a:r>
            <a:r>
              <a:rPr lang="en-US" dirty="0" smtClean="0">
                <a:solidFill>
                  <a:schemeClr val="bg2">
                    <a:lumMod val="25000"/>
                  </a:schemeClr>
                </a:solidFill>
                <a:sym typeface="Wingdings" pitchFamily="2" charset="2"/>
              </a:rPr>
              <a:t></a:t>
            </a:r>
            <a:r>
              <a:rPr lang="en-US" dirty="0" smtClean="0">
                <a:solidFill>
                  <a:schemeClr val="bg2">
                    <a:lumMod val="25000"/>
                  </a:schemeClr>
                </a:solidFill>
              </a:rPr>
              <a:t> C}</a:t>
            </a:r>
          </a:p>
          <a:p>
            <a:pPr marL="514350" indent="-514350">
              <a:buFont typeface="+mj-lt"/>
              <a:buAutoNum type="arabicPeriod"/>
            </a:pPr>
            <a:r>
              <a:rPr lang="en-US" dirty="0" smtClean="0">
                <a:solidFill>
                  <a:schemeClr val="bg2">
                    <a:lumMod val="25000"/>
                  </a:schemeClr>
                </a:solidFill>
              </a:rPr>
              <a:t>Which of the following is a candidate key</a:t>
            </a:r>
          </a:p>
          <a:p>
            <a:pPr marL="514350" indent="-514350">
              <a:buNone/>
            </a:pPr>
            <a:r>
              <a:rPr lang="en-US" dirty="0" smtClean="0">
                <a:solidFill>
                  <a:schemeClr val="bg2">
                    <a:lumMod val="25000"/>
                  </a:schemeClr>
                </a:solidFill>
              </a:rPr>
              <a:t>	{M},    </a:t>
            </a:r>
            <a:r>
              <a:rPr lang="en-US" dirty="0" smtClean="0">
                <a:solidFill>
                  <a:srgbClr val="FF0000"/>
                </a:solidFill>
              </a:rPr>
              <a:t>{M,Y},     </a:t>
            </a:r>
            <a:r>
              <a:rPr lang="en-US" dirty="0" smtClean="0">
                <a:solidFill>
                  <a:schemeClr val="bg2">
                    <a:lumMod val="25000"/>
                  </a:schemeClr>
                </a:solidFill>
              </a:rPr>
              <a:t>{M,C}</a:t>
            </a:r>
          </a:p>
          <a:p>
            <a:pPr marL="514350" indent="-514350">
              <a:buAutoNum type="arabicPeriod" startAt="2"/>
            </a:pPr>
            <a:r>
              <a:rPr lang="en-US" dirty="0" smtClean="0">
                <a:solidFill>
                  <a:schemeClr val="bg2">
                    <a:lumMod val="25000"/>
                  </a:schemeClr>
                </a:solidFill>
              </a:rPr>
              <a:t>Is R in BCNF? Is it in 3NF</a:t>
            </a:r>
            <a:r>
              <a:rPr lang="en-US" dirty="0" smtClean="0">
                <a:solidFill>
                  <a:schemeClr val="bg2">
                    <a:lumMod val="25000"/>
                  </a:schemeClr>
                </a:solidFill>
              </a:rPr>
              <a:t>? </a:t>
            </a:r>
            <a:r>
              <a:rPr lang="en-US" dirty="0" smtClean="0">
                <a:solidFill>
                  <a:srgbClr val="FF0000"/>
                </a:solidFill>
              </a:rPr>
              <a:t>Neither</a:t>
            </a:r>
            <a:endParaRPr lang="en-US" dirty="0" smtClean="0">
              <a:solidFill>
                <a:srgbClr val="FF0000"/>
              </a:solidFill>
            </a:endParaRPr>
          </a:p>
          <a:p>
            <a:pPr marL="514350" indent="-514350">
              <a:buAutoNum type="arabicPeriod" startAt="2"/>
            </a:pPr>
            <a:r>
              <a:rPr lang="en-US" dirty="0" smtClean="0">
                <a:solidFill>
                  <a:schemeClr val="bg2">
                    <a:lumMod val="25000"/>
                  </a:schemeClr>
                </a:solidFill>
              </a:rPr>
              <a:t>Assume that R is decomposed into R1(M,Y,P) and R2(M,MP,C). Is this decomposition </a:t>
            </a:r>
            <a:r>
              <a:rPr lang="en-US" dirty="0" smtClean="0">
                <a:solidFill>
                  <a:schemeClr val="bg2">
                    <a:lumMod val="25000"/>
                  </a:schemeClr>
                </a:solidFill>
              </a:rPr>
              <a:t>lossless</a:t>
            </a:r>
            <a:r>
              <a:rPr lang="en-US" dirty="0" smtClean="0">
                <a:solidFill>
                  <a:schemeClr val="bg2">
                    <a:lumMod val="25000"/>
                  </a:schemeClr>
                </a:solidFill>
              </a:rPr>
              <a:t>?</a:t>
            </a:r>
            <a:endParaRPr lang="en-US" dirty="0" smtClean="0">
              <a:solidFill>
                <a:schemeClr val="bg2">
                  <a:lumMod val="25000"/>
                </a:schemeClr>
              </a:solidFill>
            </a:endParaRPr>
          </a:p>
          <a:p>
            <a:pPr marL="914400" lvl="1" indent="-514350">
              <a:buNone/>
            </a:pPr>
            <a:r>
              <a:rPr lang="en-US" dirty="0" smtClean="0">
                <a:solidFill>
                  <a:schemeClr val="bg2">
                    <a:lumMod val="25000"/>
                  </a:schemeClr>
                </a:solidFill>
              </a:rPr>
              <a:t> </a:t>
            </a:r>
            <a:r>
              <a:rPr lang="en-US" dirty="0" smtClean="0">
                <a:solidFill>
                  <a:schemeClr val="bg2">
                    <a:lumMod val="25000"/>
                  </a:schemeClr>
                </a:solidFill>
              </a:rPr>
              <a:t>ANS:  Intersection = M </a:t>
            </a:r>
            <a:r>
              <a:rPr lang="en-US" dirty="0" smtClean="0">
                <a:solidFill>
                  <a:schemeClr val="bg2">
                    <a:lumMod val="25000"/>
                  </a:schemeClr>
                </a:solidFill>
                <a:sym typeface="Wingdings" pitchFamily="2" charset="2"/>
              </a:rPr>
              <a:t> MP  C;  therefore MR2</a:t>
            </a:r>
          </a:p>
          <a:p>
            <a:pPr marL="914400" lvl="1" indent="-514350">
              <a:buNone/>
            </a:pPr>
            <a:r>
              <a:rPr lang="en-US" dirty="0" smtClean="0">
                <a:solidFill>
                  <a:schemeClr val="bg2">
                    <a:lumMod val="25000"/>
                  </a:schemeClr>
                </a:solidFill>
                <a:sym typeface="Wingdings" pitchFamily="2" charset="2"/>
              </a:rPr>
              <a:t>	</a:t>
            </a:r>
            <a:r>
              <a:rPr lang="en-US" dirty="0" smtClean="0">
                <a:solidFill>
                  <a:schemeClr val="bg2">
                    <a:lumMod val="25000"/>
                  </a:schemeClr>
                </a:solidFill>
                <a:sym typeface="Wingdings" pitchFamily="2" charset="2"/>
              </a:rPr>
              <a:t>So lossless!</a:t>
            </a:r>
            <a:endParaRPr lang="en-US" dirty="0">
              <a:solidFill>
                <a:schemeClr val="bg2">
                  <a:lumMod val="25000"/>
                </a:schemeClr>
              </a:solidFill>
            </a:endParaRPr>
          </a:p>
        </p:txBody>
      </p:sp>
      <p:sp>
        <p:nvSpPr>
          <p:cNvPr id="4" name="Rectangle 3"/>
          <p:cNvSpPr/>
          <p:nvPr/>
        </p:nvSpPr>
        <p:spPr bwMode="auto">
          <a:xfrm>
            <a:off x="381000" y="5715000"/>
            <a:ext cx="7620000" cy="990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sz="3600" dirty="0" smtClean="0"/>
              <a:t>Example – Illustrating issue with Dependency </a:t>
            </a:r>
            <a:r>
              <a:rPr lang="en-US" sz="3600" dirty="0"/>
              <a:t>Preserving Decomposition</a:t>
            </a:r>
          </a:p>
        </p:txBody>
      </p:sp>
      <p:sp>
        <p:nvSpPr>
          <p:cNvPr id="37893" name="Rectangle 5"/>
          <p:cNvSpPr>
            <a:spLocks noGrp="1" noChangeArrowheads="1"/>
          </p:cNvSpPr>
          <p:nvPr>
            <p:ph type="body" idx="1"/>
          </p:nvPr>
        </p:nvSpPr>
        <p:spPr>
          <a:xfrm>
            <a:off x="76200" y="1676400"/>
            <a:ext cx="8991600" cy="4800600"/>
          </a:xfrm>
          <a:noFill/>
          <a:ln/>
        </p:spPr>
        <p:txBody>
          <a:bodyPr/>
          <a:lstStyle/>
          <a:p>
            <a:r>
              <a:rPr lang="en-US" dirty="0"/>
              <a:t>Consider CSJDPQV,  C is key,  JP       C  and  SD       P.</a:t>
            </a:r>
          </a:p>
          <a:p>
            <a:pPr lvl="1">
              <a:buSzPct val="75000"/>
            </a:pPr>
            <a:r>
              <a:rPr lang="en-US" dirty="0"/>
              <a:t>BCNF decomposition:   CSJDQV and </a:t>
            </a:r>
            <a:r>
              <a:rPr lang="en-US" dirty="0" smtClean="0"/>
              <a:t>SDP</a:t>
            </a:r>
            <a:r>
              <a:rPr lang="en-US" sz="1400" dirty="0" smtClean="0"/>
              <a:t>.(Check: JP is a super key)</a:t>
            </a:r>
            <a:endParaRPr lang="en-US" dirty="0"/>
          </a:p>
          <a:p>
            <a:pPr lvl="1">
              <a:buSzPct val="75000"/>
            </a:pPr>
            <a:r>
              <a:rPr lang="en-US" dirty="0"/>
              <a:t>Problem:  Checking  JP        C  requires a join</a:t>
            </a:r>
            <a:r>
              <a:rPr lang="en-US" dirty="0" smtClean="0"/>
              <a:t>!</a:t>
            </a:r>
          </a:p>
          <a:p>
            <a:pPr lvl="1">
              <a:buSzPct val="75000"/>
            </a:pPr>
            <a:endParaRPr lang="en-US" dirty="0"/>
          </a:p>
          <a:p>
            <a:r>
              <a:rPr lang="en-US" sz="2400" dirty="0" smtClean="0">
                <a:solidFill>
                  <a:schemeClr val="accent2"/>
                </a:solidFill>
              </a:rPr>
              <a:t>Want Dependency </a:t>
            </a:r>
            <a:r>
              <a:rPr lang="en-US" sz="2400" dirty="0">
                <a:solidFill>
                  <a:schemeClr val="accent2"/>
                </a:solidFill>
              </a:rPr>
              <a:t>preserving decomposition </a:t>
            </a:r>
            <a:r>
              <a:rPr lang="en-US" sz="2400" dirty="0"/>
              <a:t>(Intuitive):</a:t>
            </a:r>
          </a:p>
          <a:p>
            <a:pPr lvl="1">
              <a:buSzPct val="75000"/>
            </a:pPr>
            <a:r>
              <a:rPr lang="en-US" sz="2000" dirty="0"/>
              <a:t>If R is decomposed into X, Y </a:t>
            </a:r>
            <a:r>
              <a:rPr lang="en-US" sz="2000" dirty="0" smtClean="0"/>
              <a:t>and </a:t>
            </a:r>
            <a:r>
              <a:rPr lang="en-US" sz="2000" dirty="0"/>
              <a:t>we enforce the FDs that hold on X, </a:t>
            </a:r>
            <a:r>
              <a:rPr lang="en-US" sz="2000" dirty="0" smtClean="0"/>
              <a:t>and on </a:t>
            </a:r>
            <a:r>
              <a:rPr lang="en-US" sz="2000" dirty="0"/>
              <a:t>Y </a:t>
            </a:r>
            <a:r>
              <a:rPr lang="en-US" sz="2000" dirty="0" smtClean="0"/>
              <a:t>, then </a:t>
            </a:r>
            <a:r>
              <a:rPr lang="en-US" sz="2000" dirty="0"/>
              <a:t>all FDs that were given to hold on R must also hold.  </a:t>
            </a:r>
            <a:r>
              <a:rPr lang="en-US" sz="2000" i="1" u="sng" dirty="0">
                <a:solidFill>
                  <a:schemeClr val="accent2"/>
                </a:solidFill>
              </a:rPr>
              <a:t>(Avoids Problem (3).)</a:t>
            </a:r>
            <a:endParaRPr lang="en-US" sz="2000" i="1" dirty="0">
              <a:solidFill>
                <a:schemeClr val="accent2"/>
              </a:solidFill>
            </a:endParaRPr>
          </a:p>
          <a:p>
            <a:r>
              <a:rPr lang="en-US" sz="2000" i="1" u="sng" dirty="0">
                <a:solidFill>
                  <a:schemeClr val="accent2"/>
                </a:solidFill>
              </a:rPr>
              <a:t>Projection of set of FDs F</a:t>
            </a:r>
            <a:r>
              <a:rPr lang="en-US" sz="2000" dirty="0">
                <a:solidFill>
                  <a:schemeClr val="accent2"/>
                </a:solidFill>
              </a:rPr>
              <a:t>:   </a:t>
            </a:r>
            <a:r>
              <a:rPr lang="en-US" sz="2000" dirty="0"/>
              <a:t>If R is decomposed into X, ... projection of F onto X  (denoted </a:t>
            </a:r>
            <a:r>
              <a:rPr lang="en-US" sz="2000" dirty="0">
                <a:solidFill>
                  <a:schemeClr val="accent2"/>
                </a:solidFill>
              </a:rPr>
              <a:t>F</a:t>
            </a:r>
            <a:r>
              <a:rPr lang="en-US" sz="2000" baseline="-25000" dirty="0">
                <a:solidFill>
                  <a:schemeClr val="accent2"/>
                </a:solidFill>
              </a:rPr>
              <a:t>X</a:t>
            </a:r>
            <a:r>
              <a:rPr lang="en-US" sz="2000" dirty="0"/>
              <a:t> ) is the set of FDs </a:t>
            </a:r>
            <a:r>
              <a:rPr lang="en-US" sz="2000" dirty="0">
                <a:solidFill>
                  <a:schemeClr val="accent2"/>
                </a:solidFill>
              </a:rPr>
              <a:t>U       V in F</a:t>
            </a:r>
            <a:r>
              <a:rPr lang="en-US" sz="2000" baseline="30000" dirty="0">
                <a:solidFill>
                  <a:schemeClr val="accent2"/>
                </a:solidFill>
              </a:rPr>
              <a:t>+</a:t>
            </a:r>
            <a:r>
              <a:rPr lang="en-US" sz="2000" dirty="0">
                <a:solidFill>
                  <a:schemeClr val="accent2"/>
                </a:solidFill>
              </a:rPr>
              <a:t> </a:t>
            </a:r>
            <a:r>
              <a:rPr lang="en-US" sz="2000" dirty="0"/>
              <a:t>(</a:t>
            </a:r>
            <a:r>
              <a:rPr lang="en-US" sz="2000" i="1" dirty="0"/>
              <a:t>closure of F </a:t>
            </a:r>
            <a:r>
              <a:rPr lang="en-US" sz="2000" dirty="0"/>
              <a:t>)</a:t>
            </a:r>
            <a:r>
              <a:rPr lang="en-US" sz="2000" i="1" dirty="0"/>
              <a:t> </a:t>
            </a:r>
            <a:r>
              <a:rPr lang="en-US" sz="2000" dirty="0"/>
              <a:t>such that </a:t>
            </a:r>
            <a:r>
              <a:rPr lang="en-US" sz="2000" dirty="0">
                <a:solidFill>
                  <a:schemeClr val="accent2"/>
                </a:solidFill>
              </a:rPr>
              <a:t>U, V are in X</a:t>
            </a:r>
            <a:r>
              <a:rPr lang="en-US" sz="2000" dirty="0"/>
              <a:t>.</a:t>
            </a:r>
            <a:r>
              <a:rPr lang="en-US" sz="2000" i="1" dirty="0"/>
              <a:t> </a:t>
            </a:r>
          </a:p>
        </p:txBody>
      </p:sp>
      <p:graphicFrame>
        <p:nvGraphicFramePr>
          <p:cNvPr id="37894" name="Object 6">
            <a:hlinkClick r:id="" action="ppaction://ole?verb=0"/>
          </p:cNvPr>
          <p:cNvGraphicFramePr>
            <a:graphicFrameLocks/>
          </p:cNvGraphicFramePr>
          <p:nvPr/>
        </p:nvGraphicFramePr>
        <p:xfrm>
          <a:off x="5786438" y="1798638"/>
          <a:ext cx="609600" cy="322262"/>
        </p:xfrm>
        <a:graphic>
          <a:graphicData uri="http://schemas.openxmlformats.org/presentationml/2006/ole">
            <p:oleObj spid="_x0000_s37894" name="Equation" r:id="rId4" imgW="609480" imgH="322200" progId="Equation.3">
              <p:embed/>
            </p:oleObj>
          </a:graphicData>
        </a:graphic>
      </p:graphicFrame>
      <p:graphicFrame>
        <p:nvGraphicFramePr>
          <p:cNvPr id="37895" name="Object 7">
            <a:hlinkClick r:id="" action="ppaction://ole?verb=0"/>
          </p:cNvPr>
          <p:cNvGraphicFramePr>
            <a:graphicFrameLocks/>
          </p:cNvGraphicFramePr>
          <p:nvPr/>
        </p:nvGraphicFramePr>
        <p:xfrm>
          <a:off x="8148638" y="1798638"/>
          <a:ext cx="609600" cy="322262"/>
        </p:xfrm>
        <a:graphic>
          <a:graphicData uri="http://schemas.openxmlformats.org/presentationml/2006/ole">
            <p:oleObj spid="_x0000_s37895" name="Equation" r:id="rId5" imgW="609480" imgH="322200" progId="Equation.3">
              <p:embed/>
            </p:oleObj>
          </a:graphicData>
        </a:graphic>
      </p:graphicFrame>
      <p:graphicFrame>
        <p:nvGraphicFramePr>
          <p:cNvPr id="37896" name="Object 8">
            <a:hlinkClick r:id="" action="ppaction://ole?verb=0"/>
          </p:cNvPr>
          <p:cNvGraphicFramePr>
            <a:graphicFrameLocks/>
          </p:cNvGraphicFramePr>
          <p:nvPr/>
        </p:nvGraphicFramePr>
        <p:xfrm>
          <a:off x="4033838" y="2713038"/>
          <a:ext cx="609600" cy="322262"/>
        </p:xfrm>
        <a:graphic>
          <a:graphicData uri="http://schemas.openxmlformats.org/presentationml/2006/ole">
            <p:oleObj spid="_x0000_s37896" name="Equation" r:id="rId6" imgW="609480" imgH="322200" progId="Equation.3">
              <p:embed/>
            </p:oleObj>
          </a:graphicData>
        </a:graphic>
      </p:graphicFrame>
      <p:graphicFrame>
        <p:nvGraphicFramePr>
          <p:cNvPr id="37897" name="Object 9">
            <a:hlinkClick r:id="" action="ppaction://ole?verb=0"/>
          </p:cNvPr>
          <p:cNvGraphicFramePr>
            <a:graphicFrameLocks/>
          </p:cNvGraphicFramePr>
          <p:nvPr/>
        </p:nvGraphicFramePr>
        <p:xfrm>
          <a:off x="4343400" y="5257800"/>
          <a:ext cx="677862" cy="322262"/>
        </p:xfrm>
        <a:graphic>
          <a:graphicData uri="http://schemas.openxmlformats.org/presentationml/2006/ole">
            <p:oleObj spid="_x0000_s37897" name="Equation" r:id="rId7" imgW="677520" imgH="322200" progId="Equation.3">
              <p:embed/>
            </p:oleObj>
          </a:graphicData>
        </a:graphic>
      </p:graphicFrame>
      <p:sp>
        <p:nvSpPr>
          <p:cNvPr id="10" name="Rectangle 9"/>
          <p:cNvSpPr/>
          <p:nvPr/>
        </p:nvSpPr>
        <p:spPr bwMode="auto">
          <a:xfrm>
            <a:off x="2133600" y="2590800"/>
            <a:ext cx="4953000" cy="685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993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9940" name="Rectangle 4"/>
          <p:cNvSpPr>
            <a:spLocks noGrp="1" noChangeArrowheads="1"/>
          </p:cNvSpPr>
          <p:nvPr>
            <p:ph type="title"/>
          </p:nvPr>
        </p:nvSpPr>
        <p:spPr>
          <a:xfrm>
            <a:off x="228600" y="228600"/>
            <a:ext cx="8305800" cy="1104900"/>
          </a:xfrm>
          <a:noFill/>
          <a:ln/>
        </p:spPr>
        <p:txBody>
          <a:bodyPr/>
          <a:lstStyle/>
          <a:p>
            <a:r>
              <a:rPr lang="en-US" sz="3200" dirty="0"/>
              <a:t>Dependency Preserving Decompositions </a:t>
            </a:r>
          </a:p>
        </p:txBody>
      </p:sp>
      <p:sp>
        <p:nvSpPr>
          <p:cNvPr id="39941" name="Rectangle 5"/>
          <p:cNvSpPr>
            <a:spLocks noGrp="1" noChangeArrowheads="1"/>
          </p:cNvSpPr>
          <p:nvPr>
            <p:ph type="body" idx="1"/>
          </p:nvPr>
        </p:nvSpPr>
        <p:spPr>
          <a:xfrm>
            <a:off x="0" y="1524000"/>
            <a:ext cx="9067800" cy="4800600"/>
          </a:xfrm>
          <a:noFill/>
          <a:ln/>
        </p:spPr>
        <p:txBody>
          <a:bodyPr/>
          <a:lstStyle/>
          <a:p>
            <a:r>
              <a:rPr lang="en-US" dirty="0"/>
              <a:t>Decomposition of R into X and Y is </a:t>
            </a:r>
            <a:r>
              <a:rPr lang="en-US" i="1" u="sng" dirty="0">
                <a:solidFill>
                  <a:schemeClr val="accent2"/>
                </a:solidFill>
              </a:rPr>
              <a:t>dependency</a:t>
            </a:r>
            <a:r>
              <a:rPr lang="en-US" u="sng" dirty="0"/>
              <a:t> </a:t>
            </a:r>
            <a:r>
              <a:rPr lang="en-US" i="1" u="sng" dirty="0">
                <a:solidFill>
                  <a:schemeClr val="accent2"/>
                </a:solidFill>
              </a:rPr>
              <a:t>preserving</a:t>
            </a:r>
            <a:r>
              <a:rPr lang="en-US" dirty="0"/>
              <a:t> if  </a:t>
            </a:r>
            <a:r>
              <a:rPr lang="en-US" dirty="0">
                <a:solidFill>
                  <a:schemeClr val="accent2"/>
                </a:solidFill>
              </a:rPr>
              <a:t>(F</a:t>
            </a:r>
            <a:r>
              <a:rPr lang="en-US" baseline="-25000" dirty="0">
                <a:solidFill>
                  <a:schemeClr val="accent2"/>
                </a:solidFill>
              </a:rPr>
              <a:t>X</a:t>
            </a:r>
            <a:r>
              <a:rPr lang="en-US" dirty="0">
                <a:solidFill>
                  <a:schemeClr val="accent2"/>
                </a:solidFill>
              </a:rPr>
              <a:t>  union   F</a:t>
            </a:r>
            <a:r>
              <a:rPr lang="en-US" baseline="-25000" dirty="0">
                <a:solidFill>
                  <a:schemeClr val="accent2"/>
                </a:solidFill>
              </a:rPr>
              <a:t>Y </a:t>
            </a:r>
            <a:r>
              <a:rPr lang="en-US" dirty="0">
                <a:solidFill>
                  <a:schemeClr val="accent2"/>
                </a:solidFill>
              </a:rPr>
              <a:t>) </a:t>
            </a:r>
            <a:r>
              <a:rPr lang="en-US" baseline="30000" dirty="0">
                <a:solidFill>
                  <a:schemeClr val="accent2"/>
                </a:solidFill>
              </a:rPr>
              <a:t>+  </a:t>
            </a:r>
            <a:r>
              <a:rPr lang="en-US" dirty="0">
                <a:solidFill>
                  <a:schemeClr val="accent2"/>
                </a:solidFill>
              </a:rPr>
              <a:t>=  F</a:t>
            </a:r>
            <a:r>
              <a:rPr lang="en-US" baseline="30000" dirty="0">
                <a:solidFill>
                  <a:schemeClr val="accent2"/>
                </a:solidFill>
              </a:rPr>
              <a:t> +</a:t>
            </a:r>
          </a:p>
          <a:p>
            <a:pPr lvl="1">
              <a:buSzPct val="75000"/>
            </a:pPr>
            <a:r>
              <a:rPr lang="en-US" sz="2000" dirty="0"/>
              <a:t>i.e., if we consider only dependencies in the closure F</a:t>
            </a:r>
            <a:r>
              <a:rPr lang="en-US" sz="2000" baseline="30000" dirty="0"/>
              <a:t> +</a:t>
            </a:r>
            <a:r>
              <a:rPr lang="en-US" sz="2000" dirty="0"/>
              <a:t> that can be checked in X without considering Y, and in Y without considering X,  these imply all dependencies in F</a:t>
            </a:r>
            <a:r>
              <a:rPr lang="en-US" sz="2000" baseline="30000" dirty="0"/>
              <a:t> </a:t>
            </a:r>
            <a:r>
              <a:rPr lang="en-US" sz="2000" baseline="30000" dirty="0" smtClean="0"/>
              <a:t>+</a:t>
            </a:r>
            <a:r>
              <a:rPr lang="en-US" sz="2000" dirty="0" smtClean="0"/>
              <a:t>.</a:t>
            </a:r>
          </a:p>
          <a:p>
            <a:pPr lvl="1">
              <a:buSzPct val="75000"/>
            </a:pPr>
            <a:r>
              <a:rPr lang="en-US" sz="2000" dirty="0" smtClean="0"/>
              <a:t>i.e. All the FDs are either in X+ or Y+ but not across.</a:t>
            </a:r>
            <a:endParaRPr lang="en-US" sz="2000" dirty="0"/>
          </a:p>
          <a:p>
            <a:r>
              <a:rPr lang="en-US" dirty="0"/>
              <a:t>Important to consider </a:t>
            </a:r>
            <a:r>
              <a:rPr lang="en-US" dirty="0">
                <a:solidFill>
                  <a:schemeClr val="accent2"/>
                </a:solidFill>
              </a:rPr>
              <a:t>F</a:t>
            </a:r>
            <a:r>
              <a:rPr lang="en-US" baseline="30000" dirty="0">
                <a:solidFill>
                  <a:schemeClr val="accent2"/>
                </a:solidFill>
              </a:rPr>
              <a:t> +</a:t>
            </a:r>
            <a:r>
              <a:rPr lang="en-US" dirty="0"/>
              <a:t>, </a:t>
            </a:r>
            <a:r>
              <a:rPr lang="en-US" dirty="0">
                <a:solidFill>
                  <a:schemeClr val="accent2"/>
                </a:solidFill>
              </a:rPr>
              <a:t>not F</a:t>
            </a:r>
            <a:r>
              <a:rPr lang="en-US" dirty="0"/>
              <a:t>, in this definition</a:t>
            </a:r>
            <a:r>
              <a:rPr lang="en-US" dirty="0" smtClean="0"/>
              <a:t>:</a:t>
            </a:r>
            <a:endParaRPr lang="en-US" dirty="0"/>
          </a:p>
        </p:txBody>
      </p:sp>
      <p:sp>
        <p:nvSpPr>
          <p:cNvPr id="11" name="Rectangle 10"/>
          <p:cNvSpPr/>
          <p:nvPr/>
        </p:nvSpPr>
        <p:spPr bwMode="auto">
          <a:xfrm>
            <a:off x="152400" y="1524000"/>
            <a:ext cx="8763000" cy="27432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7315200" y="990600"/>
            <a:ext cx="853119" cy="461665"/>
          </a:xfrm>
          <a:prstGeom prst="rect">
            <a:avLst/>
          </a:prstGeom>
          <a:noFill/>
        </p:spPr>
        <p:txBody>
          <a:bodyPr wrap="none" rtlCol="0">
            <a:spAutoFit/>
          </a:bodyPr>
          <a:lstStyle/>
          <a:p>
            <a:r>
              <a:rPr lang="en-US" dirty="0" smtClean="0"/>
              <a:t>SKIP</a:t>
            </a:r>
            <a:endParaRPr lang="en-US" dirty="0"/>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approach</a:t>
            </a:r>
            <a:endParaRPr lang="en-US" dirty="0"/>
          </a:p>
        </p:txBody>
      </p:sp>
      <p:sp>
        <p:nvSpPr>
          <p:cNvPr id="3" name="Content Placeholder 2"/>
          <p:cNvSpPr>
            <a:spLocks noGrp="1"/>
          </p:cNvSpPr>
          <p:nvPr>
            <p:ph idx="1"/>
          </p:nvPr>
        </p:nvSpPr>
        <p:spPr/>
        <p:txBody>
          <a:bodyPr/>
          <a:lstStyle/>
          <a:p>
            <a:r>
              <a:rPr lang="en-US" dirty="0" smtClean="0"/>
              <a:t>To give an overview of the approach in this chapter, we start with an example to illustrate the issues, notations, terminology, and potential solution.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993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9940" name="Rectangle 4"/>
          <p:cNvSpPr>
            <a:spLocks noGrp="1" noChangeArrowheads="1"/>
          </p:cNvSpPr>
          <p:nvPr>
            <p:ph type="title"/>
          </p:nvPr>
        </p:nvSpPr>
        <p:spPr>
          <a:xfrm>
            <a:off x="228600" y="228600"/>
            <a:ext cx="8305800" cy="1104900"/>
          </a:xfrm>
          <a:noFill/>
          <a:ln/>
        </p:spPr>
        <p:txBody>
          <a:bodyPr/>
          <a:lstStyle/>
          <a:p>
            <a:r>
              <a:rPr lang="en-US" sz="3200" dirty="0" smtClean="0"/>
              <a:t>Example - Dependency </a:t>
            </a:r>
            <a:r>
              <a:rPr lang="en-US" sz="3200" dirty="0"/>
              <a:t>Preserving Decompositions </a:t>
            </a:r>
            <a:r>
              <a:rPr lang="en-US" sz="3200" dirty="0" smtClean="0"/>
              <a:t>does not imply Lossless</a:t>
            </a:r>
            <a:endParaRPr lang="en-US" sz="3200" dirty="0"/>
          </a:p>
        </p:txBody>
      </p:sp>
      <p:sp>
        <p:nvSpPr>
          <p:cNvPr id="39941" name="Rectangle 5"/>
          <p:cNvSpPr>
            <a:spLocks noGrp="1" noChangeArrowheads="1"/>
          </p:cNvSpPr>
          <p:nvPr>
            <p:ph type="body" idx="1"/>
          </p:nvPr>
        </p:nvSpPr>
        <p:spPr>
          <a:xfrm>
            <a:off x="0" y="1524000"/>
            <a:ext cx="9067800" cy="4800600"/>
          </a:xfrm>
          <a:noFill/>
          <a:ln/>
        </p:spPr>
        <p:txBody>
          <a:bodyPr/>
          <a:lstStyle/>
          <a:p>
            <a:pPr lvl="1">
              <a:buSzPct val="75000"/>
            </a:pPr>
            <a:r>
              <a:rPr lang="en-US" dirty="0" smtClean="0"/>
              <a:t>ABC</a:t>
            </a:r>
            <a:r>
              <a:rPr lang="en-US" dirty="0"/>
              <a:t>,  A      B,  B      C,  C      A, decomposed into AB and BC.</a:t>
            </a:r>
          </a:p>
          <a:p>
            <a:pPr lvl="1">
              <a:buSzPct val="75000"/>
            </a:pPr>
            <a:r>
              <a:rPr lang="en-US" dirty="0"/>
              <a:t>Is this dependency preserving?  Is  C       A  preserved?????</a:t>
            </a:r>
          </a:p>
          <a:p>
            <a:r>
              <a:rPr lang="en-US" dirty="0"/>
              <a:t>Dependency preserving does not imply lossless join:</a:t>
            </a:r>
          </a:p>
          <a:p>
            <a:pPr lvl="1">
              <a:buSzPct val="75000"/>
            </a:pPr>
            <a:r>
              <a:rPr lang="en-US" dirty="0"/>
              <a:t>ABC,  A       B,  decomposed into AB and BC</a:t>
            </a:r>
            <a:r>
              <a:rPr lang="en-US" dirty="0" smtClean="0"/>
              <a:t>.  Lossless?  No!</a:t>
            </a:r>
            <a:endParaRPr lang="en-US" dirty="0"/>
          </a:p>
          <a:p>
            <a:r>
              <a:rPr lang="en-US" dirty="0"/>
              <a:t>And vice-versa!  </a:t>
            </a:r>
            <a:r>
              <a:rPr lang="en-US" dirty="0" smtClean="0"/>
              <a:t>Recall Earlier Example</a:t>
            </a:r>
            <a:r>
              <a:rPr lang="en-US" dirty="0" smtClean="0"/>
              <a:t>:</a:t>
            </a:r>
          </a:p>
          <a:p>
            <a:pPr lvl="1"/>
            <a:r>
              <a:rPr lang="en-US" dirty="0" smtClean="0"/>
              <a:t>Consider CSJDPQV,  C is key,  JP       C  and  SD       P.</a:t>
            </a:r>
          </a:p>
          <a:p>
            <a:pPr lvl="2">
              <a:buSzPct val="75000"/>
            </a:pPr>
            <a:r>
              <a:rPr lang="en-US" dirty="0" smtClean="0"/>
              <a:t>BCNF decomposition:   CSJDQV and SDP</a:t>
            </a:r>
            <a:r>
              <a:rPr lang="en-US" sz="1400" dirty="0" smtClean="0"/>
              <a:t>.(Check: JP is a </a:t>
            </a:r>
            <a:r>
              <a:rPr lang="en-US" sz="1400" dirty="0" smtClean="0"/>
              <a:t>super </a:t>
            </a:r>
            <a:r>
              <a:rPr lang="en-US" sz="1400" dirty="0" smtClean="0"/>
              <a:t>key)</a:t>
            </a:r>
            <a:endParaRPr lang="en-US" dirty="0" smtClean="0"/>
          </a:p>
          <a:p>
            <a:pPr lvl="2">
              <a:buSzPct val="75000"/>
            </a:pPr>
            <a:r>
              <a:rPr lang="en-US" dirty="0" smtClean="0"/>
              <a:t>Dependency preserving?  </a:t>
            </a:r>
          </a:p>
          <a:p>
            <a:pPr lvl="3">
              <a:buSzPct val="75000"/>
            </a:pPr>
            <a:r>
              <a:rPr lang="en-US" dirty="0" smtClean="0"/>
              <a:t>NO: Checking  </a:t>
            </a:r>
            <a:r>
              <a:rPr lang="en-US" dirty="0" smtClean="0"/>
              <a:t>JP        C  requires a join!</a:t>
            </a:r>
          </a:p>
          <a:p>
            <a:pPr lvl="1"/>
            <a:endParaRPr lang="en-US" dirty="0"/>
          </a:p>
        </p:txBody>
      </p:sp>
      <p:graphicFrame>
        <p:nvGraphicFramePr>
          <p:cNvPr id="39942" name="Object 6">
            <a:hlinkClick r:id="" action="ppaction://ole?verb=0"/>
          </p:cNvPr>
          <p:cNvGraphicFramePr>
            <a:graphicFrameLocks/>
          </p:cNvGraphicFramePr>
          <p:nvPr/>
        </p:nvGraphicFramePr>
        <p:xfrm>
          <a:off x="1989138" y="1658938"/>
          <a:ext cx="677862" cy="322262"/>
        </p:xfrm>
        <a:graphic>
          <a:graphicData uri="http://schemas.openxmlformats.org/presentationml/2006/ole">
            <p:oleObj spid="_x0000_s178178" name="Equation" r:id="rId4" imgW="677520" imgH="322200" progId="Equation.3">
              <p:embed/>
            </p:oleObj>
          </a:graphicData>
        </a:graphic>
      </p:graphicFrame>
      <p:graphicFrame>
        <p:nvGraphicFramePr>
          <p:cNvPr id="39943" name="Object 7">
            <a:hlinkClick r:id="" action="ppaction://ole?verb=0"/>
          </p:cNvPr>
          <p:cNvGraphicFramePr>
            <a:graphicFrameLocks/>
          </p:cNvGraphicFramePr>
          <p:nvPr/>
        </p:nvGraphicFramePr>
        <p:xfrm>
          <a:off x="3055938" y="1658938"/>
          <a:ext cx="677862" cy="322262"/>
        </p:xfrm>
        <a:graphic>
          <a:graphicData uri="http://schemas.openxmlformats.org/presentationml/2006/ole">
            <p:oleObj spid="_x0000_s178179" name="Equation" r:id="rId5" imgW="677520" imgH="322200" progId="Equation.3">
              <p:embed/>
            </p:oleObj>
          </a:graphicData>
        </a:graphic>
      </p:graphicFrame>
      <p:graphicFrame>
        <p:nvGraphicFramePr>
          <p:cNvPr id="39944" name="Object 8">
            <a:hlinkClick r:id="" action="ppaction://ole?verb=0"/>
          </p:cNvPr>
          <p:cNvGraphicFramePr>
            <a:graphicFrameLocks/>
          </p:cNvGraphicFramePr>
          <p:nvPr/>
        </p:nvGraphicFramePr>
        <p:xfrm>
          <a:off x="4122738" y="1658938"/>
          <a:ext cx="677862" cy="322262"/>
        </p:xfrm>
        <a:graphic>
          <a:graphicData uri="http://schemas.openxmlformats.org/presentationml/2006/ole">
            <p:oleObj spid="_x0000_s178180" name="Equation" r:id="rId6" imgW="677520" imgH="322200" progId="Equation.3">
              <p:embed/>
            </p:oleObj>
          </a:graphicData>
        </a:graphic>
      </p:graphicFrame>
      <p:graphicFrame>
        <p:nvGraphicFramePr>
          <p:cNvPr id="39945" name="Object 9">
            <a:hlinkClick r:id="" action="ppaction://ole?verb=0"/>
          </p:cNvPr>
          <p:cNvGraphicFramePr>
            <a:graphicFrameLocks/>
          </p:cNvGraphicFramePr>
          <p:nvPr/>
        </p:nvGraphicFramePr>
        <p:xfrm>
          <a:off x="5875338" y="2116138"/>
          <a:ext cx="677862" cy="322262"/>
        </p:xfrm>
        <a:graphic>
          <a:graphicData uri="http://schemas.openxmlformats.org/presentationml/2006/ole">
            <p:oleObj spid="_x0000_s178181" name="Equation" r:id="rId7" imgW="677520" imgH="322200" progId="Equation.3">
              <p:embed/>
            </p:oleObj>
          </a:graphicData>
        </a:graphic>
      </p:graphicFrame>
      <p:graphicFrame>
        <p:nvGraphicFramePr>
          <p:cNvPr id="39946" name="Object 10">
            <a:hlinkClick r:id="" action="ppaction://ole?verb=0"/>
          </p:cNvPr>
          <p:cNvGraphicFramePr>
            <a:graphicFrameLocks/>
          </p:cNvGraphicFramePr>
          <p:nvPr/>
        </p:nvGraphicFramePr>
        <p:xfrm>
          <a:off x="1989138" y="3030538"/>
          <a:ext cx="677862" cy="322262"/>
        </p:xfrm>
        <a:graphic>
          <a:graphicData uri="http://schemas.openxmlformats.org/presentationml/2006/ole">
            <p:oleObj spid="_x0000_s178182" name="Equation" r:id="rId8" imgW="677520" imgH="322200" progId="Equation.3">
              <p:embed/>
            </p:oleObj>
          </a:graphicData>
        </a:graphic>
      </p:graphicFrame>
      <p:graphicFrame>
        <p:nvGraphicFramePr>
          <p:cNvPr id="178183" name="Object 7">
            <a:hlinkClick r:id="" action="ppaction://ole?verb=0"/>
          </p:cNvPr>
          <p:cNvGraphicFramePr>
            <a:graphicFrameLocks/>
          </p:cNvGraphicFramePr>
          <p:nvPr/>
        </p:nvGraphicFramePr>
        <p:xfrm>
          <a:off x="5341937" y="3962400"/>
          <a:ext cx="677862" cy="322262"/>
        </p:xfrm>
        <a:graphic>
          <a:graphicData uri="http://schemas.openxmlformats.org/presentationml/2006/ole">
            <p:oleObj spid="_x0000_s178183" name="Equation" r:id="rId9" imgW="677520" imgH="322200" progId="Equation.3">
              <p:embed/>
            </p:oleObj>
          </a:graphicData>
        </a:graphic>
      </p:graphicFrame>
      <p:graphicFrame>
        <p:nvGraphicFramePr>
          <p:cNvPr id="178184" name="Object 8">
            <a:hlinkClick r:id="" action="ppaction://ole?verb=0"/>
          </p:cNvPr>
          <p:cNvGraphicFramePr>
            <a:graphicFrameLocks/>
          </p:cNvGraphicFramePr>
          <p:nvPr/>
        </p:nvGraphicFramePr>
        <p:xfrm>
          <a:off x="7315200" y="3962400"/>
          <a:ext cx="677863" cy="322263"/>
        </p:xfrm>
        <a:graphic>
          <a:graphicData uri="http://schemas.openxmlformats.org/presentationml/2006/ole">
            <p:oleObj spid="_x0000_s178184" name="Equation" r:id="rId10" imgW="677520" imgH="322200" progId="Equation.3">
              <p:embed/>
            </p:oleObj>
          </a:graphicData>
        </a:graphic>
      </p:graphicFrame>
      <p:graphicFrame>
        <p:nvGraphicFramePr>
          <p:cNvPr id="178185" name="Object 9">
            <a:hlinkClick r:id="" action="ppaction://ole?verb=0"/>
          </p:cNvPr>
          <p:cNvGraphicFramePr>
            <a:graphicFrameLocks/>
          </p:cNvGraphicFramePr>
          <p:nvPr/>
        </p:nvGraphicFramePr>
        <p:xfrm>
          <a:off x="3505200" y="5410200"/>
          <a:ext cx="677863" cy="322263"/>
        </p:xfrm>
        <a:graphic>
          <a:graphicData uri="http://schemas.openxmlformats.org/presentationml/2006/ole">
            <p:oleObj spid="_x0000_s178185" name="Equation" r:id="rId11" imgW="677520" imgH="322200" progId="Equation.3">
              <p:embed/>
            </p:oleObj>
          </a:graphicData>
        </a:graphic>
      </p:graphicFrame>
      <p:sp>
        <p:nvSpPr>
          <p:cNvPr id="16" name="Rectangle 15"/>
          <p:cNvSpPr/>
          <p:nvPr/>
        </p:nvSpPr>
        <p:spPr bwMode="auto">
          <a:xfrm>
            <a:off x="5029200" y="1905000"/>
            <a:ext cx="3733800" cy="533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8229600" y="2971800"/>
            <a:ext cx="685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1600200" y="5334000"/>
            <a:ext cx="4343400" cy="609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2">
                    <a:lumMod val="10000"/>
                  </a:schemeClr>
                </a:solidFill>
              </a:rPr>
              <a:t>Overview of schema refinement approach</a:t>
            </a:r>
          </a:p>
          <a:p>
            <a:r>
              <a:rPr lang="en-US" dirty="0" smtClean="0">
                <a:solidFill>
                  <a:schemeClr val="bg2">
                    <a:lumMod val="10000"/>
                  </a:schemeClr>
                </a:solidFill>
              </a:rPr>
              <a:t>Functional Dependencies</a:t>
            </a:r>
          </a:p>
          <a:p>
            <a:r>
              <a:rPr lang="en-US" dirty="0" smtClean="0">
                <a:solidFill>
                  <a:schemeClr val="bg2">
                    <a:lumMod val="10000"/>
                  </a:schemeClr>
                </a:solidFill>
              </a:rPr>
              <a:t>Reasoning about FDs to infer more FDs</a:t>
            </a:r>
          </a:p>
          <a:p>
            <a:r>
              <a:rPr lang="en-US" dirty="0" smtClean="0">
                <a:solidFill>
                  <a:schemeClr val="bg2">
                    <a:lumMod val="10000"/>
                  </a:schemeClr>
                </a:solidFill>
              </a:rPr>
              <a:t>Introduce Normal Forms</a:t>
            </a:r>
          </a:p>
          <a:p>
            <a:r>
              <a:rPr lang="en-US" dirty="0" smtClean="0">
                <a:solidFill>
                  <a:schemeClr val="bg2">
                    <a:lumMod val="10000"/>
                  </a:schemeClr>
                </a:solidFill>
              </a:rPr>
              <a:t>Decompositions and properties</a:t>
            </a:r>
          </a:p>
          <a:p>
            <a:r>
              <a:rPr lang="en-US" dirty="0" smtClean="0">
                <a:solidFill>
                  <a:srgbClr val="FF0000"/>
                </a:solidFill>
              </a:rPr>
              <a:t>Decompositions of relations with redundancies into smaller relations but without redundancy</a:t>
            </a:r>
          </a:p>
          <a:p>
            <a:r>
              <a:rPr lang="en-US" dirty="0" smtClean="0">
                <a:solidFill>
                  <a:schemeClr val="bg2">
                    <a:lumMod val="10000"/>
                  </a:schemeClr>
                </a:solidFill>
              </a:rPr>
              <a:t>Schema Refinement discussion</a:t>
            </a:r>
          </a:p>
          <a:p>
            <a:endParaRPr lang="en-US" dirty="0" smtClean="0">
              <a:solidFill>
                <a:srgbClr val="FF0000"/>
              </a:solidFill>
            </a:endParaRPr>
          </a:p>
          <a:p>
            <a:endParaRPr lang="en-US" dirty="0">
              <a:solidFill>
                <a:schemeClr val="bg2">
                  <a:lumMod val="10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198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1988" name="Rectangle 4"/>
          <p:cNvSpPr>
            <a:spLocks noGrp="1" noChangeArrowheads="1"/>
          </p:cNvSpPr>
          <p:nvPr>
            <p:ph type="title"/>
          </p:nvPr>
        </p:nvSpPr>
        <p:spPr>
          <a:noFill/>
          <a:ln/>
        </p:spPr>
        <p:txBody>
          <a:bodyPr/>
          <a:lstStyle/>
          <a:p>
            <a:r>
              <a:rPr lang="en-US"/>
              <a:t>Decomposition into BCNF</a:t>
            </a:r>
          </a:p>
        </p:txBody>
      </p:sp>
      <p:sp>
        <p:nvSpPr>
          <p:cNvPr id="41989" name="Rectangle 5"/>
          <p:cNvSpPr>
            <a:spLocks noGrp="1" noChangeArrowheads="1"/>
          </p:cNvSpPr>
          <p:nvPr>
            <p:ph type="body" idx="1"/>
          </p:nvPr>
        </p:nvSpPr>
        <p:spPr>
          <a:xfrm>
            <a:off x="0" y="1600200"/>
            <a:ext cx="9067800" cy="4876800"/>
          </a:xfrm>
          <a:noFill/>
          <a:ln/>
        </p:spPr>
        <p:txBody>
          <a:bodyPr/>
          <a:lstStyle/>
          <a:p>
            <a:r>
              <a:rPr lang="en-US"/>
              <a:t>Consider relation R with FDs F.  </a:t>
            </a:r>
            <a:r>
              <a:rPr lang="en-US">
                <a:solidFill>
                  <a:schemeClr val="accent2"/>
                </a:solidFill>
              </a:rPr>
              <a:t>If X      Y violates BCNF, decompose R into  R - Y and XY.</a:t>
            </a:r>
            <a:endParaRPr lang="en-US"/>
          </a:p>
          <a:p>
            <a:pPr lvl="1">
              <a:buSzPct val="75000"/>
            </a:pPr>
            <a:r>
              <a:rPr lang="en-US">
                <a:solidFill>
                  <a:schemeClr val="accent2"/>
                </a:solidFill>
              </a:rPr>
              <a:t>Repeated application </a:t>
            </a:r>
            <a:r>
              <a:rPr lang="en-US"/>
              <a:t>of this idea will give us a collection of relations that are in </a:t>
            </a:r>
            <a:r>
              <a:rPr lang="en-US">
                <a:solidFill>
                  <a:schemeClr val="accent2"/>
                </a:solidFill>
              </a:rPr>
              <a:t>BCNF; lossless join decomposition</a:t>
            </a:r>
            <a:r>
              <a:rPr lang="en-US"/>
              <a:t>, and guaranteed to terminate.</a:t>
            </a:r>
          </a:p>
          <a:p>
            <a:pPr lvl="1">
              <a:buSzPct val="75000"/>
            </a:pPr>
            <a:r>
              <a:rPr lang="en-US"/>
              <a:t>e.g.,  CSJDPQV,  key C,  JP      C,  SD       P,   J       S</a:t>
            </a:r>
          </a:p>
          <a:p>
            <a:pPr lvl="1">
              <a:buSzPct val="75000"/>
            </a:pPr>
            <a:r>
              <a:rPr lang="en-US"/>
              <a:t>To deal with SD      P, decompose into  SDP, CSJDQV.</a:t>
            </a:r>
          </a:p>
          <a:p>
            <a:pPr lvl="1">
              <a:buSzPct val="75000"/>
            </a:pPr>
            <a:r>
              <a:rPr lang="en-US"/>
              <a:t>To deal with J       S, decompose CSJDQV into JS and CJDQV</a:t>
            </a:r>
          </a:p>
          <a:p>
            <a:r>
              <a:rPr lang="en-US"/>
              <a:t>In general, several dependencies may cause violation of BCNF.  The order in which we ``deal with’’ them could lead to very different sets of relations!</a:t>
            </a:r>
          </a:p>
        </p:txBody>
      </p:sp>
      <p:graphicFrame>
        <p:nvGraphicFramePr>
          <p:cNvPr id="41990" name="Object 6">
            <a:hlinkClick r:id="" action="ppaction://ole?verb=0"/>
          </p:cNvPr>
          <p:cNvGraphicFramePr>
            <a:graphicFrameLocks/>
          </p:cNvGraphicFramePr>
          <p:nvPr/>
        </p:nvGraphicFramePr>
        <p:xfrm>
          <a:off x="6167438" y="1722438"/>
          <a:ext cx="677862" cy="322262"/>
        </p:xfrm>
        <a:graphic>
          <a:graphicData uri="http://schemas.openxmlformats.org/presentationml/2006/ole">
            <p:oleObj spid="_x0000_s41990" name="Equation" r:id="rId4" imgW="677520" imgH="322200" progId="Equation.3">
              <p:embed/>
            </p:oleObj>
          </a:graphicData>
        </a:graphic>
      </p:graphicFrame>
      <p:graphicFrame>
        <p:nvGraphicFramePr>
          <p:cNvPr id="41991" name="Object 7">
            <a:hlinkClick r:id="" action="ppaction://ole?verb=0"/>
          </p:cNvPr>
          <p:cNvGraphicFramePr>
            <a:graphicFrameLocks/>
          </p:cNvGraphicFramePr>
          <p:nvPr/>
        </p:nvGraphicFramePr>
        <p:xfrm>
          <a:off x="4414838" y="3779838"/>
          <a:ext cx="677862" cy="322262"/>
        </p:xfrm>
        <a:graphic>
          <a:graphicData uri="http://schemas.openxmlformats.org/presentationml/2006/ole">
            <p:oleObj spid="_x0000_s41991" name="Equation" r:id="rId5" imgW="677520" imgH="322200" progId="Equation.3">
              <p:embed/>
            </p:oleObj>
          </a:graphicData>
        </a:graphic>
      </p:graphicFrame>
      <p:graphicFrame>
        <p:nvGraphicFramePr>
          <p:cNvPr id="41992" name="Object 8">
            <a:hlinkClick r:id="" action="ppaction://ole?verb=0"/>
          </p:cNvPr>
          <p:cNvGraphicFramePr>
            <a:graphicFrameLocks/>
          </p:cNvGraphicFramePr>
          <p:nvPr/>
        </p:nvGraphicFramePr>
        <p:xfrm>
          <a:off x="5710238" y="3779838"/>
          <a:ext cx="677862" cy="322262"/>
        </p:xfrm>
        <a:graphic>
          <a:graphicData uri="http://schemas.openxmlformats.org/presentationml/2006/ole">
            <p:oleObj spid="_x0000_s41992" name="Equation" r:id="rId6" imgW="677520" imgH="322200" progId="Equation.3">
              <p:embed/>
            </p:oleObj>
          </a:graphicData>
        </a:graphic>
      </p:graphicFrame>
      <p:graphicFrame>
        <p:nvGraphicFramePr>
          <p:cNvPr id="41993" name="Object 9">
            <a:hlinkClick r:id="" action="ppaction://ole?verb=0"/>
          </p:cNvPr>
          <p:cNvGraphicFramePr>
            <a:graphicFrameLocks/>
          </p:cNvGraphicFramePr>
          <p:nvPr/>
        </p:nvGraphicFramePr>
        <p:xfrm>
          <a:off x="6853238" y="3779838"/>
          <a:ext cx="677862" cy="322262"/>
        </p:xfrm>
        <a:graphic>
          <a:graphicData uri="http://schemas.openxmlformats.org/presentationml/2006/ole">
            <p:oleObj spid="_x0000_s41993" name="Equation" r:id="rId7" imgW="677520" imgH="322200" progId="Equation.3">
              <p:embed/>
            </p:oleObj>
          </a:graphicData>
        </a:graphic>
      </p:graphicFrame>
      <p:graphicFrame>
        <p:nvGraphicFramePr>
          <p:cNvPr id="41994" name="Object 10">
            <a:hlinkClick r:id="" action="ppaction://ole?verb=0"/>
          </p:cNvPr>
          <p:cNvGraphicFramePr>
            <a:graphicFrameLocks/>
          </p:cNvGraphicFramePr>
          <p:nvPr/>
        </p:nvGraphicFramePr>
        <p:xfrm>
          <a:off x="3043238" y="4237038"/>
          <a:ext cx="677862" cy="322262"/>
        </p:xfrm>
        <a:graphic>
          <a:graphicData uri="http://schemas.openxmlformats.org/presentationml/2006/ole">
            <p:oleObj spid="_x0000_s41994" name="Equation" r:id="rId8" imgW="677520" imgH="322200" progId="Equation.3">
              <p:embed/>
            </p:oleObj>
          </a:graphicData>
        </a:graphic>
      </p:graphicFrame>
      <p:graphicFrame>
        <p:nvGraphicFramePr>
          <p:cNvPr id="41995" name="Object 11">
            <a:hlinkClick r:id="" action="ppaction://ole?verb=0"/>
          </p:cNvPr>
          <p:cNvGraphicFramePr>
            <a:graphicFrameLocks/>
          </p:cNvGraphicFramePr>
          <p:nvPr/>
        </p:nvGraphicFramePr>
        <p:xfrm>
          <a:off x="2738438" y="4694238"/>
          <a:ext cx="677862" cy="322262"/>
        </p:xfrm>
        <a:graphic>
          <a:graphicData uri="http://schemas.openxmlformats.org/presentationml/2006/ole">
            <p:oleObj spid="_x0000_s41995" name="Equation" r:id="rId9" imgW="677520" imgH="322200" progId="Equation.3">
              <p:embed/>
            </p:oleObj>
          </a:graphicData>
        </a:graphic>
      </p:graphicFrame>
      <p:sp>
        <p:nvSpPr>
          <p:cNvPr id="12" name="Rectangle 11"/>
          <p:cNvSpPr/>
          <p:nvPr/>
        </p:nvSpPr>
        <p:spPr bwMode="auto">
          <a:xfrm>
            <a:off x="152400" y="1524000"/>
            <a:ext cx="8763000" cy="22098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5-Point Star 12"/>
          <p:cNvSpPr/>
          <p:nvPr/>
        </p:nvSpPr>
        <p:spPr bwMode="auto">
          <a:xfrm>
            <a:off x="6934200" y="381000"/>
            <a:ext cx="914400" cy="914400"/>
          </a:xfrm>
          <a:prstGeom prst="star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4191000"/>
            <a:ext cx="49530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3581400" y="4648200"/>
            <a:ext cx="53340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4036" name="Rectangle 4"/>
          <p:cNvSpPr>
            <a:spLocks noGrp="1" noChangeArrowheads="1"/>
          </p:cNvSpPr>
          <p:nvPr>
            <p:ph type="title"/>
          </p:nvPr>
        </p:nvSpPr>
        <p:spPr>
          <a:xfrm>
            <a:off x="381000" y="228600"/>
            <a:ext cx="8077200" cy="1104900"/>
          </a:xfrm>
          <a:noFill/>
          <a:ln/>
        </p:spPr>
        <p:txBody>
          <a:bodyPr/>
          <a:lstStyle/>
          <a:p>
            <a:r>
              <a:rPr lang="en-US" dirty="0"/>
              <a:t>BCNF and Dependency </a:t>
            </a:r>
            <a:r>
              <a:rPr lang="en-US" dirty="0" smtClean="0"/>
              <a:t>Preservation – Fix creates redundancy</a:t>
            </a:r>
            <a:endParaRPr lang="en-US" dirty="0"/>
          </a:p>
        </p:txBody>
      </p:sp>
      <p:sp>
        <p:nvSpPr>
          <p:cNvPr id="44037" name="Rectangle 5"/>
          <p:cNvSpPr>
            <a:spLocks noGrp="1" noChangeArrowheads="1"/>
          </p:cNvSpPr>
          <p:nvPr>
            <p:ph type="body" idx="1"/>
          </p:nvPr>
        </p:nvSpPr>
        <p:spPr>
          <a:xfrm>
            <a:off x="76200" y="1676400"/>
            <a:ext cx="8991600" cy="4724400"/>
          </a:xfrm>
          <a:noFill/>
          <a:ln/>
        </p:spPr>
        <p:txBody>
          <a:bodyPr/>
          <a:lstStyle/>
          <a:p>
            <a:r>
              <a:rPr lang="en-US" dirty="0"/>
              <a:t>In general,</a:t>
            </a:r>
            <a:r>
              <a:rPr lang="en-US" dirty="0">
                <a:solidFill>
                  <a:schemeClr val="accent2"/>
                </a:solidFill>
              </a:rPr>
              <a:t> there may not be a dependency preserving decomposition into BCNF</a:t>
            </a:r>
            <a:r>
              <a:rPr lang="en-US" dirty="0"/>
              <a:t>.</a:t>
            </a:r>
          </a:p>
          <a:p>
            <a:pPr lvl="1">
              <a:buSzPct val="75000"/>
            </a:pPr>
            <a:r>
              <a:rPr lang="en-US" dirty="0"/>
              <a:t>e.g.,  CSZ,  CS       Z,  Z       </a:t>
            </a:r>
            <a:r>
              <a:rPr lang="en-US" dirty="0" smtClean="0"/>
              <a:t>C  (note that Z is not a </a:t>
            </a:r>
            <a:r>
              <a:rPr lang="en-US" dirty="0" err="1" smtClean="0"/>
              <a:t>superkey</a:t>
            </a:r>
            <a:r>
              <a:rPr lang="en-US" dirty="0" smtClean="0"/>
              <a:t>)</a:t>
            </a:r>
            <a:endParaRPr lang="en-US" dirty="0"/>
          </a:p>
          <a:p>
            <a:pPr lvl="1">
              <a:buSzPct val="75000"/>
            </a:pPr>
            <a:r>
              <a:rPr lang="en-US" dirty="0"/>
              <a:t>Can’t decompose while preserving 1st FD;  not in BCNF.</a:t>
            </a:r>
          </a:p>
          <a:p>
            <a:r>
              <a:rPr lang="en-US" dirty="0"/>
              <a:t>Similarly,  decomposition of </a:t>
            </a:r>
            <a:r>
              <a:rPr lang="en-US" dirty="0" smtClean="0"/>
              <a:t>CSJDPQV </a:t>
            </a:r>
            <a:r>
              <a:rPr lang="en-US" dirty="0"/>
              <a:t>into SDP, JS and CJDQV is not dependency preserving  (</a:t>
            </a:r>
            <a:r>
              <a:rPr lang="en-US" dirty="0" err="1"/>
              <a:t>w.r.t</a:t>
            </a:r>
            <a:r>
              <a:rPr lang="en-US" dirty="0"/>
              <a:t>. the </a:t>
            </a:r>
            <a:r>
              <a:rPr lang="en-US" dirty="0" smtClean="0"/>
              <a:t>FDs: SD      P,  J      S, and  JP       </a:t>
            </a:r>
            <a:r>
              <a:rPr lang="en-US" dirty="0"/>
              <a:t>C</a:t>
            </a:r>
            <a:r>
              <a:rPr lang="en-US" dirty="0" smtClean="0"/>
              <a:t>).</a:t>
            </a:r>
            <a:endParaRPr lang="en-US" dirty="0"/>
          </a:p>
          <a:p>
            <a:pPr lvl="1">
              <a:buSzPct val="75000"/>
            </a:pPr>
            <a:r>
              <a:rPr lang="en-US" dirty="0"/>
              <a:t>However, it is a lossless join decomposition.</a:t>
            </a:r>
          </a:p>
          <a:p>
            <a:pPr lvl="1">
              <a:buSzPct val="75000"/>
            </a:pPr>
            <a:r>
              <a:rPr lang="en-US" dirty="0"/>
              <a:t>In this case, adding   JPC to the collection of relations gives us a dependency preserving decomposition.</a:t>
            </a:r>
          </a:p>
          <a:p>
            <a:pPr lvl="2"/>
            <a:r>
              <a:rPr lang="en-US" dirty="0"/>
              <a:t>JPC </a:t>
            </a:r>
            <a:r>
              <a:rPr lang="en-US" dirty="0" err="1"/>
              <a:t>tuples</a:t>
            </a:r>
            <a:r>
              <a:rPr lang="en-US" dirty="0"/>
              <a:t> stored only for checking FD!  </a:t>
            </a:r>
            <a:r>
              <a:rPr lang="en-US" dirty="0">
                <a:solidFill>
                  <a:schemeClr val="accent2"/>
                </a:solidFill>
              </a:rPr>
              <a:t>(</a:t>
            </a:r>
            <a:r>
              <a:rPr lang="en-US" i="1" dirty="0">
                <a:solidFill>
                  <a:schemeClr val="accent2"/>
                </a:solidFill>
              </a:rPr>
              <a:t>Redundancy!</a:t>
            </a:r>
            <a:r>
              <a:rPr lang="en-US" dirty="0">
                <a:solidFill>
                  <a:schemeClr val="accent2"/>
                </a:solidFill>
              </a:rPr>
              <a:t>)</a:t>
            </a:r>
          </a:p>
        </p:txBody>
      </p:sp>
      <p:graphicFrame>
        <p:nvGraphicFramePr>
          <p:cNvPr id="44038" name="Object 6">
            <a:hlinkClick r:id="" action="ppaction://ole?verb=0"/>
          </p:cNvPr>
          <p:cNvGraphicFramePr>
            <a:graphicFrameLocks/>
          </p:cNvGraphicFramePr>
          <p:nvPr/>
        </p:nvGraphicFramePr>
        <p:xfrm>
          <a:off x="2814638" y="2636838"/>
          <a:ext cx="677862" cy="322262"/>
        </p:xfrm>
        <a:graphic>
          <a:graphicData uri="http://schemas.openxmlformats.org/presentationml/2006/ole">
            <p:oleObj spid="_x0000_s44038" name="Equation" r:id="rId4" imgW="677520" imgH="322200" progId="Equation.3">
              <p:embed/>
            </p:oleObj>
          </a:graphicData>
        </a:graphic>
      </p:graphicFrame>
      <p:graphicFrame>
        <p:nvGraphicFramePr>
          <p:cNvPr id="44039" name="Object 7">
            <a:hlinkClick r:id="" action="ppaction://ole?verb=0"/>
          </p:cNvPr>
          <p:cNvGraphicFramePr>
            <a:graphicFrameLocks/>
          </p:cNvGraphicFramePr>
          <p:nvPr/>
        </p:nvGraphicFramePr>
        <p:xfrm>
          <a:off x="4033838" y="2725738"/>
          <a:ext cx="677862" cy="322262"/>
        </p:xfrm>
        <a:graphic>
          <a:graphicData uri="http://schemas.openxmlformats.org/presentationml/2006/ole">
            <p:oleObj spid="_x0000_s44039" name="Equation" r:id="rId5" imgW="677520" imgH="322200" progId="Equation.3">
              <p:embed/>
            </p:oleObj>
          </a:graphicData>
        </a:graphic>
      </p:graphicFrame>
      <p:graphicFrame>
        <p:nvGraphicFramePr>
          <p:cNvPr id="44040" name="Object 8">
            <a:hlinkClick r:id="" action="ppaction://ole?verb=0"/>
          </p:cNvPr>
          <p:cNvGraphicFramePr>
            <a:graphicFrameLocks/>
          </p:cNvGraphicFramePr>
          <p:nvPr/>
        </p:nvGraphicFramePr>
        <p:xfrm>
          <a:off x="1752600" y="4419600"/>
          <a:ext cx="677862" cy="322262"/>
        </p:xfrm>
        <a:graphic>
          <a:graphicData uri="http://schemas.openxmlformats.org/presentationml/2006/ole">
            <p:oleObj spid="_x0000_s44040" name="Equation" r:id="rId6" imgW="677520" imgH="322200" progId="Equation.3">
              <p:embed/>
            </p:oleObj>
          </a:graphicData>
        </a:graphic>
      </p:graphicFrame>
      <p:graphicFrame>
        <p:nvGraphicFramePr>
          <p:cNvPr id="44041" name="Object 9">
            <a:hlinkClick r:id="" action="ppaction://ole?verb=0"/>
          </p:cNvPr>
          <p:cNvGraphicFramePr>
            <a:graphicFrameLocks/>
          </p:cNvGraphicFramePr>
          <p:nvPr/>
        </p:nvGraphicFramePr>
        <p:xfrm>
          <a:off x="2895600" y="4465638"/>
          <a:ext cx="677862" cy="322262"/>
        </p:xfrm>
        <a:graphic>
          <a:graphicData uri="http://schemas.openxmlformats.org/presentationml/2006/ole">
            <p:oleObj spid="_x0000_s44041" name="Equation" r:id="rId7" imgW="677520" imgH="322200" progId="Equation.3">
              <p:embed/>
            </p:oleObj>
          </a:graphicData>
        </a:graphic>
      </p:graphicFrame>
      <p:graphicFrame>
        <p:nvGraphicFramePr>
          <p:cNvPr id="44042" name="Object 10">
            <a:hlinkClick r:id="" action="ppaction://ole?verb=0"/>
          </p:cNvPr>
          <p:cNvGraphicFramePr>
            <a:graphicFrameLocks/>
          </p:cNvGraphicFramePr>
          <p:nvPr/>
        </p:nvGraphicFramePr>
        <p:xfrm>
          <a:off x="5029200" y="4465638"/>
          <a:ext cx="677862" cy="322262"/>
        </p:xfrm>
        <a:graphic>
          <a:graphicData uri="http://schemas.openxmlformats.org/presentationml/2006/ole">
            <p:oleObj spid="_x0000_s44042" name="Equation" r:id="rId8" imgW="677520" imgH="322200" progId="Equation.3">
              <p:embed/>
            </p:oleObj>
          </a:graphicData>
        </a:graphic>
      </p:graphicFrame>
      <p:sp>
        <p:nvSpPr>
          <p:cNvPr id="11" name="Rectangle 10"/>
          <p:cNvSpPr/>
          <p:nvPr/>
        </p:nvSpPr>
        <p:spPr bwMode="auto">
          <a:xfrm>
            <a:off x="152400" y="1524000"/>
            <a:ext cx="8763000" cy="10668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228600" y="5257800"/>
            <a:ext cx="8686800" cy="1371600"/>
          </a:xfrm>
          <a:prstGeom prst="rect">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608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6084" name="Rectangle 4"/>
          <p:cNvSpPr>
            <a:spLocks noGrp="1" noChangeArrowheads="1"/>
          </p:cNvSpPr>
          <p:nvPr>
            <p:ph type="title"/>
          </p:nvPr>
        </p:nvSpPr>
        <p:spPr>
          <a:noFill/>
          <a:ln/>
        </p:spPr>
        <p:txBody>
          <a:bodyPr/>
          <a:lstStyle/>
          <a:p>
            <a:r>
              <a:rPr lang="en-US" dirty="0"/>
              <a:t>Decomposition into 3NF</a:t>
            </a:r>
          </a:p>
        </p:txBody>
      </p:sp>
      <p:sp>
        <p:nvSpPr>
          <p:cNvPr id="46085" name="Rectangle 5"/>
          <p:cNvSpPr>
            <a:spLocks noGrp="1" noChangeArrowheads="1"/>
          </p:cNvSpPr>
          <p:nvPr>
            <p:ph type="body" idx="1"/>
          </p:nvPr>
        </p:nvSpPr>
        <p:spPr>
          <a:xfrm>
            <a:off x="0" y="1600200"/>
            <a:ext cx="9067800" cy="4876800"/>
          </a:xfrm>
          <a:noFill/>
          <a:ln/>
        </p:spPr>
        <p:txBody>
          <a:bodyPr/>
          <a:lstStyle/>
          <a:p>
            <a:r>
              <a:rPr lang="en-US" dirty="0"/>
              <a:t>Obviously, the algorithm for lossless join </a:t>
            </a:r>
            <a:r>
              <a:rPr lang="en-US" dirty="0" err="1"/>
              <a:t>decomp</a:t>
            </a:r>
            <a:r>
              <a:rPr lang="en-US" dirty="0"/>
              <a:t> into BCNF can be used to obtain a lossless join </a:t>
            </a:r>
            <a:r>
              <a:rPr lang="en-US" dirty="0" err="1"/>
              <a:t>decomp</a:t>
            </a:r>
            <a:r>
              <a:rPr lang="en-US" dirty="0"/>
              <a:t> into 3NF (typically, can stop earlier).</a:t>
            </a:r>
          </a:p>
          <a:p>
            <a:r>
              <a:rPr lang="en-US" dirty="0">
                <a:solidFill>
                  <a:schemeClr val="accent2"/>
                </a:solidFill>
              </a:rPr>
              <a:t>To ensure dependency preservation, one idea:</a:t>
            </a:r>
            <a:endParaRPr lang="en-US" dirty="0"/>
          </a:p>
          <a:p>
            <a:pPr lvl="1">
              <a:buSzPct val="75000"/>
            </a:pPr>
            <a:r>
              <a:rPr lang="en-US" dirty="0">
                <a:solidFill>
                  <a:schemeClr val="accent2"/>
                </a:solidFill>
              </a:rPr>
              <a:t>If  X      Y  is not preserved,  add relation XY.</a:t>
            </a:r>
          </a:p>
          <a:p>
            <a:pPr lvl="1">
              <a:buSzPct val="75000"/>
            </a:pPr>
            <a:r>
              <a:rPr lang="en-US" dirty="0"/>
              <a:t>Problem is that XY may violate 3NF!  e.g.,  consider the addition of CJP to `preserve’  JP        C.   What if we also have  J         C ?</a:t>
            </a:r>
          </a:p>
          <a:p>
            <a:r>
              <a:rPr lang="en-US" dirty="0">
                <a:solidFill>
                  <a:schemeClr val="accent2"/>
                </a:solidFill>
              </a:rPr>
              <a:t>Refinement:  </a:t>
            </a:r>
            <a:r>
              <a:rPr lang="en-US" dirty="0"/>
              <a:t>Instead of the given set of FDs F, use a </a:t>
            </a:r>
            <a:r>
              <a:rPr lang="en-US" i="1" dirty="0">
                <a:solidFill>
                  <a:schemeClr val="accent2"/>
                </a:solidFill>
              </a:rPr>
              <a:t>minimal cover for F</a:t>
            </a:r>
            <a:r>
              <a:rPr lang="en-US" dirty="0"/>
              <a:t>.</a:t>
            </a:r>
          </a:p>
        </p:txBody>
      </p:sp>
      <p:graphicFrame>
        <p:nvGraphicFramePr>
          <p:cNvPr id="46086" name="Object 6">
            <a:hlinkClick r:id="" action="ppaction://ole?verb=0"/>
          </p:cNvPr>
          <p:cNvGraphicFramePr>
            <a:graphicFrameLocks/>
          </p:cNvGraphicFramePr>
          <p:nvPr/>
        </p:nvGraphicFramePr>
        <p:xfrm>
          <a:off x="5176838" y="4389438"/>
          <a:ext cx="677862" cy="322262"/>
        </p:xfrm>
        <a:graphic>
          <a:graphicData uri="http://schemas.openxmlformats.org/presentationml/2006/ole">
            <p:oleObj spid="_x0000_s46086" name="Equation" r:id="rId4" imgW="677520" imgH="322200" progId="Equation.3">
              <p:embed/>
            </p:oleObj>
          </a:graphicData>
        </a:graphic>
      </p:graphicFrame>
      <p:graphicFrame>
        <p:nvGraphicFramePr>
          <p:cNvPr id="46087" name="Object 7">
            <a:hlinkClick r:id="" action="ppaction://ole?verb=0"/>
          </p:cNvPr>
          <p:cNvGraphicFramePr>
            <a:graphicFrameLocks/>
          </p:cNvGraphicFramePr>
          <p:nvPr/>
        </p:nvGraphicFramePr>
        <p:xfrm>
          <a:off x="1443038" y="3551238"/>
          <a:ext cx="677862" cy="322262"/>
        </p:xfrm>
        <a:graphic>
          <a:graphicData uri="http://schemas.openxmlformats.org/presentationml/2006/ole">
            <p:oleObj spid="_x0000_s46087" name="Equation" r:id="rId5" imgW="677520" imgH="322200" progId="Equation.3">
              <p:embed/>
            </p:oleObj>
          </a:graphicData>
        </a:graphic>
      </p:graphicFrame>
      <p:graphicFrame>
        <p:nvGraphicFramePr>
          <p:cNvPr id="46088" name="Object 8">
            <a:hlinkClick r:id="" action="ppaction://ole?verb=0"/>
          </p:cNvPr>
          <p:cNvGraphicFramePr>
            <a:graphicFrameLocks/>
          </p:cNvGraphicFramePr>
          <p:nvPr/>
        </p:nvGraphicFramePr>
        <p:xfrm>
          <a:off x="1824038" y="4694238"/>
          <a:ext cx="677862" cy="322262"/>
        </p:xfrm>
        <a:graphic>
          <a:graphicData uri="http://schemas.openxmlformats.org/presentationml/2006/ole">
            <p:oleObj spid="_x0000_s46088" name="Equation" r:id="rId6" imgW="677520" imgH="322200" progId="Equation.3">
              <p:embed/>
            </p:oleObj>
          </a:graphicData>
        </a:graphic>
      </p:graphicFrame>
      <p:sp>
        <p:nvSpPr>
          <p:cNvPr id="9" name="Rectangle 8"/>
          <p:cNvSpPr/>
          <p:nvPr/>
        </p:nvSpPr>
        <p:spPr bwMode="auto">
          <a:xfrm>
            <a:off x="76200" y="2971800"/>
            <a:ext cx="8763000" cy="20574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228600" y="5105400"/>
            <a:ext cx="8763000" cy="13716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813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8132" name="Rectangle 4"/>
          <p:cNvSpPr>
            <a:spLocks noGrp="1" noChangeArrowheads="1"/>
          </p:cNvSpPr>
          <p:nvPr>
            <p:ph type="title"/>
          </p:nvPr>
        </p:nvSpPr>
        <p:spPr>
          <a:noFill/>
          <a:ln/>
        </p:spPr>
        <p:txBody>
          <a:bodyPr/>
          <a:lstStyle/>
          <a:p>
            <a:r>
              <a:rPr lang="en-US"/>
              <a:t>Minimal Cover for a Set of FDs</a:t>
            </a:r>
          </a:p>
        </p:txBody>
      </p:sp>
      <p:sp>
        <p:nvSpPr>
          <p:cNvPr id="48133" name="Rectangle 5"/>
          <p:cNvSpPr>
            <a:spLocks noGrp="1" noChangeArrowheads="1"/>
          </p:cNvSpPr>
          <p:nvPr>
            <p:ph type="body" idx="1"/>
          </p:nvPr>
        </p:nvSpPr>
        <p:spPr>
          <a:xfrm>
            <a:off x="76200" y="1600200"/>
            <a:ext cx="8991600" cy="4800600"/>
          </a:xfrm>
          <a:noFill/>
          <a:ln/>
        </p:spPr>
        <p:txBody>
          <a:bodyPr/>
          <a:lstStyle/>
          <a:p>
            <a:r>
              <a:rPr lang="en-US" i="1" u="sng" dirty="0">
                <a:solidFill>
                  <a:schemeClr val="accent2"/>
                </a:solidFill>
              </a:rPr>
              <a:t>Minimal cover</a:t>
            </a:r>
            <a:r>
              <a:rPr lang="en-US" dirty="0">
                <a:solidFill>
                  <a:schemeClr val="accent2"/>
                </a:solidFill>
              </a:rPr>
              <a:t>  </a:t>
            </a:r>
            <a:r>
              <a:rPr lang="en-US" dirty="0"/>
              <a:t>G for a set of FDs F:</a:t>
            </a:r>
          </a:p>
          <a:p>
            <a:pPr lvl="1">
              <a:buSzPct val="75000"/>
            </a:pPr>
            <a:r>
              <a:rPr lang="en-US" dirty="0"/>
              <a:t>Closure of F  =  closure of G.</a:t>
            </a:r>
          </a:p>
          <a:p>
            <a:pPr lvl="1">
              <a:buSzPct val="75000"/>
            </a:pPr>
            <a:r>
              <a:rPr lang="en-US" dirty="0"/>
              <a:t>Right hand side of each FD in G is a single attribute.</a:t>
            </a:r>
          </a:p>
          <a:p>
            <a:pPr lvl="1">
              <a:buSzPct val="75000"/>
            </a:pPr>
            <a:r>
              <a:rPr lang="en-US" dirty="0"/>
              <a:t>If we modify G by deleting an FD or by deleting attributes from an FD in G, the closure changes.</a:t>
            </a:r>
          </a:p>
          <a:p>
            <a:r>
              <a:rPr lang="en-US" dirty="0"/>
              <a:t>Intuitively, every FD in G is needed, and ``</a:t>
            </a:r>
            <a:r>
              <a:rPr lang="en-US" i="1" dirty="0">
                <a:solidFill>
                  <a:schemeClr val="accent2"/>
                </a:solidFill>
              </a:rPr>
              <a:t>as small as possible</a:t>
            </a:r>
            <a:r>
              <a:rPr lang="en-US" dirty="0"/>
              <a:t>’’ in order to get the same closure as F.</a:t>
            </a:r>
          </a:p>
          <a:p>
            <a:r>
              <a:rPr lang="en-US" dirty="0"/>
              <a:t>e.g.,  A       B,  ABCD        E,  EF      GH,  ACDF        EG has the following minimal cover:</a:t>
            </a:r>
          </a:p>
          <a:p>
            <a:pPr lvl="1">
              <a:buSzPct val="75000"/>
            </a:pPr>
            <a:r>
              <a:rPr lang="en-US" dirty="0"/>
              <a:t>A       B,  ACD        E,  EF        G  and  EF        H</a:t>
            </a:r>
          </a:p>
          <a:p>
            <a:r>
              <a:rPr lang="en-US" dirty="0"/>
              <a:t>M.C. </a:t>
            </a:r>
            <a:r>
              <a:rPr lang="en-US" dirty="0">
                <a:latin typeface="Symbol" pitchFamily="18" charset="2"/>
              </a:rPr>
              <a:t>® </a:t>
            </a:r>
            <a:r>
              <a:rPr lang="en-US" dirty="0"/>
              <a:t>Lossless-Join, Dep. Pres. </a:t>
            </a:r>
            <a:r>
              <a:rPr lang="en-US" dirty="0" err="1" smtClean="0"/>
              <a:t>Decomp</a:t>
            </a:r>
            <a:r>
              <a:rPr lang="en-US" dirty="0"/>
              <a:t>.</a:t>
            </a:r>
          </a:p>
        </p:txBody>
      </p:sp>
      <p:graphicFrame>
        <p:nvGraphicFramePr>
          <p:cNvPr id="48134" name="Object 6">
            <a:hlinkClick r:id="" action="ppaction://ole?verb=0"/>
          </p:cNvPr>
          <p:cNvGraphicFramePr>
            <a:graphicFrameLocks/>
          </p:cNvGraphicFramePr>
          <p:nvPr/>
        </p:nvGraphicFramePr>
        <p:xfrm>
          <a:off x="1671638" y="4846638"/>
          <a:ext cx="677862" cy="322262"/>
        </p:xfrm>
        <a:graphic>
          <a:graphicData uri="http://schemas.openxmlformats.org/presentationml/2006/ole">
            <p:oleObj spid="_x0000_s48134" name="Equation" r:id="rId4" imgW="677520" imgH="322200" progId="Equation.3">
              <p:embed/>
            </p:oleObj>
          </a:graphicData>
        </a:graphic>
      </p:graphicFrame>
      <p:graphicFrame>
        <p:nvGraphicFramePr>
          <p:cNvPr id="48135" name="Object 7">
            <a:hlinkClick r:id="" action="ppaction://ole?verb=0"/>
          </p:cNvPr>
          <p:cNvGraphicFramePr>
            <a:graphicFrameLocks/>
          </p:cNvGraphicFramePr>
          <p:nvPr/>
        </p:nvGraphicFramePr>
        <p:xfrm>
          <a:off x="3881438" y="4846638"/>
          <a:ext cx="677862" cy="322262"/>
        </p:xfrm>
        <a:graphic>
          <a:graphicData uri="http://schemas.openxmlformats.org/presentationml/2006/ole">
            <p:oleObj spid="_x0000_s48135" name="Equation" r:id="rId5" imgW="677520" imgH="322200" progId="Equation.3">
              <p:embed/>
            </p:oleObj>
          </a:graphicData>
        </a:graphic>
      </p:graphicFrame>
      <p:graphicFrame>
        <p:nvGraphicFramePr>
          <p:cNvPr id="48136" name="Object 8">
            <a:hlinkClick r:id="" action="ppaction://ole?verb=0"/>
          </p:cNvPr>
          <p:cNvGraphicFramePr>
            <a:graphicFrameLocks/>
          </p:cNvGraphicFramePr>
          <p:nvPr/>
        </p:nvGraphicFramePr>
        <p:xfrm>
          <a:off x="5405438" y="4846638"/>
          <a:ext cx="677862" cy="322262"/>
        </p:xfrm>
        <a:graphic>
          <a:graphicData uri="http://schemas.openxmlformats.org/presentationml/2006/ole">
            <p:oleObj spid="_x0000_s48136" name="Equation" r:id="rId6" imgW="677520" imgH="322200" progId="Equation.3">
              <p:embed/>
            </p:oleObj>
          </a:graphicData>
        </a:graphic>
      </p:graphicFrame>
      <p:graphicFrame>
        <p:nvGraphicFramePr>
          <p:cNvPr id="48137" name="Object 9">
            <a:hlinkClick r:id="" action="ppaction://ole?verb=0"/>
          </p:cNvPr>
          <p:cNvGraphicFramePr>
            <a:graphicFrameLocks/>
          </p:cNvGraphicFramePr>
          <p:nvPr/>
        </p:nvGraphicFramePr>
        <p:xfrm>
          <a:off x="7767638" y="4846638"/>
          <a:ext cx="677862" cy="322262"/>
        </p:xfrm>
        <a:graphic>
          <a:graphicData uri="http://schemas.openxmlformats.org/presentationml/2006/ole">
            <p:oleObj spid="_x0000_s48137" name="Equation" r:id="rId7" imgW="677520" imgH="322200" progId="Equation.3">
              <p:embed/>
            </p:oleObj>
          </a:graphicData>
        </a:graphic>
      </p:graphicFrame>
      <p:graphicFrame>
        <p:nvGraphicFramePr>
          <p:cNvPr id="48138" name="Object 10">
            <a:hlinkClick r:id="" action="ppaction://ole?verb=0"/>
          </p:cNvPr>
          <p:cNvGraphicFramePr>
            <a:graphicFrameLocks/>
          </p:cNvGraphicFramePr>
          <p:nvPr/>
        </p:nvGraphicFramePr>
        <p:xfrm>
          <a:off x="1138238" y="5761038"/>
          <a:ext cx="677862" cy="322262"/>
        </p:xfrm>
        <a:graphic>
          <a:graphicData uri="http://schemas.openxmlformats.org/presentationml/2006/ole">
            <p:oleObj spid="_x0000_s48138" name="Equation" r:id="rId8" imgW="677520" imgH="322200" progId="Equation.3">
              <p:embed/>
            </p:oleObj>
          </a:graphicData>
        </a:graphic>
      </p:graphicFrame>
      <p:graphicFrame>
        <p:nvGraphicFramePr>
          <p:cNvPr id="48139" name="Object 11">
            <a:hlinkClick r:id="" action="ppaction://ole?verb=0"/>
          </p:cNvPr>
          <p:cNvGraphicFramePr>
            <a:graphicFrameLocks/>
          </p:cNvGraphicFramePr>
          <p:nvPr/>
        </p:nvGraphicFramePr>
        <p:xfrm>
          <a:off x="2814638" y="5761038"/>
          <a:ext cx="677862" cy="322262"/>
        </p:xfrm>
        <a:graphic>
          <a:graphicData uri="http://schemas.openxmlformats.org/presentationml/2006/ole">
            <p:oleObj spid="_x0000_s48139" name="Equation" r:id="rId9" imgW="677520" imgH="322200" progId="Equation.3">
              <p:embed/>
            </p:oleObj>
          </a:graphicData>
        </a:graphic>
      </p:graphicFrame>
      <p:graphicFrame>
        <p:nvGraphicFramePr>
          <p:cNvPr id="48140" name="Object 12">
            <a:hlinkClick r:id="" action="ppaction://ole?verb=0"/>
          </p:cNvPr>
          <p:cNvGraphicFramePr>
            <a:graphicFrameLocks/>
          </p:cNvGraphicFramePr>
          <p:nvPr/>
        </p:nvGraphicFramePr>
        <p:xfrm>
          <a:off x="4186238" y="5761038"/>
          <a:ext cx="677862" cy="322262"/>
        </p:xfrm>
        <a:graphic>
          <a:graphicData uri="http://schemas.openxmlformats.org/presentationml/2006/ole">
            <p:oleObj spid="_x0000_s48140" name="Equation" r:id="rId10" imgW="677520" imgH="322200" progId="Equation.3">
              <p:embed/>
            </p:oleObj>
          </a:graphicData>
        </a:graphic>
      </p:graphicFrame>
      <p:graphicFrame>
        <p:nvGraphicFramePr>
          <p:cNvPr id="48141" name="Object 13">
            <a:hlinkClick r:id="" action="ppaction://ole?verb=0"/>
          </p:cNvPr>
          <p:cNvGraphicFramePr>
            <a:graphicFrameLocks/>
          </p:cNvGraphicFramePr>
          <p:nvPr/>
        </p:nvGraphicFramePr>
        <p:xfrm>
          <a:off x="6243638" y="5761038"/>
          <a:ext cx="677862" cy="322262"/>
        </p:xfrm>
        <a:graphic>
          <a:graphicData uri="http://schemas.openxmlformats.org/presentationml/2006/ole">
            <p:oleObj spid="_x0000_s48141" name="Equation" r:id="rId11" imgW="677520" imgH="322200" progId="Equation.3">
              <p:embed/>
            </p:oleObj>
          </a:graphicData>
        </a:graphic>
      </p:graphicFrame>
      <p:sp>
        <p:nvSpPr>
          <p:cNvPr id="14" name="Rectangle 13"/>
          <p:cNvSpPr/>
          <p:nvPr/>
        </p:nvSpPr>
        <p:spPr bwMode="auto">
          <a:xfrm>
            <a:off x="152400" y="1524000"/>
            <a:ext cx="8763000" cy="32004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2">
                    <a:lumMod val="10000"/>
                  </a:schemeClr>
                </a:solidFill>
              </a:rPr>
              <a:t>Overview of schema refinement approach</a:t>
            </a:r>
          </a:p>
          <a:p>
            <a:r>
              <a:rPr lang="en-US" dirty="0" smtClean="0">
                <a:solidFill>
                  <a:schemeClr val="bg2">
                    <a:lumMod val="10000"/>
                  </a:schemeClr>
                </a:solidFill>
              </a:rPr>
              <a:t>Functional Dependencies</a:t>
            </a:r>
          </a:p>
          <a:p>
            <a:r>
              <a:rPr lang="en-US" dirty="0" smtClean="0">
                <a:solidFill>
                  <a:schemeClr val="bg2">
                    <a:lumMod val="10000"/>
                  </a:schemeClr>
                </a:solidFill>
              </a:rPr>
              <a:t>Reasoning about FDs to infer more FDs</a:t>
            </a:r>
          </a:p>
          <a:p>
            <a:r>
              <a:rPr lang="en-US" dirty="0" smtClean="0">
                <a:solidFill>
                  <a:schemeClr val="bg2">
                    <a:lumMod val="10000"/>
                  </a:schemeClr>
                </a:solidFill>
              </a:rPr>
              <a:t>Introduce Normal Forms</a:t>
            </a:r>
          </a:p>
          <a:p>
            <a:r>
              <a:rPr lang="en-US" dirty="0" smtClean="0">
                <a:solidFill>
                  <a:schemeClr val="bg2">
                    <a:lumMod val="10000"/>
                  </a:schemeClr>
                </a:solidFill>
              </a:rPr>
              <a:t>Decompositions and properties</a:t>
            </a:r>
          </a:p>
          <a:p>
            <a:r>
              <a:rPr lang="en-US" dirty="0" smtClean="0">
                <a:solidFill>
                  <a:schemeClr val="bg2">
                    <a:lumMod val="10000"/>
                  </a:schemeClr>
                </a:solidFill>
              </a:rPr>
              <a:t>Decompositions of relations with redundancies into smaller relations but without redundancy</a:t>
            </a:r>
          </a:p>
          <a:p>
            <a:r>
              <a:rPr lang="en-US" dirty="0" smtClean="0">
                <a:solidFill>
                  <a:srgbClr val="FF0000"/>
                </a:solidFill>
              </a:rPr>
              <a:t>Schema Refinement discussion</a:t>
            </a:r>
          </a:p>
          <a:p>
            <a:endParaRPr lang="en-US" dirty="0">
              <a:solidFill>
                <a:schemeClr val="bg2">
                  <a:lumMod val="10000"/>
                </a:schemeClr>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are FDs used in practice? – Refining ER Diagrams and Conceptual Designs</a:t>
            </a:r>
            <a:endParaRPr lang="en-US" sz="3600" dirty="0"/>
          </a:p>
        </p:txBody>
      </p:sp>
      <p:sp>
        <p:nvSpPr>
          <p:cNvPr id="3" name="Content Placeholder 2"/>
          <p:cNvSpPr>
            <a:spLocks noGrp="1"/>
          </p:cNvSpPr>
          <p:nvPr>
            <p:ph idx="1"/>
          </p:nvPr>
        </p:nvSpPr>
        <p:spPr/>
        <p:txBody>
          <a:bodyPr/>
          <a:lstStyle/>
          <a:p>
            <a:r>
              <a:rPr lang="en-US" dirty="0" smtClean="0"/>
              <a:t>Let’s  consider the following examples to help in:</a:t>
            </a:r>
          </a:p>
          <a:p>
            <a:pPr lvl="1"/>
            <a:r>
              <a:rPr lang="en-US" dirty="0" smtClean="0"/>
              <a:t>Describe </a:t>
            </a:r>
            <a:r>
              <a:rPr lang="en-US" dirty="0" smtClean="0">
                <a:solidFill>
                  <a:srgbClr val="FF0000"/>
                </a:solidFill>
              </a:rPr>
              <a:t>constraints in entity sets </a:t>
            </a:r>
            <a:r>
              <a:rPr lang="en-US" dirty="0" smtClean="0"/>
              <a:t>(other than key constraints) using FD and then use Normalization to adjust design.</a:t>
            </a:r>
          </a:p>
          <a:p>
            <a:pPr lvl="1"/>
            <a:r>
              <a:rPr lang="en-US" dirty="0" smtClean="0"/>
              <a:t>Describe </a:t>
            </a:r>
            <a:r>
              <a:rPr lang="en-US" dirty="0" smtClean="0">
                <a:solidFill>
                  <a:srgbClr val="FF0000"/>
                </a:solidFill>
              </a:rPr>
              <a:t>constraints on a relationship set </a:t>
            </a:r>
            <a:r>
              <a:rPr lang="en-US" dirty="0" smtClean="0"/>
              <a:t>using FD then use Normalization to adjust design.</a:t>
            </a:r>
          </a:p>
          <a:p>
            <a:pPr lvl="1"/>
            <a:r>
              <a:rPr lang="en-US" dirty="0" smtClean="0"/>
              <a:t>Using FD and Normalization to then conclude </a:t>
            </a:r>
            <a:r>
              <a:rPr lang="en-US" dirty="0" smtClean="0">
                <a:solidFill>
                  <a:srgbClr val="FF0000"/>
                </a:solidFill>
              </a:rPr>
              <a:t>best placement of attributes.</a:t>
            </a:r>
          </a:p>
          <a:p>
            <a:pPr lvl="1"/>
            <a:r>
              <a:rPr lang="en-US" dirty="0" smtClean="0"/>
              <a:t>Adjust the design in the “internet </a:t>
            </a:r>
            <a:r>
              <a:rPr lang="en-US" dirty="0" err="1" smtClean="0"/>
              <a:t>shop”case</a:t>
            </a:r>
            <a:r>
              <a:rPr lang="en-US" dirty="0" smtClean="0"/>
              <a:t> study</a:t>
            </a:r>
          </a:p>
          <a:p>
            <a:pPr lvl="1"/>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on an Entity set</a:t>
            </a:r>
            <a:endParaRPr lang="en-US" dirty="0"/>
          </a:p>
        </p:txBody>
      </p:sp>
      <p:sp>
        <p:nvSpPr>
          <p:cNvPr id="3" name="Content Placeholder 2"/>
          <p:cNvSpPr>
            <a:spLocks noGrp="1"/>
          </p:cNvSpPr>
          <p:nvPr>
            <p:ph idx="1"/>
          </p:nvPr>
        </p:nvSpPr>
        <p:spPr>
          <a:xfrm>
            <a:off x="762000" y="1714500"/>
            <a:ext cx="7772400" cy="4076700"/>
          </a:xfrm>
        </p:spPr>
        <p:txBody>
          <a:bodyPr/>
          <a:lstStyle/>
          <a:p>
            <a:r>
              <a:rPr lang="en-US" sz="2400" dirty="0" smtClean="0"/>
              <a:t>Consider the relation SNLRWH:</a:t>
            </a:r>
          </a:p>
          <a:p>
            <a:pPr lvl="1">
              <a:buNone/>
            </a:pPr>
            <a:r>
              <a:rPr lang="en-US" sz="2000" dirty="0" err="1" smtClean="0"/>
              <a:t>Ssn</a:t>
            </a:r>
            <a:r>
              <a:rPr lang="en-US" sz="2000" dirty="0" smtClean="0"/>
              <a:t> </a:t>
            </a:r>
            <a:r>
              <a:rPr lang="en-US" sz="2000" dirty="0" smtClean="0">
                <a:sym typeface="Wingdings" pitchFamily="2" charset="2"/>
              </a:rPr>
              <a:t> </a:t>
            </a:r>
            <a:r>
              <a:rPr lang="en-US" sz="2000" dirty="0" err="1" smtClean="0">
                <a:sym typeface="Wingdings" pitchFamily="2" charset="2"/>
              </a:rPr>
              <a:t>ssn</a:t>
            </a:r>
            <a:r>
              <a:rPr lang="en-US" sz="2000" dirty="0" smtClean="0">
                <a:sym typeface="Wingdings" pitchFamily="2" charset="2"/>
              </a:rPr>
              <a:t>, name, lot, rating, </a:t>
            </a:r>
            <a:r>
              <a:rPr lang="en-US" sz="2000" dirty="0" err="1" smtClean="0">
                <a:sym typeface="Wingdings" pitchFamily="2" charset="2"/>
              </a:rPr>
              <a:t>hourly_wages</a:t>
            </a:r>
            <a:r>
              <a:rPr lang="en-US" sz="2000" dirty="0" smtClean="0">
                <a:sym typeface="Wingdings" pitchFamily="2" charset="2"/>
              </a:rPr>
              <a:t>, </a:t>
            </a:r>
            <a:r>
              <a:rPr lang="en-US" sz="2000" dirty="0" err="1" smtClean="0">
                <a:sym typeface="Wingdings" pitchFamily="2" charset="2"/>
              </a:rPr>
              <a:t>hours_worked</a:t>
            </a:r>
            <a:endParaRPr lang="en-US" sz="2000" dirty="0" smtClean="0">
              <a:sym typeface="Wingdings" pitchFamily="2" charset="2"/>
            </a:endParaRPr>
          </a:p>
          <a:p>
            <a:r>
              <a:rPr lang="en-US" sz="2400" dirty="0" smtClean="0">
                <a:sym typeface="Wingdings" pitchFamily="2" charset="2"/>
              </a:rPr>
              <a:t>Note that the FD:   </a:t>
            </a:r>
            <a:r>
              <a:rPr lang="en-US" sz="2400" dirty="0" smtClean="0">
                <a:solidFill>
                  <a:srgbClr val="FF0000"/>
                </a:solidFill>
                <a:sym typeface="Wingdings" pitchFamily="2" charset="2"/>
              </a:rPr>
              <a:t>RW</a:t>
            </a:r>
            <a:r>
              <a:rPr lang="en-US" sz="2400" dirty="0" smtClean="0">
                <a:sym typeface="Wingdings" pitchFamily="2" charset="2"/>
              </a:rPr>
              <a:t>  </a:t>
            </a:r>
            <a:r>
              <a:rPr lang="en-US" sz="2400" dirty="0" smtClean="0">
                <a:solidFill>
                  <a:srgbClr val="FF0000"/>
                </a:solidFill>
                <a:sym typeface="Wingdings" pitchFamily="2" charset="2"/>
              </a:rPr>
              <a:t>can not be expressed in the ER diagram.  </a:t>
            </a:r>
            <a:r>
              <a:rPr lang="en-US" sz="2400" dirty="0" smtClean="0">
                <a:sym typeface="Wingdings" pitchFamily="2" charset="2"/>
              </a:rPr>
              <a:t>Since ER diagram can only capture key constraints for an entity.</a:t>
            </a:r>
          </a:p>
          <a:p>
            <a:r>
              <a:rPr lang="en-US" sz="2400" dirty="0" smtClean="0">
                <a:sym typeface="Wingdings" pitchFamily="2" charset="2"/>
              </a:rPr>
              <a:t>Following the capture of the FD, we can conclude that we need to decompose the relation to eliminate redundancy:  SNLRH and RW.</a:t>
            </a:r>
          </a:p>
          <a:p>
            <a:r>
              <a:rPr lang="en-US" sz="2400" dirty="0" smtClean="0">
                <a:solidFill>
                  <a:srgbClr val="FF0000"/>
                </a:solidFill>
                <a:sym typeface="Wingdings" pitchFamily="2" charset="2"/>
              </a:rPr>
              <a:t>This leads to the adjusted design of having two relations</a:t>
            </a:r>
            <a:r>
              <a:rPr lang="en-US" sz="2400" dirty="0" smtClean="0">
                <a:sym typeface="Wingdings" pitchFamily="2" charset="2"/>
              </a:rPr>
              <a:t>.</a:t>
            </a:r>
          </a:p>
          <a:p>
            <a:pPr lvl="1">
              <a:buNone/>
            </a:pPr>
            <a:endParaRPr lang="en-US"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 on a relationship Set</a:t>
            </a:r>
            <a:endParaRPr lang="en-US" dirty="0"/>
          </a:p>
        </p:txBody>
      </p:sp>
      <p:sp>
        <p:nvSpPr>
          <p:cNvPr id="3" name="Content Placeholder 2"/>
          <p:cNvSpPr>
            <a:spLocks noGrp="1"/>
          </p:cNvSpPr>
          <p:nvPr>
            <p:ph idx="1"/>
          </p:nvPr>
        </p:nvSpPr>
        <p:spPr>
          <a:xfrm>
            <a:off x="762000" y="1371600"/>
            <a:ext cx="7772400" cy="4076700"/>
          </a:xfrm>
        </p:spPr>
        <p:txBody>
          <a:bodyPr/>
          <a:lstStyle/>
          <a:p>
            <a:r>
              <a:rPr lang="en-US" sz="2000" dirty="0" smtClean="0"/>
              <a:t>Recall the </a:t>
            </a:r>
            <a:r>
              <a:rPr lang="en-US" sz="2000" dirty="0" smtClean="0">
                <a:solidFill>
                  <a:srgbClr val="FF0000"/>
                </a:solidFill>
              </a:rPr>
              <a:t>ternary relationship </a:t>
            </a:r>
            <a:r>
              <a:rPr lang="en-US" sz="2000" dirty="0" smtClean="0"/>
              <a:t>Contract that describes a relationship among:  Parts, Suppliers, and Departments all together.</a:t>
            </a:r>
          </a:p>
          <a:p>
            <a:r>
              <a:rPr lang="en-US" sz="2000" dirty="0" smtClean="0"/>
              <a:t>Refer to this schema as CQPSD:  A contract with contract id C specifies that a supplier S will supply some quantity Q of a part P to department D.</a:t>
            </a:r>
          </a:p>
          <a:p>
            <a:r>
              <a:rPr lang="en-US" sz="2000" dirty="0" smtClean="0"/>
              <a:t>Assume that we have a policy that a department purchases at most one part from a given supplier:  </a:t>
            </a:r>
            <a:r>
              <a:rPr lang="en-US" sz="2000" dirty="0" smtClean="0">
                <a:solidFill>
                  <a:srgbClr val="FF0000"/>
                </a:solidFill>
              </a:rPr>
              <a:t>DS </a:t>
            </a:r>
            <a:r>
              <a:rPr lang="en-US" sz="2000" dirty="0" smtClean="0">
                <a:solidFill>
                  <a:srgbClr val="FF0000"/>
                </a:solidFill>
                <a:sym typeface="Wingdings" pitchFamily="2" charset="2"/>
              </a:rPr>
              <a:t> P</a:t>
            </a:r>
          </a:p>
          <a:p>
            <a:r>
              <a:rPr lang="en-US" sz="2000" dirty="0" smtClean="0">
                <a:solidFill>
                  <a:srgbClr val="FF0000"/>
                </a:solidFill>
              </a:rPr>
              <a:t>This dependency can not be captured in the ER diagram.</a:t>
            </a:r>
          </a:p>
          <a:p>
            <a:r>
              <a:rPr lang="en-US" sz="2000" dirty="0" smtClean="0">
                <a:solidFill>
                  <a:srgbClr val="FF0000"/>
                </a:solidFill>
              </a:rPr>
              <a:t>Following Normalization, we can decompose the relation into:  SQSD and SDP.  </a:t>
            </a:r>
            <a:r>
              <a:rPr lang="en-US" sz="2000" dirty="0" smtClean="0"/>
              <a:t>Which eliminates redundancy.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9220" name="Rectangle 4"/>
          <p:cNvSpPr>
            <a:spLocks noGrp="1" noChangeArrowheads="1"/>
          </p:cNvSpPr>
          <p:nvPr>
            <p:ph type="title"/>
          </p:nvPr>
        </p:nvSpPr>
        <p:spPr>
          <a:xfrm>
            <a:off x="0" y="0"/>
            <a:ext cx="7772400" cy="1104900"/>
          </a:xfrm>
          <a:noFill/>
          <a:ln/>
        </p:spPr>
        <p:txBody>
          <a:bodyPr/>
          <a:lstStyle/>
          <a:p>
            <a:r>
              <a:rPr lang="en-US" dirty="0"/>
              <a:t>Example:  Constraints on Entity Set</a:t>
            </a:r>
          </a:p>
        </p:txBody>
      </p:sp>
      <p:sp>
        <p:nvSpPr>
          <p:cNvPr id="9221" name="Rectangle 5"/>
          <p:cNvSpPr>
            <a:spLocks noGrp="1" noChangeArrowheads="1"/>
          </p:cNvSpPr>
          <p:nvPr>
            <p:ph type="body" idx="1"/>
          </p:nvPr>
        </p:nvSpPr>
        <p:spPr>
          <a:xfrm>
            <a:off x="0" y="1752600"/>
            <a:ext cx="9067800" cy="4648200"/>
          </a:xfrm>
          <a:noFill/>
          <a:ln/>
        </p:spPr>
        <p:txBody>
          <a:bodyPr/>
          <a:lstStyle/>
          <a:p>
            <a:r>
              <a:rPr lang="en-US" dirty="0"/>
              <a:t>Consider relation obtained from </a:t>
            </a:r>
            <a:r>
              <a:rPr lang="en-US" dirty="0" err="1"/>
              <a:t>Hourly_Emps</a:t>
            </a:r>
            <a:r>
              <a:rPr lang="en-US" dirty="0"/>
              <a:t>:</a:t>
            </a:r>
          </a:p>
          <a:p>
            <a:pPr lvl="1">
              <a:buSzPct val="75000"/>
            </a:pPr>
            <a:r>
              <a:rPr lang="en-US" dirty="0" err="1"/>
              <a:t>Hourly_Emps</a:t>
            </a:r>
            <a:r>
              <a:rPr lang="en-US" dirty="0"/>
              <a:t> (</a:t>
            </a:r>
            <a:r>
              <a:rPr lang="en-US" i="1" u="sng" dirty="0" err="1"/>
              <a:t>ssn</a:t>
            </a:r>
            <a:r>
              <a:rPr lang="en-US" i="1" dirty="0"/>
              <a:t>, name, lot, rating, </a:t>
            </a:r>
            <a:r>
              <a:rPr lang="en-US" i="1" dirty="0" err="1"/>
              <a:t>hrly_wages</a:t>
            </a:r>
            <a:r>
              <a:rPr lang="en-US" dirty="0"/>
              <a:t>, </a:t>
            </a:r>
            <a:r>
              <a:rPr lang="en-US" i="1" dirty="0" err="1"/>
              <a:t>hrs_worked</a:t>
            </a:r>
            <a:r>
              <a:rPr lang="en-US" dirty="0"/>
              <a:t>)</a:t>
            </a:r>
          </a:p>
          <a:p>
            <a:r>
              <a:rPr lang="en-US" i="1" dirty="0" smtClean="0">
                <a:solidFill>
                  <a:srgbClr val="FF0000"/>
                </a:solidFill>
              </a:rPr>
              <a:t>Notation</a:t>
            </a:r>
            <a:r>
              <a:rPr lang="en-US" dirty="0" smtClean="0"/>
              <a:t>:  We </a:t>
            </a:r>
            <a:r>
              <a:rPr lang="en-US" dirty="0"/>
              <a:t>will denote this relation schema by listing the attributes:   SNLRWH</a:t>
            </a:r>
          </a:p>
          <a:p>
            <a:pPr lvl="1">
              <a:buSzPct val="75000"/>
            </a:pPr>
            <a:r>
              <a:rPr lang="en-US" dirty="0"/>
              <a:t>This is really the </a:t>
            </a:r>
            <a:r>
              <a:rPr lang="en-US" i="1" dirty="0">
                <a:solidFill>
                  <a:schemeClr val="accent2"/>
                </a:solidFill>
              </a:rPr>
              <a:t>set</a:t>
            </a:r>
            <a:r>
              <a:rPr lang="en-US" dirty="0"/>
              <a:t> of attributes {S,N,L,R,W,H}.</a:t>
            </a:r>
          </a:p>
          <a:p>
            <a:pPr lvl="1">
              <a:buSzPct val="75000"/>
            </a:pPr>
            <a:r>
              <a:rPr lang="en-US" dirty="0"/>
              <a:t>Sometimes, we will refer to all attributes of a relation by using the relation name.  (e.g., </a:t>
            </a:r>
            <a:r>
              <a:rPr lang="en-US" dirty="0" err="1"/>
              <a:t>Hourly_Emps</a:t>
            </a:r>
            <a:r>
              <a:rPr lang="en-US" dirty="0"/>
              <a:t> for SNLRWH)</a:t>
            </a:r>
          </a:p>
          <a:p>
            <a:r>
              <a:rPr lang="en-US" dirty="0" smtClean="0"/>
              <a:t>Examples of </a:t>
            </a:r>
            <a:r>
              <a:rPr lang="en-US" u="sng" dirty="0" smtClean="0">
                <a:solidFill>
                  <a:schemeClr val="accent2"/>
                </a:solidFill>
              </a:rPr>
              <a:t>FD constraints </a:t>
            </a:r>
            <a:r>
              <a:rPr lang="en-US" dirty="0"/>
              <a:t>on </a:t>
            </a:r>
            <a:r>
              <a:rPr lang="en-US" dirty="0" err="1"/>
              <a:t>Hourly_Emps</a:t>
            </a:r>
            <a:r>
              <a:rPr lang="en-US" dirty="0"/>
              <a:t>:</a:t>
            </a:r>
          </a:p>
          <a:p>
            <a:pPr lvl="1">
              <a:buSzPct val="75000"/>
            </a:pPr>
            <a:r>
              <a:rPr lang="en-US" i="1" dirty="0" err="1">
                <a:solidFill>
                  <a:schemeClr val="accent1">
                    <a:lumMod val="50000"/>
                  </a:schemeClr>
                </a:solidFill>
              </a:rPr>
              <a:t>ssn</a:t>
            </a:r>
            <a:r>
              <a:rPr lang="en-US" dirty="0">
                <a:solidFill>
                  <a:schemeClr val="accent1">
                    <a:lumMod val="50000"/>
                  </a:schemeClr>
                </a:solidFill>
              </a:rPr>
              <a:t> is the key</a:t>
            </a:r>
            <a:r>
              <a:rPr lang="en-US" dirty="0">
                <a:solidFill>
                  <a:schemeClr val="accent2"/>
                </a:solidFill>
              </a:rPr>
              <a:t>:    </a:t>
            </a:r>
            <a:r>
              <a:rPr lang="en-US" dirty="0">
                <a:solidFill>
                  <a:srgbClr val="FF0000"/>
                </a:solidFill>
              </a:rPr>
              <a:t>S        SNLRWH </a:t>
            </a:r>
          </a:p>
          <a:p>
            <a:pPr lvl="1">
              <a:buSzPct val="75000"/>
            </a:pPr>
            <a:r>
              <a:rPr lang="en-US" i="1" dirty="0">
                <a:solidFill>
                  <a:schemeClr val="accent1">
                    <a:lumMod val="50000"/>
                  </a:schemeClr>
                </a:solidFill>
              </a:rPr>
              <a:t>rating</a:t>
            </a:r>
            <a:r>
              <a:rPr lang="en-US" dirty="0">
                <a:solidFill>
                  <a:schemeClr val="accent1">
                    <a:lumMod val="50000"/>
                  </a:schemeClr>
                </a:solidFill>
              </a:rPr>
              <a:t> determines </a:t>
            </a:r>
            <a:r>
              <a:rPr lang="en-US" i="1" dirty="0" err="1">
                <a:solidFill>
                  <a:schemeClr val="accent1">
                    <a:lumMod val="50000"/>
                  </a:schemeClr>
                </a:solidFill>
              </a:rPr>
              <a:t>hrly_wages</a:t>
            </a:r>
            <a:r>
              <a:rPr lang="en-US" dirty="0">
                <a:solidFill>
                  <a:schemeClr val="accent1">
                    <a:lumMod val="50000"/>
                  </a:schemeClr>
                </a:solidFill>
              </a:rPr>
              <a:t>:    </a:t>
            </a:r>
            <a:r>
              <a:rPr lang="en-US" dirty="0">
                <a:solidFill>
                  <a:srgbClr val="FF0000"/>
                </a:solidFill>
              </a:rPr>
              <a:t>R       W</a:t>
            </a:r>
          </a:p>
        </p:txBody>
      </p:sp>
      <p:graphicFrame>
        <p:nvGraphicFramePr>
          <p:cNvPr id="9222" name="Object 6">
            <a:hlinkClick r:id="" action="ppaction://ole?verb=0"/>
          </p:cNvPr>
          <p:cNvGraphicFramePr>
            <a:graphicFrameLocks/>
          </p:cNvGraphicFramePr>
          <p:nvPr/>
        </p:nvGraphicFramePr>
        <p:xfrm>
          <a:off x="3200400" y="5380038"/>
          <a:ext cx="1641475" cy="779462"/>
        </p:xfrm>
        <a:graphic>
          <a:graphicData uri="http://schemas.openxmlformats.org/presentationml/2006/ole">
            <p:oleObj spid="_x0000_s106498" name="Equation" r:id="rId4" imgW="1641240" imgH="779400" progId="Equation.3">
              <p:embed/>
            </p:oleObj>
          </a:graphicData>
        </a:graphic>
      </p:graphicFrame>
      <p:graphicFrame>
        <p:nvGraphicFramePr>
          <p:cNvPr id="9223" name="Object 7">
            <a:hlinkClick r:id="" action="ppaction://ole?verb=0"/>
          </p:cNvPr>
          <p:cNvGraphicFramePr>
            <a:graphicFrameLocks/>
          </p:cNvGraphicFramePr>
          <p:nvPr/>
        </p:nvGraphicFramePr>
        <p:xfrm>
          <a:off x="5257800" y="5837238"/>
          <a:ext cx="1641475" cy="779462"/>
        </p:xfrm>
        <a:graphic>
          <a:graphicData uri="http://schemas.openxmlformats.org/presentationml/2006/ole">
            <p:oleObj spid="_x0000_s106499" name="Equation" r:id="rId5" imgW="1641240" imgH="779400" progId="Equation.3">
              <p:embed/>
            </p:oleObj>
          </a:graphicData>
        </a:graphic>
      </p:graphicFrame>
    </p:spTree>
  </p:cSld>
  <p:clrMapOvr>
    <a:masterClrMapping/>
  </p:clrMapOvr>
  <p:transition>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017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0180" name="Rectangle 4"/>
          <p:cNvSpPr>
            <a:spLocks noGrp="1" noChangeArrowheads="1"/>
          </p:cNvSpPr>
          <p:nvPr>
            <p:ph type="title"/>
          </p:nvPr>
        </p:nvSpPr>
        <p:spPr>
          <a:noFill/>
          <a:ln/>
        </p:spPr>
        <p:txBody>
          <a:bodyPr/>
          <a:lstStyle/>
          <a:p>
            <a:r>
              <a:rPr lang="en-US" dirty="0" smtClean="0"/>
              <a:t>Identifying Attributes of Entities</a:t>
            </a:r>
            <a:endParaRPr lang="en-US" dirty="0"/>
          </a:p>
        </p:txBody>
      </p:sp>
      <p:sp>
        <p:nvSpPr>
          <p:cNvPr id="50181" name="Rectangle 5"/>
          <p:cNvSpPr>
            <a:spLocks noGrp="1" noChangeArrowheads="1"/>
          </p:cNvSpPr>
          <p:nvPr>
            <p:ph type="body" sz="half" idx="1"/>
          </p:nvPr>
        </p:nvSpPr>
        <p:spPr>
          <a:xfrm>
            <a:off x="0" y="1524000"/>
            <a:ext cx="4419600" cy="5257800"/>
          </a:xfrm>
          <a:noFill/>
          <a:ln/>
        </p:spPr>
        <p:txBody>
          <a:bodyPr/>
          <a:lstStyle/>
          <a:p>
            <a:r>
              <a:rPr lang="en-US" sz="2400"/>
              <a:t>1st diagram translated:           </a:t>
            </a:r>
            <a:r>
              <a:rPr lang="en-US" sz="2400">
                <a:solidFill>
                  <a:schemeClr val="accent2"/>
                </a:solidFill>
              </a:rPr>
              <a:t>Workers(S,N,L,D,S)       Departments(D,M,B)</a:t>
            </a:r>
          </a:p>
          <a:p>
            <a:pPr lvl="1">
              <a:buSzPct val="75000"/>
            </a:pPr>
            <a:r>
              <a:rPr lang="en-US" sz="2000"/>
              <a:t>Lots associated with workers.</a:t>
            </a:r>
          </a:p>
          <a:p>
            <a:r>
              <a:rPr lang="en-US" sz="2400"/>
              <a:t>Suppose all workers in a dept are assigned the same lot:   D       L</a:t>
            </a:r>
          </a:p>
          <a:p>
            <a:r>
              <a:rPr lang="en-US" sz="2400"/>
              <a:t>Redundancy; fixed by: </a:t>
            </a:r>
            <a:r>
              <a:rPr lang="en-US" sz="2400">
                <a:solidFill>
                  <a:schemeClr val="accent2"/>
                </a:solidFill>
              </a:rPr>
              <a:t>Workers2(S,N,D,S) Dept_Lots(D,L)</a:t>
            </a:r>
          </a:p>
          <a:p>
            <a:r>
              <a:rPr lang="en-US" sz="2400"/>
              <a:t>Can fine-tune this: </a:t>
            </a:r>
            <a:r>
              <a:rPr lang="en-US" sz="2400">
                <a:solidFill>
                  <a:schemeClr val="accent2"/>
                </a:solidFill>
              </a:rPr>
              <a:t>Workers2(S,N,D,S) Departments(D,M,B,L) </a:t>
            </a:r>
          </a:p>
        </p:txBody>
      </p:sp>
      <p:graphicFrame>
        <p:nvGraphicFramePr>
          <p:cNvPr id="50182" name="Object 6">
            <a:hlinkClick r:id="" action="ppaction://ole?verb=0"/>
          </p:cNvPr>
          <p:cNvGraphicFramePr>
            <a:graphicFrameLocks/>
          </p:cNvGraphicFramePr>
          <p:nvPr/>
        </p:nvGraphicFramePr>
        <p:xfrm>
          <a:off x="1371600" y="3856038"/>
          <a:ext cx="1641475" cy="779462"/>
        </p:xfrm>
        <a:graphic>
          <a:graphicData uri="http://schemas.openxmlformats.org/presentationml/2006/ole">
            <p:oleObj spid="_x0000_s50182" name="Equation" r:id="rId4" imgW="1641240" imgH="779400" progId="Equation.3">
              <p:embed/>
            </p:oleObj>
          </a:graphicData>
        </a:graphic>
      </p:graphicFrame>
      <p:grpSp>
        <p:nvGrpSpPr>
          <p:cNvPr id="50212" name="Group 36"/>
          <p:cNvGrpSpPr>
            <a:grpSpLocks/>
          </p:cNvGrpSpPr>
          <p:nvPr/>
        </p:nvGrpSpPr>
        <p:grpSpPr bwMode="auto">
          <a:xfrm>
            <a:off x="4114800" y="1752600"/>
            <a:ext cx="4910138" cy="1754188"/>
            <a:chOff x="2592" y="1104"/>
            <a:chExt cx="3093" cy="1105"/>
          </a:xfrm>
        </p:grpSpPr>
        <p:sp>
          <p:nvSpPr>
            <p:cNvPr id="50183" name="Freeform 7"/>
            <p:cNvSpPr>
              <a:spLocks/>
            </p:cNvSpPr>
            <p:nvPr/>
          </p:nvSpPr>
          <p:spPr bwMode="auto">
            <a:xfrm>
              <a:off x="2996" y="1252"/>
              <a:ext cx="450" cy="266"/>
            </a:xfrm>
            <a:custGeom>
              <a:avLst/>
              <a:gdLst/>
              <a:ahLst/>
              <a:cxnLst>
                <a:cxn ang="0">
                  <a:pos x="449" y="120"/>
                </a:cxn>
                <a:cxn ang="0">
                  <a:pos x="442" y="97"/>
                </a:cxn>
                <a:cxn ang="0">
                  <a:pos x="428" y="76"/>
                </a:cxn>
                <a:cxn ang="0">
                  <a:pos x="409" y="56"/>
                </a:cxn>
                <a:cxn ang="0">
                  <a:pos x="383" y="39"/>
                </a:cxn>
                <a:cxn ang="0">
                  <a:pos x="353" y="23"/>
                </a:cxn>
                <a:cxn ang="0">
                  <a:pos x="319" y="13"/>
                </a:cxn>
                <a:cxn ang="0">
                  <a:pos x="282" y="3"/>
                </a:cxn>
                <a:cxn ang="0">
                  <a:pos x="243" y="0"/>
                </a:cxn>
                <a:cxn ang="0">
                  <a:pos x="205" y="0"/>
                </a:cxn>
                <a:cxn ang="0">
                  <a:pos x="166" y="3"/>
                </a:cxn>
                <a:cxn ang="0">
                  <a:pos x="129" y="13"/>
                </a:cxn>
                <a:cxn ang="0">
                  <a:pos x="95" y="23"/>
                </a:cxn>
                <a:cxn ang="0">
                  <a:pos x="65" y="39"/>
                </a:cxn>
                <a:cxn ang="0">
                  <a:pos x="39" y="56"/>
                </a:cxn>
                <a:cxn ang="0">
                  <a:pos x="20" y="76"/>
                </a:cxn>
                <a:cxn ang="0">
                  <a:pos x="6" y="97"/>
                </a:cxn>
                <a:cxn ang="0">
                  <a:pos x="0" y="120"/>
                </a:cxn>
                <a:cxn ang="0">
                  <a:pos x="0" y="142"/>
                </a:cxn>
                <a:cxn ang="0">
                  <a:pos x="6" y="166"/>
                </a:cxn>
                <a:cxn ang="0">
                  <a:pos x="20" y="187"/>
                </a:cxn>
                <a:cxn ang="0">
                  <a:pos x="39" y="208"/>
                </a:cxn>
                <a:cxn ang="0">
                  <a:pos x="65" y="225"/>
                </a:cxn>
                <a:cxn ang="0">
                  <a:pos x="95" y="240"/>
                </a:cxn>
                <a:cxn ang="0">
                  <a:pos x="129" y="251"/>
                </a:cxn>
                <a:cxn ang="0">
                  <a:pos x="166" y="259"/>
                </a:cxn>
                <a:cxn ang="0">
                  <a:pos x="205" y="263"/>
                </a:cxn>
                <a:cxn ang="0">
                  <a:pos x="243" y="263"/>
                </a:cxn>
                <a:cxn ang="0">
                  <a:pos x="282" y="259"/>
                </a:cxn>
                <a:cxn ang="0">
                  <a:pos x="319" y="251"/>
                </a:cxn>
                <a:cxn ang="0">
                  <a:pos x="353" y="240"/>
                </a:cxn>
                <a:cxn ang="0">
                  <a:pos x="383" y="225"/>
                </a:cxn>
                <a:cxn ang="0">
                  <a:pos x="409" y="208"/>
                </a:cxn>
                <a:cxn ang="0">
                  <a:pos x="428" y="187"/>
                </a:cxn>
                <a:cxn ang="0">
                  <a:pos x="442" y="166"/>
                </a:cxn>
                <a:cxn ang="0">
                  <a:pos x="449" y="142"/>
                </a:cxn>
              </a:cxnLst>
              <a:rect l="0" t="0" r="r" b="b"/>
              <a:pathLst>
                <a:path w="450" h="266">
                  <a:moveTo>
                    <a:pt x="449" y="132"/>
                  </a:moveTo>
                  <a:lnTo>
                    <a:pt x="449" y="120"/>
                  </a:lnTo>
                  <a:lnTo>
                    <a:pt x="445" y="108"/>
                  </a:lnTo>
                  <a:lnTo>
                    <a:pt x="442" y="97"/>
                  </a:lnTo>
                  <a:lnTo>
                    <a:pt x="436" y="86"/>
                  </a:lnTo>
                  <a:lnTo>
                    <a:pt x="428" y="76"/>
                  </a:lnTo>
                  <a:lnTo>
                    <a:pt x="418" y="65"/>
                  </a:lnTo>
                  <a:lnTo>
                    <a:pt x="409" y="56"/>
                  </a:lnTo>
                  <a:lnTo>
                    <a:pt x="396" y="47"/>
                  </a:lnTo>
                  <a:lnTo>
                    <a:pt x="383" y="39"/>
                  </a:lnTo>
                  <a:lnTo>
                    <a:pt x="368" y="31"/>
                  </a:lnTo>
                  <a:lnTo>
                    <a:pt x="353" y="23"/>
                  </a:lnTo>
                  <a:lnTo>
                    <a:pt x="337" y="17"/>
                  </a:lnTo>
                  <a:lnTo>
                    <a:pt x="319" y="13"/>
                  </a:lnTo>
                  <a:lnTo>
                    <a:pt x="300" y="7"/>
                  </a:lnTo>
                  <a:lnTo>
                    <a:pt x="282" y="3"/>
                  </a:lnTo>
                  <a:lnTo>
                    <a:pt x="263" y="2"/>
                  </a:lnTo>
                  <a:lnTo>
                    <a:pt x="243" y="0"/>
                  </a:lnTo>
                  <a:lnTo>
                    <a:pt x="223" y="0"/>
                  </a:lnTo>
                  <a:lnTo>
                    <a:pt x="205" y="0"/>
                  </a:lnTo>
                  <a:lnTo>
                    <a:pt x="185" y="2"/>
                  </a:lnTo>
                  <a:lnTo>
                    <a:pt x="166" y="3"/>
                  </a:lnTo>
                  <a:lnTo>
                    <a:pt x="148" y="7"/>
                  </a:lnTo>
                  <a:lnTo>
                    <a:pt x="129" y="13"/>
                  </a:lnTo>
                  <a:lnTo>
                    <a:pt x="111" y="17"/>
                  </a:lnTo>
                  <a:lnTo>
                    <a:pt x="95" y="23"/>
                  </a:lnTo>
                  <a:lnTo>
                    <a:pt x="80" y="31"/>
                  </a:lnTo>
                  <a:lnTo>
                    <a:pt x="65" y="39"/>
                  </a:lnTo>
                  <a:lnTo>
                    <a:pt x="52" y="47"/>
                  </a:lnTo>
                  <a:lnTo>
                    <a:pt x="39" y="56"/>
                  </a:lnTo>
                  <a:lnTo>
                    <a:pt x="30" y="65"/>
                  </a:lnTo>
                  <a:lnTo>
                    <a:pt x="20" y="76"/>
                  </a:lnTo>
                  <a:lnTo>
                    <a:pt x="12" y="86"/>
                  </a:lnTo>
                  <a:lnTo>
                    <a:pt x="6" y="97"/>
                  </a:lnTo>
                  <a:lnTo>
                    <a:pt x="3" y="108"/>
                  </a:lnTo>
                  <a:lnTo>
                    <a:pt x="0" y="120"/>
                  </a:lnTo>
                  <a:lnTo>
                    <a:pt x="0" y="132"/>
                  </a:lnTo>
                  <a:lnTo>
                    <a:pt x="0" y="142"/>
                  </a:lnTo>
                  <a:lnTo>
                    <a:pt x="3" y="154"/>
                  </a:lnTo>
                  <a:lnTo>
                    <a:pt x="6" y="166"/>
                  </a:lnTo>
                  <a:lnTo>
                    <a:pt x="12" y="177"/>
                  </a:lnTo>
                  <a:lnTo>
                    <a:pt x="20" y="187"/>
                  </a:lnTo>
                  <a:lnTo>
                    <a:pt x="30" y="198"/>
                  </a:lnTo>
                  <a:lnTo>
                    <a:pt x="39" y="208"/>
                  </a:lnTo>
                  <a:lnTo>
                    <a:pt x="52" y="217"/>
                  </a:lnTo>
                  <a:lnTo>
                    <a:pt x="65" y="225"/>
                  </a:lnTo>
                  <a:lnTo>
                    <a:pt x="80" y="233"/>
                  </a:lnTo>
                  <a:lnTo>
                    <a:pt x="95" y="240"/>
                  </a:lnTo>
                  <a:lnTo>
                    <a:pt x="111" y="246"/>
                  </a:lnTo>
                  <a:lnTo>
                    <a:pt x="129" y="251"/>
                  </a:lnTo>
                  <a:lnTo>
                    <a:pt x="148" y="255"/>
                  </a:lnTo>
                  <a:lnTo>
                    <a:pt x="166" y="259"/>
                  </a:lnTo>
                  <a:lnTo>
                    <a:pt x="185" y="262"/>
                  </a:lnTo>
                  <a:lnTo>
                    <a:pt x="205" y="263"/>
                  </a:lnTo>
                  <a:lnTo>
                    <a:pt x="223" y="265"/>
                  </a:lnTo>
                  <a:lnTo>
                    <a:pt x="243" y="263"/>
                  </a:lnTo>
                  <a:lnTo>
                    <a:pt x="263" y="262"/>
                  </a:lnTo>
                  <a:lnTo>
                    <a:pt x="282" y="259"/>
                  </a:lnTo>
                  <a:lnTo>
                    <a:pt x="300" y="255"/>
                  </a:lnTo>
                  <a:lnTo>
                    <a:pt x="319" y="251"/>
                  </a:lnTo>
                  <a:lnTo>
                    <a:pt x="337" y="246"/>
                  </a:lnTo>
                  <a:lnTo>
                    <a:pt x="353" y="240"/>
                  </a:lnTo>
                  <a:lnTo>
                    <a:pt x="368" y="233"/>
                  </a:lnTo>
                  <a:lnTo>
                    <a:pt x="383" y="225"/>
                  </a:lnTo>
                  <a:lnTo>
                    <a:pt x="396" y="217"/>
                  </a:lnTo>
                  <a:lnTo>
                    <a:pt x="409" y="208"/>
                  </a:lnTo>
                  <a:lnTo>
                    <a:pt x="418" y="198"/>
                  </a:lnTo>
                  <a:lnTo>
                    <a:pt x="428" y="187"/>
                  </a:lnTo>
                  <a:lnTo>
                    <a:pt x="436" y="177"/>
                  </a:lnTo>
                  <a:lnTo>
                    <a:pt x="442" y="166"/>
                  </a:lnTo>
                  <a:lnTo>
                    <a:pt x="445" y="154"/>
                  </a:lnTo>
                  <a:lnTo>
                    <a:pt x="449" y="142"/>
                  </a:lnTo>
                  <a:lnTo>
                    <a:pt x="449"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4" name="Freeform 8"/>
            <p:cNvSpPr>
              <a:spLocks/>
            </p:cNvSpPr>
            <p:nvPr/>
          </p:nvSpPr>
          <p:spPr bwMode="auto">
            <a:xfrm>
              <a:off x="4389" y="1454"/>
              <a:ext cx="451" cy="266"/>
            </a:xfrm>
            <a:custGeom>
              <a:avLst/>
              <a:gdLst/>
              <a:ahLst/>
              <a:cxnLst>
                <a:cxn ang="0">
                  <a:pos x="448" y="120"/>
                </a:cxn>
                <a:cxn ang="0">
                  <a:pos x="441" y="98"/>
                </a:cxn>
                <a:cxn ang="0">
                  <a:pos x="429" y="76"/>
                </a:cxn>
                <a:cxn ang="0">
                  <a:pos x="409" y="56"/>
                </a:cxn>
                <a:cxn ang="0">
                  <a:pos x="383" y="39"/>
                </a:cxn>
                <a:cxn ang="0">
                  <a:pos x="353" y="24"/>
                </a:cxn>
                <a:cxn ang="0">
                  <a:pos x="319" y="13"/>
                </a:cxn>
                <a:cxn ang="0">
                  <a:pos x="283" y="5"/>
                </a:cxn>
                <a:cxn ang="0">
                  <a:pos x="243" y="0"/>
                </a:cxn>
                <a:cxn ang="0">
                  <a:pos x="205" y="0"/>
                </a:cxn>
                <a:cxn ang="0">
                  <a:pos x="166" y="5"/>
                </a:cxn>
                <a:cxn ang="0">
                  <a:pos x="129" y="13"/>
                </a:cxn>
                <a:cxn ang="0">
                  <a:pos x="95" y="24"/>
                </a:cxn>
                <a:cxn ang="0">
                  <a:pos x="66" y="39"/>
                </a:cxn>
                <a:cxn ang="0">
                  <a:pos x="40" y="56"/>
                </a:cxn>
                <a:cxn ang="0">
                  <a:pos x="20" y="76"/>
                </a:cxn>
                <a:cxn ang="0">
                  <a:pos x="6" y="98"/>
                </a:cxn>
                <a:cxn ang="0">
                  <a:pos x="1" y="120"/>
                </a:cxn>
                <a:cxn ang="0">
                  <a:pos x="1" y="144"/>
                </a:cxn>
                <a:cxn ang="0">
                  <a:pos x="6" y="166"/>
                </a:cxn>
                <a:cxn ang="0">
                  <a:pos x="20" y="188"/>
                </a:cxn>
                <a:cxn ang="0">
                  <a:pos x="40" y="208"/>
                </a:cxn>
                <a:cxn ang="0">
                  <a:pos x="66" y="225"/>
                </a:cxn>
                <a:cxn ang="0">
                  <a:pos x="95" y="240"/>
                </a:cxn>
                <a:cxn ang="0">
                  <a:pos x="129" y="251"/>
                </a:cxn>
                <a:cxn ang="0">
                  <a:pos x="166" y="259"/>
                </a:cxn>
                <a:cxn ang="0">
                  <a:pos x="205" y="265"/>
                </a:cxn>
                <a:cxn ang="0">
                  <a:pos x="243" y="265"/>
                </a:cxn>
                <a:cxn ang="0">
                  <a:pos x="283" y="259"/>
                </a:cxn>
                <a:cxn ang="0">
                  <a:pos x="319" y="251"/>
                </a:cxn>
                <a:cxn ang="0">
                  <a:pos x="353" y="240"/>
                </a:cxn>
                <a:cxn ang="0">
                  <a:pos x="383" y="225"/>
                </a:cxn>
                <a:cxn ang="0">
                  <a:pos x="409" y="208"/>
                </a:cxn>
                <a:cxn ang="0">
                  <a:pos x="429" y="188"/>
                </a:cxn>
                <a:cxn ang="0">
                  <a:pos x="441" y="166"/>
                </a:cxn>
                <a:cxn ang="0">
                  <a:pos x="448" y="144"/>
                </a:cxn>
              </a:cxnLst>
              <a:rect l="0" t="0" r="r" b="b"/>
              <a:pathLst>
                <a:path w="451" h="266">
                  <a:moveTo>
                    <a:pt x="450" y="132"/>
                  </a:moveTo>
                  <a:lnTo>
                    <a:pt x="448" y="120"/>
                  </a:lnTo>
                  <a:lnTo>
                    <a:pt x="446" y="108"/>
                  </a:lnTo>
                  <a:lnTo>
                    <a:pt x="441" y="98"/>
                  </a:lnTo>
                  <a:lnTo>
                    <a:pt x="436" y="87"/>
                  </a:lnTo>
                  <a:lnTo>
                    <a:pt x="429" y="76"/>
                  </a:lnTo>
                  <a:lnTo>
                    <a:pt x="419" y="65"/>
                  </a:lnTo>
                  <a:lnTo>
                    <a:pt x="409" y="56"/>
                  </a:lnTo>
                  <a:lnTo>
                    <a:pt x="396" y="47"/>
                  </a:lnTo>
                  <a:lnTo>
                    <a:pt x="383" y="39"/>
                  </a:lnTo>
                  <a:lnTo>
                    <a:pt x="369" y="31"/>
                  </a:lnTo>
                  <a:lnTo>
                    <a:pt x="353" y="24"/>
                  </a:lnTo>
                  <a:lnTo>
                    <a:pt x="336" y="17"/>
                  </a:lnTo>
                  <a:lnTo>
                    <a:pt x="319" y="13"/>
                  </a:lnTo>
                  <a:lnTo>
                    <a:pt x="301" y="7"/>
                  </a:lnTo>
                  <a:lnTo>
                    <a:pt x="283" y="5"/>
                  </a:lnTo>
                  <a:lnTo>
                    <a:pt x="263" y="2"/>
                  </a:lnTo>
                  <a:lnTo>
                    <a:pt x="243" y="0"/>
                  </a:lnTo>
                  <a:lnTo>
                    <a:pt x="225" y="0"/>
                  </a:lnTo>
                  <a:lnTo>
                    <a:pt x="205" y="0"/>
                  </a:lnTo>
                  <a:lnTo>
                    <a:pt x="185" y="2"/>
                  </a:lnTo>
                  <a:lnTo>
                    <a:pt x="166" y="5"/>
                  </a:lnTo>
                  <a:lnTo>
                    <a:pt x="148" y="7"/>
                  </a:lnTo>
                  <a:lnTo>
                    <a:pt x="129" y="13"/>
                  </a:lnTo>
                  <a:lnTo>
                    <a:pt x="111" y="17"/>
                  </a:lnTo>
                  <a:lnTo>
                    <a:pt x="95" y="24"/>
                  </a:lnTo>
                  <a:lnTo>
                    <a:pt x="80" y="31"/>
                  </a:lnTo>
                  <a:lnTo>
                    <a:pt x="66" y="39"/>
                  </a:lnTo>
                  <a:lnTo>
                    <a:pt x="52" y="47"/>
                  </a:lnTo>
                  <a:lnTo>
                    <a:pt x="40" y="56"/>
                  </a:lnTo>
                  <a:lnTo>
                    <a:pt x="30" y="65"/>
                  </a:lnTo>
                  <a:lnTo>
                    <a:pt x="20" y="76"/>
                  </a:lnTo>
                  <a:lnTo>
                    <a:pt x="13" y="87"/>
                  </a:lnTo>
                  <a:lnTo>
                    <a:pt x="6" y="98"/>
                  </a:lnTo>
                  <a:lnTo>
                    <a:pt x="3" y="108"/>
                  </a:lnTo>
                  <a:lnTo>
                    <a:pt x="1" y="120"/>
                  </a:lnTo>
                  <a:lnTo>
                    <a:pt x="0" y="132"/>
                  </a:lnTo>
                  <a:lnTo>
                    <a:pt x="1" y="144"/>
                  </a:lnTo>
                  <a:lnTo>
                    <a:pt x="3" y="156"/>
                  </a:lnTo>
                  <a:lnTo>
                    <a:pt x="6" y="166"/>
                  </a:lnTo>
                  <a:lnTo>
                    <a:pt x="13" y="177"/>
                  </a:lnTo>
                  <a:lnTo>
                    <a:pt x="20" y="188"/>
                  </a:lnTo>
                  <a:lnTo>
                    <a:pt x="30" y="198"/>
                  </a:lnTo>
                  <a:lnTo>
                    <a:pt x="40" y="208"/>
                  </a:lnTo>
                  <a:lnTo>
                    <a:pt x="52" y="217"/>
                  </a:lnTo>
                  <a:lnTo>
                    <a:pt x="66" y="225"/>
                  </a:lnTo>
                  <a:lnTo>
                    <a:pt x="80" y="233"/>
                  </a:lnTo>
                  <a:lnTo>
                    <a:pt x="95" y="240"/>
                  </a:lnTo>
                  <a:lnTo>
                    <a:pt x="111" y="246"/>
                  </a:lnTo>
                  <a:lnTo>
                    <a:pt x="129" y="251"/>
                  </a:lnTo>
                  <a:lnTo>
                    <a:pt x="148" y="257"/>
                  </a:lnTo>
                  <a:lnTo>
                    <a:pt x="166" y="259"/>
                  </a:lnTo>
                  <a:lnTo>
                    <a:pt x="185" y="262"/>
                  </a:lnTo>
                  <a:lnTo>
                    <a:pt x="205" y="265"/>
                  </a:lnTo>
                  <a:lnTo>
                    <a:pt x="225" y="265"/>
                  </a:lnTo>
                  <a:lnTo>
                    <a:pt x="243" y="265"/>
                  </a:lnTo>
                  <a:lnTo>
                    <a:pt x="263" y="262"/>
                  </a:lnTo>
                  <a:lnTo>
                    <a:pt x="283" y="259"/>
                  </a:lnTo>
                  <a:lnTo>
                    <a:pt x="301" y="257"/>
                  </a:lnTo>
                  <a:lnTo>
                    <a:pt x="319" y="251"/>
                  </a:lnTo>
                  <a:lnTo>
                    <a:pt x="336" y="246"/>
                  </a:lnTo>
                  <a:lnTo>
                    <a:pt x="353" y="240"/>
                  </a:lnTo>
                  <a:lnTo>
                    <a:pt x="369" y="233"/>
                  </a:lnTo>
                  <a:lnTo>
                    <a:pt x="383" y="225"/>
                  </a:lnTo>
                  <a:lnTo>
                    <a:pt x="396" y="217"/>
                  </a:lnTo>
                  <a:lnTo>
                    <a:pt x="409" y="208"/>
                  </a:lnTo>
                  <a:lnTo>
                    <a:pt x="419" y="198"/>
                  </a:lnTo>
                  <a:lnTo>
                    <a:pt x="429" y="188"/>
                  </a:lnTo>
                  <a:lnTo>
                    <a:pt x="436" y="177"/>
                  </a:lnTo>
                  <a:lnTo>
                    <a:pt x="441" y="166"/>
                  </a:lnTo>
                  <a:lnTo>
                    <a:pt x="446" y="156"/>
                  </a:lnTo>
                  <a:lnTo>
                    <a:pt x="448" y="144"/>
                  </a:lnTo>
                  <a:lnTo>
                    <a:pt x="450"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5" name="Freeform 9"/>
            <p:cNvSpPr>
              <a:spLocks/>
            </p:cNvSpPr>
            <p:nvPr/>
          </p:nvSpPr>
          <p:spPr bwMode="auto">
            <a:xfrm>
              <a:off x="5184" y="1454"/>
              <a:ext cx="481" cy="266"/>
            </a:xfrm>
            <a:custGeom>
              <a:avLst/>
              <a:gdLst/>
              <a:ahLst/>
              <a:cxnLst>
                <a:cxn ang="0">
                  <a:pos x="0" y="144"/>
                </a:cxn>
                <a:cxn ang="0">
                  <a:pos x="7" y="166"/>
                </a:cxn>
                <a:cxn ang="0">
                  <a:pos x="22" y="188"/>
                </a:cxn>
                <a:cxn ang="0">
                  <a:pos x="42" y="208"/>
                </a:cxn>
                <a:cxn ang="0">
                  <a:pos x="69" y="225"/>
                </a:cxn>
                <a:cxn ang="0">
                  <a:pos x="102" y="240"/>
                </a:cxn>
                <a:cxn ang="0">
                  <a:pos x="138" y="251"/>
                </a:cxn>
                <a:cxn ang="0">
                  <a:pos x="178" y="259"/>
                </a:cxn>
                <a:cxn ang="0">
                  <a:pos x="219" y="265"/>
                </a:cxn>
                <a:cxn ang="0">
                  <a:pos x="260" y="265"/>
                </a:cxn>
                <a:cxn ang="0">
                  <a:pos x="301" y="259"/>
                </a:cxn>
                <a:cxn ang="0">
                  <a:pos x="341" y="251"/>
                </a:cxn>
                <a:cxn ang="0">
                  <a:pos x="377" y="240"/>
                </a:cxn>
                <a:cxn ang="0">
                  <a:pos x="410" y="225"/>
                </a:cxn>
                <a:cxn ang="0">
                  <a:pos x="436" y="208"/>
                </a:cxn>
                <a:cxn ang="0">
                  <a:pos x="457" y="187"/>
                </a:cxn>
                <a:cxn ang="0">
                  <a:pos x="472" y="166"/>
                </a:cxn>
                <a:cxn ang="0">
                  <a:pos x="478" y="144"/>
                </a:cxn>
                <a:cxn ang="0">
                  <a:pos x="478" y="120"/>
                </a:cxn>
                <a:cxn ang="0">
                  <a:pos x="472" y="98"/>
                </a:cxn>
                <a:cxn ang="0">
                  <a:pos x="457" y="76"/>
                </a:cxn>
                <a:cxn ang="0">
                  <a:pos x="436" y="56"/>
                </a:cxn>
                <a:cxn ang="0">
                  <a:pos x="410" y="39"/>
                </a:cxn>
                <a:cxn ang="0">
                  <a:pos x="377" y="23"/>
                </a:cxn>
                <a:cxn ang="0">
                  <a:pos x="341" y="13"/>
                </a:cxn>
                <a:cxn ang="0">
                  <a:pos x="301" y="5"/>
                </a:cxn>
                <a:cxn ang="0">
                  <a:pos x="260" y="0"/>
                </a:cxn>
                <a:cxn ang="0">
                  <a:pos x="219" y="0"/>
                </a:cxn>
                <a:cxn ang="0">
                  <a:pos x="177" y="5"/>
                </a:cxn>
                <a:cxn ang="0">
                  <a:pos x="138" y="13"/>
                </a:cxn>
                <a:cxn ang="0">
                  <a:pos x="102" y="24"/>
                </a:cxn>
                <a:cxn ang="0">
                  <a:pos x="69" y="39"/>
                </a:cxn>
                <a:cxn ang="0">
                  <a:pos x="42" y="56"/>
                </a:cxn>
                <a:cxn ang="0">
                  <a:pos x="22" y="76"/>
                </a:cxn>
                <a:cxn ang="0">
                  <a:pos x="7" y="98"/>
                </a:cxn>
                <a:cxn ang="0">
                  <a:pos x="0" y="120"/>
                </a:cxn>
              </a:cxnLst>
              <a:rect l="0" t="0" r="r" b="b"/>
              <a:pathLst>
                <a:path w="481" h="266">
                  <a:moveTo>
                    <a:pt x="0" y="132"/>
                  </a:moveTo>
                  <a:lnTo>
                    <a:pt x="0" y="144"/>
                  </a:lnTo>
                  <a:lnTo>
                    <a:pt x="3" y="156"/>
                  </a:lnTo>
                  <a:lnTo>
                    <a:pt x="7" y="166"/>
                  </a:lnTo>
                  <a:lnTo>
                    <a:pt x="13" y="177"/>
                  </a:lnTo>
                  <a:lnTo>
                    <a:pt x="22" y="188"/>
                  </a:lnTo>
                  <a:lnTo>
                    <a:pt x="31" y="199"/>
                  </a:lnTo>
                  <a:lnTo>
                    <a:pt x="42" y="208"/>
                  </a:lnTo>
                  <a:lnTo>
                    <a:pt x="56" y="217"/>
                  </a:lnTo>
                  <a:lnTo>
                    <a:pt x="69" y="225"/>
                  </a:lnTo>
                  <a:lnTo>
                    <a:pt x="86" y="233"/>
                  </a:lnTo>
                  <a:lnTo>
                    <a:pt x="102" y="240"/>
                  </a:lnTo>
                  <a:lnTo>
                    <a:pt x="119" y="246"/>
                  </a:lnTo>
                  <a:lnTo>
                    <a:pt x="138" y="251"/>
                  </a:lnTo>
                  <a:lnTo>
                    <a:pt x="157" y="257"/>
                  </a:lnTo>
                  <a:lnTo>
                    <a:pt x="178" y="259"/>
                  </a:lnTo>
                  <a:lnTo>
                    <a:pt x="198" y="262"/>
                  </a:lnTo>
                  <a:lnTo>
                    <a:pt x="219" y="265"/>
                  </a:lnTo>
                  <a:lnTo>
                    <a:pt x="239" y="265"/>
                  </a:lnTo>
                  <a:lnTo>
                    <a:pt x="260" y="265"/>
                  </a:lnTo>
                  <a:lnTo>
                    <a:pt x="281" y="262"/>
                  </a:lnTo>
                  <a:lnTo>
                    <a:pt x="301" y="259"/>
                  </a:lnTo>
                  <a:lnTo>
                    <a:pt x="321" y="257"/>
                  </a:lnTo>
                  <a:lnTo>
                    <a:pt x="341" y="251"/>
                  </a:lnTo>
                  <a:lnTo>
                    <a:pt x="360" y="246"/>
                  </a:lnTo>
                  <a:lnTo>
                    <a:pt x="377" y="240"/>
                  </a:lnTo>
                  <a:lnTo>
                    <a:pt x="393" y="233"/>
                  </a:lnTo>
                  <a:lnTo>
                    <a:pt x="410" y="225"/>
                  </a:lnTo>
                  <a:lnTo>
                    <a:pt x="423" y="217"/>
                  </a:lnTo>
                  <a:lnTo>
                    <a:pt x="436" y="208"/>
                  </a:lnTo>
                  <a:lnTo>
                    <a:pt x="447" y="198"/>
                  </a:lnTo>
                  <a:lnTo>
                    <a:pt x="457" y="187"/>
                  </a:lnTo>
                  <a:lnTo>
                    <a:pt x="465" y="177"/>
                  </a:lnTo>
                  <a:lnTo>
                    <a:pt x="472" y="166"/>
                  </a:lnTo>
                  <a:lnTo>
                    <a:pt x="476" y="156"/>
                  </a:lnTo>
                  <a:lnTo>
                    <a:pt x="478" y="144"/>
                  </a:lnTo>
                  <a:lnTo>
                    <a:pt x="480" y="132"/>
                  </a:lnTo>
                  <a:lnTo>
                    <a:pt x="478" y="120"/>
                  </a:lnTo>
                  <a:lnTo>
                    <a:pt x="476" y="108"/>
                  </a:lnTo>
                  <a:lnTo>
                    <a:pt x="472" y="98"/>
                  </a:lnTo>
                  <a:lnTo>
                    <a:pt x="465" y="86"/>
                  </a:lnTo>
                  <a:lnTo>
                    <a:pt x="457" y="76"/>
                  </a:lnTo>
                  <a:lnTo>
                    <a:pt x="447" y="65"/>
                  </a:lnTo>
                  <a:lnTo>
                    <a:pt x="436" y="56"/>
                  </a:lnTo>
                  <a:lnTo>
                    <a:pt x="423" y="47"/>
                  </a:lnTo>
                  <a:lnTo>
                    <a:pt x="410" y="39"/>
                  </a:lnTo>
                  <a:lnTo>
                    <a:pt x="393" y="31"/>
                  </a:lnTo>
                  <a:lnTo>
                    <a:pt x="377" y="23"/>
                  </a:lnTo>
                  <a:lnTo>
                    <a:pt x="360" y="17"/>
                  </a:lnTo>
                  <a:lnTo>
                    <a:pt x="341" y="13"/>
                  </a:lnTo>
                  <a:lnTo>
                    <a:pt x="321" y="7"/>
                  </a:lnTo>
                  <a:lnTo>
                    <a:pt x="301" y="5"/>
                  </a:lnTo>
                  <a:lnTo>
                    <a:pt x="281" y="2"/>
                  </a:lnTo>
                  <a:lnTo>
                    <a:pt x="260" y="0"/>
                  </a:lnTo>
                  <a:lnTo>
                    <a:pt x="239" y="0"/>
                  </a:lnTo>
                  <a:lnTo>
                    <a:pt x="219" y="0"/>
                  </a:lnTo>
                  <a:lnTo>
                    <a:pt x="198" y="2"/>
                  </a:lnTo>
                  <a:lnTo>
                    <a:pt x="177" y="5"/>
                  </a:lnTo>
                  <a:lnTo>
                    <a:pt x="157" y="7"/>
                  </a:lnTo>
                  <a:lnTo>
                    <a:pt x="138" y="13"/>
                  </a:lnTo>
                  <a:lnTo>
                    <a:pt x="119" y="18"/>
                  </a:lnTo>
                  <a:lnTo>
                    <a:pt x="102" y="24"/>
                  </a:lnTo>
                  <a:lnTo>
                    <a:pt x="84" y="31"/>
                  </a:lnTo>
                  <a:lnTo>
                    <a:pt x="69" y="39"/>
                  </a:lnTo>
                  <a:lnTo>
                    <a:pt x="56" y="47"/>
                  </a:lnTo>
                  <a:lnTo>
                    <a:pt x="42" y="56"/>
                  </a:lnTo>
                  <a:lnTo>
                    <a:pt x="31" y="66"/>
                  </a:lnTo>
                  <a:lnTo>
                    <a:pt x="22" y="76"/>
                  </a:lnTo>
                  <a:lnTo>
                    <a:pt x="13" y="87"/>
                  </a:lnTo>
                  <a:lnTo>
                    <a:pt x="7" y="98"/>
                  </a:lnTo>
                  <a:lnTo>
                    <a:pt x="3" y="108"/>
                  </a:lnTo>
                  <a:lnTo>
                    <a:pt x="0" y="120"/>
                  </a:lnTo>
                  <a:lnTo>
                    <a:pt x="0"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6" name="Freeform 10"/>
            <p:cNvSpPr>
              <a:spLocks/>
            </p:cNvSpPr>
            <p:nvPr/>
          </p:nvSpPr>
          <p:spPr bwMode="auto">
            <a:xfrm>
              <a:off x="3894" y="1104"/>
              <a:ext cx="450" cy="266"/>
            </a:xfrm>
            <a:custGeom>
              <a:avLst/>
              <a:gdLst/>
              <a:ahLst/>
              <a:cxnLst>
                <a:cxn ang="0">
                  <a:pos x="0" y="144"/>
                </a:cxn>
                <a:cxn ang="0">
                  <a:pos x="8" y="166"/>
                </a:cxn>
                <a:cxn ang="0">
                  <a:pos x="20" y="188"/>
                </a:cxn>
                <a:cxn ang="0">
                  <a:pos x="40" y="208"/>
                </a:cxn>
                <a:cxn ang="0">
                  <a:pos x="65" y="226"/>
                </a:cxn>
                <a:cxn ang="0">
                  <a:pos x="95" y="241"/>
                </a:cxn>
                <a:cxn ang="0">
                  <a:pos x="129" y="253"/>
                </a:cxn>
                <a:cxn ang="0">
                  <a:pos x="166" y="259"/>
                </a:cxn>
                <a:cxn ang="0">
                  <a:pos x="205" y="263"/>
                </a:cxn>
                <a:cxn ang="0">
                  <a:pos x="244" y="263"/>
                </a:cxn>
                <a:cxn ang="0">
                  <a:pos x="283" y="259"/>
                </a:cxn>
                <a:cxn ang="0">
                  <a:pos x="319" y="251"/>
                </a:cxn>
                <a:cxn ang="0">
                  <a:pos x="353" y="241"/>
                </a:cxn>
                <a:cxn ang="0">
                  <a:pos x="383" y="225"/>
                </a:cxn>
                <a:cxn ang="0">
                  <a:pos x="409" y="208"/>
                </a:cxn>
                <a:cxn ang="0">
                  <a:pos x="428" y="188"/>
                </a:cxn>
                <a:cxn ang="0">
                  <a:pos x="442" y="166"/>
                </a:cxn>
                <a:cxn ang="0">
                  <a:pos x="449" y="144"/>
                </a:cxn>
                <a:cxn ang="0">
                  <a:pos x="449" y="120"/>
                </a:cxn>
                <a:cxn ang="0">
                  <a:pos x="442" y="98"/>
                </a:cxn>
                <a:cxn ang="0">
                  <a:pos x="428" y="76"/>
                </a:cxn>
                <a:cxn ang="0">
                  <a:pos x="409" y="56"/>
                </a:cxn>
                <a:cxn ang="0">
                  <a:pos x="383" y="39"/>
                </a:cxn>
                <a:cxn ang="0">
                  <a:pos x="353" y="23"/>
                </a:cxn>
                <a:cxn ang="0">
                  <a:pos x="319" y="11"/>
                </a:cxn>
                <a:cxn ang="0">
                  <a:pos x="283" y="3"/>
                </a:cxn>
                <a:cxn ang="0">
                  <a:pos x="244" y="1"/>
                </a:cxn>
                <a:cxn ang="0">
                  <a:pos x="205" y="1"/>
                </a:cxn>
                <a:cxn ang="0">
                  <a:pos x="166" y="3"/>
                </a:cxn>
                <a:cxn ang="0">
                  <a:pos x="129" y="11"/>
                </a:cxn>
                <a:cxn ang="0">
                  <a:pos x="95" y="23"/>
                </a:cxn>
                <a:cxn ang="0">
                  <a:pos x="65" y="39"/>
                </a:cxn>
                <a:cxn ang="0">
                  <a:pos x="40" y="56"/>
                </a:cxn>
                <a:cxn ang="0">
                  <a:pos x="20" y="77"/>
                </a:cxn>
                <a:cxn ang="0">
                  <a:pos x="8" y="98"/>
                </a:cxn>
                <a:cxn ang="0">
                  <a:pos x="0" y="120"/>
                </a:cxn>
              </a:cxnLst>
              <a:rect l="0" t="0" r="r" b="b"/>
              <a:pathLst>
                <a:path w="450" h="266">
                  <a:moveTo>
                    <a:pt x="0" y="132"/>
                  </a:moveTo>
                  <a:lnTo>
                    <a:pt x="0" y="144"/>
                  </a:lnTo>
                  <a:lnTo>
                    <a:pt x="3" y="156"/>
                  </a:lnTo>
                  <a:lnTo>
                    <a:pt x="8" y="166"/>
                  </a:lnTo>
                  <a:lnTo>
                    <a:pt x="12" y="178"/>
                  </a:lnTo>
                  <a:lnTo>
                    <a:pt x="20" y="188"/>
                  </a:lnTo>
                  <a:lnTo>
                    <a:pt x="30" y="198"/>
                  </a:lnTo>
                  <a:lnTo>
                    <a:pt x="40" y="208"/>
                  </a:lnTo>
                  <a:lnTo>
                    <a:pt x="52" y="217"/>
                  </a:lnTo>
                  <a:lnTo>
                    <a:pt x="65" y="226"/>
                  </a:lnTo>
                  <a:lnTo>
                    <a:pt x="80" y="233"/>
                  </a:lnTo>
                  <a:lnTo>
                    <a:pt x="95" y="241"/>
                  </a:lnTo>
                  <a:lnTo>
                    <a:pt x="111" y="246"/>
                  </a:lnTo>
                  <a:lnTo>
                    <a:pt x="129" y="253"/>
                  </a:lnTo>
                  <a:lnTo>
                    <a:pt x="148" y="257"/>
                  </a:lnTo>
                  <a:lnTo>
                    <a:pt x="166" y="259"/>
                  </a:lnTo>
                  <a:lnTo>
                    <a:pt x="185" y="263"/>
                  </a:lnTo>
                  <a:lnTo>
                    <a:pt x="205" y="263"/>
                  </a:lnTo>
                  <a:lnTo>
                    <a:pt x="225" y="265"/>
                  </a:lnTo>
                  <a:lnTo>
                    <a:pt x="244" y="263"/>
                  </a:lnTo>
                  <a:lnTo>
                    <a:pt x="263" y="262"/>
                  </a:lnTo>
                  <a:lnTo>
                    <a:pt x="283" y="259"/>
                  </a:lnTo>
                  <a:lnTo>
                    <a:pt x="302" y="257"/>
                  </a:lnTo>
                  <a:lnTo>
                    <a:pt x="319" y="251"/>
                  </a:lnTo>
                  <a:lnTo>
                    <a:pt x="337" y="246"/>
                  </a:lnTo>
                  <a:lnTo>
                    <a:pt x="353" y="241"/>
                  </a:lnTo>
                  <a:lnTo>
                    <a:pt x="369" y="233"/>
                  </a:lnTo>
                  <a:lnTo>
                    <a:pt x="383" y="225"/>
                  </a:lnTo>
                  <a:lnTo>
                    <a:pt x="396" y="217"/>
                  </a:lnTo>
                  <a:lnTo>
                    <a:pt x="409" y="208"/>
                  </a:lnTo>
                  <a:lnTo>
                    <a:pt x="419" y="198"/>
                  </a:lnTo>
                  <a:lnTo>
                    <a:pt x="428" y="188"/>
                  </a:lnTo>
                  <a:lnTo>
                    <a:pt x="436" y="178"/>
                  </a:lnTo>
                  <a:lnTo>
                    <a:pt x="442" y="166"/>
                  </a:lnTo>
                  <a:lnTo>
                    <a:pt x="446" y="154"/>
                  </a:lnTo>
                  <a:lnTo>
                    <a:pt x="449" y="144"/>
                  </a:lnTo>
                  <a:lnTo>
                    <a:pt x="449" y="132"/>
                  </a:lnTo>
                  <a:lnTo>
                    <a:pt x="449" y="120"/>
                  </a:lnTo>
                  <a:lnTo>
                    <a:pt x="446" y="108"/>
                  </a:lnTo>
                  <a:lnTo>
                    <a:pt x="442" y="98"/>
                  </a:lnTo>
                  <a:lnTo>
                    <a:pt x="436" y="86"/>
                  </a:lnTo>
                  <a:lnTo>
                    <a:pt x="428" y="76"/>
                  </a:lnTo>
                  <a:lnTo>
                    <a:pt x="418" y="66"/>
                  </a:lnTo>
                  <a:lnTo>
                    <a:pt x="409" y="56"/>
                  </a:lnTo>
                  <a:lnTo>
                    <a:pt x="396" y="47"/>
                  </a:lnTo>
                  <a:lnTo>
                    <a:pt x="383" y="39"/>
                  </a:lnTo>
                  <a:lnTo>
                    <a:pt x="369" y="31"/>
                  </a:lnTo>
                  <a:lnTo>
                    <a:pt x="353" y="23"/>
                  </a:lnTo>
                  <a:lnTo>
                    <a:pt x="337" y="18"/>
                  </a:lnTo>
                  <a:lnTo>
                    <a:pt x="319" y="11"/>
                  </a:lnTo>
                  <a:lnTo>
                    <a:pt x="302" y="7"/>
                  </a:lnTo>
                  <a:lnTo>
                    <a:pt x="283" y="3"/>
                  </a:lnTo>
                  <a:lnTo>
                    <a:pt x="263" y="2"/>
                  </a:lnTo>
                  <a:lnTo>
                    <a:pt x="244" y="1"/>
                  </a:lnTo>
                  <a:lnTo>
                    <a:pt x="223" y="0"/>
                  </a:lnTo>
                  <a:lnTo>
                    <a:pt x="205" y="1"/>
                  </a:lnTo>
                  <a:lnTo>
                    <a:pt x="185" y="2"/>
                  </a:lnTo>
                  <a:lnTo>
                    <a:pt x="166" y="3"/>
                  </a:lnTo>
                  <a:lnTo>
                    <a:pt x="148" y="7"/>
                  </a:lnTo>
                  <a:lnTo>
                    <a:pt x="129" y="11"/>
                  </a:lnTo>
                  <a:lnTo>
                    <a:pt x="111" y="18"/>
                  </a:lnTo>
                  <a:lnTo>
                    <a:pt x="95" y="23"/>
                  </a:lnTo>
                  <a:lnTo>
                    <a:pt x="80" y="31"/>
                  </a:lnTo>
                  <a:lnTo>
                    <a:pt x="65" y="39"/>
                  </a:lnTo>
                  <a:lnTo>
                    <a:pt x="52" y="47"/>
                  </a:lnTo>
                  <a:lnTo>
                    <a:pt x="40" y="56"/>
                  </a:lnTo>
                  <a:lnTo>
                    <a:pt x="29" y="66"/>
                  </a:lnTo>
                  <a:lnTo>
                    <a:pt x="20" y="77"/>
                  </a:lnTo>
                  <a:lnTo>
                    <a:pt x="12" y="86"/>
                  </a:lnTo>
                  <a:lnTo>
                    <a:pt x="8" y="98"/>
                  </a:lnTo>
                  <a:lnTo>
                    <a:pt x="3" y="110"/>
                  </a:lnTo>
                  <a:lnTo>
                    <a:pt x="0" y="120"/>
                  </a:lnTo>
                  <a:lnTo>
                    <a:pt x="0"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7" name="Freeform 11"/>
            <p:cNvSpPr>
              <a:spLocks/>
            </p:cNvSpPr>
            <p:nvPr/>
          </p:nvSpPr>
          <p:spPr bwMode="auto">
            <a:xfrm>
              <a:off x="2592" y="1447"/>
              <a:ext cx="450" cy="265"/>
            </a:xfrm>
            <a:custGeom>
              <a:avLst/>
              <a:gdLst/>
              <a:ahLst/>
              <a:cxnLst>
                <a:cxn ang="0">
                  <a:pos x="447" y="120"/>
                </a:cxn>
                <a:cxn ang="0">
                  <a:pos x="442" y="98"/>
                </a:cxn>
                <a:cxn ang="0">
                  <a:pos x="428" y="75"/>
                </a:cxn>
                <a:cxn ang="0">
                  <a:pos x="408" y="56"/>
                </a:cxn>
                <a:cxn ang="0">
                  <a:pos x="383" y="39"/>
                </a:cxn>
                <a:cxn ang="0">
                  <a:pos x="353" y="23"/>
                </a:cxn>
                <a:cxn ang="0">
                  <a:pos x="319" y="13"/>
                </a:cxn>
                <a:cxn ang="0">
                  <a:pos x="283" y="5"/>
                </a:cxn>
                <a:cxn ang="0">
                  <a:pos x="243" y="1"/>
                </a:cxn>
                <a:cxn ang="0">
                  <a:pos x="205" y="1"/>
                </a:cxn>
                <a:cxn ang="0">
                  <a:pos x="166" y="5"/>
                </a:cxn>
                <a:cxn ang="0">
                  <a:pos x="129" y="13"/>
                </a:cxn>
                <a:cxn ang="0">
                  <a:pos x="95" y="23"/>
                </a:cxn>
                <a:cxn ang="0">
                  <a:pos x="65" y="39"/>
                </a:cxn>
                <a:cxn ang="0">
                  <a:pos x="40" y="56"/>
                </a:cxn>
                <a:cxn ang="0">
                  <a:pos x="20" y="75"/>
                </a:cxn>
                <a:cxn ang="0">
                  <a:pos x="6" y="98"/>
                </a:cxn>
                <a:cxn ang="0">
                  <a:pos x="0" y="120"/>
                </a:cxn>
                <a:cxn ang="0">
                  <a:pos x="0" y="143"/>
                </a:cxn>
                <a:cxn ang="0">
                  <a:pos x="6" y="165"/>
                </a:cxn>
                <a:cxn ang="0">
                  <a:pos x="20" y="188"/>
                </a:cxn>
                <a:cxn ang="0">
                  <a:pos x="40" y="207"/>
                </a:cxn>
                <a:cxn ang="0">
                  <a:pos x="65" y="224"/>
                </a:cxn>
                <a:cxn ang="0">
                  <a:pos x="95" y="240"/>
                </a:cxn>
                <a:cxn ang="0">
                  <a:pos x="129" y="250"/>
                </a:cxn>
                <a:cxn ang="0">
                  <a:pos x="166" y="258"/>
                </a:cxn>
                <a:cxn ang="0">
                  <a:pos x="205" y="264"/>
                </a:cxn>
                <a:cxn ang="0">
                  <a:pos x="243" y="264"/>
                </a:cxn>
                <a:cxn ang="0">
                  <a:pos x="283" y="258"/>
                </a:cxn>
                <a:cxn ang="0">
                  <a:pos x="319" y="250"/>
                </a:cxn>
                <a:cxn ang="0">
                  <a:pos x="353" y="240"/>
                </a:cxn>
                <a:cxn ang="0">
                  <a:pos x="383" y="224"/>
                </a:cxn>
                <a:cxn ang="0">
                  <a:pos x="408" y="207"/>
                </a:cxn>
                <a:cxn ang="0">
                  <a:pos x="428" y="188"/>
                </a:cxn>
                <a:cxn ang="0">
                  <a:pos x="442" y="165"/>
                </a:cxn>
                <a:cxn ang="0">
                  <a:pos x="447" y="143"/>
                </a:cxn>
              </a:cxnLst>
              <a:rect l="0" t="0" r="r" b="b"/>
              <a:pathLst>
                <a:path w="450" h="265">
                  <a:moveTo>
                    <a:pt x="449" y="132"/>
                  </a:moveTo>
                  <a:lnTo>
                    <a:pt x="447" y="120"/>
                  </a:lnTo>
                  <a:lnTo>
                    <a:pt x="445" y="108"/>
                  </a:lnTo>
                  <a:lnTo>
                    <a:pt x="442" y="98"/>
                  </a:lnTo>
                  <a:lnTo>
                    <a:pt x="435" y="87"/>
                  </a:lnTo>
                  <a:lnTo>
                    <a:pt x="428" y="75"/>
                  </a:lnTo>
                  <a:lnTo>
                    <a:pt x="418" y="66"/>
                  </a:lnTo>
                  <a:lnTo>
                    <a:pt x="408" y="56"/>
                  </a:lnTo>
                  <a:lnTo>
                    <a:pt x="396" y="47"/>
                  </a:lnTo>
                  <a:lnTo>
                    <a:pt x="383" y="39"/>
                  </a:lnTo>
                  <a:lnTo>
                    <a:pt x="369" y="31"/>
                  </a:lnTo>
                  <a:lnTo>
                    <a:pt x="353" y="23"/>
                  </a:lnTo>
                  <a:lnTo>
                    <a:pt x="337" y="18"/>
                  </a:lnTo>
                  <a:lnTo>
                    <a:pt x="319" y="13"/>
                  </a:lnTo>
                  <a:lnTo>
                    <a:pt x="300" y="7"/>
                  </a:lnTo>
                  <a:lnTo>
                    <a:pt x="283" y="5"/>
                  </a:lnTo>
                  <a:lnTo>
                    <a:pt x="263" y="2"/>
                  </a:lnTo>
                  <a:lnTo>
                    <a:pt x="243" y="1"/>
                  </a:lnTo>
                  <a:lnTo>
                    <a:pt x="223" y="0"/>
                  </a:lnTo>
                  <a:lnTo>
                    <a:pt x="205" y="1"/>
                  </a:lnTo>
                  <a:lnTo>
                    <a:pt x="185" y="2"/>
                  </a:lnTo>
                  <a:lnTo>
                    <a:pt x="166" y="5"/>
                  </a:lnTo>
                  <a:lnTo>
                    <a:pt x="146" y="7"/>
                  </a:lnTo>
                  <a:lnTo>
                    <a:pt x="129" y="13"/>
                  </a:lnTo>
                  <a:lnTo>
                    <a:pt x="111" y="18"/>
                  </a:lnTo>
                  <a:lnTo>
                    <a:pt x="95" y="23"/>
                  </a:lnTo>
                  <a:lnTo>
                    <a:pt x="80" y="31"/>
                  </a:lnTo>
                  <a:lnTo>
                    <a:pt x="65" y="39"/>
                  </a:lnTo>
                  <a:lnTo>
                    <a:pt x="52" y="47"/>
                  </a:lnTo>
                  <a:lnTo>
                    <a:pt x="40" y="56"/>
                  </a:lnTo>
                  <a:lnTo>
                    <a:pt x="29" y="66"/>
                  </a:lnTo>
                  <a:lnTo>
                    <a:pt x="20" y="75"/>
                  </a:lnTo>
                  <a:lnTo>
                    <a:pt x="12" y="87"/>
                  </a:lnTo>
                  <a:lnTo>
                    <a:pt x="6" y="98"/>
                  </a:lnTo>
                  <a:lnTo>
                    <a:pt x="3" y="108"/>
                  </a:lnTo>
                  <a:lnTo>
                    <a:pt x="0" y="120"/>
                  </a:lnTo>
                  <a:lnTo>
                    <a:pt x="0" y="132"/>
                  </a:lnTo>
                  <a:lnTo>
                    <a:pt x="0" y="143"/>
                  </a:lnTo>
                  <a:lnTo>
                    <a:pt x="3" y="154"/>
                  </a:lnTo>
                  <a:lnTo>
                    <a:pt x="6" y="165"/>
                  </a:lnTo>
                  <a:lnTo>
                    <a:pt x="12" y="177"/>
                  </a:lnTo>
                  <a:lnTo>
                    <a:pt x="20" y="188"/>
                  </a:lnTo>
                  <a:lnTo>
                    <a:pt x="29" y="198"/>
                  </a:lnTo>
                  <a:lnTo>
                    <a:pt x="40" y="207"/>
                  </a:lnTo>
                  <a:lnTo>
                    <a:pt x="52" y="216"/>
                  </a:lnTo>
                  <a:lnTo>
                    <a:pt x="65" y="224"/>
                  </a:lnTo>
                  <a:lnTo>
                    <a:pt x="80" y="232"/>
                  </a:lnTo>
                  <a:lnTo>
                    <a:pt x="95" y="240"/>
                  </a:lnTo>
                  <a:lnTo>
                    <a:pt x="111" y="245"/>
                  </a:lnTo>
                  <a:lnTo>
                    <a:pt x="129" y="250"/>
                  </a:lnTo>
                  <a:lnTo>
                    <a:pt x="146" y="256"/>
                  </a:lnTo>
                  <a:lnTo>
                    <a:pt x="166" y="258"/>
                  </a:lnTo>
                  <a:lnTo>
                    <a:pt x="185" y="261"/>
                  </a:lnTo>
                  <a:lnTo>
                    <a:pt x="205" y="264"/>
                  </a:lnTo>
                  <a:lnTo>
                    <a:pt x="223" y="264"/>
                  </a:lnTo>
                  <a:lnTo>
                    <a:pt x="243" y="264"/>
                  </a:lnTo>
                  <a:lnTo>
                    <a:pt x="263" y="261"/>
                  </a:lnTo>
                  <a:lnTo>
                    <a:pt x="283" y="258"/>
                  </a:lnTo>
                  <a:lnTo>
                    <a:pt x="300" y="256"/>
                  </a:lnTo>
                  <a:lnTo>
                    <a:pt x="319" y="250"/>
                  </a:lnTo>
                  <a:lnTo>
                    <a:pt x="337" y="245"/>
                  </a:lnTo>
                  <a:lnTo>
                    <a:pt x="353" y="240"/>
                  </a:lnTo>
                  <a:lnTo>
                    <a:pt x="369" y="232"/>
                  </a:lnTo>
                  <a:lnTo>
                    <a:pt x="383" y="224"/>
                  </a:lnTo>
                  <a:lnTo>
                    <a:pt x="396" y="216"/>
                  </a:lnTo>
                  <a:lnTo>
                    <a:pt x="408" y="207"/>
                  </a:lnTo>
                  <a:lnTo>
                    <a:pt x="418" y="198"/>
                  </a:lnTo>
                  <a:lnTo>
                    <a:pt x="428" y="188"/>
                  </a:lnTo>
                  <a:lnTo>
                    <a:pt x="435" y="177"/>
                  </a:lnTo>
                  <a:lnTo>
                    <a:pt x="442" y="165"/>
                  </a:lnTo>
                  <a:lnTo>
                    <a:pt x="445" y="154"/>
                  </a:lnTo>
                  <a:lnTo>
                    <a:pt x="447" y="143"/>
                  </a:lnTo>
                  <a:lnTo>
                    <a:pt x="449"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8" name="Freeform 12"/>
            <p:cNvSpPr>
              <a:spLocks/>
            </p:cNvSpPr>
            <p:nvPr/>
          </p:nvSpPr>
          <p:spPr bwMode="auto">
            <a:xfrm>
              <a:off x="3417" y="1447"/>
              <a:ext cx="451" cy="265"/>
            </a:xfrm>
            <a:custGeom>
              <a:avLst/>
              <a:gdLst/>
              <a:ahLst/>
              <a:cxnLst>
                <a:cxn ang="0">
                  <a:pos x="1" y="143"/>
                </a:cxn>
                <a:cxn ang="0">
                  <a:pos x="8" y="165"/>
                </a:cxn>
                <a:cxn ang="0">
                  <a:pos x="20" y="188"/>
                </a:cxn>
                <a:cxn ang="0">
                  <a:pos x="40" y="207"/>
                </a:cxn>
                <a:cxn ang="0">
                  <a:pos x="66" y="226"/>
                </a:cxn>
                <a:cxn ang="0">
                  <a:pos x="96" y="240"/>
                </a:cxn>
                <a:cxn ang="0">
                  <a:pos x="129" y="250"/>
                </a:cxn>
                <a:cxn ang="0">
                  <a:pos x="166" y="258"/>
                </a:cxn>
                <a:cxn ang="0">
                  <a:pos x="205" y="264"/>
                </a:cxn>
                <a:cxn ang="0">
                  <a:pos x="244" y="264"/>
                </a:cxn>
                <a:cxn ang="0">
                  <a:pos x="283" y="258"/>
                </a:cxn>
                <a:cxn ang="0">
                  <a:pos x="320" y="250"/>
                </a:cxn>
                <a:cxn ang="0">
                  <a:pos x="353" y="239"/>
                </a:cxn>
                <a:cxn ang="0">
                  <a:pos x="383" y="224"/>
                </a:cxn>
                <a:cxn ang="0">
                  <a:pos x="409" y="207"/>
                </a:cxn>
                <a:cxn ang="0">
                  <a:pos x="429" y="188"/>
                </a:cxn>
                <a:cxn ang="0">
                  <a:pos x="441" y="165"/>
                </a:cxn>
                <a:cxn ang="0">
                  <a:pos x="448" y="143"/>
                </a:cxn>
                <a:cxn ang="0">
                  <a:pos x="448" y="120"/>
                </a:cxn>
                <a:cxn ang="0">
                  <a:pos x="441" y="98"/>
                </a:cxn>
                <a:cxn ang="0">
                  <a:pos x="429" y="75"/>
                </a:cxn>
                <a:cxn ang="0">
                  <a:pos x="409" y="56"/>
                </a:cxn>
                <a:cxn ang="0">
                  <a:pos x="383" y="39"/>
                </a:cxn>
                <a:cxn ang="0">
                  <a:pos x="353" y="23"/>
                </a:cxn>
                <a:cxn ang="0">
                  <a:pos x="320" y="13"/>
                </a:cxn>
                <a:cxn ang="0">
                  <a:pos x="283" y="5"/>
                </a:cxn>
                <a:cxn ang="0">
                  <a:pos x="244" y="1"/>
                </a:cxn>
                <a:cxn ang="0">
                  <a:pos x="205" y="1"/>
                </a:cxn>
                <a:cxn ang="0">
                  <a:pos x="166" y="5"/>
                </a:cxn>
                <a:cxn ang="0">
                  <a:pos x="129" y="13"/>
                </a:cxn>
                <a:cxn ang="0">
                  <a:pos x="96" y="23"/>
                </a:cxn>
                <a:cxn ang="0">
                  <a:pos x="66" y="39"/>
                </a:cxn>
                <a:cxn ang="0">
                  <a:pos x="40" y="56"/>
                </a:cxn>
                <a:cxn ang="0">
                  <a:pos x="20" y="77"/>
                </a:cxn>
                <a:cxn ang="0">
                  <a:pos x="8" y="98"/>
                </a:cxn>
                <a:cxn ang="0">
                  <a:pos x="1" y="120"/>
                </a:cxn>
              </a:cxnLst>
              <a:rect l="0" t="0" r="r" b="b"/>
              <a:pathLst>
                <a:path w="451" h="265">
                  <a:moveTo>
                    <a:pt x="0" y="132"/>
                  </a:moveTo>
                  <a:lnTo>
                    <a:pt x="1" y="143"/>
                  </a:lnTo>
                  <a:lnTo>
                    <a:pt x="3" y="154"/>
                  </a:lnTo>
                  <a:lnTo>
                    <a:pt x="8" y="165"/>
                  </a:lnTo>
                  <a:lnTo>
                    <a:pt x="13" y="177"/>
                  </a:lnTo>
                  <a:lnTo>
                    <a:pt x="20" y="188"/>
                  </a:lnTo>
                  <a:lnTo>
                    <a:pt x="30" y="198"/>
                  </a:lnTo>
                  <a:lnTo>
                    <a:pt x="40" y="207"/>
                  </a:lnTo>
                  <a:lnTo>
                    <a:pt x="52" y="216"/>
                  </a:lnTo>
                  <a:lnTo>
                    <a:pt x="66" y="226"/>
                  </a:lnTo>
                  <a:lnTo>
                    <a:pt x="80" y="232"/>
                  </a:lnTo>
                  <a:lnTo>
                    <a:pt x="96" y="240"/>
                  </a:lnTo>
                  <a:lnTo>
                    <a:pt x="113" y="245"/>
                  </a:lnTo>
                  <a:lnTo>
                    <a:pt x="129" y="250"/>
                  </a:lnTo>
                  <a:lnTo>
                    <a:pt x="148" y="256"/>
                  </a:lnTo>
                  <a:lnTo>
                    <a:pt x="166" y="258"/>
                  </a:lnTo>
                  <a:lnTo>
                    <a:pt x="186" y="261"/>
                  </a:lnTo>
                  <a:lnTo>
                    <a:pt x="205" y="264"/>
                  </a:lnTo>
                  <a:lnTo>
                    <a:pt x="225" y="264"/>
                  </a:lnTo>
                  <a:lnTo>
                    <a:pt x="244" y="264"/>
                  </a:lnTo>
                  <a:lnTo>
                    <a:pt x="263" y="261"/>
                  </a:lnTo>
                  <a:lnTo>
                    <a:pt x="283" y="258"/>
                  </a:lnTo>
                  <a:lnTo>
                    <a:pt x="301" y="256"/>
                  </a:lnTo>
                  <a:lnTo>
                    <a:pt x="320" y="250"/>
                  </a:lnTo>
                  <a:lnTo>
                    <a:pt x="336" y="245"/>
                  </a:lnTo>
                  <a:lnTo>
                    <a:pt x="353" y="239"/>
                  </a:lnTo>
                  <a:lnTo>
                    <a:pt x="369" y="232"/>
                  </a:lnTo>
                  <a:lnTo>
                    <a:pt x="383" y="224"/>
                  </a:lnTo>
                  <a:lnTo>
                    <a:pt x="397" y="216"/>
                  </a:lnTo>
                  <a:lnTo>
                    <a:pt x="409" y="207"/>
                  </a:lnTo>
                  <a:lnTo>
                    <a:pt x="419" y="198"/>
                  </a:lnTo>
                  <a:lnTo>
                    <a:pt x="429" y="188"/>
                  </a:lnTo>
                  <a:lnTo>
                    <a:pt x="436" y="176"/>
                  </a:lnTo>
                  <a:lnTo>
                    <a:pt x="441" y="165"/>
                  </a:lnTo>
                  <a:lnTo>
                    <a:pt x="446" y="154"/>
                  </a:lnTo>
                  <a:lnTo>
                    <a:pt x="448" y="143"/>
                  </a:lnTo>
                  <a:lnTo>
                    <a:pt x="450" y="132"/>
                  </a:lnTo>
                  <a:lnTo>
                    <a:pt x="448" y="120"/>
                  </a:lnTo>
                  <a:lnTo>
                    <a:pt x="446" y="108"/>
                  </a:lnTo>
                  <a:lnTo>
                    <a:pt x="441" y="98"/>
                  </a:lnTo>
                  <a:lnTo>
                    <a:pt x="436" y="87"/>
                  </a:lnTo>
                  <a:lnTo>
                    <a:pt x="429" y="75"/>
                  </a:lnTo>
                  <a:lnTo>
                    <a:pt x="419" y="66"/>
                  </a:lnTo>
                  <a:lnTo>
                    <a:pt x="409" y="56"/>
                  </a:lnTo>
                  <a:lnTo>
                    <a:pt x="397" y="47"/>
                  </a:lnTo>
                  <a:lnTo>
                    <a:pt x="383" y="39"/>
                  </a:lnTo>
                  <a:lnTo>
                    <a:pt x="369" y="31"/>
                  </a:lnTo>
                  <a:lnTo>
                    <a:pt x="353" y="23"/>
                  </a:lnTo>
                  <a:lnTo>
                    <a:pt x="336" y="18"/>
                  </a:lnTo>
                  <a:lnTo>
                    <a:pt x="320" y="13"/>
                  </a:lnTo>
                  <a:lnTo>
                    <a:pt x="301" y="7"/>
                  </a:lnTo>
                  <a:lnTo>
                    <a:pt x="283" y="5"/>
                  </a:lnTo>
                  <a:lnTo>
                    <a:pt x="263" y="2"/>
                  </a:lnTo>
                  <a:lnTo>
                    <a:pt x="244" y="1"/>
                  </a:lnTo>
                  <a:lnTo>
                    <a:pt x="225" y="0"/>
                  </a:lnTo>
                  <a:lnTo>
                    <a:pt x="205" y="1"/>
                  </a:lnTo>
                  <a:lnTo>
                    <a:pt x="186" y="2"/>
                  </a:lnTo>
                  <a:lnTo>
                    <a:pt x="166" y="5"/>
                  </a:lnTo>
                  <a:lnTo>
                    <a:pt x="148" y="7"/>
                  </a:lnTo>
                  <a:lnTo>
                    <a:pt x="129" y="13"/>
                  </a:lnTo>
                  <a:lnTo>
                    <a:pt x="113" y="18"/>
                  </a:lnTo>
                  <a:lnTo>
                    <a:pt x="96" y="23"/>
                  </a:lnTo>
                  <a:lnTo>
                    <a:pt x="80" y="31"/>
                  </a:lnTo>
                  <a:lnTo>
                    <a:pt x="66" y="39"/>
                  </a:lnTo>
                  <a:lnTo>
                    <a:pt x="52" y="47"/>
                  </a:lnTo>
                  <a:lnTo>
                    <a:pt x="40" y="56"/>
                  </a:lnTo>
                  <a:lnTo>
                    <a:pt x="30" y="66"/>
                  </a:lnTo>
                  <a:lnTo>
                    <a:pt x="20" y="77"/>
                  </a:lnTo>
                  <a:lnTo>
                    <a:pt x="13" y="87"/>
                  </a:lnTo>
                  <a:lnTo>
                    <a:pt x="8" y="98"/>
                  </a:lnTo>
                  <a:lnTo>
                    <a:pt x="3" y="108"/>
                  </a:lnTo>
                  <a:lnTo>
                    <a:pt x="1" y="120"/>
                  </a:lnTo>
                  <a:lnTo>
                    <a:pt x="0" y="132"/>
                  </a:lnTo>
                </a:path>
              </a:pathLst>
            </a:custGeom>
            <a:solidFill>
              <a:schemeClr val="bg2"/>
            </a:solidFill>
            <a:ln w="12700" cap="rnd" cmpd="sng">
              <a:solidFill>
                <a:schemeClr val="tx2"/>
              </a:solidFill>
              <a:prstDash val="solid"/>
              <a:round/>
              <a:headEnd type="none" w="sm" len="sm"/>
              <a:tailEnd type="none" w="sm" len="sm"/>
            </a:ln>
            <a:effectLst/>
          </p:spPr>
          <p:txBody>
            <a:bodyPr/>
            <a:lstStyle/>
            <a:p>
              <a:endParaRPr lang="en-US"/>
            </a:p>
          </p:txBody>
        </p:sp>
        <p:sp>
          <p:nvSpPr>
            <p:cNvPr id="50189" name="Freeform 13"/>
            <p:cNvSpPr>
              <a:spLocks/>
            </p:cNvSpPr>
            <p:nvPr/>
          </p:nvSpPr>
          <p:spPr bwMode="auto">
            <a:xfrm>
              <a:off x="3792" y="1772"/>
              <a:ext cx="721" cy="437"/>
            </a:xfrm>
            <a:custGeom>
              <a:avLst/>
              <a:gdLst/>
              <a:ahLst/>
              <a:cxnLst>
                <a:cxn ang="0">
                  <a:pos x="0" y="218"/>
                </a:cxn>
                <a:cxn ang="0">
                  <a:pos x="354" y="0"/>
                </a:cxn>
                <a:cxn ang="0">
                  <a:pos x="720" y="227"/>
                </a:cxn>
                <a:cxn ang="0">
                  <a:pos x="354" y="436"/>
                </a:cxn>
                <a:cxn ang="0">
                  <a:pos x="0" y="218"/>
                </a:cxn>
              </a:cxnLst>
              <a:rect l="0" t="0" r="r" b="b"/>
              <a:pathLst>
                <a:path w="721" h="437">
                  <a:moveTo>
                    <a:pt x="0" y="218"/>
                  </a:moveTo>
                  <a:lnTo>
                    <a:pt x="354" y="0"/>
                  </a:lnTo>
                  <a:lnTo>
                    <a:pt x="720" y="227"/>
                  </a:lnTo>
                  <a:lnTo>
                    <a:pt x="354" y="436"/>
                  </a:lnTo>
                  <a:lnTo>
                    <a:pt x="0" y="2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0" name="Freeform 14"/>
            <p:cNvSpPr>
              <a:spLocks/>
            </p:cNvSpPr>
            <p:nvPr/>
          </p:nvSpPr>
          <p:spPr bwMode="auto">
            <a:xfrm>
              <a:off x="4704" y="1881"/>
              <a:ext cx="865" cy="274"/>
            </a:xfrm>
            <a:custGeom>
              <a:avLst/>
              <a:gdLst/>
              <a:ahLst/>
              <a:cxnLst>
                <a:cxn ang="0">
                  <a:pos x="864" y="273"/>
                </a:cxn>
                <a:cxn ang="0">
                  <a:pos x="864" y="0"/>
                </a:cxn>
                <a:cxn ang="0">
                  <a:pos x="0" y="0"/>
                </a:cxn>
                <a:cxn ang="0">
                  <a:pos x="0" y="273"/>
                </a:cxn>
                <a:cxn ang="0">
                  <a:pos x="864" y="273"/>
                </a:cxn>
              </a:cxnLst>
              <a:rect l="0" t="0" r="r" b="b"/>
              <a:pathLst>
                <a:path w="865" h="274">
                  <a:moveTo>
                    <a:pt x="864" y="273"/>
                  </a:moveTo>
                  <a:lnTo>
                    <a:pt x="864" y="0"/>
                  </a:lnTo>
                  <a:lnTo>
                    <a:pt x="0" y="0"/>
                  </a:lnTo>
                  <a:lnTo>
                    <a:pt x="0" y="273"/>
                  </a:lnTo>
                  <a:lnTo>
                    <a:pt x="864" y="27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1" name="Freeform 15"/>
            <p:cNvSpPr>
              <a:spLocks/>
            </p:cNvSpPr>
            <p:nvPr/>
          </p:nvSpPr>
          <p:spPr bwMode="auto">
            <a:xfrm>
              <a:off x="2784" y="1873"/>
              <a:ext cx="769" cy="274"/>
            </a:xfrm>
            <a:custGeom>
              <a:avLst/>
              <a:gdLst/>
              <a:ahLst/>
              <a:cxnLst>
                <a:cxn ang="0">
                  <a:pos x="768" y="273"/>
                </a:cxn>
                <a:cxn ang="0">
                  <a:pos x="768" y="0"/>
                </a:cxn>
                <a:cxn ang="0">
                  <a:pos x="0" y="0"/>
                </a:cxn>
                <a:cxn ang="0">
                  <a:pos x="0" y="273"/>
                </a:cxn>
                <a:cxn ang="0">
                  <a:pos x="768" y="273"/>
                </a:cxn>
              </a:cxnLst>
              <a:rect l="0" t="0" r="r" b="b"/>
              <a:pathLst>
                <a:path w="769" h="274">
                  <a:moveTo>
                    <a:pt x="768" y="273"/>
                  </a:moveTo>
                  <a:lnTo>
                    <a:pt x="768" y="0"/>
                  </a:lnTo>
                  <a:lnTo>
                    <a:pt x="0" y="0"/>
                  </a:lnTo>
                  <a:lnTo>
                    <a:pt x="0" y="273"/>
                  </a:lnTo>
                  <a:lnTo>
                    <a:pt x="768" y="27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2" name="Freeform 16"/>
            <p:cNvSpPr>
              <a:spLocks/>
            </p:cNvSpPr>
            <p:nvPr/>
          </p:nvSpPr>
          <p:spPr bwMode="auto">
            <a:xfrm>
              <a:off x="4794" y="1260"/>
              <a:ext cx="450" cy="266"/>
            </a:xfrm>
            <a:custGeom>
              <a:avLst/>
              <a:gdLst/>
              <a:ahLst/>
              <a:cxnLst>
                <a:cxn ang="0">
                  <a:pos x="449" y="120"/>
                </a:cxn>
                <a:cxn ang="0">
                  <a:pos x="442" y="98"/>
                </a:cxn>
                <a:cxn ang="0">
                  <a:pos x="429" y="76"/>
                </a:cxn>
                <a:cxn ang="0">
                  <a:pos x="409" y="56"/>
                </a:cxn>
                <a:cxn ang="0">
                  <a:pos x="383" y="38"/>
                </a:cxn>
                <a:cxn ang="0">
                  <a:pos x="353" y="23"/>
                </a:cxn>
                <a:cxn ang="0">
                  <a:pos x="319" y="11"/>
                </a:cxn>
                <a:cxn ang="0">
                  <a:pos x="283" y="3"/>
                </a:cxn>
                <a:cxn ang="0">
                  <a:pos x="244" y="0"/>
                </a:cxn>
                <a:cxn ang="0">
                  <a:pos x="205" y="0"/>
                </a:cxn>
                <a:cxn ang="0">
                  <a:pos x="166" y="3"/>
                </a:cxn>
                <a:cxn ang="0">
                  <a:pos x="129" y="11"/>
                </a:cxn>
                <a:cxn ang="0">
                  <a:pos x="95" y="23"/>
                </a:cxn>
                <a:cxn ang="0">
                  <a:pos x="65" y="38"/>
                </a:cxn>
                <a:cxn ang="0">
                  <a:pos x="40" y="56"/>
                </a:cxn>
                <a:cxn ang="0">
                  <a:pos x="20" y="76"/>
                </a:cxn>
                <a:cxn ang="0">
                  <a:pos x="8" y="98"/>
                </a:cxn>
                <a:cxn ang="0">
                  <a:pos x="1" y="120"/>
                </a:cxn>
                <a:cxn ang="0">
                  <a:pos x="1" y="144"/>
                </a:cxn>
                <a:cxn ang="0">
                  <a:pos x="8" y="166"/>
                </a:cxn>
                <a:cxn ang="0">
                  <a:pos x="20" y="187"/>
                </a:cxn>
                <a:cxn ang="0">
                  <a:pos x="40" y="208"/>
                </a:cxn>
                <a:cxn ang="0">
                  <a:pos x="65" y="225"/>
                </a:cxn>
                <a:cxn ang="0">
                  <a:pos x="95" y="240"/>
                </a:cxn>
                <a:cxn ang="0">
                  <a:pos x="129" y="251"/>
                </a:cxn>
                <a:cxn ang="0">
                  <a:pos x="166" y="259"/>
                </a:cxn>
                <a:cxn ang="0">
                  <a:pos x="205" y="263"/>
                </a:cxn>
                <a:cxn ang="0">
                  <a:pos x="244" y="263"/>
                </a:cxn>
                <a:cxn ang="0">
                  <a:pos x="283" y="259"/>
                </a:cxn>
                <a:cxn ang="0">
                  <a:pos x="319" y="251"/>
                </a:cxn>
                <a:cxn ang="0">
                  <a:pos x="353" y="240"/>
                </a:cxn>
                <a:cxn ang="0">
                  <a:pos x="383" y="225"/>
                </a:cxn>
                <a:cxn ang="0">
                  <a:pos x="409" y="208"/>
                </a:cxn>
                <a:cxn ang="0">
                  <a:pos x="429" y="187"/>
                </a:cxn>
                <a:cxn ang="0">
                  <a:pos x="442" y="166"/>
                </a:cxn>
                <a:cxn ang="0">
                  <a:pos x="449" y="144"/>
                </a:cxn>
              </a:cxnLst>
              <a:rect l="0" t="0" r="r" b="b"/>
              <a:pathLst>
                <a:path w="450" h="266">
                  <a:moveTo>
                    <a:pt x="449" y="132"/>
                  </a:moveTo>
                  <a:lnTo>
                    <a:pt x="449" y="120"/>
                  </a:lnTo>
                  <a:lnTo>
                    <a:pt x="446" y="108"/>
                  </a:lnTo>
                  <a:lnTo>
                    <a:pt x="442" y="98"/>
                  </a:lnTo>
                  <a:lnTo>
                    <a:pt x="436" y="86"/>
                  </a:lnTo>
                  <a:lnTo>
                    <a:pt x="429" y="76"/>
                  </a:lnTo>
                  <a:lnTo>
                    <a:pt x="419" y="65"/>
                  </a:lnTo>
                  <a:lnTo>
                    <a:pt x="409" y="56"/>
                  </a:lnTo>
                  <a:lnTo>
                    <a:pt x="397" y="47"/>
                  </a:lnTo>
                  <a:lnTo>
                    <a:pt x="383" y="38"/>
                  </a:lnTo>
                  <a:lnTo>
                    <a:pt x="369" y="31"/>
                  </a:lnTo>
                  <a:lnTo>
                    <a:pt x="353" y="23"/>
                  </a:lnTo>
                  <a:lnTo>
                    <a:pt x="337" y="17"/>
                  </a:lnTo>
                  <a:lnTo>
                    <a:pt x="319" y="11"/>
                  </a:lnTo>
                  <a:lnTo>
                    <a:pt x="302" y="7"/>
                  </a:lnTo>
                  <a:lnTo>
                    <a:pt x="283" y="3"/>
                  </a:lnTo>
                  <a:lnTo>
                    <a:pt x="263" y="1"/>
                  </a:lnTo>
                  <a:lnTo>
                    <a:pt x="244" y="0"/>
                  </a:lnTo>
                  <a:lnTo>
                    <a:pt x="225" y="0"/>
                  </a:lnTo>
                  <a:lnTo>
                    <a:pt x="205" y="0"/>
                  </a:lnTo>
                  <a:lnTo>
                    <a:pt x="185" y="1"/>
                  </a:lnTo>
                  <a:lnTo>
                    <a:pt x="166" y="3"/>
                  </a:lnTo>
                  <a:lnTo>
                    <a:pt x="148" y="7"/>
                  </a:lnTo>
                  <a:lnTo>
                    <a:pt x="129" y="11"/>
                  </a:lnTo>
                  <a:lnTo>
                    <a:pt x="111" y="17"/>
                  </a:lnTo>
                  <a:lnTo>
                    <a:pt x="95" y="23"/>
                  </a:lnTo>
                  <a:lnTo>
                    <a:pt x="80" y="31"/>
                  </a:lnTo>
                  <a:lnTo>
                    <a:pt x="65" y="38"/>
                  </a:lnTo>
                  <a:lnTo>
                    <a:pt x="52" y="47"/>
                  </a:lnTo>
                  <a:lnTo>
                    <a:pt x="40" y="56"/>
                  </a:lnTo>
                  <a:lnTo>
                    <a:pt x="30" y="65"/>
                  </a:lnTo>
                  <a:lnTo>
                    <a:pt x="20" y="76"/>
                  </a:lnTo>
                  <a:lnTo>
                    <a:pt x="13" y="86"/>
                  </a:lnTo>
                  <a:lnTo>
                    <a:pt x="8" y="98"/>
                  </a:lnTo>
                  <a:lnTo>
                    <a:pt x="3" y="108"/>
                  </a:lnTo>
                  <a:lnTo>
                    <a:pt x="1" y="120"/>
                  </a:lnTo>
                  <a:lnTo>
                    <a:pt x="0" y="132"/>
                  </a:lnTo>
                  <a:lnTo>
                    <a:pt x="1" y="144"/>
                  </a:lnTo>
                  <a:lnTo>
                    <a:pt x="3" y="154"/>
                  </a:lnTo>
                  <a:lnTo>
                    <a:pt x="8" y="166"/>
                  </a:lnTo>
                  <a:lnTo>
                    <a:pt x="13" y="177"/>
                  </a:lnTo>
                  <a:lnTo>
                    <a:pt x="20" y="187"/>
                  </a:lnTo>
                  <a:lnTo>
                    <a:pt x="30" y="198"/>
                  </a:lnTo>
                  <a:lnTo>
                    <a:pt x="40" y="208"/>
                  </a:lnTo>
                  <a:lnTo>
                    <a:pt x="52" y="217"/>
                  </a:lnTo>
                  <a:lnTo>
                    <a:pt x="65" y="225"/>
                  </a:lnTo>
                  <a:lnTo>
                    <a:pt x="80" y="233"/>
                  </a:lnTo>
                  <a:lnTo>
                    <a:pt x="95" y="240"/>
                  </a:lnTo>
                  <a:lnTo>
                    <a:pt x="111" y="246"/>
                  </a:lnTo>
                  <a:lnTo>
                    <a:pt x="129" y="251"/>
                  </a:lnTo>
                  <a:lnTo>
                    <a:pt x="148" y="257"/>
                  </a:lnTo>
                  <a:lnTo>
                    <a:pt x="166" y="259"/>
                  </a:lnTo>
                  <a:lnTo>
                    <a:pt x="185" y="262"/>
                  </a:lnTo>
                  <a:lnTo>
                    <a:pt x="205" y="263"/>
                  </a:lnTo>
                  <a:lnTo>
                    <a:pt x="225" y="265"/>
                  </a:lnTo>
                  <a:lnTo>
                    <a:pt x="244" y="263"/>
                  </a:lnTo>
                  <a:lnTo>
                    <a:pt x="263" y="262"/>
                  </a:lnTo>
                  <a:lnTo>
                    <a:pt x="283" y="259"/>
                  </a:lnTo>
                  <a:lnTo>
                    <a:pt x="302" y="257"/>
                  </a:lnTo>
                  <a:lnTo>
                    <a:pt x="319" y="251"/>
                  </a:lnTo>
                  <a:lnTo>
                    <a:pt x="337" y="246"/>
                  </a:lnTo>
                  <a:lnTo>
                    <a:pt x="353" y="240"/>
                  </a:lnTo>
                  <a:lnTo>
                    <a:pt x="369" y="233"/>
                  </a:lnTo>
                  <a:lnTo>
                    <a:pt x="383" y="225"/>
                  </a:lnTo>
                  <a:lnTo>
                    <a:pt x="397" y="217"/>
                  </a:lnTo>
                  <a:lnTo>
                    <a:pt x="409" y="208"/>
                  </a:lnTo>
                  <a:lnTo>
                    <a:pt x="419" y="198"/>
                  </a:lnTo>
                  <a:lnTo>
                    <a:pt x="429" y="187"/>
                  </a:lnTo>
                  <a:lnTo>
                    <a:pt x="436" y="177"/>
                  </a:lnTo>
                  <a:lnTo>
                    <a:pt x="442" y="166"/>
                  </a:lnTo>
                  <a:lnTo>
                    <a:pt x="446" y="154"/>
                  </a:lnTo>
                  <a:lnTo>
                    <a:pt x="449" y="144"/>
                  </a:lnTo>
                  <a:lnTo>
                    <a:pt x="449"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3" name="Rectangle 17"/>
            <p:cNvSpPr>
              <a:spLocks noChangeArrowheads="1"/>
            </p:cNvSpPr>
            <p:nvPr/>
          </p:nvSpPr>
          <p:spPr bwMode="auto">
            <a:xfrm>
              <a:off x="3481" y="1486"/>
              <a:ext cx="27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lot</a:t>
              </a:r>
            </a:p>
          </p:txBody>
        </p:sp>
        <p:sp>
          <p:nvSpPr>
            <p:cNvPr id="50194" name="Rectangle 18"/>
            <p:cNvSpPr>
              <a:spLocks noChangeArrowheads="1"/>
            </p:cNvSpPr>
            <p:nvPr/>
          </p:nvSpPr>
          <p:spPr bwMode="auto">
            <a:xfrm>
              <a:off x="4759" y="1282"/>
              <a:ext cx="52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dname</a:t>
              </a:r>
            </a:p>
          </p:txBody>
        </p:sp>
        <p:sp>
          <p:nvSpPr>
            <p:cNvPr id="50195" name="Rectangle 19"/>
            <p:cNvSpPr>
              <a:spLocks noChangeArrowheads="1"/>
            </p:cNvSpPr>
            <p:nvPr/>
          </p:nvSpPr>
          <p:spPr bwMode="auto">
            <a:xfrm>
              <a:off x="5144" y="1486"/>
              <a:ext cx="541"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budget</a:t>
              </a:r>
            </a:p>
          </p:txBody>
        </p:sp>
        <p:sp>
          <p:nvSpPr>
            <p:cNvPr id="50196" name="Rectangle 20"/>
            <p:cNvSpPr>
              <a:spLocks noChangeArrowheads="1"/>
            </p:cNvSpPr>
            <p:nvPr/>
          </p:nvSpPr>
          <p:spPr bwMode="auto">
            <a:xfrm>
              <a:off x="4441" y="1486"/>
              <a:ext cx="306"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charset="0"/>
                </a:rPr>
                <a:t>did</a:t>
              </a:r>
            </a:p>
          </p:txBody>
        </p:sp>
        <p:sp>
          <p:nvSpPr>
            <p:cNvPr id="50197" name="Rectangle 21"/>
            <p:cNvSpPr>
              <a:spLocks noChangeArrowheads="1"/>
            </p:cNvSpPr>
            <p:nvPr/>
          </p:nvSpPr>
          <p:spPr bwMode="auto">
            <a:xfrm>
              <a:off x="3930" y="1142"/>
              <a:ext cx="441"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since</a:t>
              </a:r>
            </a:p>
          </p:txBody>
        </p:sp>
        <p:sp>
          <p:nvSpPr>
            <p:cNvPr id="50198" name="Rectangle 22"/>
            <p:cNvSpPr>
              <a:spLocks noChangeArrowheads="1"/>
            </p:cNvSpPr>
            <p:nvPr/>
          </p:nvSpPr>
          <p:spPr bwMode="auto">
            <a:xfrm>
              <a:off x="3027" y="1274"/>
              <a:ext cx="44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name</a:t>
              </a:r>
            </a:p>
          </p:txBody>
        </p:sp>
        <p:sp>
          <p:nvSpPr>
            <p:cNvPr id="50199" name="Rectangle 23"/>
            <p:cNvSpPr>
              <a:spLocks noChangeArrowheads="1"/>
            </p:cNvSpPr>
            <p:nvPr/>
          </p:nvSpPr>
          <p:spPr bwMode="auto">
            <a:xfrm>
              <a:off x="3795" y="1897"/>
              <a:ext cx="6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Works_In</a:t>
              </a:r>
            </a:p>
          </p:txBody>
        </p:sp>
        <p:sp>
          <p:nvSpPr>
            <p:cNvPr id="50200" name="Rectangle 24"/>
            <p:cNvSpPr>
              <a:spLocks noChangeArrowheads="1"/>
            </p:cNvSpPr>
            <p:nvPr/>
          </p:nvSpPr>
          <p:spPr bwMode="auto">
            <a:xfrm>
              <a:off x="4660" y="1913"/>
              <a:ext cx="896"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Departments</a:t>
              </a:r>
            </a:p>
          </p:txBody>
        </p:sp>
        <p:sp>
          <p:nvSpPr>
            <p:cNvPr id="50201" name="Rectangle 25"/>
            <p:cNvSpPr>
              <a:spLocks noChangeArrowheads="1"/>
            </p:cNvSpPr>
            <p:nvPr/>
          </p:nvSpPr>
          <p:spPr bwMode="auto">
            <a:xfrm>
              <a:off x="2771" y="1906"/>
              <a:ext cx="7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Employees</a:t>
              </a:r>
            </a:p>
          </p:txBody>
        </p:sp>
        <p:sp>
          <p:nvSpPr>
            <p:cNvPr id="50202" name="Rectangle 26"/>
            <p:cNvSpPr>
              <a:spLocks noChangeArrowheads="1"/>
            </p:cNvSpPr>
            <p:nvPr/>
          </p:nvSpPr>
          <p:spPr bwMode="auto">
            <a:xfrm>
              <a:off x="2632" y="1478"/>
              <a:ext cx="3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charset="0"/>
                </a:rPr>
                <a:t>ssn</a:t>
              </a:r>
            </a:p>
          </p:txBody>
        </p:sp>
        <p:sp>
          <p:nvSpPr>
            <p:cNvPr id="50203" name="Line 27"/>
            <p:cNvSpPr>
              <a:spLocks noChangeShapeType="1"/>
            </p:cNvSpPr>
            <p:nvPr/>
          </p:nvSpPr>
          <p:spPr bwMode="auto">
            <a:xfrm>
              <a:off x="2832" y="1728"/>
              <a:ext cx="144" cy="144"/>
            </a:xfrm>
            <a:prstGeom prst="line">
              <a:avLst/>
            </a:prstGeom>
            <a:noFill/>
            <a:ln w="12700">
              <a:solidFill>
                <a:schemeClr val="tx1"/>
              </a:solidFill>
              <a:round/>
              <a:headEnd type="none" w="sm" len="sm"/>
              <a:tailEnd type="none" w="sm" len="sm"/>
            </a:ln>
            <a:effectLst/>
          </p:spPr>
          <p:txBody>
            <a:bodyPr/>
            <a:lstStyle/>
            <a:p>
              <a:endParaRPr lang="en-US"/>
            </a:p>
          </p:txBody>
        </p:sp>
        <p:sp>
          <p:nvSpPr>
            <p:cNvPr id="50204" name="Line 28"/>
            <p:cNvSpPr>
              <a:spLocks noChangeShapeType="1"/>
            </p:cNvSpPr>
            <p:nvPr/>
          </p:nvSpPr>
          <p:spPr bwMode="auto">
            <a:xfrm>
              <a:off x="3216" y="1536"/>
              <a:ext cx="0" cy="336"/>
            </a:xfrm>
            <a:prstGeom prst="line">
              <a:avLst/>
            </a:prstGeom>
            <a:noFill/>
            <a:ln w="12700">
              <a:solidFill>
                <a:schemeClr val="tx1"/>
              </a:solidFill>
              <a:round/>
              <a:headEnd type="none" w="sm" len="sm"/>
              <a:tailEnd type="none" w="sm" len="sm"/>
            </a:ln>
            <a:effectLst/>
          </p:spPr>
          <p:txBody>
            <a:bodyPr/>
            <a:lstStyle/>
            <a:p>
              <a:endParaRPr lang="en-US"/>
            </a:p>
          </p:txBody>
        </p:sp>
        <p:sp>
          <p:nvSpPr>
            <p:cNvPr id="50205" name="Line 29"/>
            <p:cNvSpPr>
              <a:spLocks noChangeShapeType="1"/>
            </p:cNvSpPr>
            <p:nvPr/>
          </p:nvSpPr>
          <p:spPr bwMode="auto">
            <a:xfrm flipH="1">
              <a:off x="3456" y="1728"/>
              <a:ext cx="192" cy="144"/>
            </a:xfrm>
            <a:prstGeom prst="line">
              <a:avLst/>
            </a:prstGeom>
            <a:noFill/>
            <a:ln w="12700">
              <a:solidFill>
                <a:schemeClr val="tx1"/>
              </a:solidFill>
              <a:round/>
              <a:headEnd type="none" w="sm" len="sm"/>
              <a:tailEnd type="none" w="sm" len="sm"/>
            </a:ln>
            <a:effectLst/>
          </p:spPr>
          <p:txBody>
            <a:bodyPr/>
            <a:lstStyle/>
            <a:p>
              <a:endParaRPr lang="en-US"/>
            </a:p>
          </p:txBody>
        </p:sp>
        <p:sp>
          <p:nvSpPr>
            <p:cNvPr id="50206" name="Line 30"/>
            <p:cNvSpPr>
              <a:spLocks noChangeShapeType="1"/>
            </p:cNvSpPr>
            <p:nvPr/>
          </p:nvSpPr>
          <p:spPr bwMode="auto">
            <a:xfrm>
              <a:off x="4128" y="1392"/>
              <a:ext cx="0" cy="384"/>
            </a:xfrm>
            <a:prstGeom prst="line">
              <a:avLst/>
            </a:prstGeom>
            <a:noFill/>
            <a:ln w="12700">
              <a:solidFill>
                <a:schemeClr val="tx1"/>
              </a:solidFill>
              <a:round/>
              <a:headEnd type="none" w="sm" len="sm"/>
              <a:tailEnd type="none" w="sm" len="sm"/>
            </a:ln>
            <a:effectLst/>
          </p:spPr>
          <p:txBody>
            <a:bodyPr/>
            <a:lstStyle/>
            <a:p>
              <a:endParaRPr lang="en-US"/>
            </a:p>
          </p:txBody>
        </p:sp>
        <p:sp>
          <p:nvSpPr>
            <p:cNvPr id="50207" name="Line 31"/>
            <p:cNvSpPr>
              <a:spLocks noChangeShapeType="1"/>
            </p:cNvSpPr>
            <p:nvPr/>
          </p:nvSpPr>
          <p:spPr bwMode="auto">
            <a:xfrm>
              <a:off x="4608" y="1728"/>
              <a:ext cx="240" cy="144"/>
            </a:xfrm>
            <a:prstGeom prst="line">
              <a:avLst/>
            </a:prstGeom>
            <a:noFill/>
            <a:ln w="12700">
              <a:solidFill>
                <a:schemeClr val="tx1"/>
              </a:solidFill>
              <a:round/>
              <a:headEnd type="none" w="sm" len="sm"/>
              <a:tailEnd type="none" w="sm" len="sm"/>
            </a:ln>
            <a:effectLst/>
          </p:spPr>
          <p:txBody>
            <a:bodyPr/>
            <a:lstStyle/>
            <a:p>
              <a:endParaRPr lang="en-US"/>
            </a:p>
          </p:txBody>
        </p:sp>
        <p:sp>
          <p:nvSpPr>
            <p:cNvPr id="50208" name="Line 32"/>
            <p:cNvSpPr>
              <a:spLocks noChangeShapeType="1"/>
            </p:cNvSpPr>
            <p:nvPr/>
          </p:nvSpPr>
          <p:spPr bwMode="auto">
            <a:xfrm>
              <a:off x="5040" y="1536"/>
              <a:ext cx="0" cy="336"/>
            </a:xfrm>
            <a:prstGeom prst="line">
              <a:avLst/>
            </a:prstGeom>
            <a:noFill/>
            <a:ln w="12700">
              <a:solidFill>
                <a:schemeClr val="tx1"/>
              </a:solidFill>
              <a:round/>
              <a:headEnd type="none" w="sm" len="sm"/>
              <a:tailEnd type="none" w="sm" len="sm"/>
            </a:ln>
            <a:effectLst/>
          </p:spPr>
          <p:txBody>
            <a:bodyPr/>
            <a:lstStyle/>
            <a:p>
              <a:endParaRPr lang="en-US"/>
            </a:p>
          </p:txBody>
        </p:sp>
        <p:sp>
          <p:nvSpPr>
            <p:cNvPr id="50209" name="Line 33"/>
            <p:cNvSpPr>
              <a:spLocks noChangeShapeType="1"/>
            </p:cNvSpPr>
            <p:nvPr/>
          </p:nvSpPr>
          <p:spPr bwMode="auto">
            <a:xfrm flipH="1">
              <a:off x="5280" y="1728"/>
              <a:ext cx="144" cy="144"/>
            </a:xfrm>
            <a:prstGeom prst="line">
              <a:avLst/>
            </a:prstGeom>
            <a:noFill/>
            <a:ln w="12700">
              <a:solidFill>
                <a:schemeClr val="tx1"/>
              </a:solidFill>
              <a:round/>
              <a:headEnd type="none" w="sm" len="sm"/>
              <a:tailEnd type="none" w="sm" len="sm"/>
            </a:ln>
            <a:effectLst/>
          </p:spPr>
          <p:txBody>
            <a:bodyPr/>
            <a:lstStyle/>
            <a:p>
              <a:endParaRPr lang="en-US"/>
            </a:p>
          </p:txBody>
        </p:sp>
        <p:sp>
          <p:nvSpPr>
            <p:cNvPr id="50210" name="Line 34"/>
            <p:cNvSpPr>
              <a:spLocks noChangeShapeType="1"/>
            </p:cNvSpPr>
            <p:nvPr/>
          </p:nvSpPr>
          <p:spPr bwMode="auto">
            <a:xfrm>
              <a:off x="4512" y="2016"/>
              <a:ext cx="192" cy="0"/>
            </a:xfrm>
            <a:prstGeom prst="line">
              <a:avLst/>
            </a:prstGeom>
            <a:noFill/>
            <a:ln w="12700">
              <a:solidFill>
                <a:schemeClr val="tx1"/>
              </a:solidFill>
              <a:round/>
              <a:headEnd type="none" w="sm" len="sm"/>
              <a:tailEnd type="none" w="sm" len="sm"/>
            </a:ln>
            <a:effectLst/>
          </p:spPr>
          <p:txBody>
            <a:bodyPr/>
            <a:lstStyle/>
            <a:p>
              <a:endParaRPr lang="en-US"/>
            </a:p>
          </p:txBody>
        </p:sp>
        <p:sp>
          <p:nvSpPr>
            <p:cNvPr id="50211" name="Line 35"/>
            <p:cNvSpPr>
              <a:spLocks noChangeShapeType="1"/>
            </p:cNvSpPr>
            <p:nvPr/>
          </p:nvSpPr>
          <p:spPr bwMode="auto">
            <a:xfrm>
              <a:off x="3552" y="1968"/>
              <a:ext cx="240" cy="0"/>
            </a:xfrm>
            <a:prstGeom prst="line">
              <a:avLst/>
            </a:prstGeom>
            <a:noFill/>
            <a:ln w="12700">
              <a:solidFill>
                <a:schemeClr val="tx1"/>
              </a:solidFill>
              <a:round/>
              <a:headEnd type="none" w="sm" len="sm"/>
              <a:tailEnd type="stealth" w="med" len="med"/>
            </a:ln>
            <a:effectLst/>
          </p:spPr>
          <p:txBody>
            <a:bodyPr/>
            <a:lstStyle/>
            <a:p>
              <a:endParaRPr lang="en-US"/>
            </a:p>
          </p:txBody>
        </p:sp>
      </p:grpSp>
      <p:grpSp>
        <p:nvGrpSpPr>
          <p:cNvPr id="50244" name="Group 68"/>
          <p:cNvGrpSpPr>
            <a:grpSpLocks/>
          </p:cNvGrpSpPr>
          <p:nvPr/>
        </p:nvGrpSpPr>
        <p:grpSpPr bwMode="auto">
          <a:xfrm>
            <a:off x="3887788" y="4441825"/>
            <a:ext cx="5029200" cy="1884363"/>
            <a:chOff x="2449" y="2798"/>
            <a:chExt cx="3168" cy="1187"/>
          </a:xfrm>
        </p:grpSpPr>
        <p:sp>
          <p:nvSpPr>
            <p:cNvPr id="50213" name="Freeform 37"/>
            <p:cNvSpPr>
              <a:spLocks/>
            </p:cNvSpPr>
            <p:nvPr/>
          </p:nvSpPr>
          <p:spPr bwMode="auto">
            <a:xfrm>
              <a:off x="2853" y="3028"/>
              <a:ext cx="450" cy="266"/>
            </a:xfrm>
            <a:custGeom>
              <a:avLst/>
              <a:gdLst/>
              <a:ahLst/>
              <a:cxnLst>
                <a:cxn ang="0">
                  <a:pos x="449" y="120"/>
                </a:cxn>
                <a:cxn ang="0">
                  <a:pos x="442" y="97"/>
                </a:cxn>
                <a:cxn ang="0">
                  <a:pos x="428" y="76"/>
                </a:cxn>
                <a:cxn ang="0">
                  <a:pos x="409" y="56"/>
                </a:cxn>
                <a:cxn ang="0">
                  <a:pos x="383" y="39"/>
                </a:cxn>
                <a:cxn ang="0">
                  <a:pos x="353" y="23"/>
                </a:cxn>
                <a:cxn ang="0">
                  <a:pos x="319" y="13"/>
                </a:cxn>
                <a:cxn ang="0">
                  <a:pos x="282" y="3"/>
                </a:cxn>
                <a:cxn ang="0">
                  <a:pos x="243" y="0"/>
                </a:cxn>
                <a:cxn ang="0">
                  <a:pos x="205" y="0"/>
                </a:cxn>
                <a:cxn ang="0">
                  <a:pos x="166" y="3"/>
                </a:cxn>
                <a:cxn ang="0">
                  <a:pos x="129" y="13"/>
                </a:cxn>
                <a:cxn ang="0">
                  <a:pos x="95" y="23"/>
                </a:cxn>
                <a:cxn ang="0">
                  <a:pos x="65" y="39"/>
                </a:cxn>
                <a:cxn ang="0">
                  <a:pos x="39" y="56"/>
                </a:cxn>
                <a:cxn ang="0">
                  <a:pos x="20" y="76"/>
                </a:cxn>
                <a:cxn ang="0">
                  <a:pos x="6" y="97"/>
                </a:cxn>
                <a:cxn ang="0">
                  <a:pos x="0" y="120"/>
                </a:cxn>
                <a:cxn ang="0">
                  <a:pos x="0" y="142"/>
                </a:cxn>
                <a:cxn ang="0">
                  <a:pos x="6" y="166"/>
                </a:cxn>
                <a:cxn ang="0">
                  <a:pos x="20" y="187"/>
                </a:cxn>
                <a:cxn ang="0">
                  <a:pos x="39" y="208"/>
                </a:cxn>
                <a:cxn ang="0">
                  <a:pos x="65" y="225"/>
                </a:cxn>
                <a:cxn ang="0">
                  <a:pos x="95" y="240"/>
                </a:cxn>
                <a:cxn ang="0">
                  <a:pos x="129" y="251"/>
                </a:cxn>
                <a:cxn ang="0">
                  <a:pos x="166" y="259"/>
                </a:cxn>
                <a:cxn ang="0">
                  <a:pos x="205" y="263"/>
                </a:cxn>
                <a:cxn ang="0">
                  <a:pos x="243" y="263"/>
                </a:cxn>
                <a:cxn ang="0">
                  <a:pos x="282" y="259"/>
                </a:cxn>
                <a:cxn ang="0">
                  <a:pos x="319" y="251"/>
                </a:cxn>
                <a:cxn ang="0">
                  <a:pos x="353" y="240"/>
                </a:cxn>
                <a:cxn ang="0">
                  <a:pos x="383" y="225"/>
                </a:cxn>
                <a:cxn ang="0">
                  <a:pos x="409" y="208"/>
                </a:cxn>
                <a:cxn ang="0">
                  <a:pos x="428" y="187"/>
                </a:cxn>
                <a:cxn ang="0">
                  <a:pos x="442" y="166"/>
                </a:cxn>
                <a:cxn ang="0">
                  <a:pos x="449" y="142"/>
                </a:cxn>
              </a:cxnLst>
              <a:rect l="0" t="0" r="r" b="b"/>
              <a:pathLst>
                <a:path w="450" h="266">
                  <a:moveTo>
                    <a:pt x="449" y="132"/>
                  </a:moveTo>
                  <a:lnTo>
                    <a:pt x="449" y="120"/>
                  </a:lnTo>
                  <a:lnTo>
                    <a:pt x="445" y="108"/>
                  </a:lnTo>
                  <a:lnTo>
                    <a:pt x="442" y="97"/>
                  </a:lnTo>
                  <a:lnTo>
                    <a:pt x="436" y="86"/>
                  </a:lnTo>
                  <a:lnTo>
                    <a:pt x="428" y="76"/>
                  </a:lnTo>
                  <a:lnTo>
                    <a:pt x="418" y="65"/>
                  </a:lnTo>
                  <a:lnTo>
                    <a:pt x="409" y="56"/>
                  </a:lnTo>
                  <a:lnTo>
                    <a:pt x="396" y="47"/>
                  </a:lnTo>
                  <a:lnTo>
                    <a:pt x="383" y="39"/>
                  </a:lnTo>
                  <a:lnTo>
                    <a:pt x="368" y="31"/>
                  </a:lnTo>
                  <a:lnTo>
                    <a:pt x="353" y="23"/>
                  </a:lnTo>
                  <a:lnTo>
                    <a:pt x="337" y="17"/>
                  </a:lnTo>
                  <a:lnTo>
                    <a:pt x="319" y="13"/>
                  </a:lnTo>
                  <a:lnTo>
                    <a:pt x="300" y="7"/>
                  </a:lnTo>
                  <a:lnTo>
                    <a:pt x="282" y="3"/>
                  </a:lnTo>
                  <a:lnTo>
                    <a:pt x="263" y="2"/>
                  </a:lnTo>
                  <a:lnTo>
                    <a:pt x="243" y="0"/>
                  </a:lnTo>
                  <a:lnTo>
                    <a:pt x="223" y="0"/>
                  </a:lnTo>
                  <a:lnTo>
                    <a:pt x="205" y="0"/>
                  </a:lnTo>
                  <a:lnTo>
                    <a:pt x="185" y="2"/>
                  </a:lnTo>
                  <a:lnTo>
                    <a:pt x="166" y="3"/>
                  </a:lnTo>
                  <a:lnTo>
                    <a:pt x="148" y="7"/>
                  </a:lnTo>
                  <a:lnTo>
                    <a:pt x="129" y="13"/>
                  </a:lnTo>
                  <a:lnTo>
                    <a:pt x="111" y="17"/>
                  </a:lnTo>
                  <a:lnTo>
                    <a:pt x="95" y="23"/>
                  </a:lnTo>
                  <a:lnTo>
                    <a:pt x="80" y="31"/>
                  </a:lnTo>
                  <a:lnTo>
                    <a:pt x="65" y="39"/>
                  </a:lnTo>
                  <a:lnTo>
                    <a:pt x="52" y="47"/>
                  </a:lnTo>
                  <a:lnTo>
                    <a:pt x="39" y="56"/>
                  </a:lnTo>
                  <a:lnTo>
                    <a:pt x="30" y="65"/>
                  </a:lnTo>
                  <a:lnTo>
                    <a:pt x="20" y="76"/>
                  </a:lnTo>
                  <a:lnTo>
                    <a:pt x="12" y="86"/>
                  </a:lnTo>
                  <a:lnTo>
                    <a:pt x="6" y="97"/>
                  </a:lnTo>
                  <a:lnTo>
                    <a:pt x="3" y="108"/>
                  </a:lnTo>
                  <a:lnTo>
                    <a:pt x="0" y="120"/>
                  </a:lnTo>
                  <a:lnTo>
                    <a:pt x="0" y="132"/>
                  </a:lnTo>
                  <a:lnTo>
                    <a:pt x="0" y="142"/>
                  </a:lnTo>
                  <a:lnTo>
                    <a:pt x="3" y="154"/>
                  </a:lnTo>
                  <a:lnTo>
                    <a:pt x="6" y="166"/>
                  </a:lnTo>
                  <a:lnTo>
                    <a:pt x="12" y="177"/>
                  </a:lnTo>
                  <a:lnTo>
                    <a:pt x="20" y="187"/>
                  </a:lnTo>
                  <a:lnTo>
                    <a:pt x="30" y="198"/>
                  </a:lnTo>
                  <a:lnTo>
                    <a:pt x="39" y="208"/>
                  </a:lnTo>
                  <a:lnTo>
                    <a:pt x="52" y="217"/>
                  </a:lnTo>
                  <a:lnTo>
                    <a:pt x="65" y="225"/>
                  </a:lnTo>
                  <a:lnTo>
                    <a:pt x="80" y="233"/>
                  </a:lnTo>
                  <a:lnTo>
                    <a:pt x="95" y="240"/>
                  </a:lnTo>
                  <a:lnTo>
                    <a:pt x="111" y="246"/>
                  </a:lnTo>
                  <a:lnTo>
                    <a:pt x="129" y="251"/>
                  </a:lnTo>
                  <a:lnTo>
                    <a:pt x="148" y="255"/>
                  </a:lnTo>
                  <a:lnTo>
                    <a:pt x="166" y="259"/>
                  </a:lnTo>
                  <a:lnTo>
                    <a:pt x="185" y="262"/>
                  </a:lnTo>
                  <a:lnTo>
                    <a:pt x="205" y="263"/>
                  </a:lnTo>
                  <a:lnTo>
                    <a:pt x="223" y="265"/>
                  </a:lnTo>
                  <a:lnTo>
                    <a:pt x="243" y="263"/>
                  </a:lnTo>
                  <a:lnTo>
                    <a:pt x="263" y="262"/>
                  </a:lnTo>
                  <a:lnTo>
                    <a:pt x="282" y="259"/>
                  </a:lnTo>
                  <a:lnTo>
                    <a:pt x="300" y="255"/>
                  </a:lnTo>
                  <a:lnTo>
                    <a:pt x="319" y="251"/>
                  </a:lnTo>
                  <a:lnTo>
                    <a:pt x="337" y="246"/>
                  </a:lnTo>
                  <a:lnTo>
                    <a:pt x="353" y="240"/>
                  </a:lnTo>
                  <a:lnTo>
                    <a:pt x="368" y="233"/>
                  </a:lnTo>
                  <a:lnTo>
                    <a:pt x="383" y="225"/>
                  </a:lnTo>
                  <a:lnTo>
                    <a:pt x="396" y="217"/>
                  </a:lnTo>
                  <a:lnTo>
                    <a:pt x="409" y="208"/>
                  </a:lnTo>
                  <a:lnTo>
                    <a:pt x="418" y="198"/>
                  </a:lnTo>
                  <a:lnTo>
                    <a:pt x="428" y="187"/>
                  </a:lnTo>
                  <a:lnTo>
                    <a:pt x="436" y="177"/>
                  </a:lnTo>
                  <a:lnTo>
                    <a:pt x="442" y="166"/>
                  </a:lnTo>
                  <a:lnTo>
                    <a:pt x="445" y="154"/>
                  </a:lnTo>
                  <a:lnTo>
                    <a:pt x="449" y="142"/>
                  </a:lnTo>
                  <a:lnTo>
                    <a:pt x="449"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4" name="Freeform 38"/>
            <p:cNvSpPr>
              <a:spLocks/>
            </p:cNvSpPr>
            <p:nvPr/>
          </p:nvSpPr>
          <p:spPr bwMode="auto">
            <a:xfrm>
              <a:off x="4246" y="3230"/>
              <a:ext cx="451" cy="266"/>
            </a:xfrm>
            <a:custGeom>
              <a:avLst/>
              <a:gdLst/>
              <a:ahLst/>
              <a:cxnLst>
                <a:cxn ang="0">
                  <a:pos x="448" y="120"/>
                </a:cxn>
                <a:cxn ang="0">
                  <a:pos x="441" y="98"/>
                </a:cxn>
                <a:cxn ang="0">
                  <a:pos x="429" y="76"/>
                </a:cxn>
                <a:cxn ang="0">
                  <a:pos x="409" y="56"/>
                </a:cxn>
                <a:cxn ang="0">
                  <a:pos x="383" y="39"/>
                </a:cxn>
                <a:cxn ang="0">
                  <a:pos x="353" y="24"/>
                </a:cxn>
                <a:cxn ang="0">
                  <a:pos x="319" y="13"/>
                </a:cxn>
                <a:cxn ang="0">
                  <a:pos x="283" y="5"/>
                </a:cxn>
                <a:cxn ang="0">
                  <a:pos x="243" y="0"/>
                </a:cxn>
                <a:cxn ang="0">
                  <a:pos x="205" y="0"/>
                </a:cxn>
                <a:cxn ang="0">
                  <a:pos x="166" y="5"/>
                </a:cxn>
                <a:cxn ang="0">
                  <a:pos x="129" y="13"/>
                </a:cxn>
                <a:cxn ang="0">
                  <a:pos x="95" y="24"/>
                </a:cxn>
                <a:cxn ang="0">
                  <a:pos x="66" y="39"/>
                </a:cxn>
                <a:cxn ang="0">
                  <a:pos x="40" y="56"/>
                </a:cxn>
                <a:cxn ang="0">
                  <a:pos x="20" y="76"/>
                </a:cxn>
                <a:cxn ang="0">
                  <a:pos x="6" y="98"/>
                </a:cxn>
                <a:cxn ang="0">
                  <a:pos x="1" y="120"/>
                </a:cxn>
                <a:cxn ang="0">
                  <a:pos x="1" y="144"/>
                </a:cxn>
                <a:cxn ang="0">
                  <a:pos x="6" y="166"/>
                </a:cxn>
                <a:cxn ang="0">
                  <a:pos x="20" y="188"/>
                </a:cxn>
                <a:cxn ang="0">
                  <a:pos x="40" y="208"/>
                </a:cxn>
                <a:cxn ang="0">
                  <a:pos x="66" y="225"/>
                </a:cxn>
                <a:cxn ang="0">
                  <a:pos x="95" y="240"/>
                </a:cxn>
                <a:cxn ang="0">
                  <a:pos x="129" y="251"/>
                </a:cxn>
                <a:cxn ang="0">
                  <a:pos x="166" y="259"/>
                </a:cxn>
                <a:cxn ang="0">
                  <a:pos x="205" y="265"/>
                </a:cxn>
                <a:cxn ang="0">
                  <a:pos x="243" y="265"/>
                </a:cxn>
                <a:cxn ang="0">
                  <a:pos x="283" y="259"/>
                </a:cxn>
                <a:cxn ang="0">
                  <a:pos x="319" y="251"/>
                </a:cxn>
                <a:cxn ang="0">
                  <a:pos x="353" y="240"/>
                </a:cxn>
                <a:cxn ang="0">
                  <a:pos x="383" y="225"/>
                </a:cxn>
                <a:cxn ang="0">
                  <a:pos x="409" y="208"/>
                </a:cxn>
                <a:cxn ang="0">
                  <a:pos x="429" y="188"/>
                </a:cxn>
                <a:cxn ang="0">
                  <a:pos x="441" y="166"/>
                </a:cxn>
                <a:cxn ang="0">
                  <a:pos x="448" y="144"/>
                </a:cxn>
              </a:cxnLst>
              <a:rect l="0" t="0" r="r" b="b"/>
              <a:pathLst>
                <a:path w="451" h="266">
                  <a:moveTo>
                    <a:pt x="450" y="132"/>
                  </a:moveTo>
                  <a:lnTo>
                    <a:pt x="448" y="120"/>
                  </a:lnTo>
                  <a:lnTo>
                    <a:pt x="446" y="108"/>
                  </a:lnTo>
                  <a:lnTo>
                    <a:pt x="441" y="98"/>
                  </a:lnTo>
                  <a:lnTo>
                    <a:pt x="436" y="87"/>
                  </a:lnTo>
                  <a:lnTo>
                    <a:pt x="429" y="76"/>
                  </a:lnTo>
                  <a:lnTo>
                    <a:pt x="419" y="65"/>
                  </a:lnTo>
                  <a:lnTo>
                    <a:pt x="409" y="56"/>
                  </a:lnTo>
                  <a:lnTo>
                    <a:pt x="396" y="47"/>
                  </a:lnTo>
                  <a:lnTo>
                    <a:pt x="383" y="39"/>
                  </a:lnTo>
                  <a:lnTo>
                    <a:pt x="369" y="31"/>
                  </a:lnTo>
                  <a:lnTo>
                    <a:pt x="353" y="24"/>
                  </a:lnTo>
                  <a:lnTo>
                    <a:pt x="336" y="17"/>
                  </a:lnTo>
                  <a:lnTo>
                    <a:pt x="319" y="13"/>
                  </a:lnTo>
                  <a:lnTo>
                    <a:pt x="301" y="7"/>
                  </a:lnTo>
                  <a:lnTo>
                    <a:pt x="283" y="5"/>
                  </a:lnTo>
                  <a:lnTo>
                    <a:pt x="263" y="2"/>
                  </a:lnTo>
                  <a:lnTo>
                    <a:pt x="243" y="0"/>
                  </a:lnTo>
                  <a:lnTo>
                    <a:pt x="225" y="0"/>
                  </a:lnTo>
                  <a:lnTo>
                    <a:pt x="205" y="0"/>
                  </a:lnTo>
                  <a:lnTo>
                    <a:pt x="185" y="2"/>
                  </a:lnTo>
                  <a:lnTo>
                    <a:pt x="166" y="5"/>
                  </a:lnTo>
                  <a:lnTo>
                    <a:pt x="148" y="7"/>
                  </a:lnTo>
                  <a:lnTo>
                    <a:pt x="129" y="13"/>
                  </a:lnTo>
                  <a:lnTo>
                    <a:pt x="111" y="17"/>
                  </a:lnTo>
                  <a:lnTo>
                    <a:pt x="95" y="24"/>
                  </a:lnTo>
                  <a:lnTo>
                    <a:pt x="80" y="31"/>
                  </a:lnTo>
                  <a:lnTo>
                    <a:pt x="66" y="39"/>
                  </a:lnTo>
                  <a:lnTo>
                    <a:pt x="52" y="47"/>
                  </a:lnTo>
                  <a:lnTo>
                    <a:pt x="40" y="56"/>
                  </a:lnTo>
                  <a:lnTo>
                    <a:pt x="30" y="65"/>
                  </a:lnTo>
                  <a:lnTo>
                    <a:pt x="20" y="76"/>
                  </a:lnTo>
                  <a:lnTo>
                    <a:pt x="13" y="87"/>
                  </a:lnTo>
                  <a:lnTo>
                    <a:pt x="6" y="98"/>
                  </a:lnTo>
                  <a:lnTo>
                    <a:pt x="3" y="108"/>
                  </a:lnTo>
                  <a:lnTo>
                    <a:pt x="1" y="120"/>
                  </a:lnTo>
                  <a:lnTo>
                    <a:pt x="0" y="132"/>
                  </a:lnTo>
                  <a:lnTo>
                    <a:pt x="1" y="144"/>
                  </a:lnTo>
                  <a:lnTo>
                    <a:pt x="3" y="156"/>
                  </a:lnTo>
                  <a:lnTo>
                    <a:pt x="6" y="166"/>
                  </a:lnTo>
                  <a:lnTo>
                    <a:pt x="13" y="177"/>
                  </a:lnTo>
                  <a:lnTo>
                    <a:pt x="20" y="188"/>
                  </a:lnTo>
                  <a:lnTo>
                    <a:pt x="30" y="198"/>
                  </a:lnTo>
                  <a:lnTo>
                    <a:pt x="40" y="208"/>
                  </a:lnTo>
                  <a:lnTo>
                    <a:pt x="52" y="217"/>
                  </a:lnTo>
                  <a:lnTo>
                    <a:pt x="66" y="225"/>
                  </a:lnTo>
                  <a:lnTo>
                    <a:pt x="80" y="233"/>
                  </a:lnTo>
                  <a:lnTo>
                    <a:pt x="95" y="240"/>
                  </a:lnTo>
                  <a:lnTo>
                    <a:pt x="111" y="246"/>
                  </a:lnTo>
                  <a:lnTo>
                    <a:pt x="129" y="251"/>
                  </a:lnTo>
                  <a:lnTo>
                    <a:pt x="148" y="257"/>
                  </a:lnTo>
                  <a:lnTo>
                    <a:pt x="166" y="259"/>
                  </a:lnTo>
                  <a:lnTo>
                    <a:pt x="185" y="262"/>
                  </a:lnTo>
                  <a:lnTo>
                    <a:pt x="205" y="265"/>
                  </a:lnTo>
                  <a:lnTo>
                    <a:pt x="225" y="265"/>
                  </a:lnTo>
                  <a:lnTo>
                    <a:pt x="243" y="265"/>
                  </a:lnTo>
                  <a:lnTo>
                    <a:pt x="263" y="262"/>
                  </a:lnTo>
                  <a:lnTo>
                    <a:pt x="283" y="259"/>
                  </a:lnTo>
                  <a:lnTo>
                    <a:pt x="301" y="257"/>
                  </a:lnTo>
                  <a:lnTo>
                    <a:pt x="319" y="251"/>
                  </a:lnTo>
                  <a:lnTo>
                    <a:pt x="336" y="246"/>
                  </a:lnTo>
                  <a:lnTo>
                    <a:pt x="353" y="240"/>
                  </a:lnTo>
                  <a:lnTo>
                    <a:pt x="369" y="233"/>
                  </a:lnTo>
                  <a:lnTo>
                    <a:pt x="383" y="225"/>
                  </a:lnTo>
                  <a:lnTo>
                    <a:pt x="396" y="217"/>
                  </a:lnTo>
                  <a:lnTo>
                    <a:pt x="409" y="208"/>
                  </a:lnTo>
                  <a:lnTo>
                    <a:pt x="419" y="198"/>
                  </a:lnTo>
                  <a:lnTo>
                    <a:pt x="429" y="188"/>
                  </a:lnTo>
                  <a:lnTo>
                    <a:pt x="436" y="177"/>
                  </a:lnTo>
                  <a:lnTo>
                    <a:pt x="441" y="166"/>
                  </a:lnTo>
                  <a:lnTo>
                    <a:pt x="446" y="156"/>
                  </a:lnTo>
                  <a:lnTo>
                    <a:pt x="448" y="144"/>
                  </a:lnTo>
                  <a:lnTo>
                    <a:pt x="450"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5" name="Freeform 39"/>
            <p:cNvSpPr>
              <a:spLocks/>
            </p:cNvSpPr>
            <p:nvPr/>
          </p:nvSpPr>
          <p:spPr bwMode="auto">
            <a:xfrm>
              <a:off x="3751" y="2880"/>
              <a:ext cx="450" cy="266"/>
            </a:xfrm>
            <a:custGeom>
              <a:avLst/>
              <a:gdLst/>
              <a:ahLst/>
              <a:cxnLst>
                <a:cxn ang="0">
                  <a:pos x="0" y="144"/>
                </a:cxn>
                <a:cxn ang="0">
                  <a:pos x="8" y="166"/>
                </a:cxn>
                <a:cxn ang="0">
                  <a:pos x="20" y="188"/>
                </a:cxn>
                <a:cxn ang="0">
                  <a:pos x="40" y="208"/>
                </a:cxn>
                <a:cxn ang="0">
                  <a:pos x="65" y="226"/>
                </a:cxn>
                <a:cxn ang="0">
                  <a:pos x="95" y="241"/>
                </a:cxn>
                <a:cxn ang="0">
                  <a:pos x="129" y="253"/>
                </a:cxn>
                <a:cxn ang="0">
                  <a:pos x="166" y="259"/>
                </a:cxn>
                <a:cxn ang="0">
                  <a:pos x="205" y="263"/>
                </a:cxn>
                <a:cxn ang="0">
                  <a:pos x="244" y="263"/>
                </a:cxn>
                <a:cxn ang="0">
                  <a:pos x="283" y="259"/>
                </a:cxn>
                <a:cxn ang="0">
                  <a:pos x="319" y="251"/>
                </a:cxn>
                <a:cxn ang="0">
                  <a:pos x="353" y="241"/>
                </a:cxn>
                <a:cxn ang="0">
                  <a:pos x="383" y="225"/>
                </a:cxn>
                <a:cxn ang="0">
                  <a:pos x="409" y="208"/>
                </a:cxn>
                <a:cxn ang="0">
                  <a:pos x="428" y="188"/>
                </a:cxn>
                <a:cxn ang="0">
                  <a:pos x="442" y="166"/>
                </a:cxn>
                <a:cxn ang="0">
                  <a:pos x="449" y="144"/>
                </a:cxn>
                <a:cxn ang="0">
                  <a:pos x="449" y="120"/>
                </a:cxn>
                <a:cxn ang="0">
                  <a:pos x="442" y="98"/>
                </a:cxn>
                <a:cxn ang="0">
                  <a:pos x="428" y="76"/>
                </a:cxn>
                <a:cxn ang="0">
                  <a:pos x="409" y="56"/>
                </a:cxn>
                <a:cxn ang="0">
                  <a:pos x="383" y="39"/>
                </a:cxn>
                <a:cxn ang="0">
                  <a:pos x="353" y="23"/>
                </a:cxn>
                <a:cxn ang="0">
                  <a:pos x="319" y="11"/>
                </a:cxn>
                <a:cxn ang="0">
                  <a:pos x="283" y="3"/>
                </a:cxn>
                <a:cxn ang="0">
                  <a:pos x="244" y="1"/>
                </a:cxn>
                <a:cxn ang="0">
                  <a:pos x="205" y="1"/>
                </a:cxn>
                <a:cxn ang="0">
                  <a:pos x="166" y="3"/>
                </a:cxn>
                <a:cxn ang="0">
                  <a:pos x="129" y="11"/>
                </a:cxn>
                <a:cxn ang="0">
                  <a:pos x="95" y="23"/>
                </a:cxn>
                <a:cxn ang="0">
                  <a:pos x="65" y="39"/>
                </a:cxn>
                <a:cxn ang="0">
                  <a:pos x="40" y="56"/>
                </a:cxn>
                <a:cxn ang="0">
                  <a:pos x="20" y="77"/>
                </a:cxn>
                <a:cxn ang="0">
                  <a:pos x="8" y="98"/>
                </a:cxn>
                <a:cxn ang="0">
                  <a:pos x="0" y="120"/>
                </a:cxn>
              </a:cxnLst>
              <a:rect l="0" t="0" r="r" b="b"/>
              <a:pathLst>
                <a:path w="450" h="266">
                  <a:moveTo>
                    <a:pt x="0" y="132"/>
                  </a:moveTo>
                  <a:lnTo>
                    <a:pt x="0" y="144"/>
                  </a:lnTo>
                  <a:lnTo>
                    <a:pt x="3" y="156"/>
                  </a:lnTo>
                  <a:lnTo>
                    <a:pt x="8" y="166"/>
                  </a:lnTo>
                  <a:lnTo>
                    <a:pt x="12" y="178"/>
                  </a:lnTo>
                  <a:lnTo>
                    <a:pt x="20" y="188"/>
                  </a:lnTo>
                  <a:lnTo>
                    <a:pt x="30" y="198"/>
                  </a:lnTo>
                  <a:lnTo>
                    <a:pt x="40" y="208"/>
                  </a:lnTo>
                  <a:lnTo>
                    <a:pt x="52" y="217"/>
                  </a:lnTo>
                  <a:lnTo>
                    <a:pt x="65" y="226"/>
                  </a:lnTo>
                  <a:lnTo>
                    <a:pt x="80" y="233"/>
                  </a:lnTo>
                  <a:lnTo>
                    <a:pt x="95" y="241"/>
                  </a:lnTo>
                  <a:lnTo>
                    <a:pt x="111" y="246"/>
                  </a:lnTo>
                  <a:lnTo>
                    <a:pt x="129" y="253"/>
                  </a:lnTo>
                  <a:lnTo>
                    <a:pt x="148" y="257"/>
                  </a:lnTo>
                  <a:lnTo>
                    <a:pt x="166" y="259"/>
                  </a:lnTo>
                  <a:lnTo>
                    <a:pt x="185" y="263"/>
                  </a:lnTo>
                  <a:lnTo>
                    <a:pt x="205" y="263"/>
                  </a:lnTo>
                  <a:lnTo>
                    <a:pt x="225" y="265"/>
                  </a:lnTo>
                  <a:lnTo>
                    <a:pt x="244" y="263"/>
                  </a:lnTo>
                  <a:lnTo>
                    <a:pt x="263" y="262"/>
                  </a:lnTo>
                  <a:lnTo>
                    <a:pt x="283" y="259"/>
                  </a:lnTo>
                  <a:lnTo>
                    <a:pt x="302" y="257"/>
                  </a:lnTo>
                  <a:lnTo>
                    <a:pt x="319" y="251"/>
                  </a:lnTo>
                  <a:lnTo>
                    <a:pt x="337" y="246"/>
                  </a:lnTo>
                  <a:lnTo>
                    <a:pt x="353" y="241"/>
                  </a:lnTo>
                  <a:lnTo>
                    <a:pt x="369" y="233"/>
                  </a:lnTo>
                  <a:lnTo>
                    <a:pt x="383" y="225"/>
                  </a:lnTo>
                  <a:lnTo>
                    <a:pt x="396" y="217"/>
                  </a:lnTo>
                  <a:lnTo>
                    <a:pt x="409" y="208"/>
                  </a:lnTo>
                  <a:lnTo>
                    <a:pt x="419" y="198"/>
                  </a:lnTo>
                  <a:lnTo>
                    <a:pt x="428" y="188"/>
                  </a:lnTo>
                  <a:lnTo>
                    <a:pt x="436" y="178"/>
                  </a:lnTo>
                  <a:lnTo>
                    <a:pt x="442" y="166"/>
                  </a:lnTo>
                  <a:lnTo>
                    <a:pt x="446" y="154"/>
                  </a:lnTo>
                  <a:lnTo>
                    <a:pt x="449" y="144"/>
                  </a:lnTo>
                  <a:lnTo>
                    <a:pt x="449" y="132"/>
                  </a:lnTo>
                  <a:lnTo>
                    <a:pt x="449" y="120"/>
                  </a:lnTo>
                  <a:lnTo>
                    <a:pt x="446" y="108"/>
                  </a:lnTo>
                  <a:lnTo>
                    <a:pt x="442" y="98"/>
                  </a:lnTo>
                  <a:lnTo>
                    <a:pt x="436" y="86"/>
                  </a:lnTo>
                  <a:lnTo>
                    <a:pt x="428" y="76"/>
                  </a:lnTo>
                  <a:lnTo>
                    <a:pt x="418" y="66"/>
                  </a:lnTo>
                  <a:lnTo>
                    <a:pt x="409" y="56"/>
                  </a:lnTo>
                  <a:lnTo>
                    <a:pt x="396" y="47"/>
                  </a:lnTo>
                  <a:lnTo>
                    <a:pt x="383" y="39"/>
                  </a:lnTo>
                  <a:lnTo>
                    <a:pt x="369" y="31"/>
                  </a:lnTo>
                  <a:lnTo>
                    <a:pt x="353" y="23"/>
                  </a:lnTo>
                  <a:lnTo>
                    <a:pt x="337" y="18"/>
                  </a:lnTo>
                  <a:lnTo>
                    <a:pt x="319" y="11"/>
                  </a:lnTo>
                  <a:lnTo>
                    <a:pt x="302" y="7"/>
                  </a:lnTo>
                  <a:lnTo>
                    <a:pt x="283" y="3"/>
                  </a:lnTo>
                  <a:lnTo>
                    <a:pt x="263" y="2"/>
                  </a:lnTo>
                  <a:lnTo>
                    <a:pt x="244" y="1"/>
                  </a:lnTo>
                  <a:lnTo>
                    <a:pt x="223" y="0"/>
                  </a:lnTo>
                  <a:lnTo>
                    <a:pt x="205" y="1"/>
                  </a:lnTo>
                  <a:lnTo>
                    <a:pt x="185" y="2"/>
                  </a:lnTo>
                  <a:lnTo>
                    <a:pt x="166" y="3"/>
                  </a:lnTo>
                  <a:lnTo>
                    <a:pt x="148" y="7"/>
                  </a:lnTo>
                  <a:lnTo>
                    <a:pt x="129" y="11"/>
                  </a:lnTo>
                  <a:lnTo>
                    <a:pt x="111" y="18"/>
                  </a:lnTo>
                  <a:lnTo>
                    <a:pt x="95" y="23"/>
                  </a:lnTo>
                  <a:lnTo>
                    <a:pt x="80" y="31"/>
                  </a:lnTo>
                  <a:lnTo>
                    <a:pt x="65" y="39"/>
                  </a:lnTo>
                  <a:lnTo>
                    <a:pt x="52" y="47"/>
                  </a:lnTo>
                  <a:lnTo>
                    <a:pt x="40" y="56"/>
                  </a:lnTo>
                  <a:lnTo>
                    <a:pt x="29" y="66"/>
                  </a:lnTo>
                  <a:lnTo>
                    <a:pt x="20" y="77"/>
                  </a:lnTo>
                  <a:lnTo>
                    <a:pt x="12" y="86"/>
                  </a:lnTo>
                  <a:lnTo>
                    <a:pt x="8" y="98"/>
                  </a:lnTo>
                  <a:lnTo>
                    <a:pt x="3" y="110"/>
                  </a:lnTo>
                  <a:lnTo>
                    <a:pt x="0" y="120"/>
                  </a:lnTo>
                  <a:lnTo>
                    <a:pt x="0"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6" name="Freeform 40"/>
            <p:cNvSpPr>
              <a:spLocks/>
            </p:cNvSpPr>
            <p:nvPr/>
          </p:nvSpPr>
          <p:spPr bwMode="auto">
            <a:xfrm>
              <a:off x="2449" y="3223"/>
              <a:ext cx="450" cy="265"/>
            </a:xfrm>
            <a:custGeom>
              <a:avLst/>
              <a:gdLst/>
              <a:ahLst/>
              <a:cxnLst>
                <a:cxn ang="0">
                  <a:pos x="447" y="120"/>
                </a:cxn>
                <a:cxn ang="0">
                  <a:pos x="442" y="98"/>
                </a:cxn>
                <a:cxn ang="0">
                  <a:pos x="428" y="75"/>
                </a:cxn>
                <a:cxn ang="0">
                  <a:pos x="408" y="56"/>
                </a:cxn>
                <a:cxn ang="0">
                  <a:pos x="383" y="39"/>
                </a:cxn>
                <a:cxn ang="0">
                  <a:pos x="353" y="23"/>
                </a:cxn>
                <a:cxn ang="0">
                  <a:pos x="319" y="13"/>
                </a:cxn>
                <a:cxn ang="0">
                  <a:pos x="283" y="5"/>
                </a:cxn>
                <a:cxn ang="0">
                  <a:pos x="243" y="1"/>
                </a:cxn>
                <a:cxn ang="0">
                  <a:pos x="205" y="1"/>
                </a:cxn>
                <a:cxn ang="0">
                  <a:pos x="166" y="5"/>
                </a:cxn>
                <a:cxn ang="0">
                  <a:pos x="129" y="13"/>
                </a:cxn>
                <a:cxn ang="0">
                  <a:pos x="95" y="23"/>
                </a:cxn>
                <a:cxn ang="0">
                  <a:pos x="65" y="39"/>
                </a:cxn>
                <a:cxn ang="0">
                  <a:pos x="40" y="56"/>
                </a:cxn>
                <a:cxn ang="0">
                  <a:pos x="20" y="75"/>
                </a:cxn>
                <a:cxn ang="0">
                  <a:pos x="6" y="98"/>
                </a:cxn>
                <a:cxn ang="0">
                  <a:pos x="0" y="120"/>
                </a:cxn>
                <a:cxn ang="0">
                  <a:pos x="0" y="143"/>
                </a:cxn>
                <a:cxn ang="0">
                  <a:pos x="6" y="165"/>
                </a:cxn>
                <a:cxn ang="0">
                  <a:pos x="20" y="188"/>
                </a:cxn>
                <a:cxn ang="0">
                  <a:pos x="40" y="207"/>
                </a:cxn>
                <a:cxn ang="0">
                  <a:pos x="65" y="224"/>
                </a:cxn>
                <a:cxn ang="0">
                  <a:pos x="95" y="240"/>
                </a:cxn>
                <a:cxn ang="0">
                  <a:pos x="129" y="250"/>
                </a:cxn>
                <a:cxn ang="0">
                  <a:pos x="166" y="258"/>
                </a:cxn>
                <a:cxn ang="0">
                  <a:pos x="205" y="264"/>
                </a:cxn>
                <a:cxn ang="0">
                  <a:pos x="243" y="264"/>
                </a:cxn>
                <a:cxn ang="0">
                  <a:pos x="283" y="258"/>
                </a:cxn>
                <a:cxn ang="0">
                  <a:pos x="319" y="250"/>
                </a:cxn>
                <a:cxn ang="0">
                  <a:pos x="353" y="240"/>
                </a:cxn>
                <a:cxn ang="0">
                  <a:pos x="383" y="224"/>
                </a:cxn>
                <a:cxn ang="0">
                  <a:pos x="408" y="207"/>
                </a:cxn>
                <a:cxn ang="0">
                  <a:pos x="428" y="188"/>
                </a:cxn>
                <a:cxn ang="0">
                  <a:pos x="442" y="165"/>
                </a:cxn>
                <a:cxn ang="0">
                  <a:pos x="447" y="143"/>
                </a:cxn>
              </a:cxnLst>
              <a:rect l="0" t="0" r="r" b="b"/>
              <a:pathLst>
                <a:path w="450" h="265">
                  <a:moveTo>
                    <a:pt x="449" y="132"/>
                  </a:moveTo>
                  <a:lnTo>
                    <a:pt x="447" y="120"/>
                  </a:lnTo>
                  <a:lnTo>
                    <a:pt x="445" y="108"/>
                  </a:lnTo>
                  <a:lnTo>
                    <a:pt x="442" y="98"/>
                  </a:lnTo>
                  <a:lnTo>
                    <a:pt x="435" y="87"/>
                  </a:lnTo>
                  <a:lnTo>
                    <a:pt x="428" y="75"/>
                  </a:lnTo>
                  <a:lnTo>
                    <a:pt x="418" y="66"/>
                  </a:lnTo>
                  <a:lnTo>
                    <a:pt x="408" y="56"/>
                  </a:lnTo>
                  <a:lnTo>
                    <a:pt x="396" y="47"/>
                  </a:lnTo>
                  <a:lnTo>
                    <a:pt x="383" y="39"/>
                  </a:lnTo>
                  <a:lnTo>
                    <a:pt x="369" y="31"/>
                  </a:lnTo>
                  <a:lnTo>
                    <a:pt x="353" y="23"/>
                  </a:lnTo>
                  <a:lnTo>
                    <a:pt x="337" y="18"/>
                  </a:lnTo>
                  <a:lnTo>
                    <a:pt x="319" y="13"/>
                  </a:lnTo>
                  <a:lnTo>
                    <a:pt x="300" y="7"/>
                  </a:lnTo>
                  <a:lnTo>
                    <a:pt x="283" y="5"/>
                  </a:lnTo>
                  <a:lnTo>
                    <a:pt x="263" y="2"/>
                  </a:lnTo>
                  <a:lnTo>
                    <a:pt x="243" y="1"/>
                  </a:lnTo>
                  <a:lnTo>
                    <a:pt x="223" y="0"/>
                  </a:lnTo>
                  <a:lnTo>
                    <a:pt x="205" y="1"/>
                  </a:lnTo>
                  <a:lnTo>
                    <a:pt x="185" y="2"/>
                  </a:lnTo>
                  <a:lnTo>
                    <a:pt x="166" y="5"/>
                  </a:lnTo>
                  <a:lnTo>
                    <a:pt x="146" y="7"/>
                  </a:lnTo>
                  <a:lnTo>
                    <a:pt x="129" y="13"/>
                  </a:lnTo>
                  <a:lnTo>
                    <a:pt x="111" y="18"/>
                  </a:lnTo>
                  <a:lnTo>
                    <a:pt x="95" y="23"/>
                  </a:lnTo>
                  <a:lnTo>
                    <a:pt x="80" y="31"/>
                  </a:lnTo>
                  <a:lnTo>
                    <a:pt x="65" y="39"/>
                  </a:lnTo>
                  <a:lnTo>
                    <a:pt x="52" y="47"/>
                  </a:lnTo>
                  <a:lnTo>
                    <a:pt x="40" y="56"/>
                  </a:lnTo>
                  <a:lnTo>
                    <a:pt x="29" y="66"/>
                  </a:lnTo>
                  <a:lnTo>
                    <a:pt x="20" y="75"/>
                  </a:lnTo>
                  <a:lnTo>
                    <a:pt x="12" y="87"/>
                  </a:lnTo>
                  <a:lnTo>
                    <a:pt x="6" y="98"/>
                  </a:lnTo>
                  <a:lnTo>
                    <a:pt x="3" y="108"/>
                  </a:lnTo>
                  <a:lnTo>
                    <a:pt x="0" y="120"/>
                  </a:lnTo>
                  <a:lnTo>
                    <a:pt x="0" y="132"/>
                  </a:lnTo>
                  <a:lnTo>
                    <a:pt x="0" y="143"/>
                  </a:lnTo>
                  <a:lnTo>
                    <a:pt x="3" y="154"/>
                  </a:lnTo>
                  <a:lnTo>
                    <a:pt x="6" y="165"/>
                  </a:lnTo>
                  <a:lnTo>
                    <a:pt x="12" y="177"/>
                  </a:lnTo>
                  <a:lnTo>
                    <a:pt x="20" y="188"/>
                  </a:lnTo>
                  <a:lnTo>
                    <a:pt x="29" y="198"/>
                  </a:lnTo>
                  <a:lnTo>
                    <a:pt x="40" y="207"/>
                  </a:lnTo>
                  <a:lnTo>
                    <a:pt x="52" y="216"/>
                  </a:lnTo>
                  <a:lnTo>
                    <a:pt x="65" y="224"/>
                  </a:lnTo>
                  <a:lnTo>
                    <a:pt x="80" y="232"/>
                  </a:lnTo>
                  <a:lnTo>
                    <a:pt x="95" y="240"/>
                  </a:lnTo>
                  <a:lnTo>
                    <a:pt x="111" y="245"/>
                  </a:lnTo>
                  <a:lnTo>
                    <a:pt x="129" y="250"/>
                  </a:lnTo>
                  <a:lnTo>
                    <a:pt x="146" y="256"/>
                  </a:lnTo>
                  <a:lnTo>
                    <a:pt x="166" y="258"/>
                  </a:lnTo>
                  <a:lnTo>
                    <a:pt x="185" y="261"/>
                  </a:lnTo>
                  <a:lnTo>
                    <a:pt x="205" y="264"/>
                  </a:lnTo>
                  <a:lnTo>
                    <a:pt x="223" y="264"/>
                  </a:lnTo>
                  <a:lnTo>
                    <a:pt x="243" y="264"/>
                  </a:lnTo>
                  <a:lnTo>
                    <a:pt x="263" y="261"/>
                  </a:lnTo>
                  <a:lnTo>
                    <a:pt x="283" y="258"/>
                  </a:lnTo>
                  <a:lnTo>
                    <a:pt x="300" y="256"/>
                  </a:lnTo>
                  <a:lnTo>
                    <a:pt x="319" y="250"/>
                  </a:lnTo>
                  <a:lnTo>
                    <a:pt x="337" y="245"/>
                  </a:lnTo>
                  <a:lnTo>
                    <a:pt x="353" y="240"/>
                  </a:lnTo>
                  <a:lnTo>
                    <a:pt x="369" y="232"/>
                  </a:lnTo>
                  <a:lnTo>
                    <a:pt x="383" y="224"/>
                  </a:lnTo>
                  <a:lnTo>
                    <a:pt x="396" y="216"/>
                  </a:lnTo>
                  <a:lnTo>
                    <a:pt x="408" y="207"/>
                  </a:lnTo>
                  <a:lnTo>
                    <a:pt x="418" y="198"/>
                  </a:lnTo>
                  <a:lnTo>
                    <a:pt x="428" y="188"/>
                  </a:lnTo>
                  <a:lnTo>
                    <a:pt x="435" y="177"/>
                  </a:lnTo>
                  <a:lnTo>
                    <a:pt x="442" y="165"/>
                  </a:lnTo>
                  <a:lnTo>
                    <a:pt x="445" y="154"/>
                  </a:lnTo>
                  <a:lnTo>
                    <a:pt x="447" y="143"/>
                  </a:lnTo>
                  <a:lnTo>
                    <a:pt x="449"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7" name="Freeform 41"/>
            <p:cNvSpPr>
              <a:spLocks/>
            </p:cNvSpPr>
            <p:nvPr/>
          </p:nvSpPr>
          <p:spPr bwMode="auto">
            <a:xfrm>
              <a:off x="3649" y="3548"/>
              <a:ext cx="721" cy="437"/>
            </a:xfrm>
            <a:custGeom>
              <a:avLst/>
              <a:gdLst/>
              <a:ahLst/>
              <a:cxnLst>
                <a:cxn ang="0">
                  <a:pos x="0" y="218"/>
                </a:cxn>
                <a:cxn ang="0">
                  <a:pos x="354" y="0"/>
                </a:cxn>
                <a:cxn ang="0">
                  <a:pos x="720" y="227"/>
                </a:cxn>
                <a:cxn ang="0">
                  <a:pos x="354" y="436"/>
                </a:cxn>
                <a:cxn ang="0">
                  <a:pos x="0" y="218"/>
                </a:cxn>
              </a:cxnLst>
              <a:rect l="0" t="0" r="r" b="b"/>
              <a:pathLst>
                <a:path w="721" h="437">
                  <a:moveTo>
                    <a:pt x="0" y="218"/>
                  </a:moveTo>
                  <a:lnTo>
                    <a:pt x="354" y="0"/>
                  </a:lnTo>
                  <a:lnTo>
                    <a:pt x="720" y="227"/>
                  </a:lnTo>
                  <a:lnTo>
                    <a:pt x="354" y="436"/>
                  </a:lnTo>
                  <a:lnTo>
                    <a:pt x="0" y="2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8" name="Freeform 42"/>
            <p:cNvSpPr>
              <a:spLocks/>
            </p:cNvSpPr>
            <p:nvPr/>
          </p:nvSpPr>
          <p:spPr bwMode="auto">
            <a:xfrm>
              <a:off x="4561" y="3657"/>
              <a:ext cx="865" cy="274"/>
            </a:xfrm>
            <a:custGeom>
              <a:avLst/>
              <a:gdLst/>
              <a:ahLst/>
              <a:cxnLst>
                <a:cxn ang="0">
                  <a:pos x="864" y="273"/>
                </a:cxn>
                <a:cxn ang="0">
                  <a:pos x="864" y="0"/>
                </a:cxn>
                <a:cxn ang="0">
                  <a:pos x="0" y="0"/>
                </a:cxn>
                <a:cxn ang="0">
                  <a:pos x="0" y="273"/>
                </a:cxn>
                <a:cxn ang="0">
                  <a:pos x="864" y="273"/>
                </a:cxn>
              </a:cxnLst>
              <a:rect l="0" t="0" r="r" b="b"/>
              <a:pathLst>
                <a:path w="865" h="274">
                  <a:moveTo>
                    <a:pt x="864" y="273"/>
                  </a:moveTo>
                  <a:lnTo>
                    <a:pt x="864" y="0"/>
                  </a:lnTo>
                  <a:lnTo>
                    <a:pt x="0" y="0"/>
                  </a:lnTo>
                  <a:lnTo>
                    <a:pt x="0" y="273"/>
                  </a:lnTo>
                  <a:lnTo>
                    <a:pt x="864" y="27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19" name="Freeform 43"/>
            <p:cNvSpPr>
              <a:spLocks/>
            </p:cNvSpPr>
            <p:nvPr/>
          </p:nvSpPr>
          <p:spPr bwMode="auto">
            <a:xfrm>
              <a:off x="2641" y="3649"/>
              <a:ext cx="769" cy="274"/>
            </a:xfrm>
            <a:custGeom>
              <a:avLst/>
              <a:gdLst/>
              <a:ahLst/>
              <a:cxnLst>
                <a:cxn ang="0">
                  <a:pos x="768" y="273"/>
                </a:cxn>
                <a:cxn ang="0">
                  <a:pos x="768" y="0"/>
                </a:cxn>
                <a:cxn ang="0">
                  <a:pos x="0" y="0"/>
                </a:cxn>
                <a:cxn ang="0">
                  <a:pos x="0" y="273"/>
                </a:cxn>
                <a:cxn ang="0">
                  <a:pos x="768" y="273"/>
                </a:cxn>
              </a:cxnLst>
              <a:rect l="0" t="0" r="r" b="b"/>
              <a:pathLst>
                <a:path w="769" h="274">
                  <a:moveTo>
                    <a:pt x="768" y="273"/>
                  </a:moveTo>
                  <a:lnTo>
                    <a:pt x="768" y="0"/>
                  </a:lnTo>
                  <a:lnTo>
                    <a:pt x="0" y="0"/>
                  </a:lnTo>
                  <a:lnTo>
                    <a:pt x="0" y="273"/>
                  </a:lnTo>
                  <a:lnTo>
                    <a:pt x="768" y="27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0" name="Freeform 44"/>
            <p:cNvSpPr>
              <a:spLocks/>
            </p:cNvSpPr>
            <p:nvPr/>
          </p:nvSpPr>
          <p:spPr bwMode="auto">
            <a:xfrm>
              <a:off x="4651" y="3036"/>
              <a:ext cx="450" cy="266"/>
            </a:xfrm>
            <a:custGeom>
              <a:avLst/>
              <a:gdLst/>
              <a:ahLst/>
              <a:cxnLst>
                <a:cxn ang="0">
                  <a:pos x="449" y="120"/>
                </a:cxn>
                <a:cxn ang="0">
                  <a:pos x="442" y="98"/>
                </a:cxn>
                <a:cxn ang="0">
                  <a:pos x="429" y="76"/>
                </a:cxn>
                <a:cxn ang="0">
                  <a:pos x="409" y="56"/>
                </a:cxn>
                <a:cxn ang="0">
                  <a:pos x="383" y="38"/>
                </a:cxn>
                <a:cxn ang="0">
                  <a:pos x="353" y="23"/>
                </a:cxn>
                <a:cxn ang="0">
                  <a:pos x="319" y="11"/>
                </a:cxn>
                <a:cxn ang="0">
                  <a:pos x="283" y="3"/>
                </a:cxn>
                <a:cxn ang="0">
                  <a:pos x="244" y="0"/>
                </a:cxn>
                <a:cxn ang="0">
                  <a:pos x="205" y="0"/>
                </a:cxn>
                <a:cxn ang="0">
                  <a:pos x="166" y="3"/>
                </a:cxn>
                <a:cxn ang="0">
                  <a:pos x="129" y="11"/>
                </a:cxn>
                <a:cxn ang="0">
                  <a:pos x="95" y="23"/>
                </a:cxn>
                <a:cxn ang="0">
                  <a:pos x="65" y="38"/>
                </a:cxn>
                <a:cxn ang="0">
                  <a:pos x="40" y="56"/>
                </a:cxn>
                <a:cxn ang="0">
                  <a:pos x="20" y="76"/>
                </a:cxn>
                <a:cxn ang="0">
                  <a:pos x="8" y="98"/>
                </a:cxn>
                <a:cxn ang="0">
                  <a:pos x="1" y="120"/>
                </a:cxn>
                <a:cxn ang="0">
                  <a:pos x="1" y="144"/>
                </a:cxn>
                <a:cxn ang="0">
                  <a:pos x="8" y="166"/>
                </a:cxn>
                <a:cxn ang="0">
                  <a:pos x="20" y="187"/>
                </a:cxn>
                <a:cxn ang="0">
                  <a:pos x="40" y="208"/>
                </a:cxn>
                <a:cxn ang="0">
                  <a:pos x="65" y="225"/>
                </a:cxn>
                <a:cxn ang="0">
                  <a:pos x="95" y="240"/>
                </a:cxn>
                <a:cxn ang="0">
                  <a:pos x="129" y="251"/>
                </a:cxn>
                <a:cxn ang="0">
                  <a:pos x="166" y="259"/>
                </a:cxn>
                <a:cxn ang="0">
                  <a:pos x="205" y="263"/>
                </a:cxn>
                <a:cxn ang="0">
                  <a:pos x="244" y="263"/>
                </a:cxn>
                <a:cxn ang="0">
                  <a:pos x="283" y="259"/>
                </a:cxn>
                <a:cxn ang="0">
                  <a:pos x="319" y="251"/>
                </a:cxn>
                <a:cxn ang="0">
                  <a:pos x="353" y="240"/>
                </a:cxn>
                <a:cxn ang="0">
                  <a:pos x="383" y="225"/>
                </a:cxn>
                <a:cxn ang="0">
                  <a:pos x="409" y="208"/>
                </a:cxn>
                <a:cxn ang="0">
                  <a:pos x="429" y="187"/>
                </a:cxn>
                <a:cxn ang="0">
                  <a:pos x="442" y="166"/>
                </a:cxn>
                <a:cxn ang="0">
                  <a:pos x="449" y="144"/>
                </a:cxn>
              </a:cxnLst>
              <a:rect l="0" t="0" r="r" b="b"/>
              <a:pathLst>
                <a:path w="450" h="266">
                  <a:moveTo>
                    <a:pt x="449" y="132"/>
                  </a:moveTo>
                  <a:lnTo>
                    <a:pt x="449" y="120"/>
                  </a:lnTo>
                  <a:lnTo>
                    <a:pt x="446" y="108"/>
                  </a:lnTo>
                  <a:lnTo>
                    <a:pt x="442" y="98"/>
                  </a:lnTo>
                  <a:lnTo>
                    <a:pt x="436" y="86"/>
                  </a:lnTo>
                  <a:lnTo>
                    <a:pt x="429" y="76"/>
                  </a:lnTo>
                  <a:lnTo>
                    <a:pt x="419" y="65"/>
                  </a:lnTo>
                  <a:lnTo>
                    <a:pt x="409" y="56"/>
                  </a:lnTo>
                  <a:lnTo>
                    <a:pt x="397" y="47"/>
                  </a:lnTo>
                  <a:lnTo>
                    <a:pt x="383" y="38"/>
                  </a:lnTo>
                  <a:lnTo>
                    <a:pt x="369" y="31"/>
                  </a:lnTo>
                  <a:lnTo>
                    <a:pt x="353" y="23"/>
                  </a:lnTo>
                  <a:lnTo>
                    <a:pt x="337" y="17"/>
                  </a:lnTo>
                  <a:lnTo>
                    <a:pt x="319" y="11"/>
                  </a:lnTo>
                  <a:lnTo>
                    <a:pt x="302" y="7"/>
                  </a:lnTo>
                  <a:lnTo>
                    <a:pt x="283" y="3"/>
                  </a:lnTo>
                  <a:lnTo>
                    <a:pt x="263" y="1"/>
                  </a:lnTo>
                  <a:lnTo>
                    <a:pt x="244" y="0"/>
                  </a:lnTo>
                  <a:lnTo>
                    <a:pt x="225" y="0"/>
                  </a:lnTo>
                  <a:lnTo>
                    <a:pt x="205" y="0"/>
                  </a:lnTo>
                  <a:lnTo>
                    <a:pt x="185" y="1"/>
                  </a:lnTo>
                  <a:lnTo>
                    <a:pt x="166" y="3"/>
                  </a:lnTo>
                  <a:lnTo>
                    <a:pt x="148" y="7"/>
                  </a:lnTo>
                  <a:lnTo>
                    <a:pt x="129" y="11"/>
                  </a:lnTo>
                  <a:lnTo>
                    <a:pt x="111" y="17"/>
                  </a:lnTo>
                  <a:lnTo>
                    <a:pt x="95" y="23"/>
                  </a:lnTo>
                  <a:lnTo>
                    <a:pt x="80" y="31"/>
                  </a:lnTo>
                  <a:lnTo>
                    <a:pt x="65" y="38"/>
                  </a:lnTo>
                  <a:lnTo>
                    <a:pt x="52" y="47"/>
                  </a:lnTo>
                  <a:lnTo>
                    <a:pt x="40" y="56"/>
                  </a:lnTo>
                  <a:lnTo>
                    <a:pt x="30" y="65"/>
                  </a:lnTo>
                  <a:lnTo>
                    <a:pt x="20" y="76"/>
                  </a:lnTo>
                  <a:lnTo>
                    <a:pt x="13" y="86"/>
                  </a:lnTo>
                  <a:lnTo>
                    <a:pt x="8" y="98"/>
                  </a:lnTo>
                  <a:lnTo>
                    <a:pt x="3" y="108"/>
                  </a:lnTo>
                  <a:lnTo>
                    <a:pt x="1" y="120"/>
                  </a:lnTo>
                  <a:lnTo>
                    <a:pt x="0" y="132"/>
                  </a:lnTo>
                  <a:lnTo>
                    <a:pt x="1" y="144"/>
                  </a:lnTo>
                  <a:lnTo>
                    <a:pt x="3" y="154"/>
                  </a:lnTo>
                  <a:lnTo>
                    <a:pt x="8" y="166"/>
                  </a:lnTo>
                  <a:lnTo>
                    <a:pt x="13" y="177"/>
                  </a:lnTo>
                  <a:lnTo>
                    <a:pt x="20" y="187"/>
                  </a:lnTo>
                  <a:lnTo>
                    <a:pt x="30" y="198"/>
                  </a:lnTo>
                  <a:lnTo>
                    <a:pt x="40" y="208"/>
                  </a:lnTo>
                  <a:lnTo>
                    <a:pt x="52" y="217"/>
                  </a:lnTo>
                  <a:lnTo>
                    <a:pt x="65" y="225"/>
                  </a:lnTo>
                  <a:lnTo>
                    <a:pt x="80" y="233"/>
                  </a:lnTo>
                  <a:lnTo>
                    <a:pt x="95" y="240"/>
                  </a:lnTo>
                  <a:lnTo>
                    <a:pt x="111" y="246"/>
                  </a:lnTo>
                  <a:lnTo>
                    <a:pt x="129" y="251"/>
                  </a:lnTo>
                  <a:lnTo>
                    <a:pt x="148" y="257"/>
                  </a:lnTo>
                  <a:lnTo>
                    <a:pt x="166" y="259"/>
                  </a:lnTo>
                  <a:lnTo>
                    <a:pt x="185" y="262"/>
                  </a:lnTo>
                  <a:lnTo>
                    <a:pt x="205" y="263"/>
                  </a:lnTo>
                  <a:lnTo>
                    <a:pt x="225" y="265"/>
                  </a:lnTo>
                  <a:lnTo>
                    <a:pt x="244" y="263"/>
                  </a:lnTo>
                  <a:lnTo>
                    <a:pt x="263" y="262"/>
                  </a:lnTo>
                  <a:lnTo>
                    <a:pt x="283" y="259"/>
                  </a:lnTo>
                  <a:lnTo>
                    <a:pt x="302" y="257"/>
                  </a:lnTo>
                  <a:lnTo>
                    <a:pt x="319" y="251"/>
                  </a:lnTo>
                  <a:lnTo>
                    <a:pt x="337" y="246"/>
                  </a:lnTo>
                  <a:lnTo>
                    <a:pt x="353" y="240"/>
                  </a:lnTo>
                  <a:lnTo>
                    <a:pt x="369" y="233"/>
                  </a:lnTo>
                  <a:lnTo>
                    <a:pt x="383" y="225"/>
                  </a:lnTo>
                  <a:lnTo>
                    <a:pt x="397" y="217"/>
                  </a:lnTo>
                  <a:lnTo>
                    <a:pt x="409" y="208"/>
                  </a:lnTo>
                  <a:lnTo>
                    <a:pt x="419" y="198"/>
                  </a:lnTo>
                  <a:lnTo>
                    <a:pt x="429" y="187"/>
                  </a:lnTo>
                  <a:lnTo>
                    <a:pt x="436" y="177"/>
                  </a:lnTo>
                  <a:lnTo>
                    <a:pt x="442" y="166"/>
                  </a:lnTo>
                  <a:lnTo>
                    <a:pt x="446" y="154"/>
                  </a:lnTo>
                  <a:lnTo>
                    <a:pt x="449" y="144"/>
                  </a:lnTo>
                  <a:lnTo>
                    <a:pt x="449"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50223" name="Group 47"/>
            <p:cNvGrpSpPr>
              <a:grpSpLocks/>
            </p:cNvGrpSpPr>
            <p:nvPr/>
          </p:nvGrpSpPr>
          <p:grpSpPr bwMode="auto">
            <a:xfrm>
              <a:off x="5194" y="3271"/>
              <a:ext cx="423" cy="241"/>
              <a:chOff x="5194" y="3271"/>
              <a:chExt cx="423" cy="241"/>
            </a:xfrm>
          </p:grpSpPr>
          <p:sp>
            <p:nvSpPr>
              <p:cNvPr id="50221" name="Freeform 45"/>
              <p:cNvSpPr>
                <a:spLocks/>
              </p:cNvSpPr>
              <p:nvPr/>
            </p:nvSpPr>
            <p:spPr bwMode="auto">
              <a:xfrm>
                <a:off x="5194" y="3271"/>
                <a:ext cx="423" cy="234"/>
              </a:xfrm>
              <a:custGeom>
                <a:avLst/>
                <a:gdLst/>
                <a:ahLst/>
                <a:cxnLst>
                  <a:cxn ang="0">
                    <a:pos x="1" y="126"/>
                  </a:cxn>
                  <a:cxn ang="0">
                    <a:pos x="8" y="146"/>
                  </a:cxn>
                  <a:cxn ang="0">
                    <a:pos x="19" y="166"/>
                  </a:cxn>
                  <a:cxn ang="0">
                    <a:pos x="38" y="183"/>
                  </a:cxn>
                  <a:cxn ang="0">
                    <a:pos x="62" y="199"/>
                  </a:cxn>
                  <a:cxn ang="0">
                    <a:pos x="90" y="212"/>
                  </a:cxn>
                  <a:cxn ang="0">
                    <a:pos x="121" y="221"/>
                  </a:cxn>
                  <a:cxn ang="0">
                    <a:pos x="156" y="228"/>
                  </a:cxn>
                  <a:cxn ang="0">
                    <a:pos x="192" y="233"/>
                  </a:cxn>
                  <a:cxn ang="0">
                    <a:pos x="229" y="233"/>
                  </a:cxn>
                  <a:cxn ang="0">
                    <a:pos x="265" y="228"/>
                  </a:cxn>
                  <a:cxn ang="0">
                    <a:pos x="300" y="221"/>
                  </a:cxn>
                  <a:cxn ang="0">
                    <a:pos x="331" y="211"/>
                  </a:cxn>
                  <a:cxn ang="0">
                    <a:pos x="359" y="198"/>
                  </a:cxn>
                  <a:cxn ang="0">
                    <a:pos x="384" y="183"/>
                  </a:cxn>
                  <a:cxn ang="0">
                    <a:pos x="402" y="166"/>
                  </a:cxn>
                  <a:cxn ang="0">
                    <a:pos x="414" y="146"/>
                  </a:cxn>
                  <a:cxn ang="0">
                    <a:pos x="420" y="126"/>
                  </a:cxn>
                  <a:cxn ang="0">
                    <a:pos x="420" y="106"/>
                  </a:cxn>
                  <a:cxn ang="0">
                    <a:pos x="414" y="86"/>
                  </a:cxn>
                  <a:cxn ang="0">
                    <a:pos x="402" y="66"/>
                  </a:cxn>
                  <a:cxn ang="0">
                    <a:pos x="384" y="49"/>
                  </a:cxn>
                  <a:cxn ang="0">
                    <a:pos x="359" y="34"/>
                  </a:cxn>
                  <a:cxn ang="0">
                    <a:pos x="331" y="20"/>
                  </a:cxn>
                  <a:cxn ang="0">
                    <a:pos x="300" y="11"/>
                  </a:cxn>
                  <a:cxn ang="0">
                    <a:pos x="265" y="4"/>
                  </a:cxn>
                  <a:cxn ang="0">
                    <a:pos x="229" y="1"/>
                  </a:cxn>
                  <a:cxn ang="0">
                    <a:pos x="192" y="1"/>
                  </a:cxn>
                  <a:cxn ang="0">
                    <a:pos x="156" y="4"/>
                  </a:cxn>
                  <a:cxn ang="0">
                    <a:pos x="121" y="11"/>
                  </a:cxn>
                  <a:cxn ang="0">
                    <a:pos x="90" y="20"/>
                  </a:cxn>
                  <a:cxn ang="0">
                    <a:pos x="62" y="34"/>
                  </a:cxn>
                  <a:cxn ang="0">
                    <a:pos x="38" y="49"/>
                  </a:cxn>
                  <a:cxn ang="0">
                    <a:pos x="19" y="68"/>
                  </a:cxn>
                  <a:cxn ang="0">
                    <a:pos x="8" y="86"/>
                  </a:cxn>
                  <a:cxn ang="0">
                    <a:pos x="1" y="106"/>
                  </a:cxn>
                </a:cxnLst>
                <a:rect l="0" t="0" r="r" b="b"/>
                <a:pathLst>
                  <a:path w="423" h="234">
                    <a:moveTo>
                      <a:pt x="0" y="117"/>
                    </a:moveTo>
                    <a:lnTo>
                      <a:pt x="1" y="126"/>
                    </a:lnTo>
                    <a:lnTo>
                      <a:pt x="3" y="136"/>
                    </a:lnTo>
                    <a:lnTo>
                      <a:pt x="8" y="146"/>
                    </a:lnTo>
                    <a:lnTo>
                      <a:pt x="12" y="156"/>
                    </a:lnTo>
                    <a:lnTo>
                      <a:pt x="19" y="166"/>
                    </a:lnTo>
                    <a:lnTo>
                      <a:pt x="28" y="175"/>
                    </a:lnTo>
                    <a:lnTo>
                      <a:pt x="38" y="183"/>
                    </a:lnTo>
                    <a:lnTo>
                      <a:pt x="49" y="191"/>
                    </a:lnTo>
                    <a:lnTo>
                      <a:pt x="62" y="199"/>
                    </a:lnTo>
                    <a:lnTo>
                      <a:pt x="75" y="205"/>
                    </a:lnTo>
                    <a:lnTo>
                      <a:pt x="90" y="212"/>
                    </a:lnTo>
                    <a:lnTo>
                      <a:pt x="106" y="216"/>
                    </a:lnTo>
                    <a:lnTo>
                      <a:pt x="121" y="221"/>
                    </a:lnTo>
                    <a:lnTo>
                      <a:pt x="139" y="226"/>
                    </a:lnTo>
                    <a:lnTo>
                      <a:pt x="156" y="228"/>
                    </a:lnTo>
                    <a:lnTo>
                      <a:pt x="174" y="230"/>
                    </a:lnTo>
                    <a:lnTo>
                      <a:pt x="192" y="233"/>
                    </a:lnTo>
                    <a:lnTo>
                      <a:pt x="211" y="233"/>
                    </a:lnTo>
                    <a:lnTo>
                      <a:pt x="229" y="233"/>
                    </a:lnTo>
                    <a:lnTo>
                      <a:pt x="247" y="230"/>
                    </a:lnTo>
                    <a:lnTo>
                      <a:pt x="265" y="228"/>
                    </a:lnTo>
                    <a:lnTo>
                      <a:pt x="282" y="226"/>
                    </a:lnTo>
                    <a:lnTo>
                      <a:pt x="300" y="221"/>
                    </a:lnTo>
                    <a:lnTo>
                      <a:pt x="315" y="216"/>
                    </a:lnTo>
                    <a:lnTo>
                      <a:pt x="331" y="211"/>
                    </a:lnTo>
                    <a:lnTo>
                      <a:pt x="346" y="205"/>
                    </a:lnTo>
                    <a:lnTo>
                      <a:pt x="359" y="198"/>
                    </a:lnTo>
                    <a:lnTo>
                      <a:pt x="372" y="191"/>
                    </a:lnTo>
                    <a:lnTo>
                      <a:pt x="384" y="183"/>
                    </a:lnTo>
                    <a:lnTo>
                      <a:pt x="393" y="175"/>
                    </a:lnTo>
                    <a:lnTo>
                      <a:pt x="402" y="166"/>
                    </a:lnTo>
                    <a:lnTo>
                      <a:pt x="409" y="155"/>
                    </a:lnTo>
                    <a:lnTo>
                      <a:pt x="414" y="146"/>
                    </a:lnTo>
                    <a:lnTo>
                      <a:pt x="418" y="136"/>
                    </a:lnTo>
                    <a:lnTo>
                      <a:pt x="420" y="126"/>
                    </a:lnTo>
                    <a:lnTo>
                      <a:pt x="422" y="117"/>
                    </a:lnTo>
                    <a:lnTo>
                      <a:pt x="420" y="106"/>
                    </a:lnTo>
                    <a:lnTo>
                      <a:pt x="418" y="95"/>
                    </a:lnTo>
                    <a:lnTo>
                      <a:pt x="414" y="86"/>
                    </a:lnTo>
                    <a:lnTo>
                      <a:pt x="409" y="77"/>
                    </a:lnTo>
                    <a:lnTo>
                      <a:pt x="402" y="66"/>
                    </a:lnTo>
                    <a:lnTo>
                      <a:pt x="393" y="58"/>
                    </a:lnTo>
                    <a:lnTo>
                      <a:pt x="384" y="49"/>
                    </a:lnTo>
                    <a:lnTo>
                      <a:pt x="372" y="41"/>
                    </a:lnTo>
                    <a:lnTo>
                      <a:pt x="359" y="34"/>
                    </a:lnTo>
                    <a:lnTo>
                      <a:pt x="346" y="27"/>
                    </a:lnTo>
                    <a:lnTo>
                      <a:pt x="331" y="20"/>
                    </a:lnTo>
                    <a:lnTo>
                      <a:pt x="315" y="16"/>
                    </a:lnTo>
                    <a:lnTo>
                      <a:pt x="300" y="11"/>
                    </a:lnTo>
                    <a:lnTo>
                      <a:pt x="282" y="6"/>
                    </a:lnTo>
                    <a:lnTo>
                      <a:pt x="265" y="4"/>
                    </a:lnTo>
                    <a:lnTo>
                      <a:pt x="247" y="2"/>
                    </a:lnTo>
                    <a:lnTo>
                      <a:pt x="229" y="1"/>
                    </a:lnTo>
                    <a:lnTo>
                      <a:pt x="211" y="0"/>
                    </a:lnTo>
                    <a:lnTo>
                      <a:pt x="192" y="1"/>
                    </a:lnTo>
                    <a:lnTo>
                      <a:pt x="174" y="2"/>
                    </a:lnTo>
                    <a:lnTo>
                      <a:pt x="156" y="4"/>
                    </a:lnTo>
                    <a:lnTo>
                      <a:pt x="139" y="6"/>
                    </a:lnTo>
                    <a:lnTo>
                      <a:pt x="121" y="11"/>
                    </a:lnTo>
                    <a:lnTo>
                      <a:pt x="106" y="16"/>
                    </a:lnTo>
                    <a:lnTo>
                      <a:pt x="90" y="20"/>
                    </a:lnTo>
                    <a:lnTo>
                      <a:pt x="75" y="27"/>
                    </a:lnTo>
                    <a:lnTo>
                      <a:pt x="62" y="34"/>
                    </a:lnTo>
                    <a:lnTo>
                      <a:pt x="49" y="41"/>
                    </a:lnTo>
                    <a:lnTo>
                      <a:pt x="38" y="49"/>
                    </a:lnTo>
                    <a:lnTo>
                      <a:pt x="28" y="58"/>
                    </a:lnTo>
                    <a:lnTo>
                      <a:pt x="19" y="68"/>
                    </a:lnTo>
                    <a:lnTo>
                      <a:pt x="12" y="77"/>
                    </a:lnTo>
                    <a:lnTo>
                      <a:pt x="8" y="86"/>
                    </a:lnTo>
                    <a:lnTo>
                      <a:pt x="3" y="95"/>
                    </a:lnTo>
                    <a:lnTo>
                      <a:pt x="1" y="106"/>
                    </a:lnTo>
                    <a:lnTo>
                      <a:pt x="0" y="117"/>
                    </a:lnTo>
                  </a:path>
                </a:pathLst>
              </a:custGeom>
              <a:solidFill>
                <a:schemeClr val="bg2"/>
              </a:solidFill>
              <a:ln w="12700" cap="rnd" cmpd="sng">
                <a:solidFill>
                  <a:schemeClr val="tx1"/>
                </a:solidFill>
                <a:prstDash val="solid"/>
                <a:round/>
                <a:headEnd type="none" w="sm" len="sm"/>
                <a:tailEnd type="none" w="sm" len="sm"/>
              </a:ln>
              <a:effectLst/>
            </p:spPr>
            <p:txBody>
              <a:bodyPr/>
              <a:lstStyle/>
              <a:p>
                <a:endParaRPr lang="en-US"/>
              </a:p>
            </p:txBody>
          </p:sp>
          <p:sp>
            <p:nvSpPr>
              <p:cNvPr id="50222" name="Rectangle 46"/>
              <p:cNvSpPr>
                <a:spLocks noChangeArrowheads="1"/>
              </p:cNvSpPr>
              <p:nvPr/>
            </p:nvSpPr>
            <p:spPr bwMode="auto">
              <a:xfrm>
                <a:off x="5250" y="3302"/>
                <a:ext cx="27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lot</a:t>
                </a:r>
              </a:p>
            </p:txBody>
          </p:sp>
        </p:grpSp>
        <p:sp>
          <p:nvSpPr>
            <p:cNvPr id="50224" name="Rectangle 48"/>
            <p:cNvSpPr>
              <a:spLocks noChangeArrowheads="1"/>
            </p:cNvSpPr>
            <p:nvPr/>
          </p:nvSpPr>
          <p:spPr bwMode="auto">
            <a:xfrm>
              <a:off x="4616" y="3058"/>
              <a:ext cx="52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dname</a:t>
              </a:r>
            </a:p>
          </p:txBody>
        </p:sp>
        <p:grpSp>
          <p:nvGrpSpPr>
            <p:cNvPr id="50227" name="Group 51"/>
            <p:cNvGrpSpPr>
              <a:grpSpLocks/>
            </p:cNvGrpSpPr>
            <p:nvPr/>
          </p:nvGrpSpPr>
          <p:grpSpPr bwMode="auto">
            <a:xfrm>
              <a:off x="5049" y="2798"/>
              <a:ext cx="541" cy="266"/>
              <a:chOff x="5049" y="2798"/>
              <a:chExt cx="541" cy="266"/>
            </a:xfrm>
          </p:grpSpPr>
          <p:sp>
            <p:nvSpPr>
              <p:cNvPr id="50225" name="Freeform 49"/>
              <p:cNvSpPr>
                <a:spLocks/>
              </p:cNvSpPr>
              <p:nvPr/>
            </p:nvSpPr>
            <p:spPr bwMode="auto">
              <a:xfrm>
                <a:off x="5089" y="2798"/>
                <a:ext cx="481" cy="266"/>
              </a:xfrm>
              <a:custGeom>
                <a:avLst/>
                <a:gdLst/>
                <a:ahLst/>
                <a:cxnLst>
                  <a:cxn ang="0">
                    <a:pos x="0" y="144"/>
                  </a:cxn>
                  <a:cxn ang="0">
                    <a:pos x="7" y="166"/>
                  </a:cxn>
                  <a:cxn ang="0">
                    <a:pos x="22" y="188"/>
                  </a:cxn>
                  <a:cxn ang="0">
                    <a:pos x="42" y="208"/>
                  </a:cxn>
                  <a:cxn ang="0">
                    <a:pos x="69" y="225"/>
                  </a:cxn>
                  <a:cxn ang="0">
                    <a:pos x="102" y="240"/>
                  </a:cxn>
                  <a:cxn ang="0">
                    <a:pos x="138" y="251"/>
                  </a:cxn>
                  <a:cxn ang="0">
                    <a:pos x="178" y="259"/>
                  </a:cxn>
                  <a:cxn ang="0">
                    <a:pos x="219" y="265"/>
                  </a:cxn>
                  <a:cxn ang="0">
                    <a:pos x="260" y="265"/>
                  </a:cxn>
                  <a:cxn ang="0">
                    <a:pos x="301" y="259"/>
                  </a:cxn>
                  <a:cxn ang="0">
                    <a:pos x="341" y="251"/>
                  </a:cxn>
                  <a:cxn ang="0">
                    <a:pos x="377" y="240"/>
                  </a:cxn>
                  <a:cxn ang="0">
                    <a:pos x="410" y="225"/>
                  </a:cxn>
                  <a:cxn ang="0">
                    <a:pos x="436" y="208"/>
                  </a:cxn>
                  <a:cxn ang="0">
                    <a:pos x="457" y="187"/>
                  </a:cxn>
                  <a:cxn ang="0">
                    <a:pos x="472" y="166"/>
                  </a:cxn>
                  <a:cxn ang="0">
                    <a:pos x="478" y="144"/>
                  </a:cxn>
                  <a:cxn ang="0">
                    <a:pos x="478" y="120"/>
                  </a:cxn>
                  <a:cxn ang="0">
                    <a:pos x="472" y="98"/>
                  </a:cxn>
                  <a:cxn ang="0">
                    <a:pos x="457" y="76"/>
                  </a:cxn>
                  <a:cxn ang="0">
                    <a:pos x="436" y="56"/>
                  </a:cxn>
                  <a:cxn ang="0">
                    <a:pos x="410" y="39"/>
                  </a:cxn>
                  <a:cxn ang="0">
                    <a:pos x="377" y="23"/>
                  </a:cxn>
                  <a:cxn ang="0">
                    <a:pos x="341" y="13"/>
                  </a:cxn>
                  <a:cxn ang="0">
                    <a:pos x="301" y="5"/>
                  </a:cxn>
                  <a:cxn ang="0">
                    <a:pos x="260" y="0"/>
                  </a:cxn>
                  <a:cxn ang="0">
                    <a:pos x="219" y="0"/>
                  </a:cxn>
                  <a:cxn ang="0">
                    <a:pos x="177" y="5"/>
                  </a:cxn>
                  <a:cxn ang="0">
                    <a:pos x="138" y="13"/>
                  </a:cxn>
                  <a:cxn ang="0">
                    <a:pos x="102" y="24"/>
                  </a:cxn>
                  <a:cxn ang="0">
                    <a:pos x="69" y="39"/>
                  </a:cxn>
                  <a:cxn ang="0">
                    <a:pos x="42" y="56"/>
                  </a:cxn>
                  <a:cxn ang="0">
                    <a:pos x="22" y="76"/>
                  </a:cxn>
                  <a:cxn ang="0">
                    <a:pos x="7" y="98"/>
                  </a:cxn>
                  <a:cxn ang="0">
                    <a:pos x="0" y="120"/>
                  </a:cxn>
                </a:cxnLst>
                <a:rect l="0" t="0" r="r" b="b"/>
                <a:pathLst>
                  <a:path w="481" h="266">
                    <a:moveTo>
                      <a:pt x="0" y="132"/>
                    </a:moveTo>
                    <a:lnTo>
                      <a:pt x="0" y="144"/>
                    </a:lnTo>
                    <a:lnTo>
                      <a:pt x="3" y="156"/>
                    </a:lnTo>
                    <a:lnTo>
                      <a:pt x="7" y="166"/>
                    </a:lnTo>
                    <a:lnTo>
                      <a:pt x="13" y="177"/>
                    </a:lnTo>
                    <a:lnTo>
                      <a:pt x="22" y="188"/>
                    </a:lnTo>
                    <a:lnTo>
                      <a:pt x="31" y="199"/>
                    </a:lnTo>
                    <a:lnTo>
                      <a:pt x="42" y="208"/>
                    </a:lnTo>
                    <a:lnTo>
                      <a:pt x="56" y="217"/>
                    </a:lnTo>
                    <a:lnTo>
                      <a:pt x="69" y="225"/>
                    </a:lnTo>
                    <a:lnTo>
                      <a:pt x="86" y="233"/>
                    </a:lnTo>
                    <a:lnTo>
                      <a:pt x="102" y="240"/>
                    </a:lnTo>
                    <a:lnTo>
                      <a:pt x="119" y="246"/>
                    </a:lnTo>
                    <a:lnTo>
                      <a:pt x="138" y="251"/>
                    </a:lnTo>
                    <a:lnTo>
                      <a:pt x="157" y="257"/>
                    </a:lnTo>
                    <a:lnTo>
                      <a:pt x="178" y="259"/>
                    </a:lnTo>
                    <a:lnTo>
                      <a:pt x="198" y="262"/>
                    </a:lnTo>
                    <a:lnTo>
                      <a:pt x="219" y="265"/>
                    </a:lnTo>
                    <a:lnTo>
                      <a:pt x="239" y="265"/>
                    </a:lnTo>
                    <a:lnTo>
                      <a:pt x="260" y="265"/>
                    </a:lnTo>
                    <a:lnTo>
                      <a:pt x="281" y="262"/>
                    </a:lnTo>
                    <a:lnTo>
                      <a:pt x="301" y="259"/>
                    </a:lnTo>
                    <a:lnTo>
                      <a:pt x="321" y="257"/>
                    </a:lnTo>
                    <a:lnTo>
                      <a:pt x="341" y="251"/>
                    </a:lnTo>
                    <a:lnTo>
                      <a:pt x="360" y="246"/>
                    </a:lnTo>
                    <a:lnTo>
                      <a:pt x="377" y="240"/>
                    </a:lnTo>
                    <a:lnTo>
                      <a:pt x="393" y="233"/>
                    </a:lnTo>
                    <a:lnTo>
                      <a:pt x="410" y="225"/>
                    </a:lnTo>
                    <a:lnTo>
                      <a:pt x="423" y="217"/>
                    </a:lnTo>
                    <a:lnTo>
                      <a:pt x="436" y="208"/>
                    </a:lnTo>
                    <a:lnTo>
                      <a:pt x="447" y="198"/>
                    </a:lnTo>
                    <a:lnTo>
                      <a:pt x="457" y="187"/>
                    </a:lnTo>
                    <a:lnTo>
                      <a:pt x="465" y="177"/>
                    </a:lnTo>
                    <a:lnTo>
                      <a:pt x="472" y="166"/>
                    </a:lnTo>
                    <a:lnTo>
                      <a:pt x="476" y="156"/>
                    </a:lnTo>
                    <a:lnTo>
                      <a:pt x="478" y="144"/>
                    </a:lnTo>
                    <a:lnTo>
                      <a:pt x="480" y="132"/>
                    </a:lnTo>
                    <a:lnTo>
                      <a:pt x="478" y="120"/>
                    </a:lnTo>
                    <a:lnTo>
                      <a:pt x="476" y="108"/>
                    </a:lnTo>
                    <a:lnTo>
                      <a:pt x="472" y="98"/>
                    </a:lnTo>
                    <a:lnTo>
                      <a:pt x="465" y="86"/>
                    </a:lnTo>
                    <a:lnTo>
                      <a:pt x="457" y="76"/>
                    </a:lnTo>
                    <a:lnTo>
                      <a:pt x="447" y="65"/>
                    </a:lnTo>
                    <a:lnTo>
                      <a:pt x="436" y="56"/>
                    </a:lnTo>
                    <a:lnTo>
                      <a:pt x="423" y="47"/>
                    </a:lnTo>
                    <a:lnTo>
                      <a:pt x="410" y="39"/>
                    </a:lnTo>
                    <a:lnTo>
                      <a:pt x="393" y="31"/>
                    </a:lnTo>
                    <a:lnTo>
                      <a:pt x="377" y="23"/>
                    </a:lnTo>
                    <a:lnTo>
                      <a:pt x="360" y="17"/>
                    </a:lnTo>
                    <a:lnTo>
                      <a:pt x="341" y="13"/>
                    </a:lnTo>
                    <a:lnTo>
                      <a:pt x="321" y="7"/>
                    </a:lnTo>
                    <a:lnTo>
                      <a:pt x="301" y="5"/>
                    </a:lnTo>
                    <a:lnTo>
                      <a:pt x="281" y="2"/>
                    </a:lnTo>
                    <a:lnTo>
                      <a:pt x="260" y="0"/>
                    </a:lnTo>
                    <a:lnTo>
                      <a:pt x="239" y="0"/>
                    </a:lnTo>
                    <a:lnTo>
                      <a:pt x="219" y="0"/>
                    </a:lnTo>
                    <a:lnTo>
                      <a:pt x="198" y="2"/>
                    </a:lnTo>
                    <a:lnTo>
                      <a:pt x="177" y="5"/>
                    </a:lnTo>
                    <a:lnTo>
                      <a:pt x="157" y="7"/>
                    </a:lnTo>
                    <a:lnTo>
                      <a:pt x="138" y="13"/>
                    </a:lnTo>
                    <a:lnTo>
                      <a:pt x="119" y="18"/>
                    </a:lnTo>
                    <a:lnTo>
                      <a:pt x="102" y="24"/>
                    </a:lnTo>
                    <a:lnTo>
                      <a:pt x="84" y="31"/>
                    </a:lnTo>
                    <a:lnTo>
                      <a:pt x="69" y="39"/>
                    </a:lnTo>
                    <a:lnTo>
                      <a:pt x="56" y="47"/>
                    </a:lnTo>
                    <a:lnTo>
                      <a:pt x="42" y="56"/>
                    </a:lnTo>
                    <a:lnTo>
                      <a:pt x="31" y="66"/>
                    </a:lnTo>
                    <a:lnTo>
                      <a:pt x="22" y="76"/>
                    </a:lnTo>
                    <a:lnTo>
                      <a:pt x="13" y="87"/>
                    </a:lnTo>
                    <a:lnTo>
                      <a:pt x="7" y="98"/>
                    </a:lnTo>
                    <a:lnTo>
                      <a:pt x="3" y="108"/>
                    </a:lnTo>
                    <a:lnTo>
                      <a:pt x="0" y="120"/>
                    </a:lnTo>
                    <a:lnTo>
                      <a:pt x="0" y="1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226" name="Rectangle 50"/>
              <p:cNvSpPr>
                <a:spLocks noChangeArrowheads="1"/>
              </p:cNvSpPr>
              <p:nvPr/>
            </p:nvSpPr>
            <p:spPr bwMode="auto">
              <a:xfrm>
                <a:off x="5049" y="2830"/>
                <a:ext cx="541"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budget</a:t>
                </a:r>
              </a:p>
            </p:txBody>
          </p:sp>
        </p:grpSp>
        <p:sp>
          <p:nvSpPr>
            <p:cNvPr id="50228" name="Rectangle 52"/>
            <p:cNvSpPr>
              <a:spLocks noChangeArrowheads="1"/>
            </p:cNvSpPr>
            <p:nvPr/>
          </p:nvSpPr>
          <p:spPr bwMode="auto">
            <a:xfrm>
              <a:off x="4298" y="3262"/>
              <a:ext cx="306"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charset="0"/>
                </a:rPr>
                <a:t>did</a:t>
              </a:r>
            </a:p>
          </p:txBody>
        </p:sp>
        <p:sp>
          <p:nvSpPr>
            <p:cNvPr id="50229" name="Rectangle 53"/>
            <p:cNvSpPr>
              <a:spLocks noChangeArrowheads="1"/>
            </p:cNvSpPr>
            <p:nvPr/>
          </p:nvSpPr>
          <p:spPr bwMode="auto">
            <a:xfrm>
              <a:off x="3787" y="2918"/>
              <a:ext cx="441"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since</a:t>
              </a:r>
            </a:p>
          </p:txBody>
        </p:sp>
        <p:sp>
          <p:nvSpPr>
            <p:cNvPr id="50230" name="Rectangle 54"/>
            <p:cNvSpPr>
              <a:spLocks noChangeArrowheads="1"/>
            </p:cNvSpPr>
            <p:nvPr/>
          </p:nvSpPr>
          <p:spPr bwMode="auto">
            <a:xfrm>
              <a:off x="2884" y="3050"/>
              <a:ext cx="44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name</a:t>
              </a:r>
            </a:p>
          </p:txBody>
        </p:sp>
        <p:sp>
          <p:nvSpPr>
            <p:cNvPr id="50231" name="Rectangle 55"/>
            <p:cNvSpPr>
              <a:spLocks noChangeArrowheads="1"/>
            </p:cNvSpPr>
            <p:nvPr/>
          </p:nvSpPr>
          <p:spPr bwMode="auto">
            <a:xfrm>
              <a:off x="3652" y="3673"/>
              <a:ext cx="6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Works_In</a:t>
              </a:r>
            </a:p>
          </p:txBody>
        </p:sp>
        <p:sp>
          <p:nvSpPr>
            <p:cNvPr id="50232" name="Rectangle 56"/>
            <p:cNvSpPr>
              <a:spLocks noChangeArrowheads="1"/>
            </p:cNvSpPr>
            <p:nvPr/>
          </p:nvSpPr>
          <p:spPr bwMode="auto">
            <a:xfrm>
              <a:off x="4517" y="3689"/>
              <a:ext cx="896"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Departments</a:t>
              </a:r>
            </a:p>
          </p:txBody>
        </p:sp>
        <p:sp>
          <p:nvSpPr>
            <p:cNvPr id="50233" name="Rectangle 57"/>
            <p:cNvSpPr>
              <a:spLocks noChangeArrowheads="1"/>
            </p:cNvSpPr>
            <p:nvPr/>
          </p:nvSpPr>
          <p:spPr bwMode="auto">
            <a:xfrm>
              <a:off x="2628" y="3682"/>
              <a:ext cx="7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charset="0"/>
                </a:rPr>
                <a:t>Employees</a:t>
              </a:r>
            </a:p>
          </p:txBody>
        </p:sp>
        <p:sp>
          <p:nvSpPr>
            <p:cNvPr id="50234" name="Rectangle 58"/>
            <p:cNvSpPr>
              <a:spLocks noChangeArrowheads="1"/>
            </p:cNvSpPr>
            <p:nvPr/>
          </p:nvSpPr>
          <p:spPr bwMode="auto">
            <a:xfrm>
              <a:off x="2489" y="3254"/>
              <a:ext cx="3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charset="0"/>
                </a:rPr>
                <a:t>ssn</a:t>
              </a:r>
            </a:p>
          </p:txBody>
        </p:sp>
        <p:sp>
          <p:nvSpPr>
            <p:cNvPr id="50235" name="Line 59"/>
            <p:cNvSpPr>
              <a:spLocks noChangeShapeType="1"/>
            </p:cNvSpPr>
            <p:nvPr/>
          </p:nvSpPr>
          <p:spPr bwMode="auto">
            <a:xfrm>
              <a:off x="2689" y="3504"/>
              <a:ext cx="144" cy="144"/>
            </a:xfrm>
            <a:prstGeom prst="line">
              <a:avLst/>
            </a:prstGeom>
            <a:noFill/>
            <a:ln w="12700">
              <a:solidFill>
                <a:schemeClr val="tx1"/>
              </a:solidFill>
              <a:round/>
              <a:headEnd type="none" w="sm" len="sm"/>
              <a:tailEnd type="none" w="sm" len="sm"/>
            </a:ln>
            <a:effectLst/>
          </p:spPr>
          <p:txBody>
            <a:bodyPr/>
            <a:lstStyle/>
            <a:p>
              <a:endParaRPr lang="en-US"/>
            </a:p>
          </p:txBody>
        </p:sp>
        <p:sp>
          <p:nvSpPr>
            <p:cNvPr id="50236" name="Line 60"/>
            <p:cNvSpPr>
              <a:spLocks noChangeShapeType="1"/>
            </p:cNvSpPr>
            <p:nvPr/>
          </p:nvSpPr>
          <p:spPr bwMode="auto">
            <a:xfrm>
              <a:off x="3073" y="3312"/>
              <a:ext cx="0" cy="336"/>
            </a:xfrm>
            <a:prstGeom prst="line">
              <a:avLst/>
            </a:prstGeom>
            <a:noFill/>
            <a:ln w="12700">
              <a:solidFill>
                <a:schemeClr val="tx1"/>
              </a:solidFill>
              <a:round/>
              <a:headEnd type="none" w="sm" len="sm"/>
              <a:tailEnd type="none" w="sm" len="sm"/>
            </a:ln>
            <a:effectLst/>
          </p:spPr>
          <p:txBody>
            <a:bodyPr/>
            <a:lstStyle/>
            <a:p>
              <a:endParaRPr lang="en-US"/>
            </a:p>
          </p:txBody>
        </p:sp>
        <p:sp>
          <p:nvSpPr>
            <p:cNvPr id="50237" name="Line 61"/>
            <p:cNvSpPr>
              <a:spLocks noChangeShapeType="1"/>
            </p:cNvSpPr>
            <p:nvPr/>
          </p:nvSpPr>
          <p:spPr bwMode="auto">
            <a:xfrm flipH="1">
              <a:off x="4945" y="3072"/>
              <a:ext cx="335" cy="576"/>
            </a:xfrm>
            <a:prstGeom prst="line">
              <a:avLst/>
            </a:prstGeom>
            <a:noFill/>
            <a:ln w="12700">
              <a:solidFill>
                <a:schemeClr val="tx1"/>
              </a:solidFill>
              <a:round/>
              <a:headEnd type="none" w="sm" len="sm"/>
              <a:tailEnd type="none" w="sm" len="sm"/>
            </a:ln>
            <a:effectLst/>
          </p:spPr>
          <p:txBody>
            <a:bodyPr/>
            <a:lstStyle/>
            <a:p>
              <a:endParaRPr lang="en-US"/>
            </a:p>
          </p:txBody>
        </p:sp>
        <p:sp>
          <p:nvSpPr>
            <p:cNvPr id="50238" name="Line 62"/>
            <p:cNvSpPr>
              <a:spLocks noChangeShapeType="1"/>
            </p:cNvSpPr>
            <p:nvPr/>
          </p:nvSpPr>
          <p:spPr bwMode="auto">
            <a:xfrm>
              <a:off x="3985" y="3168"/>
              <a:ext cx="0" cy="384"/>
            </a:xfrm>
            <a:prstGeom prst="line">
              <a:avLst/>
            </a:prstGeom>
            <a:noFill/>
            <a:ln w="12700">
              <a:solidFill>
                <a:schemeClr val="tx1"/>
              </a:solidFill>
              <a:round/>
              <a:headEnd type="none" w="sm" len="sm"/>
              <a:tailEnd type="none" w="sm" len="sm"/>
            </a:ln>
            <a:effectLst/>
          </p:spPr>
          <p:txBody>
            <a:bodyPr/>
            <a:lstStyle/>
            <a:p>
              <a:endParaRPr lang="en-US"/>
            </a:p>
          </p:txBody>
        </p:sp>
        <p:sp>
          <p:nvSpPr>
            <p:cNvPr id="50239" name="Line 63"/>
            <p:cNvSpPr>
              <a:spLocks noChangeShapeType="1"/>
            </p:cNvSpPr>
            <p:nvPr/>
          </p:nvSpPr>
          <p:spPr bwMode="auto">
            <a:xfrm>
              <a:off x="4465" y="3504"/>
              <a:ext cx="240" cy="144"/>
            </a:xfrm>
            <a:prstGeom prst="line">
              <a:avLst/>
            </a:prstGeom>
            <a:noFill/>
            <a:ln w="12700">
              <a:solidFill>
                <a:schemeClr val="tx1"/>
              </a:solidFill>
              <a:round/>
              <a:headEnd type="none" w="sm" len="sm"/>
              <a:tailEnd type="none" w="sm" len="sm"/>
            </a:ln>
            <a:effectLst/>
          </p:spPr>
          <p:txBody>
            <a:bodyPr/>
            <a:lstStyle/>
            <a:p>
              <a:endParaRPr lang="en-US"/>
            </a:p>
          </p:txBody>
        </p:sp>
        <p:sp>
          <p:nvSpPr>
            <p:cNvPr id="50240" name="Line 64"/>
            <p:cNvSpPr>
              <a:spLocks noChangeShapeType="1"/>
            </p:cNvSpPr>
            <p:nvPr/>
          </p:nvSpPr>
          <p:spPr bwMode="auto">
            <a:xfrm>
              <a:off x="4897" y="3312"/>
              <a:ext cx="0" cy="336"/>
            </a:xfrm>
            <a:prstGeom prst="line">
              <a:avLst/>
            </a:prstGeom>
            <a:noFill/>
            <a:ln w="12700">
              <a:solidFill>
                <a:schemeClr val="tx1"/>
              </a:solidFill>
              <a:round/>
              <a:headEnd type="none" w="sm" len="sm"/>
              <a:tailEnd type="none" w="sm" len="sm"/>
            </a:ln>
            <a:effectLst/>
          </p:spPr>
          <p:txBody>
            <a:bodyPr/>
            <a:lstStyle/>
            <a:p>
              <a:endParaRPr lang="en-US"/>
            </a:p>
          </p:txBody>
        </p:sp>
        <p:sp>
          <p:nvSpPr>
            <p:cNvPr id="50241" name="Line 65"/>
            <p:cNvSpPr>
              <a:spLocks noChangeShapeType="1"/>
            </p:cNvSpPr>
            <p:nvPr/>
          </p:nvSpPr>
          <p:spPr bwMode="auto">
            <a:xfrm flipH="1">
              <a:off x="5137" y="3504"/>
              <a:ext cx="144" cy="144"/>
            </a:xfrm>
            <a:prstGeom prst="line">
              <a:avLst/>
            </a:prstGeom>
            <a:noFill/>
            <a:ln w="12700">
              <a:solidFill>
                <a:schemeClr val="tx1"/>
              </a:solidFill>
              <a:round/>
              <a:headEnd type="none" w="sm" len="sm"/>
              <a:tailEnd type="none" w="sm" len="sm"/>
            </a:ln>
            <a:effectLst/>
          </p:spPr>
          <p:txBody>
            <a:bodyPr/>
            <a:lstStyle/>
            <a:p>
              <a:endParaRPr lang="en-US"/>
            </a:p>
          </p:txBody>
        </p:sp>
        <p:sp>
          <p:nvSpPr>
            <p:cNvPr id="50242" name="Line 66"/>
            <p:cNvSpPr>
              <a:spLocks noChangeShapeType="1"/>
            </p:cNvSpPr>
            <p:nvPr/>
          </p:nvSpPr>
          <p:spPr bwMode="auto">
            <a:xfrm>
              <a:off x="4369" y="3792"/>
              <a:ext cx="192" cy="0"/>
            </a:xfrm>
            <a:prstGeom prst="line">
              <a:avLst/>
            </a:prstGeom>
            <a:noFill/>
            <a:ln w="12700">
              <a:solidFill>
                <a:schemeClr val="tx1"/>
              </a:solidFill>
              <a:round/>
              <a:headEnd type="none" w="sm" len="sm"/>
              <a:tailEnd type="none" w="sm" len="sm"/>
            </a:ln>
            <a:effectLst/>
          </p:spPr>
          <p:txBody>
            <a:bodyPr/>
            <a:lstStyle/>
            <a:p>
              <a:endParaRPr lang="en-US"/>
            </a:p>
          </p:txBody>
        </p:sp>
        <p:sp>
          <p:nvSpPr>
            <p:cNvPr id="50243" name="Line 67"/>
            <p:cNvSpPr>
              <a:spLocks noChangeShapeType="1"/>
            </p:cNvSpPr>
            <p:nvPr/>
          </p:nvSpPr>
          <p:spPr bwMode="auto">
            <a:xfrm>
              <a:off x="3409" y="3744"/>
              <a:ext cx="240" cy="0"/>
            </a:xfrm>
            <a:prstGeom prst="line">
              <a:avLst/>
            </a:prstGeom>
            <a:noFill/>
            <a:ln w="12700">
              <a:solidFill>
                <a:schemeClr val="tx1"/>
              </a:solidFill>
              <a:round/>
              <a:headEnd type="none" w="sm" len="sm"/>
              <a:tailEnd type="stealth" w="med" len="med"/>
            </a:ln>
            <a:effectLst/>
          </p:spPr>
          <p:txBody>
            <a:bodyPr/>
            <a:lstStyle/>
            <a:p>
              <a:endParaRPr lang="en-US"/>
            </a:p>
          </p:txBody>
        </p:sp>
      </p:grpSp>
      <p:sp>
        <p:nvSpPr>
          <p:cNvPr id="50245" name="Rectangle 69"/>
          <p:cNvSpPr>
            <a:spLocks noChangeArrowheads="1"/>
          </p:cNvSpPr>
          <p:nvPr/>
        </p:nvSpPr>
        <p:spPr bwMode="auto">
          <a:xfrm>
            <a:off x="4176713" y="1433513"/>
            <a:ext cx="1123950" cy="454025"/>
          </a:xfrm>
          <a:prstGeom prst="rect">
            <a:avLst/>
          </a:prstGeom>
          <a:noFill/>
          <a:ln w="9525">
            <a:noFill/>
            <a:miter lim="800000"/>
            <a:headEnd/>
            <a:tailEnd/>
          </a:ln>
          <a:effectLst/>
        </p:spPr>
        <p:txBody>
          <a:bodyPr wrap="none" lIns="90488" tIns="44450" rIns="90488" bIns="44450">
            <a:spAutoFit/>
          </a:bodyPr>
          <a:lstStyle/>
          <a:p>
            <a:r>
              <a:rPr lang="en-US" u="sng">
                <a:solidFill>
                  <a:srgbClr val="CF0E30"/>
                </a:solidFill>
                <a:latin typeface="Book Antiqua" pitchFamily="18" charset="0"/>
              </a:rPr>
              <a:t>Before:</a:t>
            </a:r>
          </a:p>
        </p:txBody>
      </p:sp>
      <p:sp>
        <p:nvSpPr>
          <p:cNvPr id="50246" name="Rectangle 70"/>
          <p:cNvSpPr>
            <a:spLocks noChangeArrowheads="1"/>
          </p:cNvSpPr>
          <p:nvPr/>
        </p:nvSpPr>
        <p:spPr bwMode="auto">
          <a:xfrm>
            <a:off x="4252913" y="4100513"/>
            <a:ext cx="962025" cy="454025"/>
          </a:xfrm>
          <a:prstGeom prst="rect">
            <a:avLst/>
          </a:prstGeom>
          <a:noFill/>
          <a:ln w="9525">
            <a:noFill/>
            <a:miter lim="800000"/>
            <a:headEnd/>
            <a:tailEnd/>
          </a:ln>
          <a:effectLst/>
        </p:spPr>
        <p:txBody>
          <a:bodyPr wrap="none" lIns="90488" tIns="44450" rIns="90488" bIns="44450">
            <a:spAutoFit/>
          </a:bodyPr>
          <a:lstStyle/>
          <a:p>
            <a:r>
              <a:rPr lang="en-US" u="sng">
                <a:solidFill>
                  <a:srgbClr val="CF0E30"/>
                </a:solidFill>
                <a:latin typeface="Book Antiqua" pitchFamily="18" charset="0"/>
              </a:rPr>
              <a:t>After:</a:t>
            </a:r>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222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2228" name="Rectangle 4"/>
          <p:cNvSpPr>
            <a:spLocks noGrp="1" noChangeArrowheads="1"/>
          </p:cNvSpPr>
          <p:nvPr>
            <p:ph type="title"/>
          </p:nvPr>
        </p:nvSpPr>
        <p:spPr>
          <a:noFill/>
          <a:ln/>
        </p:spPr>
        <p:txBody>
          <a:bodyPr/>
          <a:lstStyle/>
          <a:p>
            <a:r>
              <a:rPr lang="en-US"/>
              <a:t>Summary of Schema Refinement</a:t>
            </a:r>
          </a:p>
        </p:txBody>
      </p:sp>
      <p:sp>
        <p:nvSpPr>
          <p:cNvPr id="52229" name="Rectangle 5"/>
          <p:cNvSpPr>
            <a:spLocks noGrp="1" noChangeArrowheads="1"/>
          </p:cNvSpPr>
          <p:nvPr>
            <p:ph type="body" idx="1"/>
          </p:nvPr>
        </p:nvSpPr>
        <p:spPr>
          <a:xfrm>
            <a:off x="76200" y="1600200"/>
            <a:ext cx="8991600" cy="4876800"/>
          </a:xfrm>
          <a:noFill/>
          <a:ln/>
        </p:spPr>
        <p:txBody>
          <a:bodyPr/>
          <a:lstStyle/>
          <a:p>
            <a:r>
              <a:rPr lang="en-US"/>
              <a:t>If a relation is in BCNF, it is free of redundancies that can be detected using FDs.  Thus, trying to ensure that all relations are in BCNF is a good heuristic.</a:t>
            </a:r>
          </a:p>
          <a:p>
            <a:r>
              <a:rPr lang="en-US"/>
              <a:t>If a relation is not in BCNF, we can try to decompose it into a collection of BCNF relations.</a:t>
            </a:r>
          </a:p>
          <a:p>
            <a:pPr lvl="1">
              <a:buSzPct val="75000"/>
            </a:pPr>
            <a:r>
              <a:rPr lang="en-US"/>
              <a:t>Must consider whether all FDs are preserved.  If a lossless-join, dependency preserving decomposition into BCNF is not possible (or unsuitable, given typical queries), should consider decomposition into 3NF.</a:t>
            </a:r>
          </a:p>
          <a:p>
            <a:pPr lvl="1">
              <a:buSzPct val="75000"/>
            </a:pPr>
            <a:r>
              <a:rPr lang="en-US"/>
              <a:t>Decompositions should be carried out and/or re-examined while keeping </a:t>
            </a:r>
            <a:r>
              <a:rPr lang="en-US" i="1"/>
              <a:t>performance requirements</a:t>
            </a:r>
            <a:r>
              <a:rPr lang="en-US"/>
              <a:t> in mind.</a:t>
            </a:r>
          </a:p>
        </p:txBody>
      </p:sp>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Backup:  Additional Examples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5791200"/>
            <a:ext cx="1905000" cy="457200"/>
          </a:xfrm>
          <a:prstGeom prst="rect">
            <a:avLst/>
          </a:prstGeom>
          <a:noFill/>
          <a:ln w="9525">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3124200" y="5791200"/>
            <a:ext cx="2895600" cy="457200"/>
          </a:xfrm>
          <a:prstGeom prst="rect">
            <a:avLst/>
          </a:prstGeom>
          <a:noFill/>
          <a:ln w="9525">
            <a:noFill/>
            <a:miter lim="800000"/>
            <a:headEnd/>
            <a:tailEnd/>
          </a:ln>
          <a:effec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a:t>What Does 3NF Achieve?</a:t>
            </a:r>
          </a:p>
        </p:txBody>
      </p:sp>
      <p:sp>
        <p:nvSpPr>
          <p:cNvPr id="25605" name="Rectangle 5"/>
          <p:cNvSpPr>
            <a:spLocks noGrp="1" noChangeArrowheads="1"/>
          </p:cNvSpPr>
          <p:nvPr>
            <p:ph type="body" idx="1"/>
          </p:nvPr>
        </p:nvSpPr>
        <p:spPr>
          <a:xfrm>
            <a:off x="0" y="1143000"/>
            <a:ext cx="9067800" cy="4724400"/>
          </a:xfrm>
          <a:noFill/>
          <a:ln/>
        </p:spPr>
        <p:txBody>
          <a:bodyPr/>
          <a:lstStyle/>
          <a:p>
            <a:r>
              <a:rPr lang="en-US" dirty="0"/>
              <a:t>If 3NF violated by X     A, </a:t>
            </a:r>
            <a:r>
              <a:rPr lang="en-US" dirty="0" smtClean="0"/>
              <a:t>Redundancy may happen:</a:t>
            </a:r>
            <a:endParaRPr lang="en-US" dirty="0"/>
          </a:p>
          <a:p>
            <a:pPr lvl="1">
              <a:buSzPct val="75000"/>
            </a:pPr>
            <a:r>
              <a:rPr lang="en-US" dirty="0"/>
              <a:t>X is a subset of some key K</a:t>
            </a:r>
          </a:p>
          <a:p>
            <a:pPr lvl="2"/>
            <a:r>
              <a:rPr lang="en-US" dirty="0"/>
              <a:t>We store (X, A) pairs redundantly.</a:t>
            </a:r>
          </a:p>
          <a:p>
            <a:pPr lvl="1">
              <a:buSzPct val="75000"/>
            </a:pPr>
            <a:r>
              <a:rPr lang="en-US" dirty="0"/>
              <a:t>X is not a proper subset of any key.</a:t>
            </a:r>
          </a:p>
          <a:p>
            <a:pPr lvl="2"/>
            <a:r>
              <a:rPr lang="en-US" dirty="0"/>
              <a:t>There is a chain of FDs  K        X        A, which means that we cannot associate an X value with a K value unless we also associate an A value with an X value.</a:t>
            </a:r>
          </a:p>
          <a:p>
            <a:r>
              <a:rPr lang="en-US" dirty="0">
                <a:solidFill>
                  <a:schemeClr val="accent2"/>
                </a:solidFill>
              </a:rPr>
              <a:t>But: </a:t>
            </a:r>
            <a:r>
              <a:rPr lang="en-US" dirty="0"/>
              <a:t>even if </a:t>
            </a:r>
            <a:r>
              <a:rPr lang="en-US" dirty="0" err="1"/>
              <a:t>reln</a:t>
            </a:r>
            <a:r>
              <a:rPr lang="en-US" dirty="0"/>
              <a:t> is in 3NF, these problems could arise</a:t>
            </a:r>
            <a:r>
              <a:rPr lang="en-US" dirty="0" smtClean="0"/>
              <a:t>.</a:t>
            </a:r>
            <a:endParaRPr lang="en-US" dirty="0"/>
          </a:p>
          <a:p>
            <a:pPr lvl="1">
              <a:buSzPct val="75000"/>
            </a:pPr>
            <a:r>
              <a:rPr lang="en-US" dirty="0"/>
              <a:t>e.g., Reserves  SBDC,  S       C,   C        S   is in 3NF, but for each reservation of sailor S,  same (S, C) pair is stored</a:t>
            </a:r>
            <a:r>
              <a:rPr lang="en-US" dirty="0" smtClean="0"/>
              <a:t>.</a:t>
            </a:r>
          </a:p>
          <a:p>
            <a:pPr lvl="2">
              <a:buSzPct val="75000"/>
              <a:buNone/>
            </a:pPr>
            <a:r>
              <a:rPr lang="en-US" dirty="0" smtClean="0"/>
              <a:t>Recall: (SBDC === Sailor, Boat, Day, Credit Card)</a:t>
            </a:r>
            <a:endParaRPr lang="en-US" dirty="0"/>
          </a:p>
          <a:p>
            <a:r>
              <a:rPr lang="en-US" dirty="0" smtClean="0"/>
              <a:t>3NF </a:t>
            </a:r>
            <a:r>
              <a:rPr lang="en-US" dirty="0"/>
              <a:t>is </a:t>
            </a:r>
            <a:r>
              <a:rPr lang="en-US" dirty="0" smtClean="0"/>
              <a:t>a </a:t>
            </a:r>
            <a:r>
              <a:rPr lang="en-US" dirty="0"/>
              <a:t>compromise relative to BCNF</a:t>
            </a:r>
            <a:r>
              <a:rPr lang="en-US" dirty="0" smtClean="0"/>
              <a:t>.  It eliminates the first two problems, but not the third.</a:t>
            </a:r>
            <a:endParaRPr lang="en-US" dirty="0"/>
          </a:p>
        </p:txBody>
      </p:sp>
      <p:graphicFrame>
        <p:nvGraphicFramePr>
          <p:cNvPr id="25606" name="Object 6">
            <a:hlinkClick r:id="" action="ppaction://ole?verb=0"/>
          </p:cNvPr>
          <p:cNvGraphicFramePr>
            <a:graphicFrameLocks/>
          </p:cNvGraphicFramePr>
          <p:nvPr/>
        </p:nvGraphicFramePr>
        <p:xfrm>
          <a:off x="3652838" y="1265238"/>
          <a:ext cx="609600" cy="322262"/>
        </p:xfrm>
        <a:graphic>
          <a:graphicData uri="http://schemas.openxmlformats.org/presentationml/2006/ole">
            <p:oleObj spid="_x0000_s110594" name="Equation" r:id="rId4" imgW="609480" imgH="322200" progId="Equation.3">
              <p:embed/>
            </p:oleObj>
          </a:graphicData>
        </a:graphic>
      </p:graphicFrame>
      <p:graphicFrame>
        <p:nvGraphicFramePr>
          <p:cNvPr id="25607" name="Object 7">
            <a:hlinkClick r:id="" action="ppaction://ole?verb=0"/>
          </p:cNvPr>
          <p:cNvGraphicFramePr>
            <a:graphicFrameLocks/>
          </p:cNvGraphicFramePr>
          <p:nvPr/>
        </p:nvGraphicFramePr>
        <p:xfrm>
          <a:off x="4719638" y="3017838"/>
          <a:ext cx="609600" cy="322262"/>
        </p:xfrm>
        <a:graphic>
          <a:graphicData uri="http://schemas.openxmlformats.org/presentationml/2006/ole">
            <p:oleObj spid="_x0000_s110595" name="Equation" r:id="rId5" imgW="609480" imgH="322200" progId="Equation.3">
              <p:embed/>
            </p:oleObj>
          </a:graphicData>
        </a:graphic>
      </p:graphicFrame>
      <p:graphicFrame>
        <p:nvGraphicFramePr>
          <p:cNvPr id="25608" name="Object 8">
            <a:hlinkClick r:id="" action="ppaction://ole?verb=0"/>
          </p:cNvPr>
          <p:cNvGraphicFramePr>
            <a:graphicFrameLocks/>
          </p:cNvGraphicFramePr>
          <p:nvPr/>
        </p:nvGraphicFramePr>
        <p:xfrm>
          <a:off x="5557838" y="3017838"/>
          <a:ext cx="609600" cy="322262"/>
        </p:xfrm>
        <a:graphic>
          <a:graphicData uri="http://schemas.openxmlformats.org/presentationml/2006/ole">
            <p:oleObj spid="_x0000_s110596" name="Equation" r:id="rId6" imgW="609480" imgH="322200" progId="Equation.3">
              <p:embed/>
            </p:oleObj>
          </a:graphicData>
        </a:graphic>
      </p:graphicFrame>
      <p:graphicFrame>
        <p:nvGraphicFramePr>
          <p:cNvPr id="25609" name="Object 9">
            <a:hlinkClick r:id="" action="ppaction://ole?verb=0"/>
          </p:cNvPr>
          <p:cNvGraphicFramePr>
            <a:graphicFrameLocks/>
          </p:cNvGraphicFramePr>
          <p:nvPr/>
        </p:nvGraphicFramePr>
        <p:xfrm>
          <a:off x="4033838" y="4694238"/>
          <a:ext cx="609600" cy="322262"/>
        </p:xfrm>
        <a:graphic>
          <a:graphicData uri="http://schemas.openxmlformats.org/presentationml/2006/ole">
            <p:oleObj spid="_x0000_s110597" name="Equation" r:id="rId7" imgW="609480" imgH="322200" progId="Equation.3">
              <p:embed/>
            </p:oleObj>
          </a:graphicData>
        </a:graphic>
      </p:graphicFrame>
      <p:graphicFrame>
        <p:nvGraphicFramePr>
          <p:cNvPr id="25610" name="Object 10">
            <a:hlinkClick r:id="" action="ppaction://ole?verb=0"/>
          </p:cNvPr>
          <p:cNvGraphicFramePr>
            <a:graphicFrameLocks/>
          </p:cNvGraphicFramePr>
          <p:nvPr/>
        </p:nvGraphicFramePr>
        <p:xfrm>
          <a:off x="5329238" y="4694238"/>
          <a:ext cx="609600" cy="322262"/>
        </p:xfrm>
        <a:graphic>
          <a:graphicData uri="http://schemas.openxmlformats.org/presentationml/2006/ole">
            <p:oleObj spid="_x0000_s110598" name="Equation" r:id="rId8" imgW="609480" imgH="322200" progId="Equation.3">
              <p:embed/>
            </p:oleObj>
          </a:graphicData>
        </a:graphic>
      </p:graphicFrame>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Characterizing Normal Forms</a:t>
            </a:r>
            <a:endParaRPr lang="en-US" dirty="0"/>
          </a:p>
        </p:txBody>
      </p:sp>
      <p:sp>
        <p:nvSpPr>
          <p:cNvPr id="3" name="Content Placeholder 2"/>
          <p:cNvSpPr>
            <a:spLocks noGrp="1"/>
          </p:cNvSpPr>
          <p:nvPr>
            <p:ph idx="1"/>
          </p:nvPr>
        </p:nvSpPr>
        <p:spPr/>
        <p:txBody>
          <a:bodyPr/>
          <a:lstStyle/>
          <a:p>
            <a:r>
              <a:rPr lang="en-US" dirty="0" smtClean="0"/>
              <a:t>BCNF:  Left side of FD is a </a:t>
            </a:r>
            <a:r>
              <a:rPr lang="en-US" dirty="0" err="1" smtClean="0"/>
              <a:t>superkey</a:t>
            </a:r>
            <a:endParaRPr lang="en-US" dirty="0" smtClean="0"/>
          </a:p>
          <a:p>
            <a:r>
              <a:rPr lang="en-US" dirty="0" smtClean="0"/>
              <a:t>3NF:  Right side of FD part of key</a:t>
            </a:r>
          </a:p>
          <a:p>
            <a:r>
              <a:rPr lang="en-US" dirty="0" smtClean="0"/>
              <a:t>2NF:  Left side and right side are not parts of a key (except for the key FD)</a:t>
            </a:r>
          </a:p>
          <a:p>
            <a:r>
              <a:rPr lang="en-US" dirty="0" smtClean="0"/>
              <a:t>1NF: None of the above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and Decomposition Example (1)</a:t>
            </a:r>
            <a:endParaRPr lang="en-US" dirty="0"/>
          </a:p>
        </p:txBody>
      </p:sp>
      <p:sp>
        <p:nvSpPr>
          <p:cNvPr id="3" name="Content Placeholder 2"/>
          <p:cNvSpPr>
            <a:spLocks noGrp="1"/>
          </p:cNvSpPr>
          <p:nvPr>
            <p:ph idx="1"/>
          </p:nvPr>
        </p:nvSpPr>
        <p:spPr>
          <a:xfrm>
            <a:off x="762000" y="1447800"/>
            <a:ext cx="7772400" cy="4343400"/>
          </a:xfrm>
        </p:spPr>
        <p:txBody>
          <a:bodyPr/>
          <a:lstStyle/>
          <a:p>
            <a:r>
              <a:rPr lang="en-US" sz="2400" dirty="0" smtClean="0"/>
              <a:t>Given the following relation: R(A,B,C,D,E), A</a:t>
            </a:r>
            <a:r>
              <a:rPr lang="en-US" sz="2400" i="1" dirty="0" smtClean="0"/>
              <a:t> → B, C → D.</a:t>
            </a:r>
            <a:endParaRPr lang="en-US" sz="2400" dirty="0" smtClean="0"/>
          </a:p>
          <a:p>
            <a:pPr lvl="1"/>
            <a:r>
              <a:rPr lang="en-US" sz="2000" dirty="0" smtClean="0"/>
              <a:t>State the strongest normal form that the relation is in</a:t>
            </a:r>
          </a:p>
          <a:p>
            <a:pPr lvl="1"/>
            <a:r>
              <a:rPr lang="en-US" sz="2000" dirty="0" smtClean="0"/>
              <a:t>If it is not in BCNF decompose it into a collection of BCNF</a:t>
            </a:r>
          </a:p>
          <a:p>
            <a:r>
              <a:rPr lang="en-US" sz="2400" dirty="0" smtClean="0"/>
              <a:t>Solution:</a:t>
            </a:r>
          </a:p>
          <a:p>
            <a:pPr lvl="1"/>
            <a:r>
              <a:rPr lang="en-US" sz="2000" dirty="0" smtClean="0"/>
              <a:t>To determine form, need to determine key.  (Starting with fewest attributes, we try to determine which makes up the key):  ACE</a:t>
            </a:r>
          </a:p>
          <a:p>
            <a:pPr lvl="1"/>
            <a:r>
              <a:rPr lang="en-US" sz="2000" dirty="0" smtClean="0"/>
              <a:t>From above FDs, we conclude that R is in 1NF.</a:t>
            </a:r>
          </a:p>
          <a:p>
            <a:pPr lvl="1"/>
            <a:r>
              <a:rPr lang="en-US" sz="2000" dirty="0" smtClean="0"/>
              <a:t>To decompose into BCNF, apply (R – right side) &amp; left-right relation.  Build the decomposition tree.  Result:  AB, CD, ACE.</a:t>
            </a:r>
          </a:p>
          <a:p>
            <a:pPr lvl="1"/>
            <a:endParaRPr lang="en-US"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and Decomposition Example (2)</a:t>
            </a:r>
            <a:endParaRPr lang="en-US" dirty="0"/>
          </a:p>
        </p:txBody>
      </p:sp>
      <p:sp>
        <p:nvSpPr>
          <p:cNvPr id="3" name="Content Placeholder 2"/>
          <p:cNvSpPr>
            <a:spLocks noGrp="1"/>
          </p:cNvSpPr>
          <p:nvPr>
            <p:ph idx="1"/>
          </p:nvPr>
        </p:nvSpPr>
        <p:spPr>
          <a:xfrm>
            <a:off x="838200" y="1219200"/>
            <a:ext cx="7772400" cy="5029200"/>
          </a:xfrm>
        </p:spPr>
        <p:txBody>
          <a:bodyPr/>
          <a:lstStyle/>
          <a:p>
            <a:r>
              <a:rPr lang="en-US" sz="2400" dirty="0" smtClean="0"/>
              <a:t>Consider the following relation R(A, B, C, D), and the functional dependencies: C</a:t>
            </a:r>
            <a:r>
              <a:rPr lang="en-US" sz="2400" i="1" dirty="0" smtClean="0"/>
              <a:t> → D, </a:t>
            </a:r>
            <a:r>
              <a:rPr lang="en-US" sz="2400" dirty="0" smtClean="0"/>
              <a:t>C</a:t>
            </a:r>
            <a:r>
              <a:rPr lang="en-US" sz="2400" i="1" dirty="0" smtClean="0"/>
              <a:t> → A, </a:t>
            </a:r>
            <a:r>
              <a:rPr lang="en-US" sz="2400" dirty="0" smtClean="0"/>
              <a:t>B</a:t>
            </a:r>
            <a:r>
              <a:rPr lang="en-US" sz="2400" i="1" dirty="0" smtClean="0"/>
              <a:t> → C.</a:t>
            </a:r>
          </a:p>
          <a:p>
            <a:pPr lvl="1"/>
            <a:r>
              <a:rPr lang="en-US" sz="2000" i="1" dirty="0" smtClean="0"/>
              <a:t>Identify the candidate key(s)</a:t>
            </a:r>
          </a:p>
          <a:p>
            <a:pPr lvl="1"/>
            <a:r>
              <a:rPr lang="en-US" sz="2000" dirty="0" smtClean="0"/>
              <a:t>Identify the best normal form that R satisfies</a:t>
            </a:r>
          </a:p>
          <a:p>
            <a:pPr lvl="1"/>
            <a:r>
              <a:rPr lang="en-US" sz="2000" dirty="0" smtClean="0"/>
              <a:t>If R is not in BCNF, decompose it into set of BCNF relations that </a:t>
            </a:r>
            <a:r>
              <a:rPr lang="en-US" sz="2000" b="1" dirty="0" smtClean="0"/>
              <a:t>preserve dependencies</a:t>
            </a:r>
            <a:r>
              <a:rPr lang="en-US" sz="2000" dirty="0" smtClean="0"/>
              <a:t>.</a:t>
            </a:r>
          </a:p>
          <a:p>
            <a:r>
              <a:rPr lang="en-US" sz="2400" dirty="0" smtClean="0"/>
              <a:t>Solution:</a:t>
            </a:r>
          </a:p>
          <a:p>
            <a:pPr lvl="1"/>
            <a:r>
              <a:rPr lang="en-US" sz="1800" dirty="0" smtClean="0"/>
              <a:t>To determine form, need to determine key.  (Starting with fewest attributes, we try to determine which makes up the key):  B</a:t>
            </a:r>
          </a:p>
          <a:p>
            <a:pPr lvl="1"/>
            <a:r>
              <a:rPr lang="en-US" sz="1800" dirty="0" smtClean="0"/>
              <a:t>From above FDs, we conclude that R is in 2NF.</a:t>
            </a:r>
          </a:p>
          <a:p>
            <a:pPr lvl="1"/>
            <a:r>
              <a:rPr lang="en-US" sz="1800" dirty="0" smtClean="0"/>
              <a:t>To decompose into BCNF, apply (R – right side) &amp; left-right relation.  Build the decomposition tree.  Result:  CD, AC, BC.</a:t>
            </a:r>
          </a:p>
          <a:p>
            <a:pPr lvl="1"/>
            <a:r>
              <a:rPr lang="en-US" sz="1800" dirty="0" smtClean="0"/>
              <a:t>Check if Functional dependencies preserved in decomposition:  This one checks ok.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xfrm>
            <a:off x="0" y="0"/>
            <a:ext cx="8077200" cy="1104900"/>
          </a:xfrm>
          <a:noFill/>
          <a:ln/>
        </p:spPr>
        <p:txBody>
          <a:bodyPr/>
          <a:lstStyle/>
          <a:p>
            <a:r>
              <a:rPr lang="en-US" sz="3600" dirty="0" smtClean="0"/>
              <a:t>Example (cont-d):  Redundancy Issues</a:t>
            </a:r>
            <a:endParaRPr lang="en-US" sz="3600" dirty="0"/>
          </a:p>
        </p:txBody>
      </p:sp>
      <p:sp>
        <p:nvSpPr>
          <p:cNvPr id="11269" name="Rectangle 5"/>
          <p:cNvSpPr>
            <a:spLocks noGrp="1" noChangeArrowheads="1"/>
          </p:cNvSpPr>
          <p:nvPr>
            <p:ph type="body" sz="half" idx="1"/>
          </p:nvPr>
        </p:nvSpPr>
        <p:spPr>
          <a:xfrm>
            <a:off x="228600" y="3581400"/>
            <a:ext cx="8077200" cy="2667000"/>
          </a:xfrm>
          <a:noFill/>
          <a:ln/>
        </p:spPr>
        <p:txBody>
          <a:bodyPr/>
          <a:lstStyle/>
          <a:p>
            <a:r>
              <a:rPr lang="en-US" sz="2000" dirty="0"/>
              <a:t>Problems due to R        W :</a:t>
            </a:r>
          </a:p>
          <a:p>
            <a:pPr lvl="1">
              <a:buSzPct val="75000"/>
            </a:pPr>
            <a:r>
              <a:rPr lang="en-US" sz="2000" i="1" u="sng" dirty="0">
                <a:solidFill>
                  <a:schemeClr val="accent2"/>
                </a:solidFill>
              </a:rPr>
              <a:t>Update anomaly</a:t>
            </a:r>
            <a:r>
              <a:rPr lang="en-US" sz="2000" dirty="0">
                <a:solidFill>
                  <a:schemeClr val="accent2"/>
                </a:solidFill>
              </a:rPr>
              <a:t>:  </a:t>
            </a:r>
            <a:r>
              <a:rPr lang="en-US" sz="2000" dirty="0"/>
              <a:t>Can  </a:t>
            </a:r>
            <a:r>
              <a:rPr lang="en-US" sz="2000" dirty="0" smtClean="0"/>
              <a:t>we </a:t>
            </a:r>
            <a:r>
              <a:rPr lang="en-US" sz="2000" dirty="0"/>
              <a:t>change W in just  </a:t>
            </a:r>
            <a:r>
              <a:rPr lang="en-US" sz="2000" dirty="0" smtClean="0"/>
              <a:t>the </a:t>
            </a:r>
            <a:r>
              <a:rPr lang="en-US" sz="2000" dirty="0"/>
              <a:t>1st  </a:t>
            </a:r>
            <a:r>
              <a:rPr lang="en-US" sz="2000" dirty="0" err="1"/>
              <a:t>tuple</a:t>
            </a:r>
            <a:r>
              <a:rPr lang="en-US" sz="2000" dirty="0"/>
              <a:t> of SNLRWH?</a:t>
            </a:r>
          </a:p>
          <a:p>
            <a:pPr lvl="1">
              <a:buSzPct val="75000"/>
            </a:pPr>
            <a:r>
              <a:rPr lang="en-US" sz="2000" i="1" u="sng" dirty="0">
                <a:solidFill>
                  <a:schemeClr val="accent2"/>
                </a:solidFill>
              </a:rPr>
              <a:t>Insertion anomaly</a:t>
            </a:r>
            <a:r>
              <a:rPr lang="en-US" sz="2000" dirty="0">
                <a:solidFill>
                  <a:schemeClr val="accent2"/>
                </a:solidFill>
              </a:rPr>
              <a:t>:  </a:t>
            </a:r>
            <a:r>
              <a:rPr lang="en-US" sz="2000" dirty="0"/>
              <a:t>What if we want to insert an employee and don’t know the hourly wage for his rating?</a:t>
            </a:r>
          </a:p>
          <a:p>
            <a:pPr lvl="1">
              <a:buSzPct val="75000"/>
            </a:pPr>
            <a:r>
              <a:rPr lang="en-US" sz="2000" i="1" u="sng" dirty="0">
                <a:solidFill>
                  <a:schemeClr val="accent2"/>
                </a:solidFill>
              </a:rPr>
              <a:t>Deletion anomaly</a:t>
            </a:r>
            <a:r>
              <a:rPr lang="en-US" sz="2000" dirty="0">
                <a:solidFill>
                  <a:schemeClr val="accent2"/>
                </a:solidFill>
              </a:rPr>
              <a:t>: </a:t>
            </a:r>
            <a:r>
              <a:rPr lang="en-US" sz="2000" dirty="0"/>
              <a:t>If we delete all employees with rating 5, we lose the information about the wage for rating 5!  </a:t>
            </a:r>
          </a:p>
        </p:txBody>
      </p:sp>
      <p:graphicFrame>
        <p:nvGraphicFramePr>
          <p:cNvPr id="11270" name="Object 6">
            <a:hlinkClick r:id="" action="ppaction://ole?verb=0"/>
          </p:cNvPr>
          <p:cNvGraphicFramePr>
            <a:graphicFrameLocks/>
          </p:cNvGraphicFramePr>
          <p:nvPr/>
        </p:nvGraphicFramePr>
        <p:xfrm>
          <a:off x="2701925" y="3581400"/>
          <a:ext cx="1641475" cy="825500"/>
        </p:xfrm>
        <a:graphic>
          <a:graphicData uri="http://schemas.openxmlformats.org/presentationml/2006/ole">
            <p:oleObj spid="_x0000_s108546" name="Equation" r:id="rId4" imgW="1641240" imgH="825480" progId="Equation.3">
              <p:embed/>
            </p:oleObj>
          </a:graphicData>
        </a:graphic>
      </p:graphicFrame>
      <p:graphicFrame>
        <p:nvGraphicFramePr>
          <p:cNvPr id="11271" name="Object 7">
            <a:hlinkClick r:id="" action="ppaction://ole?verb=0"/>
          </p:cNvPr>
          <p:cNvGraphicFramePr>
            <a:graphicFrameLocks/>
          </p:cNvGraphicFramePr>
          <p:nvPr/>
        </p:nvGraphicFramePr>
        <p:xfrm>
          <a:off x="2209800" y="838200"/>
          <a:ext cx="5089525" cy="2679700"/>
        </p:xfrm>
        <a:graphic>
          <a:graphicData uri="http://schemas.openxmlformats.org/presentationml/2006/ole">
            <p:oleObj spid="_x0000_s108547" name="Document" r:id="rId5" imgW="5089320" imgH="2679480" progId="Word.Document.8">
              <p:embed/>
            </p:oleObj>
          </a:graphicData>
        </a:graphic>
      </p:graphicFrame>
      <p:sp>
        <p:nvSpPr>
          <p:cNvPr id="15" name="Rectangle 14"/>
          <p:cNvSpPr/>
          <p:nvPr/>
        </p:nvSpPr>
        <p:spPr bwMode="auto">
          <a:xfrm>
            <a:off x="152400" y="3429000"/>
            <a:ext cx="8534400" cy="28194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xfrm>
            <a:off x="0" y="0"/>
            <a:ext cx="7772400" cy="1104900"/>
          </a:xfrm>
          <a:noFill/>
          <a:ln/>
        </p:spPr>
        <p:txBody>
          <a:bodyPr/>
          <a:lstStyle/>
          <a:p>
            <a:r>
              <a:rPr lang="en-US" sz="3200" dirty="0"/>
              <a:t>Example (</a:t>
            </a:r>
            <a:r>
              <a:rPr lang="en-US" sz="3200" dirty="0" smtClean="0"/>
              <a:t>Cont-d.):  Will two tables help?</a:t>
            </a:r>
            <a:endParaRPr lang="en-US" sz="3200" dirty="0"/>
          </a:p>
        </p:txBody>
      </p:sp>
      <p:graphicFrame>
        <p:nvGraphicFramePr>
          <p:cNvPr id="11272" name="Object 8">
            <a:hlinkClick r:id="" action="ppaction://ole?verb=0"/>
          </p:cNvPr>
          <p:cNvGraphicFramePr>
            <a:graphicFrameLocks/>
          </p:cNvGraphicFramePr>
          <p:nvPr/>
        </p:nvGraphicFramePr>
        <p:xfrm>
          <a:off x="152400" y="1371600"/>
          <a:ext cx="4392612" cy="2679700"/>
        </p:xfrm>
        <a:graphic>
          <a:graphicData uri="http://schemas.openxmlformats.org/presentationml/2006/ole">
            <p:oleObj spid="_x0000_s109572" name="Document" r:id="rId4" imgW="4392360" imgH="2679480" progId="Word.Document.8">
              <p:embed/>
            </p:oleObj>
          </a:graphicData>
        </a:graphic>
      </p:graphicFrame>
      <p:graphicFrame>
        <p:nvGraphicFramePr>
          <p:cNvPr id="11273" name="Object 9">
            <a:hlinkClick r:id="" action="ppaction://ole?verb=0"/>
          </p:cNvPr>
          <p:cNvGraphicFramePr>
            <a:graphicFrameLocks/>
          </p:cNvGraphicFramePr>
          <p:nvPr/>
        </p:nvGraphicFramePr>
        <p:xfrm>
          <a:off x="6248400" y="2133600"/>
          <a:ext cx="1127125" cy="1455737"/>
        </p:xfrm>
        <a:graphic>
          <a:graphicData uri="http://schemas.openxmlformats.org/presentationml/2006/ole">
            <p:oleObj spid="_x0000_s109573" name="Document" r:id="rId5" imgW="1126800" imgH="1455480" progId="Word.Document.8">
              <p:embed/>
            </p:oleObj>
          </a:graphicData>
        </a:graphic>
      </p:graphicFrame>
      <p:sp>
        <p:nvSpPr>
          <p:cNvPr id="11274" name="Rectangle 10"/>
          <p:cNvSpPr>
            <a:spLocks noChangeArrowheads="1"/>
          </p:cNvSpPr>
          <p:nvPr/>
        </p:nvSpPr>
        <p:spPr bwMode="auto">
          <a:xfrm>
            <a:off x="1600200" y="914400"/>
            <a:ext cx="2235200" cy="454025"/>
          </a:xfrm>
          <a:prstGeom prst="rect">
            <a:avLst/>
          </a:prstGeom>
          <a:noFill/>
          <a:ln w="9525">
            <a:noFill/>
            <a:miter lim="800000"/>
            <a:headEnd/>
            <a:tailEnd/>
          </a:ln>
          <a:effectLst/>
        </p:spPr>
        <p:txBody>
          <a:bodyPr wrap="none" lIns="90488" tIns="44450" rIns="90488" bIns="44450">
            <a:spAutoFit/>
          </a:bodyPr>
          <a:lstStyle/>
          <a:p>
            <a:r>
              <a:rPr lang="en-US" dirty="0">
                <a:latin typeface="Book Antiqua" pitchFamily="18" charset="0"/>
              </a:rPr>
              <a:t>Hourly_Emps2</a:t>
            </a:r>
          </a:p>
        </p:txBody>
      </p:sp>
      <p:sp>
        <p:nvSpPr>
          <p:cNvPr id="11275" name="Rectangle 11"/>
          <p:cNvSpPr>
            <a:spLocks noChangeArrowheads="1"/>
          </p:cNvSpPr>
          <p:nvPr/>
        </p:nvSpPr>
        <p:spPr bwMode="auto">
          <a:xfrm>
            <a:off x="6248400" y="1524000"/>
            <a:ext cx="1082675" cy="454025"/>
          </a:xfrm>
          <a:prstGeom prst="rect">
            <a:avLst/>
          </a:prstGeom>
          <a:noFill/>
          <a:ln w="9525">
            <a:noFill/>
            <a:miter lim="800000"/>
            <a:headEnd/>
            <a:tailEnd/>
          </a:ln>
          <a:effectLst/>
        </p:spPr>
        <p:txBody>
          <a:bodyPr wrap="none" lIns="90488" tIns="44450" rIns="90488" bIns="44450">
            <a:spAutoFit/>
          </a:bodyPr>
          <a:lstStyle/>
          <a:p>
            <a:r>
              <a:rPr lang="en-US" dirty="0">
                <a:latin typeface="Book Antiqua" pitchFamily="18" charset="0"/>
              </a:rPr>
              <a:t>Wages</a:t>
            </a:r>
          </a:p>
        </p:txBody>
      </p:sp>
      <p:sp>
        <p:nvSpPr>
          <p:cNvPr id="20" name="Rectangle 5"/>
          <p:cNvSpPr>
            <a:spLocks noGrp="1" noChangeArrowheads="1"/>
          </p:cNvSpPr>
          <p:nvPr>
            <p:ph type="body" sz="half" idx="1"/>
          </p:nvPr>
        </p:nvSpPr>
        <p:spPr>
          <a:xfrm>
            <a:off x="228600" y="3886200"/>
            <a:ext cx="8077200" cy="2667000"/>
          </a:xfrm>
          <a:noFill/>
          <a:ln/>
        </p:spPr>
        <p:txBody>
          <a:bodyPr/>
          <a:lstStyle/>
          <a:p>
            <a:r>
              <a:rPr lang="en-US" sz="2000" dirty="0" smtClean="0"/>
              <a:t>Now let’s check again:</a:t>
            </a:r>
            <a:endParaRPr lang="en-US" sz="2000" dirty="0"/>
          </a:p>
          <a:p>
            <a:pPr lvl="1">
              <a:buSzPct val="75000"/>
            </a:pPr>
            <a:r>
              <a:rPr lang="en-US" sz="2000" i="1" u="sng" dirty="0">
                <a:solidFill>
                  <a:schemeClr val="accent2"/>
                </a:solidFill>
              </a:rPr>
              <a:t>Update anomaly</a:t>
            </a:r>
            <a:r>
              <a:rPr lang="en-US" sz="2000" dirty="0">
                <a:solidFill>
                  <a:schemeClr val="accent2"/>
                </a:solidFill>
              </a:rPr>
              <a:t>:  </a:t>
            </a:r>
            <a:r>
              <a:rPr lang="en-US" sz="2000" dirty="0"/>
              <a:t>Can  </a:t>
            </a:r>
            <a:r>
              <a:rPr lang="en-US" sz="2000" dirty="0" smtClean="0"/>
              <a:t>we </a:t>
            </a:r>
            <a:r>
              <a:rPr lang="en-US" sz="2000" dirty="0"/>
              <a:t>change W in just  </a:t>
            </a:r>
            <a:r>
              <a:rPr lang="en-US" sz="2000" dirty="0" smtClean="0"/>
              <a:t>the </a:t>
            </a:r>
            <a:r>
              <a:rPr lang="en-US" sz="2000" dirty="0"/>
              <a:t>1st  </a:t>
            </a:r>
            <a:r>
              <a:rPr lang="en-US" sz="2000" dirty="0" err="1"/>
              <a:t>tuple</a:t>
            </a:r>
            <a:r>
              <a:rPr lang="en-US" sz="2000" dirty="0"/>
              <a:t> of </a:t>
            </a:r>
            <a:r>
              <a:rPr lang="en-US" sz="2000" dirty="0" smtClean="0"/>
              <a:t>Wages?</a:t>
            </a:r>
            <a:endParaRPr lang="en-US" sz="2000" dirty="0"/>
          </a:p>
          <a:p>
            <a:pPr lvl="1">
              <a:buSzPct val="75000"/>
            </a:pPr>
            <a:r>
              <a:rPr lang="en-US" sz="2000" i="1" u="sng" dirty="0">
                <a:solidFill>
                  <a:schemeClr val="accent2"/>
                </a:solidFill>
              </a:rPr>
              <a:t>Insertion anomaly</a:t>
            </a:r>
            <a:r>
              <a:rPr lang="en-US" sz="2000" dirty="0">
                <a:solidFill>
                  <a:schemeClr val="accent2"/>
                </a:solidFill>
              </a:rPr>
              <a:t>:  </a:t>
            </a:r>
            <a:r>
              <a:rPr lang="en-US" sz="2000" dirty="0"/>
              <a:t>What if we want to insert an employee </a:t>
            </a:r>
            <a:r>
              <a:rPr lang="en-US" sz="2000" dirty="0" smtClean="0"/>
              <a:t>in Hourly_Emps2 and </a:t>
            </a:r>
            <a:r>
              <a:rPr lang="en-US" sz="2000" dirty="0"/>
              <a:t>don’t know the hourly wage for his rating?</a:t>
            </a:r>
          </a:p>
          <a:p>
            <a:pPr lvl="1">
              <a:buSzPct val="75000"/>
            </a:pPr>
            <a:r>
              <a:rPr lang="en-US" sz="2000" i="1" u="sng" dirty="0">
                <a:solidFill>
                  <a:schemeClr val="accent2"/>
                </a:solidFill>
              </a:rPr>
              <a:t>Deletion anomaly</a:t>
            </a:r>
            <a:r>
              <a:rPr lang="en-US" sz="2000" dirty="0">
                <a:solidFill>
                  <a:schemeClr val="accent2"/>
                </a:solidFill>
              </a:rPr>
              <a:t>: </a:t>
            </a:r>
            <a:r>
              <a:rPr lang="en-US" sz="2000" dirty="0"/>
              <a:t>If we delete all employees with rating </a:t>
            </a:r>
            <a:r>
              <a:rPr lang="en-US" sz="2000" dirty="0" smtClean="0"/>
              <a:t>5 in Hour;_Emps2, do we </a:t>
            </a:r>
            <a:r>
              <a:rPr lang="en-US" sz="2000" dirty="0"/>
              <a:t>lose the information about the wage for rating </a:t>
            </a:r>
            <a:r>
              <a:rPr lang="en-US" sz="2000" dirty="0" smtClean="0"/>
              <a:t>5?  </a:t>
            </a:r>
            <a:endParaRPr lang="en-US" sz="2000" dirty="0"/>
          </a:p>
        </p:txBody>
      </p:sp>
      <p:sp>
        <p:nvSpPr>
          <p:cNvPr id="22" name="Rectangle 21"/>
          <p:cNvSpPr/>
          <p:nvPr/>
        </p:nvSpPr>
        <p:spPr bwMode="auto">
          <a:xfrm>
            <a:off x="152400" y="3886200"/>
            <a:ext cx="8534400" cy="28194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decomposition</a:t>
            </a:r>
            <a:endParaRPr lang="en-US" dirty="0"/>
          </a:p>
        </p:txBody>
      </p:sp>
      <p:sp>
        <p:nvSpPr>
          <p:cNvPr id="3" name="Content Placeholder 2"/>
          <p:cNvSpPr>
            <a:spLocks noGrp="1"/>
          </p:cNvSpPr>
          <p:nvPr>
            <p:ph idx="1"/>
          </p:nvPr>
        </p:nvSpPr>
        <p:spPr>
          <a:xfrm>
            <a:off x="762000" y="1676400"/>
            <a:ext cx="7772400" cy="4076700"/>
          </a:xfrm>
        </p:spPr>
        <p:txBody>
          <a:bodyPr/>
          <a:lstStyle/>
          <a:p>
            <a:pPr marL="514350" indent="-514350">
              <a:buFont typeface="+mj-lt"/>
              <a:buAutoNum type="arabicPeriod"/>
            </a:pPr>
            <a:r>
              <a:rPr lang="en-US" dirty="0" smtClean="0"/>
              <a:t>Query Performance may degrade</a:t>
            </a:r>
          </a:p>
          <a:p>
            <a:pPr marL="514350" indent="-514350">
              <a:buFont typeface="+mj-lt"/>
              <a:buAutoNum type="arabicPeriod"/>
            </a:pPr>
            <a:r>
              <a:rPr lang="en-US" dirty="0" smtClean="0"/>
              <a:t>Decomposed tables may be </a:t>
            </a:r>
            <a:r>
              <a:rPr lang="en-US" dirty="0" err="1" smtClean="0"/>
              <a:t>lossy</a:t>
            </a:r>
            <a:r>
              <a:rPr lang="en-US" dirty="0" smtClean="0"/>
              <a:t>, </a:t>
            </a:r>
            <a:r>
              <a:rPr lang="en-US" dirty="0" err="1" smtClean="0"/>
              <a:t>ie</a:t>
            </a:r>
            <a:r>
              <a:rPr lang="en-US" dirty="0" smtClean="0"/>
              <a:t> may not be able to reconstruct original table. </a:t>
            </a:r>
          </a:p>
          <a:p>
            <a:pPr marL="514350" indent="-514350">
              <a:buFont typeface="+mj-lt"/>
              <a:buAutoNum type="arabicPeriod"/>
            </a:pPr>
            <a:r>
              <a:rPr lang="en-US" dirty="0" smtClean="0"/>
              <a:t>Performance issue with constraint Checking: May require a join across split tables.  </a:t>
            </a:r>
          </a:p>
          <a:p>
            <a:endParaRPr lang="en-US" dirty="0" smtClean="0"/>
          </a:p>
          <a:p>
            <a:r>
              <a:rPr lang="en-US" dirty="0" smtClean="0"/>
              <a:t>These issues will be discussed further in this chapter, along with special decompositions (BCNF, 3NF) that may address some of these issues.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124" name="Rectangle 4"/>
          <p:cNvSpPr>
            <a:spLocks noGrp="1" noChangeArrowheads="1"/>
          </p:cNvSpPr>
          <p:nvPr>
            <p:ph type="title"/>
          </p:nvPr>
        </p:nvSpPr>
        <p:spPr>
          <a:noFill/>
          <a:ln/>
        </p:spPr>
        <p:txBody>
          <a:bodyPr/>
          <a:lstStyle/>
          <a:p>
            <a:r>
              <a:rPr lang="en-US" dirty="0" smtClean="0"/>
              <a:t>In summary …</a:t>
            </a:r>
            <a:endParaRPr lang="en-US" dirty="0"/>
          </a:p>
        </p:txBody>
      </p:sp>
      <p:sp>
        <p:nvSpPr>
          <p:cNvPr id="5125" name="Rectangle 5"/>
          <p:cNvSpPr>
            <a:spLocks noGrp="1" noChangeArrowheads="1"/>
          </p:cNvSpPr>
          <p:nvPr>
            <p:ph type="body" idx="1"/>
          </p:nvPr>
        </p:nvSpPr>
        <p:spPr>
          <a:xfrm>
            <a:off x="0" y="1447800"/>
            <a:ext cx="8991600" cy="4724400"/>
          </a:xfrm>
          <a:noFill/>
          <a:ln/>
        </p:spPr>
        <p:txBody>
          <a:bodyPr/>
          <a:lstStyle/>
          <a:p>
            <a:r>
              <a:rPr lang="en-US" i="1" dirty="0">
                <a:solidFill>
                  <a:schemeClr val="accent2"/>
                </a:solidFill>
              </a:rPr>
              <a:t>Redundancy</a:t>
            </a:r>
            <a:r>
              <a:rPr lang="en-US" dirty="0">
                <a:solidFill>
                  <a:schemeClr val="accent2"/>
                </a:solidFill>
              </a:rPr>
              <a:t> </a:t>
            </a:r>
            <a:r>
              <a:rPr lang="en-US" dirty="0"/>
              <a:t>is at the root of several problems associated with relational schemas:</a:t>
            </a:r>
          </a:p>
          <a:p>
            <a:pPr lvl="1">
              <a:buSzPct val="75000"/>
            </a:pPr>
            <a:r>
              <a:rPr lang="en-US" dirty="0">
                <a:solidFill>
                  <a:schemeClr val="accent2"/>
                </a:solidFill>
              </a:rPr>
              <a:t>redundant storage, insert/delete/update anomalies</a:t>
            </a:r>
            <a:endParaRPr lang="en-US" dirty="0"/>
          </a:p>
          <a:p>
            <a:r>
              <a:rPr lang="en-US" dirty="0"/>
              <a:t>Integrity constraints, in particular</a:t>
            </a:r>
            <a:r>
              <a:rPr lang="en-US" i="1" dirty="0"/>
              <a:t> </a:t>
            </a:r>
            <a:r>
              <a:rPr lang="en-US" i="1" dirty="0">
                <a:solidFill>
                  <a:schemeClr val="accent2"/>
                </a:solidFill>
              </a:rPr>
              <a:t>functional dependencies</a:t>
            </a:r>
            <a:r>
              <a:rPr lang="en-US" dirty="0"/>
              <a:t>, can be used to identify schemas with such problems and to suggest refinements.</a:t>
            </a:r>
          </a:p>
          <a:p>
            <a:r>
              <a:rPr lang="en-US" dirty="0"/>
              <a:t>Main refinement technique:  </a:t>
            </a:r>
            <a:r>
              <a:rPr lang="en-US" i="1" u="sng" dirty="0">
                <a:solidFill>
                  <a:schemeClr val="accent2"/>
                </a:solidFill>
              </a:rPr>
              <a:t>decomposition</a:t>
            </a:r>
            <a:r>
              <a:rPr lang="en-US" dirty="0"/>
              <a:t> (replacing ABCD with, say, AB and BCD, or ACD and ABD).</a:t>
            </a:r>
          </a:p>
          <a:p>
            <a:r>
              <a:rPr lang="en-US" dirty="0"/>
              <a:t>Decomposition should be used judiciously:</a:t>
            </a:r>
          </a:p>
          <a:p>
            <a:pPr lvl="1">
              <a:buSzPct val="75000"/>
            </a:pPr>
            <a:r>
              <a:rPr lang="en-US" dirty="0"/>
              <a:t>Is there reason to decompose a relation?</a:t>
            </a:r>
          </a:p>
          <a:p>
            <a:pPr lvl="1">
              <a:buSzPct val="75000"/>
            </a:pPr>
            <a:r>
              <a:rPr lang="en-US" dirty="0"/>
              <a:t>What problems (if any) does the decomposition cause?</a:t>
            </a: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l16">
  <a:themeElements>
    <a:clrScheme name="">
      <a:dk1>
        <a:srgbClr val="005400"/>
      </a:dk1>
      <a:lt1>
        <a:srgbClr val="FFF6E9"/>
      </a:lt1>
      <a:dk2>
        <a:srgbClr val="000000"/>
      </a:dk2>
      <a:lt2>
        <a:srgbClr val="C8FEC8"/>
      </a:lt2>
      <a:accent1>
        <a:srgbClr val="438E00"/>
      </a:accent1>
      <a:accent2>
        <a:srgbClr val="FC0128"/>
      </a:accent2>
      <a:accent3>
        <a:srgbClr val="FFFAF2"/>
      </a:accent3>
      <a:accent4>
        <a:srgbClr val="004600"/>
      </a:accent4>
      <a:accent5>
        <a:srgbClr val="B0C6AA"/>
      </a:accent5>
      <a:accent6>
        <a:srgbClr val="E40123"/>
      </a:accent6>
      <a:hlink>
        <a:srgbClr val="4C2E00"/>
      </a:hlink>
      <a:folHlink>
        <a:srgbClr val="BC3700"/>
      </a:folHlink>
    </a:clrScheme>
    <a:fontScheme name="l16">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1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1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1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1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1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1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1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1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1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1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1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1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c:\msoffice\powerpnt\raghu\book\slides\l16.ppt</Template>
  <TotalTime>778</TotalTime>
  <Pages>25</Pages>
  <Words>4650</Words>
  <Application>Microsoft PowerPoint 4.0</Application>
  <PresentationFormat>On-screen Show (4:3)</PresentationFormat>
  <Paragraphs>461</Paragraphs>
  <Slides>56</Slides>
  <Notes>33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56</vt:i4>
      </vt:variant>
    </vt:vector>
  </HeadingPairs>
  <TitlesOfParts>
    <vt:vector size="59" baseType="lpstr">
      <vt:lpstr>l16</vt:lpstr>
      <vt:lpstr>Equation</vt:lpstr>
      <vt:lpstr>Document</vt:lpstr>
      <vt:lpstr>Schema Refinement and  Normal Forms</vt:lpstr>
      <vt:lpstr>Chapter Goal</vt:lpstr>
      <vt:lpstr>Outline</vt:lpstr>
      <vt:lpstr>Overview of the approach</vt:lpstr>
      <vt:lpstr>Example:  Constraints on Entity Set</vt:lpstr>
      <vt:lpstr>Example (cont-d):  Redundancy Issues</vt:lpstr>
      <vt:lpstr>Example (Cont-d.):  Will two tables help?</vt:lpstr>
      <vt:lpstr>Problems with decomposition</vt:lpstr>
      <vt:lpstr>In summary …</vt:lpstr>
      <vt:lpstr>Outline</vt:lpstr>
      <vt:lpstr>Functional Dependencies (FDs)</vt:lpstr>
      <vt:lpstr>FD Example</vt:lpstr>
      <vt:lpstr>Outline</vt:lpstr>
      <vt:lpstr>Reasoning About FDs</vt:lpstr>
      <vt:lpstr>Reasoning About FDs  (Contd.)</vt:lpstr>
      <vt:lpstr>Reasoning About FDs  (Contd.)</vt:lpstr>
      <vt:lpstr>Attribute Closure Ex.</vt:lpstr>
      <vt:lpstr>Example problems (1)</vt:lpstr>
      <vt:lpstr>Example problems (2)</vt:lpstr>
      <vt:lpstr>Outline</vt:lpstr>
      <vt:lpstr>Normal Forms</vt:lpstr>
      <vt:lpstr>Characterizing Normal Forms</vt:lpstr>
      <vt:lpstr>Boyce-Codd Normal Form  (BCNF)</vt:lpstr>
      <vt:lpstr>Third Normal Form  (3NF)</vt:lpstr>
      <vt:lpstr>Redundancy in 3NF - Example</vt:lpstr>
      <vt:lpstr>2 NF and 1NF</vt:lpstr>
      <vt:lpstr>Examples – Normal Forms</vt:lpstr>
      <vt:lpstr>Example problems (2)</vt:lpstr>
      <vt:lpstr>Outline</vt:lpstr>
      <vt:lpstr>Decomposition of a Relation Scheme</vt:lpstr>
      <vt:lpstr>Example Decomposition</vt:lpstr>
      <vt:lpstr>Problems with Decompositions</vt:lpstr>
      <vt:lpstr>Example  with Lossy Decomposition</vt:lpstr>
      <vt:lpstr>Lossless Join Decompositions</vt:lpstr>
      <vt:lpstr>More on Lossless Join</vt:lpstr>
      <vt:lpstr>Example 1 Lossless Join</vt:lpstr>
      <vt:lpstr>Example 2 – Lossless Join</vt:lpstr>
      <vt:lpstr>Example – Illustrating issue with Dependency Preserving Decomposition</vt:lpstr>
      <vt:lpstr>Dependency Preserving Decompositions </vt:lpstr>
      <vt:lpstr>Example - Dependency Preserving Decompositions does not imply Lossless</vt:lpstr>
      <vt:lpstr>Outline</vt:lpstr>
      <vt:lpstr>Decomposition into BCNF</vt:lpstr>
      <vt:lpstr>BCNF and Dependency Preservation – Fix creates redundancy</vt:lpstr>
      <vt:lpstr>Decomposition into 3NF</vt:lpstr>
      <vt:lpstr>Minimal Cover for a Set of FDs</vt:lpstr>
      <vt:lpstr>Outline</vt:lpstr>
      <vt:lpstr>How are FDs used in practice? – Refining ER Diagrams and Conceptual Designs</vt:lpstr>
      <vt:lpstr>Constraint on an Entity set</vt:lpstr>
      <vt:lpstr>Constraints on a relationship Set</vt:lpstr>
      <vt:lpstr>Identifying Attributes of Entities</vt:lpstr>
      <vt:lpstr>Summary of Schema Refinement</vt:lpstr>
      <vt:lpstr>Backup:  Additional Examples</vt:lpstr>
      <vt:lpstr>What Does 3NF Achieve?</vt:lpstr>
      <vt:lpstr>Review - Characterizing Normal Forms</vt:lpstr>
      <vt:lpstr>Forms and Decomposition Example (1)</vt:lpstr>
      <vt:lpstr>Forms and Decomposition Example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Schema Refinement and Normal Forms</dc:title>
  <dc:subject>Database Management Systems</dc:subject>
  <dc:creator>Raghu Ramakrishnan and Johannes Gehrke</dc:creator>
  <cp:keywords>Chapter 19</cp:keywords>
  <dc:description/>
  <cp:lastModifiedBy>Hazem</cp:lastModifiedBy>
  <cp:revision>148</cp:revision>
  <cp:lastPrinted>1995-11-22T12:55:14Z</cp:lastPrinted>
  <dcterms:created xsi:type="dcterms:W3CDTF">1997-01-16T23:03:36Z</dcterms:created>
  <dcterms:modified xsi:type="dcterms:W3CDTF">2010-05-10T21:14:53Z</dcterms:modified>
</cp:coreProperties>
</file>