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95" r:id="rId3"/>
    <p:sldId id="272" r:id="rId4"/>
    <p:sldId id="257" r:id="rId5"/>
    <p:sldId id="262" r:id="rId6"/>
    <p:sldId id="263" r:id="rId7"/>
    <p:sldId id="266" r:id="rId8"/>
    <p:sldId id="304" r:id="rId9"/>
    <p:sldId id="273" r:id="rId10"/>
    <p:sldId id="296" r:id="rId11"/>
    <p:sldId id="297" r:id="rId12"/>
    <p:sldId id="275" r:id="rId13"/>
    <p:sldId id="301" r:id="rId14"/>
    <p:sldId id="302" r:id="rId15"/>
    <p:sldId id="276" r:id="rId16"/>
    <p:sldId id="258" r:id="rId17"/>
    <p:sldId id="277" r:id="rId18"/>
    <p:sldId id="278" r:id="rId19"/>
    <p:sldId id="259" r:id="rId20"/>
    <p:sldId id="260" r:id="rId21"/>
    <p:sldId id="279" r:id="rId22"/>
    <p:sldId id="282" r:id="rId23"/>
    <p:sldId id="283" r:id="rId24"/>
    <p:sldId id="284" r:id="rId25"/>
    <p:sldId id="285" r:id="rId26"/>
    <p:sldId id="305" r:id="rId27"/>
    <p:sldId id="289" r:id="rId28"/>
    <p:sldId id="306" r:id="rId29"/>
    <p:sldId id="269" r:id="rId30"/>
    <p:sldId id="291" r:id="rId31"/>
    <p:sldId id="292" r:id="rId32"/>
    <p:sldId id="294" r:id="rId33"/>
    <p:sldId id="270" r:id="rId34"/>
    <p:sldId id="271" r:id="rId35"/>
    <p:sldId id="293" r:id="rId36"/>
    <p:sldId id="307" r:id="rId37"/>
    <p:sldId id="308" r:id="rId38"/>
    <p:sldId id="309" r:id="rId39"/>
    <p:sldId id="310" r:id="rId40"/>
    <p:sldId id="311" r:id="rId41"/>
    <p:sldId id="312" r:id="rId42"/>
    <p:sldId id="313"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7FFF00"/>
    <a:srgbClr val="8CF4EA"/>
    <a:srgbClr val="9234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2813" y="4341813"/>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5613"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1225"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66838"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0863"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a:t>
            </a:r>
          </a:p>
        </p:txBody>
      </p:sp>
      <p:sp>
        <p:nvSpPr>
          <p:cNvPr id="4100"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50938" y="692150"/>
            <a:ext cx="4556125" cy="341630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8.</a:t>
            </a:r>
          </a:p>
          <a:p>
            <a:endParaRPr lang="en-US"/>
          </a:p>
          <a:p>
            <a:r>
              <a:rPr lang="en-US"/>
              <a:t>Chapter 1: Introduction to Database Systems</a:t>
            </a:r>
          </a:p>
          <a:p>
            <a:r>
              <a:rPr lang="en-US"/>
              <a:t>Chapter 2: The Entity-Relationship Model	</a:t>
            </a:r>
          </a:p>
          <a:p>
            <a:r>
              <a:rPr lang="en-US"/>
              <a:t>Chapter 3: The Relational Model</a:t>
            </a:r>
          </a:p>
          <a:p>
            <a:r>
              <a:rPr lang="en-US"/>
              <a:t>Chapter 4 (Part A): Relational Algebra</a:t>
            </a:r>
          </a:p>
          <a:p>
            <a:r>
              <a:rPr lang="en-US"/>
              <a:t>Chapter 4 (Part B): Relational Calculus</a:t>
            </a:r>
          </a:p>
          <a:p>
            <a:r>
              <a:rPr lang="en-US"/>
              <a:t>Chapter 5: SQL: Queries, Programming, Triggers</a:t>
            </a:r>
          </a:p>
          <a:p>
            <a:r>
              <a:rPr lang="en-US"/>
              <a:t>Chapter 6: Query-by-Example (QBE)</a:t>
            </a:r>
          </a:p>
          <a:p>
            <a:r>
              <a:rPr lang="en-US"/>
              <a:t>Chapter 7: Storing Data: Disks and Files</a:t>
            </a:r>
          </a:p>
          <a:p>
            <a:r>
              <a:rPr lang="en-US"/>
              <a:t>Chapter 8: File Organizations and Indexing</a:t>
            </a:r>
          </a:p>
          <a:p>
            <a:r>
              <a:rPr lang="en-US"/>
              <a:t>Chapter 9: Tree-Structured Indexing</a:t>
            </a:r>
          </a:p>
          <a:p>
            <a:r>
              <a:rPr lang="en-US"/>
              <a:t>Chapter 10: Hash-Based Indexing</a:t>
            </a:r>
          </a:p>
          <a:p>
            <a:r>
              <a:rPr lang="en-US"/>
              <a:t>Chapter 11: External Sorting</a:t>
            </a:r>
          </a:p>
          <a:p>
            <a:r>
              <a:rPr lang="en-US"/>
              <a:t>Chapter 12 (Part A): Evaluation of Relational Operators</a:t>
            </a:r>
          </a:p>
          <a:p>
            <a:r>
              <a:rPr lang="en-US"/>
              <a:t>Chapter 12 (Part B): Evaluation of Relational Operators: Other Techniques</a:t>
            </a:r>
          </a:p>
          <a:p>
            <a:r>
              <a:rPr lang="en-US"/>
              <a:t>Chapter 13: Introduction to Query Optimization</a:t>
            </a:r>
          </a:p>
          <a:p>
            <a:r>
              <a:rPr lang="en-US"/>
              <a:t>Chapter 14: A Typical Relational Optimizer</a:t>
            </a:r>
          </a:p>
          <a:p>
            <a:r>
              <a:rPr lang="en-US"/>
              <a:t>Chapter 15: Schema Refinement and Normal Forms</a:t>
            </a:r>
          </a:p>
          <a:p>
            <a:r>
              <a:rPr lang="en-US"/>
              <a:t>Chapter 16 (Part A): Physical Database Design</a:t>
            </a:r>
          </a:p>
          <a:p>
            <a:r>
              <a:rPr lang="en-US"/>
              <a:t>Chapter 16 (Part B): Database Tuning</a:t>
            </a:r>
          </a:p>
          <a:p>
            <a:r>
              <a:rPr lang="en-US"/>
              <a:t>Chapter 17: Security</a:t>
            </a:r>
          </a:p>
          <a:p>
            <a:r>
              <a:rPr lang="en-US"/>
              <a:t>Chapter 18: Transaction Management Overview</a:t>
            </a:r>
          </a:p>
          <a:p>
            <a:r>
              <a:rPr lang="en-US"/>
              <a:t>Chapter 19: Concurrency Control</a:t>
            </a:r>
          </a:p>
          <a:p>
            <a:r>
              <a:rPr lang="en-US"/>
              <a:t>Chapter 20: Crash Recovery</a:t>
            </a:r>
          </a:p>
          <a:p>
            <a:r>
              <a:rPr lang="en-US"/>
              <a:t>Chapter 21: Parallel and Distributed Databases</a:t>
            </a:r>
          </a:p>
          <a:p>
            <a:r>
              <a:rPr lang="en-US"/>
              <a:t>Chapter 22: Internet Databases</a:t>
            </a:r>
          </a:p>
          <a:p>
            <a:r>
              <a:rPr lang="en-US"/>
              <a:t>Chapter 23: Decision Support</a:t>
            </a:r>
          </a:p>
          <a:p>
            <a:r>
              <a:rPr lang="en-US"/>
              <a:t>Chapter 24: Data Mining</a:t>
            </a:r>
          </a:p>
          <a:p>
            <a:r>
              <a:rPr lang="en-US"/>
              <a:t>Chapter 25: Object-Database Systems</a:t>
            </a:r>
          </a:p>
          <a:p>
            <a:r>
              <a:rPr lang="en-US"/>
              <a:t>Chapter 26: Spatial Data Management</a:t>
            </a:r>
          </a:p>
          <a:p>
            <a:r>
              <a:rPr lang="en-US"/>
              <a:t>Chapter 27: Deductive Databases</a:t>
            </a:r>
          </a:p>
          <a:p>
            <a:r>
              <a:rPr lang="en-US"/>
              <a:t>Chapter 28: Additional Topics</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50938" y="692150"/>
            <a:ext cx="4556125" cy="3416300"/>
          </a:xfrm>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xfrm>
            <a:off x="3884613" y="8685213"/>
            <a:ext cx="2971800" cy="457200"/>
          </a:xfrm>
          <a:prstGeom prst="rect">
            <a:avLst/>
          </a:prstGeom>
          <a:noFill/>
        </p:spPr>
        <p:txBody>
          <a:bodyPr/>
          <a:lstStyle/>
          <a:p>
            <a:fld id="{CABD5594-DC73-4850-9564-B7A0D215D58E}"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3884613" y="8685213"/>
            <a:ext cx="2971800" cy="457200"/>
          </a:xfrm>
          <a:prstGeom prst="rect">
            <a:avLst/>
          </a:prstGeom>
          <a:noFill/>
        </p:spPr>
        <p:txBody>
          <a:bodyPr/>
          <a:lstStyle/>
          <a:p>
            <a:fld id="{F84ECCBB-7D69-4FF8-9098-0F9CA4377461}" type="slidenum">
              <a:rPr lang="en-US" smtClean="0"/>
              <a:pPr/>
              <a:t>11</a:t>
            </a:fld>
            <a:endParaRPr lang="en-US" smtClean="0"/>
          </a:p>
        </p:txBody>
      </p:sp>
      <p:sp>
        <p:nvSpPr>
          <p:cNvPr id="66563"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4</a:t>
            </a:r>
          </a:p>
        </p:txBody>
      </p:sp>
      <p:sp>
        <p:nvSpPr>
          <p:cNvPr id="24580"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50938" y="692150"/>
            <a:ext cx="4556125" cy="3416300"/>
          </a:xfrm>
          <a:ln cap="flat"/>
        </p:spPr>
      </p:sp>
      <p:sp>
        <p:nvSpPr>
          <p:cNvPr id="24583"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xfrm>
            <a:off x="3884613" y="8685213"/>
            <a:ext cx="2971800" cy="457200"/>
          </a:xfrm>
          <a:prstGeom prst="rect">
            <a:avLst/>
          </a:prstGeom>
          <a:noFill/>
        </p:spPr>
        <p:txBody>
          <a:bodyPr/>
          <a:lstStyle/>
          <a:p>
            <a:fld id="{96502680-8440-438A-A5B0-A3325F3586F4}" type="slidenum">
              <a:rPr lang="en-US" smtClean="0"/>
              <a:pPr/>
              <a:t>13</a:t>
            </a:fld>
            <a:endParaRPr lang="en-US" smtClean="0"/>
          </a:p>
        </p:txBody>
      </p:sp>
      <p:sp>
        <p:nvSpPr>
          <p:cNvPr id="55299"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r>
              <a:rPr lang="en-US" smtClean="0"/>
              <a:t>Second figure illustrates how difficult it can be to keep a tree balanced.  In this case, rebalancing the BST to maintain the complete tree shape requires that all nodes be moved.  This is too expensive to be practical.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884613" y="8685213"/>
            <a:ext cx="2971800" cy="457200"/>
          </a:xfrm>
          <a:prstGeom prst="rect">
            <a:avLst/>
          </a:prstGeom>
          <a:noFill/>
        </p:spPr>
        <p:txBody>
          <a:bodyPr/>
          <a:lstStyle/>
          <a:p>
            <a:fld id="{22D3F74D-F784-4074-AC0C-8A793EE5495C}" type="slidenum">
              <a:rPr lang="en-US" smtClean="0"/>
              <a:pPr/>
              <a:t>14</a:t>
            </a:fld>
            <a:endParaRPr lang="en-US" smtClean="0"/>
          </a:p>
        </p:txBody>
      </p:sp>
      <p:sp>
        <p:nvSpPr>
          <p:cNvPr id="56323"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15</a:t>
            </a:r>
          </a:p>
        </p:txBody>
      </p:sp>
      <p:sp>
        <p:nvSpPr>
          <p:cNvPr id="26628"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50938" y="692150"/>
            <a:ext cx="4556125" cy="3416300"/>
          </a:xfrm>
          <a:ln cap="flat"/>
        </p:spPr>
      </p:sp>
      <p:sp>
        <p:nvSpPr>
          <p:cNvPr id="26631"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3</a:t>
            </a:r>
          </a:p>
        </p:txBody>
      </p:sp>
      <p:sp>
        <p:nvSpPr>
          <p:cNvPr id="28676"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50938" y="692150"/>
            <a:ext cx="4556125" cy="3416300"/>
          </a:xfrm>
          <a:ln cap="flat"/>
        </p:spPr>
      </p:sp>
      <p:sp>
        <p:nvSpPr>
          <p:cNvPr id="2867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cap="flat"/>
        </p:spPr>
      </p:sp>
      <p:sp>
        <p:nvSpPr>
          <p:cNvPr id="307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cap="flat"/>
        </p:spPr>
      </p:sp>
      <p:sp>
        <p:nvSpPr>
          <p:cNvPr id="327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4</a:t>
            </a:r>
          </a:p>
        </p:txBody>
      </p:sp>
      <p:sp>
        <p:nvSpPr>
          <p:cNvPr id="34820"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50938" y="692150"/>
            <a:ext cx="4556125" cy="3416300"/>
          </a:xfrm>
          <a:ln cap="flat"/>
        </p:spPr>
      </p:sp>
      <p:sp>
        <p:nvSpPr>
          <p:cNvPr id="3482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40963"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a:r>
              <a:rPr lang="en-US" sz="1000" i="1"/>
              <a:t>22</a:t>
            </a:r>
          </a:p>
        </p:txBody>
      </p:sp>
      <p:sp>
        <p:nvSpPr>
          <p:cNvPr id="40964"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40965"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40966" name="Rectangle 6"/>
          <p:cNvSpPr>
            <a:spLocks noGrp="1" noRot="1" noChangeAspect="1" noChangeArrowheads="1" noTextEdit="1"/>
          </p:cNvSpPr>
          <p:nvPr>
            <p:ph type="sldImg"/>
          </p:nvPr>
        </p:nvSpPr>
        <p:spPr>
          <a:xfrm>
            <a:off x="1150938" y="692150"/>
            <a:ext cx="4556125" cy="3416300"/>
          </a:xfrm>
          <a:ln cap="flat"/>
        </p:spPr>
      </p:sp>
      <p:sp>
        <p:nvSpPr>
          <p:cNvPr id="40967" name="Rectangle 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5</a:t>
            </a:r>
          </a:p>
        </p:txBody>
      </p:sp>
      <p:sp>
        <p:nvSpPr>
          <p:cNvPr id="36868"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5</a:t>
            </a:r>
          </a:p>
        </p:txBody>
      </p:sp>
      <p:sp>
        <p:nvSpPr>
          <p:cNvPr id="38916"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38917"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50938" y="692150"/>
            <a:ext cx="4556125" cy="3416300"/>
          </a:xfrm>
          <a:ln cap="flat"/>
        </p:spPr>
      </p:sp>
      <p:sp>
        <p:nvSpPr>
          <p:cNvPr id="3891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11</a:t>
            </a:r>
          </a:p>
        </p:txBody>
      </p:sp>
      <p:sp>
        <p:nvSpPr>
          <p:cNvPr id="4096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096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0966" name="Rectangle 6"/>
          <p:cNvSpPr>
            <a:spLocks noGrp="1" noRot="1" noChangeAspect="1" noChangeArrowheads="1" noTextEdit="1"/>
          </p:cNvSpPr>
          <p:nvPr>
            <p:ph type="sldImg"/>
          </p:nvPr>
        </p:nvSpPr>
        <p:spPr>
          <a:xfrm>
            <a:off x="1150938" y="692150"/>
            <a:ext cx="4556125" cy="3416300"/>
          </a:xfrm>
          <a:ln cap="flat"/>
        </p:spPr>
      </p:sp>
      <p:sp>
        <p:nvSpPr>
          <p:cNvPr id="40967"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3011"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12</a:t>
            </a:r>
          </a:p>
        </p:txBody>
      </p:sp>
      <p:sp>
        <p:nvSpPr>
          <p:cNvPr id="43012"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3013"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3014" name="Rectangle 6"/>
          <p:cNvSpPr>
            <a:spLocks noGrp="1" noRot="1" noChangeAspect="1" noChangeArrowheads="1" noTextEdit="1"/>
          </p:cNvSpPr>
          <p:nvPr>
            <p:ph type="sldImg"/>
          </p:nvPr>
        </p:nvSpPr>
        <p:spPr>
          <a:xfrm>
            <a:off x="1150938" y="692150"/>
            <a:ext cx="4556125" cy="3416300"/>
          </a:xfrm>
          <a:ln cap="flat"/>
        </p:spPr>
      </p:sp>
      <p:sp>
        <p:nvSpPr>
          <p:cNvPr id="43015"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13</a:t>
            </a:r>
          </a:p>
        </p:txBody>
      </p:sp>
      <p:sp>
        <p:nvSpPr>
          <p:cNvPr id="45060"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5061"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7107"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14</a:t>
            </a:r>
          </a:p>
        </p:txBody>
      </p:sp>
      <p:sp>
        <p:nvSpPr>
          <p:cNvPr id="47108"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7109"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7110" name="Rectangle 6"/>
          <p:cNvSpPr>
            <a:spLocks noGrp="1" noRot="1" noChangeAspect="1" noChangeArrowheads="1" noTextEdit="1"/>
          </p:cNvSpPr>
          <p:nvPr>
            <p:ph type="sldImg"/>
          </p:nvPr>
        </p:nvSpPr>
        <p:spPr>
          <a:xfrm>
            <a:off x="1150938" y="692150"/>
            <a:ext cx="4556125" cy="3416300"/>
          </a:xfrm>
          <a:ln cap="flat"/>
        </p:spPr>
      </p:sp>
      <p:sp>
        <p:nvSpPr>
          <p:cNvPr id="47111"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18</a:t>
            </a:r>
          </a:p>
        </p:txBody>
      </p:sp>
      <p:sp>
        <p:nvSpPr>
          <p:cNvPr id="49156"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xfrm>
            <a:off x="1150938" y="692150"/>
            <a:ext cx="4556125" cy="3416300"/>
          </a:xfrm>
          <a:ln cap="flat"/>
        </p:spPr>
      </p:sp>
      <p:sp>
        <p:nvSpPr>
          <p:cNvPr id="49159"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18</a:t>
            </a:r>
          </a:p>
        </p:txBody>
      </p:sp>
      <p:sp>
        <p:nvSpPr>
          <p:cNvPr id="49156"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xfrm>
            <a:off x="1150938" y="692150"/>
            <a:ext cx="4556125" cy="3416300"/>
          </a:xfrm>
          <a:ln cap="flat"/>
        </p:spPr>
      </p:sp>
      <p:sp>
        <p:nvSpPr>
          <p:cNvPr id="49159"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18</a:t>
            </a:r>
          </a:p>
        </p:txBody>
      </p:sp>
      <p:sp>
        <p:nvSpPr>
          <p:cNvPr id="49156"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xfrm>
            <a:off x="1150938" y="692150"/>
            <a:ext cx="4556125" cy="3416300"/>
          </a:xfrm>
          <a:ln cap="flat"/>
        </p:spPr>
      </p:sp>
      <p:sp>
        <p:nvSpPr>
          <p:cNvPr id="49159"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51203"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13</a:t>
            </a:r>
          </a:p>
        </p:txBody>
      </p:sp>
      <p:sp>
        <p:nvSpPr>
          <p:cNvPr id="51204"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51205"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51206" name="Rectangle 6"/>
          <p:cNvSpPr>
            <a:spLocks noGrp="1" noRot="1" noChangeAspect="1" noChangeArrowheads="1" noTextEdit="1"/>
          </p:cNvSpPr>
          <p:nvPr>
            <p:ph type="sldImg"/>
          </p:nvPr>
        </p:nvSpPr>
        <p:spPr>
          <a:xfrm>
            <a:off x="1150938" y="692150"/>
            <a:ext cx="4556125" cy="3416300"/>
          </a:xfrm>
          <a:ln cap="flat"/>
        </p:spPr>
      </p:sp>
      <p:sp>
        <p:nvSpPr>
          <p:cNvPr id="5120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50938" y="692150"/>
            <a:ext cx="4556125" cy="3416300"/>
          </a:xfrm>
          <a:ln cap="flat"/>
        </p:spPr>
      </p:sp>
      <p:sp>
        <p:nvSpPr>
          <p:cNvPr id="61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20</a:t>
            </a:r>
          </a:p>
        </p:txBody>
      </p:sp>
      <p:sp>
        <p:nvSpPr>
          <p:cNvPr id="53252"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53253"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53254" name="Rectangle 6"/>
          <p:cNvSpPr>
            <a:spLocks noGrp="1" noRot="1" noChangeAspect="1" noChangeArrowheads="1" noTextEdit="1"/>
          </p:cNvSpPr>
          <p:nvPr>
            <p:ph type="sldImg"/>
          </p:nvPr>
        </p:nvSpPr>
        <p:spPr>
          <a:xfrm>
            <a:off x="1150938" y="692150"/>
            <a:ext cx="4556125" cy="3416300"/>
          </a:xfrm>
          <a:ln cap="flat"/>
        </p:spPr>
      </p:sp>
      <p:sp>
        <p:nvSpPr>
          <p:cNvPr id="53255"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55299"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21</a:t>
            </a:r>
          </a:p>
        </p:txBody>
      </p:sp>
      <p:sp>
        <p:nvSpPr>
          <p:cNvPr id="55300"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55301"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55302" name="Rectangle 6"/>
          <p:cNvSpPr>
            <a:spLocks noGrp="1" noRot="1" noChangeAspect="1" noChangeArrowheads="1" noTextEdit="1"/>
          </p:cNvSpPr>
          <p:nvPr>
            <p:ph type="sldImg"/>
          </p:nvPr>
        </p:nvSpPr>
        <p:spPr>
          <a:xfrm>
            <a:off x="1150938" y="692150"/>
            <a:ext cx="4556125" cy="3416300"/>
          </a:xfrm>
          <a:ln cap="flat"/>
        </p:spPr>
      </p:sp>
      <p:sp>
        <p:nvSpPr>
          <p:cNvPr id="55303" name="Rectangle 7"/>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cap="flat"/>
        </p:spPr>
      </p:sp>
      <p:sp>
        <p:nvSpPr>
          <p:cNvPr id="573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59395"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14</a:t>
            </a:r>
          </a:p>
        </p:txBody>
      </p:sp>
      <p:sp>
        <p:nvSpPr>
          <p:cNvPr id="59396"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59397"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59398" name="Rectangle 6"/>
          <p:cNvSpPr>
            <a:spLocks noGrp="1" noChangeArrowheads="1"/>
          </p:cNvSpPr>
          <p:nvPr>
            <p:ph type="body" idx="1"/>
          </p:nvPr>
        </p:nvSpPr>
        <p:spPr>
          <a:ln/>
        </p:spPr>
        <p:txBody>
          <a:bodyPr/>
          <a:lstStyle/>
          <a:p>
            <a:endParaRPr lang="en-US"/>
          </a:p>
        </p:txBody>
      </p:sp>
      <p:sp>
        <p:nvSpPr>
          <p:cNvPr id="59399"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15</a:t>
            </a:r>
          </a:p>
        </p:txBody>
      </p:sp>
      <p:sp>
        <p:nvSpPr>
          <p:cNvPr id="61444"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61445"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61446" name="Rectangle 6"/>
          <p:cNvSpPr>
            <a:spLocks noGrp="1" noRot="1" noChangeAspect="1" noChangeArrowheads="1" noTextEdit="1"/>
          </p:cNvSpPr>
          <p:nvPr>
            <p:ph type="sldImg"/>
          </p:nvPr>
        </p:nvSpPr>
        <p:spPr>
          <a:xfrm>
            <a:off x="1150938" y="692150"/>
            <a:ext cx="4556125" cy="3416300"/>
          </a:xfrm>
          <a:ln cap="flat"/>
        </p:spPr>
      </p:sp>
      <p:sp>
        <p:nvSpPr>
          <p:cNvPr id="614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cap="flat"/>
        </p:spPr>
      </p:sp>
      <p:sp>
        <p:nvSpPr>
          <p:cNvPr id="63491" name="Rectangle 3"/>
          <p:cNvSpPr>
            <a:spLocks noGrp="1" noChangeArrowheads="1"/>
          </p:cNvSpPr>
          <p:nvPr>
            <p:ph type="body" idx="1"/>
          </p:nvPr>
        </p:nvSpPr>
        <p:spPr>
          <a:xfrm>
            <a:off x="914400" y="4343400"/>
            <a:ext cx="5029200" cy="4114800"/>
          </a:xfrm>
          <a:ln/>
        </p:spPr>
        <p:txBody>
          <a:bodyPr/>
          <a:lstStyle/>
          <a:p>
            <a:pPr defTabSz="914400"/>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9</a:t>
            </a:r>
          </a:p>
        </p:txBody>
      </p:sp>
      <p:sp>
        <p:nvSpPr>
          <p:cNvPr id="14340"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50938" y="692150"/>
            <a:ext cx="4556125" cy="3416300"/>
          </a:xfrm>
          <a:ln cap="flat"/>
        </p:spPr>
      </p:sp>
      <p:sp>
        <p:nvSpPr>
          <p:cNvPr id="1434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10</a:t>
            </a:r>
          </a:p>
        </p:txBody>
      </p:sp>
      <p:sp>
        <p:nvSpPr>
          <p:cNvPr id="16388"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50938" y="692150"/>
            <a:ext cx="4556125" cy="3416300"/>
          </a:xfrm>
          <a:ln cap="flat"/>
        </p:spPr>
      </p:sp>
      <p:sp>
        <p:nvSpPr>
          <p:cNvPr id="1639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xfrm>
            <a:off x="3884613" y="8685213"/>
            <a:ext cx="2971800" cy="457200"/>
          </a:xfrm>
          <a:prstGeom prst="rect">
            <a:avLst/>
          </a:prstGeom>
          <a:noFill/>
        </p:spPr>
        <p:txBody>
          <a:bodyPr/>
          <a:lstStyle/>
          <a:p>
            <a:fld id="{8C9B2BD8-3A02-43F1-ACAF-85BA01A48979}" type="slidenum">
              <a:rPr lang="en-US" smtClean="0"/>
              <a:pPr/>
              <a:t>39</a:t>
            </a:fld>
            <a:endParaRPr lang="en-US" smtClean="0"/>
          </a:p>
        </p:txBody>
      </p:sp>
      <p:sp>
        <p:nvSpPr>
          <p:cNvPr id="67587"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r>
              <a:rPr lang="en-US" smtClean="0"/>
              <a:t>Hashing is not good for range queries.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xfrm>
            <a:off x="3884613" y="8685213"/>
            <a:ext cx="2971800" cy="457200"/>
          </a:xfrm>
          <a:prstGeom prst="rect">
            <a:avLst/>
          </a:prstGeom>
          <a:noFill/>
        </p:spPr>
        <p:txBody>
          <a:bodyPr/>
          <a:lstStyle/>
          <a:p>
            <a:fld id="{2C1E36B5-479F-4B3E-9155-EB3F15244530}" type="slidenum">
              <a:rPr lang="en-US" smtClean="0"/>
              <a:pPr/>
              <a:t>40</a:t>
            </a:fld>
            <a:endParaRPr lang="en-US" smtClean="0"/>
          </a:p>
        </p:txBody>
      </p:sp>
      <p:sp>
        <p:nvSpPr>
          <p:cNvPr id="76803"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2</a:t>
            </a:r>
          </a:p>
        </p:txBody>
      </p:sp>
      <p:sp>
        <p:nvSpPr>
          <p:cNvPr id="8196"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50938" y="692150"/>
            <a:ext cx="4556125" cy="3416300"/>
          </a:xfrm>
          <a:ln cap="flat"/>
        </p:spPr>
      </p:sp>
      <p:sp>
        <p:nvSpPr>
          <p:cNvPr id="81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xfrm>
            <a:off x="3884613" y="8685213"/>
            <a:ext cx="2971800" cy="457200"/>
          </a:xfrm>
          <a:prstGeom prst="rect">
            <a:avLst/>
          </a:prstGeom>
          <a:noFill/>
        </p:spPr>
        <p:txBody>
          <a:bodyPr/>
          <a:lstStyle/>
          <a:p>
            <a:fld id="{692A6ABB-4835-4909-8DB8-ABF051BE1CD8}" type="slidenum">
              <a:rPr lang="en-US" smtClean="0"/>
              <a:pPr/>
              <a:t>41</a:t>
            </a:fld>
            <a:endParaRPr lang="en-US" smtClean="0"/>
          </a:p>
        </p:txBody>
      </p:sp>
      <p:sp>
        <p:nvSpPr>
          <p:cNvPr id="54275"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xfrm>
            <a:off x="3884613" y="8685213"/>
            <a:ext cx="2971800" cy="457200"/>
          </a:xfrm>
          <a:prstGeom prst="rect">
            <a:avLst/>
          </a:prstGeom>
          <a:noFill/>
        </p:spPr>
        <p:txBody>
          <a:bodyPr/>
          <a:lstStyle/>
          <a:p>
            <a:fld id="{F0BD1DBA-2BC5-4A9D-BB52-B58AED191E94}" type="slidenum">
              <a:rPr lang="en-US" smtClean="0"/>
              <a:pPr/>
              <a:t>42</a:t>
            </a:fld>
            <a:endParaRPr lang="en-US" smtClean="0"/>
          </a:p>
        </p:txBody>
      </p:sp>
      <p:sp>
        <p:nvSpPr>
          <p:cNvPr id="57347"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7</a:t>
            </a:r>
          </a:p>
        </p:txBody>
      </p:sp>
      <p:sp>
        <p:nvSpPr>
          <p:cNvPr id="10244"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50938" y="692150"/>
            <a:ext cx="4556125" cy="3416300"/>
          </a:xfrm>
          <a:ln cap="flat"/>
        </p:spPr>
      </p:sp>
      <p:sp>
        <p:nvSpPr>
          <p:cNvPr id="102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8</a:t>
            </a:r>
          </a:p>
        </p:txBody>
      </p:sp>
      <p:sp>
        <p:nvSpPr>
          <p:cNvPr id="12292"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50938" y="692150"/>
            <a:ext cx="4556125" cy="3416300"/>
          </a:xfrm>
          <a:ln cap="flat"/>
        </p:spPr>
      </p:sp>
      <p:sp>
        <p:nvSpPr>
          <p:cNvPr id="1229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11</a:t>
            </a:r>
          </a:p>
        </p:txBody>
      </p:sp>
      <p:sp>
        <p:nvSpPr>
          <p:cNvPr id="18436"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18437"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50938" y="692150"/>
            <a:ext cx="4556125" cy="3416300"/>
          </a:xfrm>
          <a:ln cap="flat"/>
        </p:spPr>
      </p:sp>
      <p:sp>
        <p:nvSpPr>
          <p:cNvPr id="1843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t>2</a:t>
            </a:r>
          </a:p>
        </p:txBody>
      </p:sp>
      <p:sp>
        <p:nvSpPr>
          <p:cNvPr id="22532"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p>
        </p:txBody>
      </p:sp>
      <p:sp>
        <p:nvSpPr>
          <p:cNvPr id="22533"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50938" y="692150"/>
            <a:ext cx="4556125" cy="3416300"/>
          </a:xfrm>
          <a:ln cap="flat"/>
        </p:spPr>
      </p:sp>
      <p:sp>
        <p:nvSpPr>
          <p:cNvPr id="22535" name="Rectangle 7"/>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81200"/>
            <a:ext cx="7772400" cy="40767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93663" y="6488113"/>
            <a:ext cx="555942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22023A02-9076-472D-9E8D-FF36321D970D}" type="slidenum">
              <a:rPr lang="en-US" sz="1400">
                <a:latin typeface="Book Antiqua" pitchFamily="18" charset="0"/>
              </a:rPr>
              <a:pPr algn="r"/>
              <a:t>‹#›</a:t>
            </a:fld>
            <a:endParaRPr lang="en-US" sz="1400">
              <a:latin typeface="Book Antiqua" pitchFamily="18" charset="0"/>
            </a:endParaRPr>
          </a:p>
        </p:txBody>
      </p:sp>
      <p:pic>
        <p:nvPicPr>
          <p:cNvPr id="1030" name="Picture 6"/>
          <p:cNvPicPr>
            <a:picLocks noChangeArrowheads="1"/>
          </p:cNvPicPr>
          <p:nvPr/>
        </p:nvPicPr>
        <p:blipFill>
          <a:blip r:embed="rId15"/>
          <a:srcRect/>
          <a:stretch>
            <a:fillRect/>
          </a:stretch>
        </p:blipFill>
        <p:spPr bwMode="auto">
          <a:xfrm>
            <a:off x="7620000" y="-76200"/>
            <a:ext cx="1498600" cy="13462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2286000"/>
            <a:ext cx="7772400" cy="1143000"/>
          </a:xfrm>
          <a:noFill/>
          <a:ln/>
        </p:spPr>
        <p:txBody>
          <a:bodyPr/>
          <a:lstStyle/>
          <a:p>
            <a:pPr algn="ctr"/>
            <a:r>
              <a:rPr lang="en-US"/>
              <a:t>Overview of Storage and Indexing</a:t>
            </a:r>
          </a:p>
        </p:txBody>
      </p:sp>
      <p:sp>
        <p:nvSpPr>
          <p:cNvPr id="3077" name="Rectangle 5"/>
          <p:cNvSpPr>
            <a:spLocks noGrp="1" noChangeArrowheads="1"/>
          </p:cNvSpPr>
          <p:nvPr>
            <p:ph type="subTitle" idx="1"/>
          </p:nvPr>
        </p:nvSpPr>
        <p:spPr>
          <a:noFill/>
          <a:ln/>
        </p:spPr>
        <p:txBody>
          <a:bodyPr/>
          <a:lstStyle/>
          <a:p>
            <a:pPr marL="342900" indent="-342900"/>
            <a:r>
              <a:rPr lang="en-US"/>
              <a:t>Chapter 8</a:t>
            </a:r>
          </a:p>
        </p:txBody>
      </p:sp>
      <p:sp>
        <p:nvSpPr>
          <p:cNvPr id="3078" name="Rectangle 6"/>
          <p:cNvSpPr>
            <a:spLocks noChangeArrowheads="1"/>
          </p:cNvSpPr>
          <p:nvPr/>
        </p:nvSpPr>
        <p:spPr bwMode="auto">
          <a:xfrm>
            <a:off x="1738313" y="4710113"/>
            <a:ext cx="6011862" cy="1184275"/>
          </a:xfrm>
          <a:prstGeom prst="rect">
            <a:avLst/>
          </a:prstGeom>
          <a:noFill/>
          <a:ln w="9525">
            <a:noFill/>
            <a:miter lim="800000"/>
            <a:headEnd/>
            <a:tailEnd/>
          </a:ln>
          <a:effectLst/>
        </p:spPr>
        <p:txBody>
          <a:bodyPr wrap="none" lIns="90488" tIns="44450" rIns="90488" bIns="44450">
            <a:spAutoFit/>
          </a:bodyPr>
          <a:lstStyle/>
          <a:p>
            <a:pPr algn="ctr"/>
            <a:r>
              <a:rPr lang="en-US">
                <a:solidFill>
                  <a:srgbClr val="CF0E30"/>
                </a:solidFill>
                <a:latin typeface="Book Antiqua" pitchFamily="18" charset="0"/>
              </a:rPr>
              <a:t>“How index-learning turns no student pale</a:t>
            </a:r>
          </a:p>
          <a:p>
            <a:pPr algn="ctr"/>
            <a:r>
              <a:rPr lang="en-US">
                <a:solidFill>
                  <a:srgbClr val="CF0E30"/>
                </a:solidFill>
                <a:latin typeface="Book Antiqua" pitchFamily="18" charset="0"/>
              </a:rPr>
              <a:t>Yet holds the eel of science by the tail.”</a:t>
            </a:r>
          </a:p>
          <a:p>
            <a:pPr algn="ctr"/>
            <a:r>
              <a:rPr lang="en-US">
                <a:solidFill>
                  <a:srgbClr val="CF0E30"/>
                </a:solidFill>
                <a:latin typeface="Book Antiqua" pitchFamily="18" charset="0"/>
              </a:rPr>
              <a:t>-- Alexander Pope (1688-1744)</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Hashing (review 1/4)</a:t>
            </a:r>
          </a:p>
        </p:txBody>
      </p:sp>
      <p:sp>
        <p:nvSpPr>
          <p:cNvPr id="3" name="Cloud 2"/>
          <p:cNvSpPr/>
          <p:nvPr/>
        </p:nvSpPr>
        <p:spPr>
          <a:xfrm>
            <a:off x="533400" y="2057400"/>
            <a:ext cx="2514600" cy="3505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K1, K2, K3,…..</a:t>
            </a:r>
          </a:p>
        </p:txBody>
      </p:sp>
      <p:sp>
        <p:nvSpPr>
          <p:cNvPr id="4" name="Oval 3"/>
          <p:cNvSpPr/>
          <p:nvPr/>
        </p:nvSpPr>
        <p:spPr>
          <a:xfrm>
            <a:off x="3886200" y="2514600"/>
            <a:ext cx="18288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Hash Function</a:t>
            </a:r>
          </a:p>
        </p:txBody>
      </p:sp>
      <p:sp>
        <p:nvSpPr>
          <p:cNvPr id="5" name="Bevel 4"/>
          <p:cNvSpPr/>
          <p:nvPr/>
        </p:nvSpPr>
        <p:spPr>
          <a:xfrm>
            <a:off x="6477000" y="2286000"/>
            <a:ext cx="2438400" cy="2514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Hash Table</a:t>
            </a:r>
          </a:p>
        </p:txBody>
      </p:sp>
      <p:cxnSp>
        <p:nvCxnSpPr>
          <p:cNvPr id="9" name="Straight Arrow Connector 8"/>
          <p:cNvCxnSpPr>
            <a:endCxn id="4" idx="2"/>
          </p:cNvCxnSpPr>
          <p:nvPr/>
        </p:nvCxnSpPr>
        <p:spPr>
          <a:xfrm flipV="1">
            <a:off x="3048000" y="35814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48000" y="3048000"/>
            <a:ext cx="914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743200" y="4114800"/>
            <a:ext cx="1219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971800" y="27432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486400" y="27432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00800" y="2895600"/>
            <a:ext cx="2743200" cy="1588"/>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400800" y="3275013"/>
            <a:ext cx="2743200" cy="1587"/>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00800" y="4191000"/>
            <a:ext cx="2743200" cy="1588"/>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400800" y="3886200"/>
            <a:ext cx="2743200" cy="1588"/>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00800" y="4494213"/>
            <a:ext cx="2743200" cy="1587"/>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324600" y="2590800"/>
            <a:ext cx="2743200" cy="1588"/>
          </a:xfrm>
          <a:prstGeom prst="line">
            <a:avLst/>
          </a:prstGeom>
          <a:ln>
            <a:solidFill>
              <a:schemeClr val="tx2">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638800" y="31242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638800" y="38862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029201" y="3581400"/>
            <a:ext cx="35052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404" name="TextBox 32"/>
          <p:cNvSpPr txBox="1">
            <a:spLocks noChangeArrowheads="1"/>
          </p:cNvSpPr>
          <p:nvPr/>
        </p:nvSpPr>
        <p:spPr bwMode="auto">
          <a:xfrm>
            <a:off x="5791200" y="1752600"/>
            <a:ext cx="715963" cy="461963"/>
          </a:xfrm>
          <a:prstGeom prst="rect">
            <a:avLst/>
          </a:prstGeom>
          <a:noFill/>
          <a:ln w="9525">
            <a:noFill/>
            <a:miter lim="800000"/>
            <a:headEnd/>
            <a:tailEnd/>
          </a:ln>
        </p:spPr>
        <p:txBody>
          <a:bodyPr wrap="none">
            <a:spAutoFit/>
          </a:bodyPr>
          <a:lstStyle/>
          <a:p>
            <a:r>
              <a:rPr lang="en-US"/>
              <a:t>Key</a:t>
            </a:r>
          </a:p>
        </p:txBody>
      </p:sp>
      <p:sp>
        <p:nvSpPr>
          <p:cNvPr id="16405" name="TextBox 33"/>
          <p:cNvSpPr txBox="1">
            <a:spLocks noChangeArrowheads="1"/>
          </p:cNvSpPr>
          <p:nvPr/>
        </p:nvSpPr>
        <p:spPr bwMode="auto">
          <a:xfrm>
            <a:off x="7010400" y="1752600"/>
            <a:ext cx="1725613" cy="461963"/>
          </a:xfrm>
          <a:prstGeom prst="rect">
            <a:avLst/>
          </a:prstGeom>
          <a:noFill/>
          <a:ln w="9525">
            <a:noFill/>
            <a:miter lim="800000"/>
            <a:headEnd/>
            <a:tailEnd/>
          </a:ln>
        </p:spPr>
        <p:txBody>
          <a:bodyPr wrap="none">
            <a:spAutoFit/>
          </a:bodyPr>
          <a:lstStyle/>
          <a:p>
            <a:r>
              <a:rPr lang="en-US"/>
              <a:t>Information</a:t>
            </a:r>
          </a:p>
        </p:txBody>
      </p:sp>
      <p:sp>
        <p:nvSpPr>
          <p:cNvPr id="16406" name="TextBox 34"/>
          <p:cNvSpPr txBox="1">
            <a:spLocks noChangeArrowheads="1"/>
          </p:cNvSpPr>
          <p:nvPr/>
        </p:nvSpPr>
        <p:spPr bwMode="auto">
          <a:xfrm>
            <a:off x="685800" y="6096000"/>
            <a:ext cx="1809750" cy="461963"/>
          </a:xfrm>
          <a:prstGeom prst="rect">
            <a:avLst/>
          </a:prstGeom>
          <a:noFill/>
          <a:ln w="9525">
            <a:noFill/>
            <a:miter lim="800000"/>
            <a:headEnd/>
            <a:tailEnd/>
          </a:ln>
        </p:spPr>
        <p:txBody>
          <a:bodyPr wrap="none">
            <a:spAutoFit/>
          </a:bodyPr>
          <a:lstStyle/>
          <a:p>
            <a:r>
              <a:rPr lang="en-US"/>
              <a:t>Given a key</a:t>
            </a:r>
          </a:p>
        </p:txBody>
      </p:sp>
      <p:sp>
        <p:nvSpPr>
          <p:cNvPr id="16407" name="TextBox 35"/>
          <p:cNvSpPr txBox="1">
            <a:spLocks noChangeArrowheads="1"/>
          </p:cNvSpPr>
          <p:nvPr/>
        </p:nvSpPr>
        <p:spPr bwMode="auto">
          <a:xfrm>
            <a:off x="3733800" y="5715000"/>
            <a:ext cx="2438400" cy="1200150"/>
          </a:xfrm>
          <a:prstGeom prst="rect">
            <a:avLst/>
          </a:prstGeom>
          <a:noFill/>
          <a:ln w="9525">
            <a:noFill/>
            <a:miter lim="800000"/>
            <a:headEnd/>
            <a:tailEnd/>
          </a:ln>
        </p:spPr>
        <p:txBody>
          <a:bodyPr>
            <a:spAutoFit/>
          </a:bodyPr>
          <a:lstStyle/>
          <a:p>
            <a:r>
              <a:rPr lang="en-US"/>
              <a:t>h(key) : Get its position in hash table</a:t>
            </a:r>
          </a:p>
        </p:txBody>
      </p:sp>
      <p:sp>
        <p:nvSpPr>
          <p:cNvPr id="16408" name="TextBox 36"/>
          <p:cNvSpPr txBox="1">
            <a:spLocks noChangeArrowheads="1"/>
          </p:cNvSpPr>
          <p:nvPr/>
        </p:nvSpPr>
        <p:spPr bwMode="auto">
          <a:xfrm>
            <a:off x="6477000" y="5715000"/>
            <a:ext cx="2438400" cy="830263"/>
          </a:xfrm>
          <a:prstGeom prst="rect">
            <a:avLst/>
          </a:prstGeom>
          <a:noFill/>
          <a:ln w="9525">
            <a:noFill/>
            <a:miter lim="800000"/>
            <a:headEnd/>
            <a:tailEnd/>
          </a:ln>
        </p:spPr>
        <p:txBody>
          <a:bodyPr>
            <a:spAutoFit/>
          </a:bodyPr>
          <a:lstStyle/>
          <a:p>
            <a:r>
              <a:rPr lang="en-US"/>
              <a:t>Records in hash table</a:t>
            </a:r>
          </a:p>
        </p:txBody>
      </p:sp>
      <p:cxnSp>
        <p:nvCxnSpPr>
          <p:cNvPr id="38" name="Straight Arrow Connector 37"/>
          <p:cNvCxnSpPr/>
          <p:nvPr/>
        </p:nvCxnSpPr>
        <p:spPr>
          <a:xfrm>
            <a:off x="5715000" y="41910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5613" y="365125"/>
            <a:ext cx="8226425" cy="914400"/>
          </a:xfrm>
        </p:spPr>
        <p:txBody>
          <a:bodyPr/>
          <a:lstStyle/>
          <a:p>
            <a:r>
              <a:rPr lang="en-US" dirty="0" smtClean="0">
                <a:latin typeface="Helvetica" pitchFamily="34" charset="0"/>
              </a:rPr>
              <a:t>Hashing (</a:t>
            </a:r>
            <a:r>
              <a:rPr lang="en-US" dirty="0" smtClean="0"/>
              <a:t>review 2/4)</a:t>
            </a:r>
            <a:endParaRPr lang="en-US" dirty="0" smtClean="0">
              <a:latin typeface="Helvetica" pitchFamily="34" charset="0"/>
            </a:endParaRPr>
          </a:p>
        </p:txBody>
      </p:sp>
      <p:sp>
        <p:nvSpPr>
          <p:cNvPr id="16387" name="Rectangle 3"/>
          <p:cNvSpPr>
            <a:spLocks noGrp="1" noChangeArrowheads="1"/>
          </p:cNvSpPr>
          <p:nvPr>
            <p:ph type="body" idx="1"/>
          </p:nvPr>
        </p:nvSpPr>
        <p:spPr>
          <a:xfrm>
            <a:off x="455613" y="1600200"/>
            <a:ext cx="8226425" cy="4572000"/>
          </a:xfrm>
        </p:spPr>
        <p:txBody>
          <a:bodyPr/>
          <a:lstStyle/>
          <a:p>
            <a:pPr marL="609600" indent="-609600">
              <a:lnSpc>
                <a:spcPct val="80000"/>
              </a:lnSpc>
              <a:buFontTx/>
              <a:buNone/>
              <a:defRPr/>
            </a:pPr>
            <a:r>
              <a:rPr lang="en-US" dirty="0" smtClean="0">
                <a:latin typeface="Helvetica" pitchFamily="34" charset="0"/>
                <a:sym typeface="Symbol" pitchFamily="18" charset="2"/>
              </a:rPr>
              <a:t>Hashing: The process of mapping a key value to a position in a table.</a:t>
            </a:r>
          </a:p>
          <a:p>
            <a:pPr marL="609600" indent="-609600">
              <a:lnSpc>
                <a:spcPct val="20000"/>
              </a:lnSpc>
              <a:buFontTx/>
              <a:buNone/>
              <a:defRPr/>
            </a:pPr>
            <a:endParaRPr lang="en-US" dirty="0" smtClean="0">
              <a:latin typeface="Helvetica" pitchFamily="34" charset="0"/>
              <a:sym typeface="Symbol" pitchFamily="18" charset="2"/>
            </a:endParaRPr>
          </a:p>
          <a:p>
            <a:pPr marL="609600" indent="-609600">
              <a:lnSpc>
                <a:spcPct val="80000"/>
              </a:lnSpc>
              <a:buFontTx/>
              <a:buNone/>
              <a:defRPr/>
            </a:pPr>
            <a:r>
              <a:rPr lang="en-US" dirty="0" smtClean="0">
                <a:latin typeface="Helvetica" pitchFamily="34" charset="0"/>
                <a:sym typeface="Symbol" pitchFamily="18" charset="2"/>
              </a:rPr>
              <a:t>A </a:t>
            </a:r>
            <a:r>
              <a:rPr lang="en-US" b="1" dirty="0" smtClean="0">
                <a:solidFill>
                  <a:schemeClr val="accent2">
                    <a:lumMod val="75000"/>
                  </a:schemeClr>
                </a:solidFill>
                <a:latin typeface="Helvetica" pitchFamily="34" charset="0"/>
                <a:sym typeface="Symbol" pitchFamily="18" charset="2"/>
              </a:rPr>
              <a:t>hash function </a:t>
            </a:r>
            <a:r>
              <a:rPr lang="en-US" b="1" i="1" dirty="0" smtClean="0">
                <a:latin typeface="Helvetica" pitchFamily="34" charset="0"/>
                <a:sym typeface="Symbol" pitchFamily="18" charset="2"/>
              </a:rPr>
              <a:t>h</a:t>
            </a:r>
            <a:r>
              <a:rPr lang="en-US" dirty="0" smtClean="0">
                <a:latin typeface="Helvetica" pitchFamily="34" charset="0"/>
                <a:sym typeface="Symbol" pitchFamily="18" charset="2"/>
              </a:rPr>
              <a:t> maps key values to positions.  </a:t>
            </a:r>
          </a:p>
          <a:p>
            <a:pPr marL="609600" indent="-609600">
              <a:lnSpc>
                <a:spcPct val="20000"/>
              </a:lnSpc>
              <a:buFontTx/>
              <a:buNone/>
              <a:defRPr/>
            </a:pPr>
            <a:endParaRPr lang="en-US" dirty="0" smtClean="0">
              <a:latin typeface="Helvetica" pitchFamily="34" charset="0"/>
              <a:sym typeface="Symbol" pitchFamily="18" charset="2"/>
            </a:endParaRPr>
          </a:p>
          <a:p>
            <a:pPr marL="609600" indent="-609600">
              <a:lnSpc>
                <a:spcPct val="80000"/>
              </a:lnSpc>
              <a:buFontTx/>
              <a:buNone/>
              <a:defRPr/>
            </a:pPr>
            <a:r>
              <a:rPr lang="en-US" dirty="0" smtClean="0">
                <a:latin typeface="Helvetica" pitchFamily="34" charset="0"/>
                <a:sym typeface="Symbol" pitchFamily="18" charset="2"/>
              </a:rPr>
              <a:t>A </a:t>
            </a:r>
            <a:r>
              <a:rPr lang="en-US" b="1" dirty="0" smtClean="0">
                <a:solidFill>
                  <a:schemeClr val="accent2">
                    <a:lumMod val="75000"/>
                  </a:schemeClr>
                </a:solidFill>
                <a:latin typeface="Helvetica" pitchFamily="34" charset="0"/>
                <a:sym typeface="Symbol" pitchFamily="18" charset="2"/>
              </a:rPr>
              <a:t>hash table </a:t>
            </a:r>
            <a:r>
              <a:rPr lang="en-US" b="1" dirty="0" smtClean="0">
                <a:latin typeface="Helvetica" pitchFamily="34" charset="0"/>
                <a:sym typeface="Symbol" pitchFamily="18" charset="2"/>
              </a:rPr>
              <a:t>HT</a:t>
            </a:r>
            <a:r>
              <a:rPr lang="en-US" dirty="0" smtClean="0">
                <a:latin typeface="Helvetica" pitchFamily="34" charset="0"/>
                <a:sym typeface="Symbol" pitchFamily="18" charset="2"/>
              </a:rPr>
              <a:t> is an array that holds the records.  </a:t>
            </a:r>
          </a:p>
          <a:p>
            <a:pPr marL="609600" indent="-609600">
              <a:lnSpc>
                <a:spcPct val="20000"/>
              </a:lnSpc>
              <a:buFontTx/>
              <a:buNone/>
              <a:defRPr/>
            </a:pPr>
            <a:endParaRPr lang="en-US" dirty="0" smtClean="0">
              <a:latin typeface="Helvetica" pitchFamily="34" charset="0"/>
              <a:sym typeface="Symbol" pitchFamily="18" charset="2"/>
            </a:endParaRPr>
          </a:p>
          <a:p>
            <a:pPr marL="609600" indent="-609600">
              <a:lnSpc>
                <a:spcPct val="80000"/>
              </a:lnSpc>
              <a:buFontTx/>
              <a:buNone/>
              <a:defRPr/>
            </a:pPr>
            <a:r>
              <a:rPr lang="en-US" b="1" dirty="0" smtClean="0">
                <a:latin typeface="Helvetica" pitchFamily="34" charset="0"/>
                <a:sym typeface="Symbol" pitchFamily="18" charset="2"/>
              </a:rPr>
              <a:t>HT</a:t>
            </a:r>
            <a:r>
              <a:rPr lang="en-US" dirty="0" smtClean="0">
                <a:latin typeface="Helvetica" pitchFamily="34" charset="0"/>
                <a:sym typeface="Symbol" pitchFamily="18" charset="2"/>
              </a:rPr>
              <a:t> has </a:t>
            </a:r>
            <a:r>
              <a:rPr lang="en-US" i="1" dirty="0" smtClean="0">
                <a:latin typeface="Helvetica" pitchFamily="34" charset="0"/>
                <a:sym typeface="Symbol" pitchFamily="18" charset="2"/>
              </a:rPr>
              <a:t>M</a:t>
            </a:r>
            <a:r>
              <a:rPr lang="en-US" dirty="0" smtClean="0">
                <a:latin typeface="Helvetica" pitchFamily="34" charset="0"/>
                <a:sym typeface="Symbol" pitchFamily="18" charset="2"/>
              </a:rPr>
              <a:t> buckets, (each with N slots), indexed form 0 to </a:t>
            </a:r>
            <a:r>
              <a:rPr lang="en-US" i="1" dirty="0" smtClean="0">
                <a:latin typeface="Helvetica" pitchFamily="34" charset="0"/>
                <a:sym typeface="Symbol" pitchFamily="18" charset="2"/>
              </a:rPr>
              <a:t>M</a:t>
            </a:r>
            <a:r>
              <a:rPr lang="en-US" dirty="0" smtClean="0">
                <a:latin typeface="Helvetica" pitchFamily="34" charset="0"/>
                <a:sym typeface="Symbol" pitchFamily="18" charset="2"/>
              </a:rPr>
              <a:t>-1.</a:t>
            </a:r>
          </a:p>
          <a:p>
            <a:pPr marL="609600" indent="-609600">
              <a:lnSpc>
                <a:spcPct val="10000"/>
              </a:lnSpc>
              <a:buFontTx/>
              <a:buNone/>
              <a:defRPr/>
            </a:pPr>
            <a:endParaRPr lang="en-US" dirty="0" smtClean="0">
              <a:latin typeface="Helvetica" pitchFamily="34" charset="0"/>
              <a:sym typeface="Symbol" pitchFamily="18"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xfrm>
            <a:off x="990600" y="0"/>
            <a:ext cx="7162800" cy="1143000"/>
          </a:xfrm>
          <a:noFill/>
          <a:ln/>
        </p:spPr>
        <p:txBody>
          <a:bodyPr/>
          <a:lstStyle/>
          <a:p>
            <a:r>
              <a:rPr lang="en-US"/>
              <a:t>B+ Tree Indexes</a:t>
            </a:r>
          </a:p>
        </p:txBody>
      </p:sp>
      <p:sp>
        <p:nvSpPr>
          <p:cNvPr id="23557" name="Rectangle 5"/>
          <p:cNvSpPr>
            <a:spLocks noChangeArrowheads="1"/>
          </p:cNvSpPr>
          <p:nvPr/>
        </p:nvSpPr>
        <p:spPr bwMode="auto">
          <a:xfrm>
            <a:off x="304800" y="3962400"/>
            <a:ext cx="8658225" cy="819150"/>
          </a:xfrm>
          <a:prstGeom prst="rect">
            <a:avLst/>
          </a:prstGeom>
          <a:noFill/>
          <a:ln w="9525">
            <a:noFill/>
            <a:miter lim="800000"/>
            <a:headEnd/>
            <a:tailEnd/>
          </a:ln>
          <a:effectLst/>
        </p:spPr>
        <p:txBody>
          <a:bodyPr wrap="none" lIns="90488" tIns="44450" rIns="90488" bIns="44450">
            <a:spAutoFit/>
          </a:bodyPr>
          <a:lstStyle/>
          <a:p>
            <a:pPr>
              <a:buSzPct val="75000"/>
              <a:buFont typeface="Wingdings" pitchFamily="2" charset="2"/>
              <a:buChar char="v"/>
            </a:pPr>
            <a:r>
              <a:rPr lang="en-US">
                <a:latin typeface="Book Antiqua" pitchFamily="18" charset="0"/>
              </a:rPr>
              <a:t> Leaf pages contain</a:t>
            </a:r>
            <a:r>
              <a:rPr lang="en-US" i="1">
                <a:latin typeface="Book Antiqua" pitchFamily="18" charset="0"/>
              </a:rPr>
              <a:t> </a:t>
            </a:r>
            <a:r>
              <a:rPr lang="en-US" i="1">
                <a:solidFill>
                  <a:schemeClr val="accent2"/>
                </a:solidFill>
                <a:latin typeface="Book Antiqua" pitchFamily="18" charset="0"/>
              </a:rPr>
              <a:t>data entries</a:t>
            </a:r>
            <a:r>
              <a:rPr lang="en-US">
                <a:latin typeface="Book Antiqua" pitchFamily="18" charset="0"/>
              </a:rPr>
              <a:t>, and are chained (prev &amp; next)</a:t>
            </a:r>
          </a:p>
          <a:p>
            <a:pPr>
              <a:buSzPct val="75000"/>
              <a:buFont typeface="Wingdings" pitchFamily="2" charset="2"/>
              <a:buChar char="v"/>
            </a:pPr>
            <a:r>
              <a:rPr lang="en-US">
                <a:latin typeface="Book Antiqua" pitchFamily="18" charset="0"/>
              </a:rPr>
              <a:t> Non-leaf pages contain </a:t>
            </a:r>
            <a:r>
              <a:rPr lang="en-US" i="1">
                <a:solidFill>
                  <a:schemeClr val="accent2"/>
                </a:solidFill>
                <a:latin typeface="Book Antiqua" pitchFamily="18" charset="0"/>
              </a:rPr>
              <a:t>index entries</a:t>
            </a:r>
            <a:r>
              <a:rPr lang="en-US">
                <a:latin typeface="Book Antiqua" pitchFamily="18" charset="0"/>
              </a:rPr>
              <a:t> and direct searches:</a:t>
            </a:r>
          </a:p>
        </p:txBody>
      </p:sp>
      <p:sp>
        <p:nvSpPr>
          <p:cNvPr id="23558" name="Freeform 6"/>
          <p:cNvSpPr>
            <a:spLocks/>
          </p:cNvSpPr>
          <p:nvPr/>
        </p:nvSpPr>
        <p:spPr bwMode="auto">
          <a:xfrm>
            <a:off x="1828800" y="5553075"/>
            <a:ext cx="6308725" cy="665163"/>
          </a:xfrm>
          <a:custGeom>
            <a:avLst/>
            <a:gdLst/>
            <a:ahLst/>
            <a:cxnLst>
              <a:cxn ang="0">
                <a:pos x="0" y="418"/>
              </a:cxn>
              <a:cxn ang="0">
                <a:pos x="0" y="0"/>
              </a:cxn>
              <a:cxn ang="0">
                <a:pos x="3973" y="0"/>
              </a:cxn>
              <a:cxn ang="0">
                <a:pos x="3973" y="418"/>
              </a:cxn>
              <a:cxn ang="0">
                <a:pos x="0" y="418"/>
              </a:cxn>
            </a:cxnLst>
            <a:rect l="0" t="0" r="r" b="b"/>
            <a:pathLst>
              <a:path w="3974" h="419">
                <a:moveTo>
                  <a:pt x="0" y="418"/>
                </a:moveTo>
                <a:lnTo>
                  <a:pt x="0" y="0"/>
                </a:lnTo>
                <a:lnTo>
                  <a:pt x="3973" y="0"/>
                </a:lnTo>
                <a:lnTo>
                  <a:pt x="3973"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59" name="Freeform 7"/>
          <p:cNvSpPr>
            <a:spLocks/>
          </p:cNvSpPr>
          <p:nvPr/>
        </p:nvSpPr>
        <p:spPr bwMode="auto">
          <a:xfrm>
            <a:off x="2332038" y="5553075"/>
            <a:ext cx="638175" cy="665163"/>
          </a:xfrm>
          <a:custGeom>
            <a:avLst/>
            <a:gdLst/>
            <a:ahLst/>
            <a:cxnLst>
              <a:cxn ang="0">
                <a:pos x="0" y="418"/>
              </a:cxn>
              <a:cxn ang="0">
                <a:pos x="0" y="0"/>
              </a:cxn>
              <a:cxn ang="0">
                <a:pos x="401" y="0"/>
              </a:cxn>
              <a:cxn ang="0">
                <a:pos x="401" y="418"/>
              </a:cxn>
              <a:cxn ang="0">
                <a:pos x="0" y="418"/>
              </a:cxn>
            </a:cxnLst>
            <a:rect l="0" t="0" r="r" b="b"/>
            <a:pathLst>
              <a:path w="402" h="419">
                <a:moveTo>
                  <a:pt x="0" y="418"/>
                </a:moveTo>
                <a:lnTo>
                  <a:pt x="0" y="0"/>
                </a:lnTo>
                <a:lnTo>
                  <a:pt x="401" y="0"/>
                </a:lnTo>
                <a:lnTo>
                  <a:pt x="401"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0" name="Freeform 8"/>
          <p:cNvSpPr>
            <a:spLocks/>
          </p:cNvSpPr>
          <p:nvPr/>
        </p:nvSpPr>
        <p:spPr bwMode="auto">
          <a:xfrm>
            <a:off x="3452813" y="5553075"/>
            <a:ext cx="652462" cy="665163"/>
          </a:xfrm>
          <a:custGeom>
            <a:avLst/>
            <a:gdLst/>
            <a:ahLst/>
            <a:cxnLst>
              <a:cxn ang="0">
                <a:pos x="0" y="418"/>
              </a:cxn>
              <a:cxn ang="0">
                <a:pos x="0" y="0"/>
              </a:cxn>
              <a:cxn ang="0">
                <a:pos x="410" y="0"/>
              </a:cxn>
              <a:cxn ang="0">
                <a:pos x="410" y="418"/>
              </a:cxn>
              <a:cxn ang="0">
                <a:pos x="0" y="418"/>
              </a:cxn>
            </a:cxnLst>
            <a:rect l="0" t="0" r="r" b="b"/>
            <a:pathLst>
              <a:path w="411" h="419">
                <a:moveTo>
                  <a:pt x="0" y="418"/>
                </a:moveTo>
                <a:lnTo>
                  <a:pt x="0" y="0"/>
                </a:lnTo>
                <a:lnTo>
                  <a:pt x="410" y="0"/>
                </a:lnTo>
                <a:lnTo>
                  <a:pt x="410"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1" name="Freeform 9"/>
          <p:cNvSpPr>
            <a:spLocks/>
          </p:cNvSpPr>
          <p:nvPr/>
        </p:nvSpPr>
        <p:spPr bwMode="auto">
          <a:xfrm>
            <a:off x="5391150" y="5846763"/>
            <a:ext cx="77788" cy="52387"/>
          </a:xfrm>
          <a:custGeom>
            <a:avLst/>
            <a:gdLst/>
            <a:ahLst/>
            <a:cxnLst>
              <a:cxn ang="0">
                <a:pos x="48" y="16"/>
              </a:cxn>
              <a:cxn ang="0">
                <a:pos x="25" y="0"/>
              </a:cxn>
              <a:cxn ang="0">
                <a:pos x="0" y="16"/>
              </a:cxn>
              <a:cxn ang="0">
                <a:pos x="25" y="32"/>
              </a:cxn>
              <a:cxn ang="0">
                <a:pos x="48" y="16"/>
              </a:cxn>
            </a:cxnLst>
            <a:rect l="0" t="0" r="r" b="b"/>
            <a:pathLst>
              <a:path w="49" h="33">
                <a:moveTo>
                  <a:pt x="48" y="16"/>
                </a:moveTo>
                <a:lnTo>
                  <a:pt x="25" y="0"/>
                </a:lnTo>
                <a:lnTo>
                  <a:pt x="0" y="16"/>
                </a:lnTo>
                <a:lnTo>
                  <a:pt x="25" y="32"/>
                </a:lnTo>
                <a:lnTo>
                  <a:pt x="48"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2" name="Freeform 10"/>
          <p:cNvSpPr>
            <a:spLocks/>
          </p:cNvSpPr>
          <p:nvPr/>
        </p:nvSpPr>
        <p:spPr bwMode="auto">
          <a:xfrm>
            <a:off x="5730875" y="5846763"/>
            <a:ext cx="73025" cy="52387"/>
          </a:xfrm>
          <a:custGeom>
            <a:avLst/>
            <a:gdLst/>
            <a:ahLst/>
            <a:cxnLst>
              <a:cxn ang="0">
                <a:pos x="45" y="16"/>
              </a:cxn>
              <a:cxn ang="0">
                <a:pos x="22" y="0"/>
              </a:cxn>
              <a:cxn ang="0">
                <a:pos x="0" y="16"/>
              </a:cxn>
              <a:cxn ang="0">
                <a:pos x="22" y="32"/>
              </a:cxn>
              <a:cxn ang="0">
                <a:pos x="45" y="16"/>
              </a:cxn>
            </a:cxnLst>
            <a:rect l="0" t="0" r="r" b="b"/>
            <a:pathLst>
              <a:path w="46" h="33">
                <a:moveTo>
                  <a:pt x="45" y="16"/>
                </a:moveTo>
                <a:lnTo>
                  <a:pt x="22" y="0"/>
                </a:lnTo>
                <a:lnTo>
                  <a:pt x="0" y="16"/>
                </a:lnTo>
                <a:lnTo>
                  <a:pt x="22" y="32"/>
                </a:lnTo>
                <a:lnTo>
                  <a:pt x="45"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3" name="Freeform 11"/>
          <p:cNvSpPr>
            <a:spLocks/>
          </p:cNvSpPr>
          <p:nvPr/>
        </p:nvSpPr>
        <p:spPr bwMode="auto">
          <a:xfrm>
            <a:off x="6061075" y="5846763"/>
            <a:ext cx="76200" cy="52387"/>
          </a:xfrm>
          <a:custGeom>
            <a:avLst/>
            <a:gdLst/>
            <a:ahLst/>
            <a:cxnLst>
              <a:cxn ang="0">
                <a:pos x="47" y="16"/>
              </a:cxn>
              <a:cxn ang="0">
                <a:pos x="24" y="0"/>
              </a:cxn>
              <a:cxn ang="0">
                <a:pos x="0" y="16"/>
              </a:cxn>
              <a:cxn ang="0">
                <a:pos x="24" y="32"/>
              </a:cxn>
              <a:cxn ang="0">
                <a:pos x="47" y="16"/>
              </a:cxn>
            </a:cxnLst>
            <a:rect l="0" t="0" r="r" b="b"/>
            <a:pathLst>
              <a:path w="48" h="33">
                <a:moveTo>
                  <a:pt x="47" y="16"/>
                </a:moveTo>
                <a:lnTo>
                  <a:pt x="24" y="0"/>
                </a:lnTo>
                <a:lnTo>
                  <a:pt x="0" y="16"/>
                </a:lnTo>
                <a:lnTo>
                  <a:pt x="24" y="32"/>
                </a:lnTo>
                <a:lnTo>
                  <a:pt x="4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4" name="Freeform 12"/>
          <p:cNvSpPr>
            <a:spLocks/>
          </p:cNvSpPr>
          <p:nvPr/>
        </p:nvSpPr>
        <p:spPr bwMode="auto">
          <a:xfrm>
            <a:off x="6994525" y="5553075"/>
            <a:ext cx="655638" cy="665163"/>
          </a:xfrm>
          <a:custGeom>
            <a:avLst/>
            <a:gdLst/>
            <a:ahLst/>
            <a:cxnLst>
              <a:cxn ang="0">
                <a:pos x="0" y="418"/>
              </a:cxn>
              <a:cxn ang="0">
                <a:pos x="0" y="0"/>
              </a:cxn>
              <a:cxn ang="0">
                <a:pos x="412" y="0"/>
              </a:cxn>
              <a:cxn ang="0">
                <a:pos x="412" y="418"/>
              </a:cxn>
              <a:cxn ang="0">
                <a:pos x="0" y="418"/>
              </a:cxn>
            </a:cxnLst>
            <a:rect l="0" t="0" r="r" b="b"/>
            <a:pathLst>
              <a:path w="413" h="419">
                <a:moveTo>
                  <a:pt x="0" y="418"/>
                </a:moveTo>
                <a:lnTo>
                  <a:pt x="0" y="0"/>
                </a:lnTo>
                <a:lnTo>
                  <a:pt x="412" y="0"/>
                </a:lnTo>
                <a:lnTo>
                  <a:pt x="412"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5" name="Freeform 13"/>
          <p:cNvSpPr>
            <a:spLocks/>
          </p:cNvSpPr>
          <p:nvPr/>
        </p:nvSpPr>
        <p:spPr bwMode="auto">
          <a:xfrm>
            <a:off x="4103688" y="5553075"/>
            <a:ext cx="487362" cy="665163"/>
          </a:xfrm>
          <a:custGeom>
            <a:avLst/>
            <a:gdLst/>
            <a:ahLst/>
            <a:cxnLst>
              <a:cxn ang="0">
                <a:pos x="0" y="418"/>
              </a:cxn>
              <a:cxn ang="0">
                <a:pos x="0" y="0"/>
              </a:cxn>
              <a:cxn ang="0">
                <a:pos x="306" y="0"/>
              </a:cxn>
              <a:cxn ang="0">
                <a:pos x="306" y="418"/>
              </a:cxn>
              <a:cxn ang="0">
                <a:pos x="0" y="418"/>
              </a:cxn>
            </a:cxnLst>
            <a:rect l="0" t="0" r="r" b="b"/>
            <a:pathLst>
              <a:path w="307" h="419">
                <a:moveTo>
                  <a:pt x="0" y="418"/>
                </a:moveTo>
                <a:lnTo>
                  <a:pt x="0" y="0"/>
                </a:lnTo>
                <a:lnTo>
                  <a:pt x="306" y="0"/>
                </a:lnTo>
                <a:lnTo>
                  <a:pt x="306"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6" name="Freeform 14"/>
          <p:cNvSpPr>
            <a:spLocks/>
          </p:cNvSpPr>
          <p:nvPr/>
        </p:nvSpPr>
        <p:spPr bwMode="auto">
          <a:xfrm>
            <a:off x="1995488" y="6000750"/>
            <a:ext cx="1587"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7" name="Freeform 15"/>
          <p:cNvSpPr>
            <a:spLocks/>
          </p:cNvSpPr>
          <p:nvPr/>
        </p:nvSpPr>
        <p:spPr bwMode="auto">
          <a:xfrm>
            <a:off x="1958975" y="6450013"/>
            <a:ext cx="76200" cy="103187"/>
          </a:xfrm>
          <a:custGeom>
            <a:avLst/>
            <a:gdLst/>
            <a:ahLst/>
            <a:cxnLst>
              <a:cxn ang="0">
                <a:pos x="47" y="0"/>
              </a:cxn>
              <a:cxn ang="0">
                <a:pos x="24" y="64"/>
              </a:cxn>
              <a:cxn ang="0">
                <a:pos x="0" y="0"/>
              </a:cxn>
              <a:cxn ang="0">
                <a:pos x="47" y="0"/>
              </a:cxn>
            </a:cxnLst>
            <a:rect l="0" t="0" r="r" b="b"/>
            <a:pathLst>
              <a:path w="48" h="65">
                <a:moveTo>
                  <a:pt x="47" y="0"/>
                </a:moveTo>
                <a:lnTo>
                  <a:pt x="24" y="64"/>
                </a:lnTo>
                <a:lnTo>
                  <a:pt x="0" y="0"/>
                </a:lnTo>
                <a:lnTo>
                  <a:pt x="4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8" name="Freeform 16"/>
          <p:cNvSpPr>
            <a:spLocks/>
          </p:cNvSpPr>
          <p:nvPr/>
        </p:nvSpPr>
        <p:spPr bwMode="auto">
          <a:xfrm>
            <a:off x="3116263" y="6000750"/>
            <a:ext cx="1587"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69" name="Freeform 17"/>
          <p:cNvSpPr>
            <a:spLocks/>
          </p:cNvSpPr>
          <p:nvPr/>
        </p:nvSpPr>
        <p:spPr bwMode="auto">
          <a:xfrm>
            <a:off x="3079750" y="6450013"/>
            <a:ext cx="77788" cy="103187"/>
          </a:xfrm>
          <a:custGeom>
            <a:avLst/>
            <a:gdLst/>
            <a:ahLst/>
            <a:cxnLst>
              <a:cxn ang="0">
                <a:pos x="48" y="0"/>
              </a:cxn>
              <a:cxn ang="0">
                <a:pos x="24" y="64"/>
              </a:cxn>
              <a:cxn ang="0">
                <a:pos x="0" y="0"/>
              </a:cxn>
              <a:cxn ang="0">
                <a:pos x="48" y="0"/>
              </a:cxn>
            </a:cxnLst>
            <a:rect l="0" t="0" r="r" b="b"/>
            <a:pathLst>
              <a:path w="49" h="65">
                <a:moveTo>
                  <a:pt x="48" y="0"/>
                </a:moveTo>
                <a:lnTo>
                  <a:pt x="24" y="64"/>
                </a:lnTo>
                <a:lnTo>
                  <a:pt x="0" y="0"/>
                </a:lnTo>
                <a:lnTo>
                  <a:pt x="4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0" name="Freeform 18"/>
          <p:cNvSpPr>
            <a:spLocks/>
          </p:cNvSpPr>
          <p:nvPr/>
        </p:nvSpPr>
        <p:spPr bwMode="auto">
          <a:xfrm>
            <a:off x="4251325" y="6000750"/>
            <a:ext cx="1588"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1" name="Freeform 19"/>
          <p:cNvSpPr>
            <a:spLocks/>
          </p:cNvSpPr>
          <p:nvPr/>
        </p:nvSpPr>
        <p:spPr bwMode="auto">
          <a:xfrm>
            <a:off x="4214813" y="6450013"/>
            <a:ext cx="77787" cy="103187"/>
          </a:xfrm>
          <a:custGeom>
            <a:avLst/>
            <a:gdLst/>
            <a:ahLst/>
            <a:cxnLst>
              <a:cxn ang="0">
                <a:pos x="48" y="0"/>
              </a:cxn>
              <a:cxn ang="0">
                <a:pos x="25" y="64"/>
              </a:cxn>
              <a:cxn ang="0">
                <a:pos x="0" y="0"/>
              </a:cxn>
              <a:cxn ang="0">
                <a:pos x="48" y="0"/>
              </a:cxn>
            </a:cxnLst>
            <a:rect l="0" t="0" r="r" b="b"/>
            <a:pathLst>
              <a:path w="49" h="65">
                <a:moveTo>
                  <a:pt x="48" y="0"/>
                </a:moveTo>
                <a:lnTo>
                  <a:pt x="25" y="64"/>
                </a:lnTo>
                <a:lnTo>
                  <a:pt x="0" y="0"/>
                </a:lnTo>
                <a:lnTo>
                  <a:pt x="4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2" name="Freeform 20"/>
          <p:cNvSpPr>
            <a:spLocks/>
          </p:cNvSpPr>
          <p:nvPr/>
        </p:nvSpPr>
        <p:spPr bwMode="auto">
          <a:xfrm>
            <a:off x="7797800" y="6000750"/>
            <a:ext cx="1588"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3" name="Freeform 21"/>
          <p:cNvSpPr>
            <a:spLocks/>
          </p:cNvSpPr>
          <p:nvPr/>
        </p:nvSpPr>
        <p:spPr bwMode="auto">
          <a:xfrm>
            <a:off x="7759700" y="6450013"/>
            <a:ext cx="74613" cy="103187"/>
          </a:xfrm>
          <a:custGeom>
            <a:avLst/>
            <a:gdLst/>
            <a:ahLst/>
            <a:cxnLst>
              <a:cxn ang="0">
                <a:pos x="46" y="0"/>
              </a:cxn>
              <a:cxn ang="0">
                <a:pos x="23" y="64"/>
              </a:cxn>
              <a:cxn ang="0">
                <a:pos x="0" y="0"/>
              </a:cxn>
              <a:cxn ang="0">
                <a:pos x="46" y="0"/>
              </a:cxn>
            </a:cxnLst>
            <a:rect l="0" t="0" r="r" b="b"/>
            <a:pathLst>
              <a:path w="47" h="65">
                <a:moveTo>
                  <a:pt x="46" y="0"/>
                </a:moveTo>
                <a:lnTo>
                  <a:pt x="23" y="64"/>
                </a:lnTo>
                <a:lnTo>
                  <a:pt x="0" y="0"/>
                </a:lnTo>
                <a:lnTo>
                  <a:pt x="4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4" name="Freeform 22"/>
          <p:cNvSpPr>
            <a:spLocks/>
          </p:cNvSpPr>
          <p:nvPr/>
        </p:nvSpPr>
        <p:spPr bwMode="auto">
          <a:xfrm>
            <a:off x="2332038" y="5334000"/>
            <a:ext cx="1122362" cy="1588"/>
          </a:xfrm>
          <a:custGeom>
            <a:avLst/>
            <a:gdLst/>
            <a:ahLst/>
            <a:cxnLst>
              <a:cxn ang="0">
                <a:pos x="0" y="0"/>
              </a:cxn>
              <a:cxn ang="0">
                <a:pos x="706" y="0"/>
              </a:cxn>
              <a:cxn ang="0">
                <a:pos x="0" y="0"/>
              </a:cxn>
            </a:cxnLst>
            <a:rect l="0" t="0" r="r" b="b"/>
            <a:pathLst>
              <a:path w="707" h="1">
                <a:moveTo>
                  <a:pt x="0" y="0"/>
                </a:moveTo>
                <a:lnTo>
                  <a:pt x="706"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5" name="Freeform 23"/>
          <p:cNvSpPr>
            <a:spLocks/>
          </p:cNvSpPr>
          <p:nvPr/>
        </p:nvSpPr>
        <p:spPr bwMode="auto">
          <a:xfrm>
            <a:off x="3468688" y="5334000"/>
            <a:ext cx="1587" cy="79375"/>
          </a:xfrm>
          <a:custGeom>
            <a:avLst/>
            <a:gdLst/>
            <a:ahLst/>
            <a:cxnLst>
              <a:cxn ang="0">
                <a:pos x="0" y="0"/>
              </a:cxn>
              <a:cxn ang="0">
                <a:pos x="0" y="49"/>
              </a:cxn>
              <a:cxn ang="0">
                <a:pos x="0" y="0"/>
              </a:cxn>
            </a:cxnLst>
            <a:rect l="0" t="0" r="r" b="b"/>
            <a:pathLst>
              <a:path w="1" h="50">
                <a:moveTo>
                  <a:pt x="0" y="0"/>
                </a:moveTo>
                <a:lnTo>
                  <a:pt x="0" y="4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6" name="Freeform 24"/>
          <p:cNvSpPr>
            <a:spLocks/>
          </p:cNvSpPr>
          <p:nvPr/>
        </p:nvSpPr>
        <p:spPr bwMode="auto">
          <a:xfrm>
            <a:off x="2332038" y="5334000"/>
            <a:ext cx="1587" cy="106363"/>
          </a:xfrm>
          <a:custGeom>
            <a:avLst/>
            <a:gdLst/>
            <a:ahLst/>
            <a:cxnLst>
              <a:cxn ang="0">
                <a:pos x="0" y="66"/>
              </a:cxn>
              <a:cxn ang="0">
                <a:pos x="0" y="0"/>
              </a:cxn>
              <a:cxn ang="0">
                <a:pos x="0" y="66"/>
              </a:cxn>
            </a:cxnLst>
            <a:rect l="0" t="0" r="r" b="b"/>
            <a:pathLst>
              <a:path w="1" h="67">
                <a:moveTo>
                  <a:pt x="0" y="66"/>
                </a:moveTo>
                <a:lnTo>
                  <a:pt x="0" y="0"/>
                </a:lnTo>
                <a:lnTo>
                  <a:pt x="0" y="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77" name="Rectangle 25"/>
          <p:cNvSpPr>
            <a:spLocks noChangeArrowheads="1"/>
          </p:cNvSpPr>
          <p:nvPr/>
        </p:nvSpPr>
        <p:spPr bwMode="auto">
          <a:xfrm>
            <a:off x="1870075" y="56483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23578" name="Rectangle 26"/>
          <p:cNvSpPr>
            <a:spLocks noChangeArrowheads="1"/>
          </p:cNvSpPr>
          <p:nvPr/>
        </p:nvSpPr>
        <p:spPr bwMode="auto">
          <a:xfrm>
            <a:off x="1979613"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0</a:t>
            </a:r>
          </a:p>
        </p:txBody>
      </p:sp>
      <p:sp>
        <p:nvSpPr>
          <p:cNvPr id="23579" name="Rectangle 27"/>
          <p:cNvSpPr>
            <a:spLocks noChangeArrowheads="1"/>
          </p:cNvSpPr>
          <p:nvPr/>
        </p:nvSpPr>
        <p:spPr bwMode="auto">
          <a:xfrm>
            <a:off x="2428875" y="5648325"/>
            <a:ext cx="3095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23580" name="Rectangle 28"/>
          <p:cNvSpPr>
            <a:spLocks noChangeArrowheads="1"/>
          </p:cNvSpPr>
          <p:nvPr/>
        </p:nvSpPr>
        <p:spPr bwMode="auto">
          <a:xfrm>
            <a:off x="2654300"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1</a:t>
            </a:r>
          </a:p>
        </p:txBody>
      </p:sp>
      <p:sp>
        <p:nvSpPr>
          <p:cNvPr id="23581" name="Rectangle 29"/>
          <p:cNvSpPr>
            <a:spLocks noChangeArrowheads="1"/>
          </p:cNvSpPr>
          <p:nvPr/>
        </p:nvSpPr>
        <p:spPr bwMode="auto">
          <a:xfrm>
            <a:off x="3006725" y="56610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23582" name="Rectangle 30"/>
          <p:cNvSpPr>
            <a:spLocks noChangeArrowheads="1"/>
          </p:cNvSpPr>
          <p:nvPr/>
        </p:nvSpPr>
        <p:spPr bwMode="auto">
          <a:xfrm>
            <a:off x="3194050" y="5738813"/>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1</a:t>
            </a:r>
          </a:p>
        </p:txBody>
      </p:sp>
      <p:sp>
        <p:nvSpPr>
          <p:cNvPr id="23583" name="Rectangle 31"/>
          <p:cNvSpPr>
            <a:spLocks noChangeArrowheads="1"/>
          </p:cNvSpPr>
          <p:nvPr/>
        </p:nvSpPr>
        <p:spPr bwMode="auto">
          <a:xfrm>
            <a:off x="3586163" y="5661025"/>
            <a:ext cx="30956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23584" name="Rectangle 32"/>
          <p:cNvSpPr>
            <a:spLocks noChangeArrowheads="1"/>
          </p:cNvSpPr>
          <p:nvPr/>
        </p:nvSpPr>
        <p:spPr bwMode="auto">
          <a:xfrm>
            <a:off x="3827463"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2</a:t>
            </a:r>
          </a:p>
        </p:txBody>
      </p:sp>
      <p:sp>
        <p:nvSpPr>
          <p:cNvPr id="23585" name="Rectangle 33"/>
          <p:cNvSpPr>
            <a:spLocks noChangeArrowheads="1"/>
          </p:cNvSpPr>
          <p:nvPr/>
        </p:nvSpPr>
        <p:spPr bwMode="auto">
          <a:xfrm>
            <a:off x="4146550" y="5672138"/>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23586" name="Rectangle 34"/>
          <p:cNvSpPr>
            <a:spLocks noChangeArrowheads="1"/>
          </p:cNvSpPr>
          <p:nvPr/>
        </p:nvSpPr>
        <p:spPr bwMode="auto">
          <a:xfrm>
            <a:off x="4351338" y="5751513"/>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2</a:t>
            </a:r>
          </a:p>
        </p:txBody>
      </p:sp>
      <p:sp>
        <p:nvSpPr>
          <p:cNvPr id="23587" name="Rectangle 35"/>
          <p:cNvSpPr>
            <a:spLocks noChangeArrowheads="1"/>
          </p:cNvSpPr>
          <p:nvPr/>
        </p:nvSpPr>
        <p:spPr bwMode="auto">
          <a:xfrm>
            <a:off x="7073900" y="5672138"/>
            <a:ext cx="3095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23588" name="Rectangle 36"/>
          <p:cNvSpPr>
            <a:spLocks noChangeArrowheads="1"/>
          </p:cNvSpPr>
          <p:nvPr/>
        </p:nvSpPr>
        <p:spPr bwMode="auto">
          <a:xfrm>
            <a:off x="7299325" y="5738813"/>
            <a:ext cx="33972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m</a:t>
            </a:r>
          </a:p>
        </p:txBody>
      </p:sp>
      <p:sp>
        <p:nvSpPr>
          <p:cNvPr id="23589" name="Rectangle 37"/>
          <p:cNvSpPr>
            <a:spLocks noChangeArrowheads="1"/>
          </p:cNvSpPr>
          <p:nvPr/>
        </p:nvSpPr>
        <p:spPr bwMode="auto">
          <a:xfrm>
            <a:off x="7632700" y="56610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23590" name="Rectangle 38"/>
          <p:cNvSpPr>
            <a:spLocks noChangeArrowheads="1"/>
          </p:cNvSpPr>
          <p:nvPr/>
        </p:nvSpPr>
        <p:spPr bwMode="auto">
          <a:xfrm>
            <a:off x="7818438" y="5700713"/>
            <a:ext cx="33972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m</a:t>
            </a:r>
          </a:p>
        </p:txBody>
      </p:sp>
      <p:sp>
        <p:nvSpPr>
          <p:cNvPr id="23591" name="Rectangle 39"/>
          <p:cNvSpPr>
            <a:spLocks noChangeArrowheads="1"/>
          </p:cNvSpPr>
          <p:nvPr/>
        </p:nvSpPr>
        <p:spPr bwMode="auto">
          <a:xfrm>
            <a:off x="2286000" y="4953000"/>
            <a:ext cx="1335088" cy="347663"/>
          </a:xfrm>
          <a:prstGeom prst="rect">
            <a:avLst/>
          </a:prstGeom>
          <a:noFill/>
          <a:ln w="9525">
            <a:noFill/>
            <a:miter lim="800000"/>
            <a:headEnd/>
            <a:tailEnd/>
          </a:ln>
          <a:effectLst/>
        </p:spPr>
        <p:txBody>
          <a:bodyPr wrap="none" lIns="90488" tIns="44450" rIns="90488" bIns="44450">
            <a:spAutoFit/>
          </a:bodyPr>
          <a:lstStyle/>
          <a:p>
            <a:r>
              <a:rPr lang="en-US" sz="1700" b="1">
                <a:solidFill>
                  <a:srgbClr val="000000"/>
                </a:solidFill>
                <a:latin typeface="Arial" pitchFamily="34" charset="0"/>
              </a:rPr>
              <a:t>index entry</a:t>
            </a:r>
          </a:p>
        </p:txBody>
      </p:sp>
      <p:sp>
        <p:nvSpPr>
          <p:cNvPr id="23592" name="Freeform 40"/>
          <p:cNvSpPr>
            <a:spLocks/>
          </p:cNvSpPr>
          <p:nvPr/>
        </p:nvSpPr>
        <p:spPr bwMode="auto">
          <a:xfrm>
            <a:off x="1471613" y="343376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3" name="Freeform 41"/>
          <p:cNvSpPr>
            <a:spLocks/>
          </p:cNvSpPr>
          <p:nvPr/>
        </p:nvSpPr>
        <p:spPr bwMode="auto">
          <a:xfrm>
            <a:off x="2373313" y="343376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4" name="Freeform 42"/>
          <p:cNvSpPr>
            <a:spLocks/>
          </p:cNvSpPr>
          <p:nvPr/>
        </p:nvSpPr>
        <p:spPr bwMode="auto">
          <a:xfrm>
            <a:off x="3386138" y="3433763"/>
            <a:ext cx="452437"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5" name="Freeform 43"/>
          <p:cNvSpPr>
            <a:spLocks/>
          </p:cNvSpPr>
          <p:nvPr/>
        </p:nvSpPr>
        <p:spPr bwMode="auto">
          <a:xfrm>
            <a:off x="4286250" y="3433763"/>
            <a:ext cx="452438"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6" name="Freeform 44"/>
          <p:cNvSpPr>
            <a:spLocks/>
          </p:cNvSpPr>
          <p:nvPr/>
        </p:nvSpPr>
        <p:spPr bwMode="auto">
          <a:xfrm>
            <a:off x="5300663" y="343376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7" name="Freeform 45"/>
          <p:cNvSpPr>
            <a:spLocks/>
          </p:cNvSpPr>
          <p:nvPr/>
        </p:nvSpPr>
        <p:spPr bwMode="auto">
          <a:xfrm>
            <a:off x="6200775" y="343376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8" name="Freeform 46"/>
          <p:cNvSpPr>
            <a:spLocks/>
          </p:cNvSpPr>
          <p:nvPr/>
        </p:nvSpPr>
        <p:spPr bwMode="auto">
          <a:xfrm>
            <a:off x="7215188" y="343376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599" name="Freeform 47"/>
          <p:cNvSpPr>
            <a:spLocks/>
          </p:cNvSpPr>
          <p:nvPr/>
        </p:nvSpPr>
        <p:spPr bwMode="auto">
          <a:xfrm>
            <a:off x="8113713" y="3433763"/>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0" name="Freeform 48"/>
          <p:cNvSpPr>
            <a:spLocks/>
          </p:cNvSpPr>
          <p:nvPr/>
        </p:nvSpPr>
        <p:spPr bwMode="auto">
          <a:xfrm>
            <a:off x="1920875" y="2871788"/>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1" name="Freeform 49"/>
          <p:cNvSpPr>
            <a:spLocks/>
          </p:cNvSpPr>
          <p:nvPr/>
        </p:nvSpPr>
        <p:spPr bwMode="auto">
          <a:xfrm>
            <a:off x="3836988" y="2871788"/>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2" name="Freeform 50"/>
          <p:cNvSpPr>
            <a:spLocks/>
          </p:cNvSpPr>
          <p:nvPr/>
        </p:nvSpPr>
        <p:spPr bwMode="auto">
          <a:xfrm>
            <a:off x="5749925" y="2871788"/>
            <a:ext cx="452438"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3" name="Freeform 51"/>
          <p:cNvSpPr>
            <a:spLocks/>
          </p:cNvSpPr>
          <p:nvPr/>
        </p:nvSpPr>
        <p:spPr bwMode="auto">
          <a:xfrm>
            <a:off x="7664450" y="2871788"/>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4" name="Freeform 52"/>
          <p:cNvSpPr>
            <a:spLocks/>
          </p:cNvSpPr>
          <p:nvPr/>
        </p:nvSpPr>
        <p:spPr bwMode="auto">
          <a:xfrm>
            <a:off x="6765925" y="2197100"/>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5" name="Freeform 53"/>
          <p:cNvSpPr>
            <a:spLocks/>
          </p:cNvSpPr>
          <p:nvPr/>
        </p:nvSpPr>
        <p:spPr bwMode="auto">
          <a:xfrm>
            <a:off x="2933700" y="2197100"/>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6" name="Freeform 54"/>
          <p:cNvSpPr>
            <a:spLocks/>
          </p:cNvSpPr>
          <p:nvPr/>
        </p:nvSpPr>
        <p:spPr bwMode="auto">
          <a:xfrm>
            <a:off x="4737100" y="1409700"/>
            <a:ext cx="450850" cy="227013"/>
          </a:xfrm>
          <a:custGeom>
            <a:avLst/>
            <a:gdLst/>
            <a:ahLst/>
            <a:cxnLst>
              <a:cxn ang="0">
                <a:pos x="0" y="142"/>
              </a:cxn>
              <a:cxn ang="0">
                <a:pos x="0" y="0"/>
              </a:cxn>
              <a:cxn ang="0">
                <a:pos x="283" y="0"/>
              </a:cxn>
              <a:cxn ang="0">
                <a:pos x="283" y="142"/>
              </a:cxn>
              <a:cxn ang="0">
                <a:pos x="0" y="142"/>
              </a:cxn>
            </a:cxnLst>
            <a:rect l="0" t="0" r="r" b="b"/>
            <a:pathLst>
              <a:path w="284" h="143">
                <a:moveTo>
                  <a:pt x="0" y="142"/>
                </a:moveTo>
                <a:lnTo>
                  <a:pt x="0" y="0"/>
                </a:lnTo>
                <a:lnTo>
                  <a:pt x="283" y="0"/>
                </a:lnTo>
                <a:lnTo>
                  <a:pt x="283" y="142"/>
                </a:lnTo>
                <a:lnTo>
                  <a:pt x="0" y="1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7" name="Freeform 55"/>
          <p:cNvSpPr>
            <a:spLocks/>
          </p:cNvSpPr>
          <p:nvPr/>
        </p:nvSpPr>
        <p:spPr bwMode="auto">
          <a:xfrm>
            <a:off x="3386138" y="1635125"/>
            <a:ext cx="1465262" cy="563563"/>
          </a:xfrm>
          <a:custGeom>
            <a:avLst/>
            <a:gdLst/>
            <a:ahLst/>
            <a:cxnLst>
              <a:cxn ang="0">
                <a:pos x="922" y="0"/>
              </a:cxn>
              <a:cxn ang="0">
                <a:pos x="0" y="354"/>
              </a:cxn>
              <a:cxn ang="0">
                <a:pos x="922" y="0"/>
              </a:cxn>
            </a:cxnLst>
            <a:rect l="0" t="0" r="r" b="b"/>
            <a:pathLst>
              <a:path w="923" h="355">
                <a:moveTo>
                  <a:pt x="922" y="0"/>
                </a:moveTo>
                <a:lnTo>
                  <a:pt x="0" y="354"/>
                </a:lnTo>
                <a:lnTo>
                  <a:pt x="92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8" name="Freeform 56"/>
          <p:cNvSpPr>
            <a:spLocks/>
          </p:cNvSpPr>
          <p:nvPr/>
        </p:nvSpPr>
        <p:spPr bwMode="auto">
          <a:xfrm>
            <a:off x="3386138" y="2128838"/>
            <a:ext cx="115887" cy="69850"/>
          </a:xfrm>
          <a:custGeom>
            <a:avLst/>
            <a:gdLst/>
            <a:ahLst/>
            <a:cxnLst>
              <a:cxn ang="0">
                <a:pos x="72" y="34"/>
              </a:cxn>
              <a:cxn ang="0">
                <a:pos x="0" y="43"/>
              </a:cxn>
              <a:cxn ang="0">
                <a:pos x="59" y="0"/>
              </a:cxn>
              <a:cxn ang="0">
                <a:pos x="72" y="34"/>
              </a:cxn>
            </a:cxnLst>
            <a:rect l="0" t="0" r="r" b="b"/>
            <a:pathLst>
              <a:path w="73" h="44">
                <a:moveTo>
                  <a:pt x="72" y="34"/>
                </a:moveTo>
                <a:lnTo>
                  <a:pt x="0" y="43"/>
                </a:lnTo>
                <a:lnTo>
                  <a:pt x="59" y="0"/>
                </a:lnTo>
                <a:lnTo>
                  <a:pt x="72" y="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09" name="Freeform 57"/>
          <p:cNvSpPr>
            <a:spLocks/>
          </p:cNvSpPr>
          <p:nvPr/>
        </p:nvSpPr>
        <p:spPr bwMode="auto">
          <a:xfrm>
            <a:off x="4962525" y="1635125"/>
            <a:ext cx="1588" cy="449263"/>
          </a:xfrm>
          <a:custGeom>
            <a:avLst/>
            <a:gdLst/>
            <a:ahLst/>
            <a:cxnLst>
              <a:cxn ang="0">
                <a:pos x="0" y="0"/>
              </a:cxn>
              <a:cxn ang="0">
                <a:pos x="0" y="282"/>
              </a:cxn>
              <a:cxn ang="0">
                <a:pos x="0" y="0"/>
              </a:cxn>
            </a:cxnLst>
            <a:rect l="0" t="0" r="r" b="b"/>
            <a:pathLst>
              <a:path w="1" h="283">
                <a:moveTo>
                  <a:pt x="0" y="0"/>
                </a:moveTo>
                <a:lnTo>
                  <a:pt x="0" y="28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0" name="Freeform 58"/>
          <p:cNvSpPr>
            <a:spLocks/>
          </p:cNvSpPr>
          <p:nvPr/>
        </p:nvSpPr>
        <p:spPr bwMode="auto">
          <a:xfrm>
            <a:off x="4932363" y="1971675"/>
            <a:ext cx="60325" cy="112713"/>
          </a:xfrm>
          <a:custGeom>
            <a:avLst/>
            <a:gdLst/>
            <a:ahLst/>
            <a:cxnLst>
              <a:cxn ang="0">
                <a:pos x="37" y="0"/>
              </a:cxn>
              <a:cxn ang="0">
                <a:pos x="19" y="70"/>
              </a:cxn>
              <a:cxn ang="0">
                <a:pos x="0" y="0"/>
              </a:cxn>
              <a:cxn ang="0">
                <a:pos x="37" y="0"/>
              </a:cxn>
            </a:cxnLst>
            <a:rect l="0" t="0" r="r" b="b"/>
            <a:pathLst>
              <a:path w="38" h="71">
                <a:moveTo>
                  <a:pt x="37" y="0"/>
                </a:moveTo>
                <a:lnTo>
                  <a:pt x="19" y="70"/>
                </a:lnTo>
                <a:lnTo>
                  <a:pt x="0" y="0"/>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1" name="Freeform 59"/>
          <p:cNvSpPr>
            <a:spLocks/>
          </p:cNvSpPr>
          <p:nvPr/>
        </p:nvSpPr>
        <p:spPr bwMode="auto">
          <a:xfrm>
            <a:off x="5073650" y="1635125"/>
            <a:ext cx="1693863" cy="563563"/>
          </a:xfrm>
          <a:custGeom>
            <a:avLst/>
            <a:gdLst/>
            <a:ahLst/>
            <a:cxnLst>
              <a:cxn ang="0">
                <a:pos x="0" y="0"/>
              </a:cxn>
              <a:cxn ang="0">
                <a:pos x="1066" y="354"/>
              </a:cxn>
              <a:cxn ang="0">
                <a:pos x="0" y="0"/>
              </a:cxn>
            </a:cxnLst>
            <a:rect l="0" t="0" r="r" b="b"/>
            <a:pathLst>
              <a:path w="1067" h="355">
                <a:moveTo>
                  <a:pt x="0" y="0"/>
                </a:moveTo>
                <a:lnTo>
                  <a:pt x="1066" y="3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2" name="Freeform 60"/>
          <p:cNvSpPr>
            <a:spLocks/>
          </p:cNvSpPr>
          <p:nvPr/>
        </p:nvSpPr>
        <p:spPr bwMode="auto">
          <a:xfrm>
            <a:off x="6646863" y="2132013"/>
            <a:ext cx="120650" cy="66675"/>
          </a:xfrm>
          <a:custGeom>
            <a:avLst/>
            <a:gdLst/>
            <a:ahLst/>
            <a:cxnLst>
              <a:cxn ang="0">
                <a:pos x="12" y="0"/>
              </a:cxn>
              <a:cxn ang="0">
                <a:pos x="75" y="41"/>
              </a:cxn>
              <a:cxn ang="0">
                <a:pos x="0" y="35"/>
              </a:cxn>
              <a:cxn ang="0">
                <a:pos x="12" y="0"/>
              </a:cxn>
            </a:cxnLst>
            <a:rect l="0" t="0" r="r" b="b"/>
            <a:pathLst>
              <a:path w="76" h="42">
                <a:moveTo>
                  <a:pt x="12" y="0"/>
                </a:moveTo>
                <a:lnTo>
                  <a:pt x="75" y="41"/>
                </a:lnTo>
                <a:lnTo>
                  <a:pt x="0" y="35"/>
                </a:lnTo>
                <a:lnTo>
                  <a:pt x="1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3" name="Freeform 61"/>
          <p:cNvSpPr>
            <a:spLocks/>
          </p:cNvSpPr>
          <p:nvPr/>
        </p:nvSpPr>
        <p:spPr bwMode="auto">
          <a:xfrm>
            <a:off x="2373313" y="2420938"/>
            <a:ext cx="676275" cy="452437"/>
          </a:xfrm>
          <a:custGeom>
            <a:avLst/>
            <a:gdLst/>
            <a:ahLst/>
            <a:cxnLst>
              <a:cxn ang="0">
                <a:pos x="425" y="0"/>
              </a:cxn>
              <a:cxn ang="0">
                <a:pos x="0" y="284"/>
              </a:cxn>
              <a:cxn ang="0">
                <a:pos x="425" y="0"/>
              </a:cxn>
            </a:cxnLst>
            <a:rect l="0" t="0" r="r" b="b"/>
            <a:pathLst>
              <a:path w="426" h="285">
                <a:moveTo>
                  <a:pt x="425" y="0"/>
                </a:moveTo>
                <a:lnTo>
                  <a:pt x="0" y="284"/>
                </a:lnTo>
                <a:lnTo>
                  <a:pt x="42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4" name="Freeform 62"/>
          <p:cNvSpPr>
            <a:spLocks/>
          </p:cNvSpPr>
          <p:nvPr/>
        </p:nvSpPr>
        <p:spPr bwMode="auto">
          <a:xfrm>
            <a:off x="2373313" y="2786063"/>
            <a:ext cx="109537" cy="87312"/>
          </a:xfrm>
          <a:custGeom>
            <a:avLst/>
            <a:gdLst/>
            <a:ahLst/>
            <a:cxnLst>
              <a:cxn ang="0">
                <a:pos x="68" y="29"/>
              </a:cxn>
              <a:cxn ang="0">
                <a:pos x="0" y="54"/>
              </a:cxn>
              <a:cxn ang="0">
                <a:pos x="49" y="0"/>
              </a:cxn>
              <a:cxn ang="0">
                <a:pos x="68" y="29"/>
              </a:cxn>
            </a:cxnLst>
            <a:rect l="0" t="0" r="r" b="b"/>
            <a:pathLst>
              <a:path w="69" h="55">
                <a:moveTo>
                  <a:pt x="68" y="29"/>
                </a:moveTo>
                <a:lnTo>
                  <a:pt x="0" y="54"/>
                </a:lnTo>
                <a:lnTo>
                  <a:pt x="49" y="0"/>
                </a:lnTo>
                <a:lnTo>
                  <a:pt x="68"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5" name="Freeform 63"/>
          <p:cNvSpPr>
            <a:spLocks/>
          </p:cNvSpPr>
          <p:nvPr/>
        </p:nvSpPr>
        <p:spPr bwMode="auto">
          <a:xfrm>
            <a:off x="3273425" y="2420938"/>
            <a:ext cx="565150" cy="452437"/>
          </a:xfrm>
          <a:custGeom>
            <a:avLst/>
            <a:gdLst/>
            <a:ahLst/>
            <a:cxnLst>
              <a:cxn ang="0">
                <a:pos x="0" y="0"/>
              </a:cxn>
              <a:cxn ang="0">
                <a:pos x="355" y="284"/>
              </a:cxn>
              <a:cxn ang="0">
                <a:pos x="0" y="0"/>
              </a:cxn>
            </a:cxnLst>
            <a:rect l="0" t="0" r="r" b="b"/>
            <a:pathLst>
              <a:path w="356" h="285">
                <a:moveTo>
                  <a:pt x="0" y="0"/>
                </a:moveTo>
                <a:lnTo>
                  <a:pt x="355" y="28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6" name="Freeform 64"/>
          <p:cNvSpPr>
            <a:spLocks/>
          </p:cNvSpPr>
          <p:nvPr/>
        </p:nvSpPr>
        <p:spPr bwMode="auto">
          <a:xfrm>
            <a:off x="3730625" y="2779713"/>
            <a:ext cx="107950" cy="93662"/>
          </a:xfrm>
          <a:custGeom>
            <a:avLst/>
            <a:gdLst/>
            <a:ahLst/>
            <a:cxnLst>
              <a:cxn ang="0">
                <a:pos x="22" y="0"/>
              </a:cxn>
              <a:cxn ang="0">
                <a:pos x="67" y="58"/>
              </a:cxn>
              <a:cxn ang="0">
                <a:pos x="0" y="27"/>
              </a:cxn>
              <a:cxn ang="0">
                <a:pos x="22" y="0"/>
              </a:cxn>
            </a:cxnLst>
            <a:rect l="0" t="0" r="r" b="b"/>
            <a:pathLst>
              <a:path w="68" h="59">
                <a:moveTo>
                  <a:pt x="22" y="0"/>
                </a:moveTo>
                <a:lnTo>
                  <a:pt x="67" y="58"/>
                </a:lnTo>
                <a:lnTo>
                  <a:pt x="0" y="27"/>
                </a:lnTo>
                <a:lnTo>
                  <a:pt x="2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7" name="Freeform 65"/>
          <p:cNvSpPr>
            <a:spLocks/>
          </p:cNvSpPr>
          <p:nvPr/>
        </p:nvSpPr>
        <p:spPr bwMode="auto">
          <a:xfrm>
            <a:off x="3160713" y="2420938"/>
            <a:ext cx="1587" cy="338137"/>
          </a:xfrm>
          <a:custGeom>
            <a:avLst/>
            <a:gdLst/>
            <a:ahLst/>
            <a:cxnLst>
              <a:cxn ang="0">
                <a:pos x="0" y="0"/>
              </a:cxn>
              <a:cxn ang="0">
                <a:pos x="0" y="212"/>
              </a:cxn>
              <a:cxn ang="0">
                <a:pos x="0" y="0"/>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8" name="Freeform 66"/>
          <p:cNvSpPr>
            <a:spLocks/>
          </p:cNvSpPr>
          <p:nvPr/>
        </p:nvSpPr>
        <p:spPr bwMode="auto">
          <a:xfrm>
            <a:off x="3132138" y="2644775"/>
            <a:ext cx="58737"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19" name="Freeform 67"/>
          <p:cNvSpPr>
            <a:spLocks/>
          </p:cNvSpPr>
          <p:nvPr/>
        </p:nvSpPr>
        <p:spPr bwMode="auto">
          <a:xfrm>
            <a:off x="6200775" y="2420938"/>
            <a:ext cx="677863" cy="452437"/>
          </a:xfrm>
          <a:custGeom>
            <a:avLst/>
            <a:gdLst/>
            <a:ahLst/>
            <a:cxnLst>
              <a:cxn ang="0">
                <a:pos x="426" y="0"/>
              </a:cxn>
              <a:cxn ang="0">
                <a:pos x="0" y="284"/>
              </a:cxn>
              <a:cxn ang="0">
                <a:pos x="426" y="0"/>
              </a:cxn>
            </a:cxnLst>
            <a:rect l="0" t="0" r="r" b="b"/>
            <a:pathLst>
              <a:path w="427" h="285">
                <a:moveTo>
                  <a:pt x="426" y="0"/>
                </a:moveTo>
                <a:lnTo>
                  <a:pt x="0" y="284"/>
                </a:lnTo>
                <a:lnTo>
                  <a:pt x="42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0" name="Freeform 68"/>
          <p:cNvSpPr>
            <a:spLocks/>
          </p:cNvSpPr>
          <p:nvPr/>
        </p:nvSpPr>
        <p:spPr bwMode="auto">
          <a:xfrm>
            <a:off x="6200775" y="2786063"/>
            <a:ext cx="111125" cy="87312"/>
          </a:xfrm>
          <a:custGeom>
            <a:avLst/>
            <a:gdLst/>
            <a:ahLst/>
            <a:cxnLst>
              <a:cxn ang="0">
                <a:pos x="69" y="29"/>
              </a:cxn>
              <a:cxn ang="0">
                <a:pos x="0" y="54"/>
              </a:cxn>
              <a:cxn ang="0">
                <a:pos x="49" y="0"/>
              </a:cxn>
              <a:cxn ang="0">
                <a:pos x="69" y="29"/>
              </a:cxn>
            </a:cxnLst>
            <a:rect l="0" t="0" r="r" b="b"/>
            <a:pathLst>
              <a:path w="70" h="55">
                <a:moveTo>
                  <a:pt x="69" y="29"/>
                </a:moveTo>
                <a:lnTo>
                  <a:pt x="0" y="54"/>
                </a:lnTo>
                <a:lnTo>
                  <a:pt x="49" y="0"/>
                </a:lnTo>
                <a:lnTo>
                  <a:pt x="69"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1" name="Freeform 69"/>
          <p:cNvSpPr>
            <a:spLocks/>
          </p:cNvSpPr>
          <p:nvPr/>
        </p:nvSpPr>
        <p:spPr bwMode="auto">
          <a:xfrm>
            <a:off x="7102475" y="2420938"/>
            <a:ext cx="563563" cy="452437"/>
          </a:xfrm>
          <a:custGeom>
            <a:avLst/>
            <a:gdLst/>
            <a:ahLst/>
            <a:cxnLst>
              <a:cxn ang="0">
                <a:pos x="0" y="0"/>
              </a:cxn>
              <a:cxn ang="0">
                <a:pos x="354" y="284"/>
              </a:cxn>
              <a:cxn ang="0">
                <a:pos x="0" y="0"/>
              </a:cxn>
            </a:cxnLst>
            <a:rect l="0" t="0" r="r" b="b"/>
            <a:pathLst>
              <a:path w="355" h="285">
                <a:moveTo>
                  <a:pt x="0" y="0"/>
                </a:moveTo>
                <a:lnTo>
                  <a:pt x="354" y="28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2" name="Freeform 70"/>
          <p:cNvSpPr>
            <a:spLocks/>
          </p:cNvSpPr>
          <p:nvPr/>
        </p:nvSpPr>
        <p:spPr bwMode="auto">
          <a:xfrm>
            <a:off x="7561263" y="2779713"/>
            <a:ext cx="104775" cy="93662"/>
          </a:xfrm>
          <a:custGeom>
            <a:avLst/>
            <a:gdLst/>
            <a:ahLst/>
            <a:cxnLst>
              <a:cxn ang="0">
                <a:pos x="21" y="0"/>
              </a:cxn>
              <a:cxn ang="0">
                <a:pos x="65" y="58"/>
              </a:cxn>
              <a:cxn ang="0">
                <a:pos x="0" y="27"/>
              </a:cxn>
              <a:cxn ang="0">
                <a:pos x="21" y="0"/>
              </a:cxn>
            </a:cxnLst>
            <a:rect l="0" t="0" r="r" b="b"/>
            <a:pathLst>
              <a:path w="66" h="59">
                <a:moveTo>
                  <a:pt x="21" y="0"/>
                </a:moveTo>
                <a:lnTo>
                  <a:pt x="65" y="58"/>
                </a:lnTo>
                <a:lnTo>
                  <a:pt x="0" y="27"/>
                </a:lnTo>
                <a:lnTo>
                  <a:pt x="2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3" name="Freeform 71"/>
          <p:cNvSpPr>
            <a:spLocks/>
          </p:cNvSpPr>
          <p:nvPr/>
        </p:nvSpPr>
        <p:spPr bwMode="auto">
          <a:xfrm>
            <a:off x="6989763" y="2420938"/>
            <a:ext cx="1587" cy="338137"/>
          </a:xfrm>
          <a:custGeom>
            <a:avLst/>
            <a:gdLst/>
            <a:ahLst/>
            <a:cxnLst>
              <a:cxn ang="0">
                <a:pos x="0" y="0"/>
              </a:cxn>
              <a:cxn ang="0">
                <a:pos x="0" y="212"/>
              </a:cxn>
              <a:cxn ang="0">
                <a:pos x="0" y="0"/>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4" name="Freeform 72"/>
          <p:cNvSpPr>
            <a:spLocks/>
          </p:cNvSpPr>
          <p:nvPr/>
        </p:nvSpPr>
        <p:spPr bwMode="auto">
          <a:xfrm>
            <a:off x="6961188" y="2644775"/>
            <a:ext cx="58737"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5" name="Freeform 73"/>
          <p:cNvSpPr>
            <a:spLocks/>
          </p:cNvSpPr>
          <p:nvPr/>
        </p:nvSpPr>
        <p:spPr bwMode="auto">
          <a:xfrm>
            <a:off x="1920875" y="309562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6" name="Freeform 74"/>
          <p:cNvSpPr>
            <a:spLocks/>
          </p:cNvSpPr>
          <p:nvPr/>
        </p:nvSpPr>
        <p:spPr bwMode="auto">
          <a:xfrm>
            <a:off x="1920875" y="3317875"/>
            <a:ext cx="65088" cy="117475"/>
          </a:xfrm>
          <a:custGeom>
            <a:avLst/>
            <a:gdLst/>
            <a:ahLst/>
            <a:cxnLst>
              <a:cxn ang="0">
                <a:pos x="40" y="10"/>
              </a:cxn>
              <a:cxn ang="0">
                <a:pos x="0" y="73"/>
              </a:cxn>
              <a:cxn ang="0">
                <a:pos x="6" y="0"/>
              </a:cxn>
              <a:cxn ang="0">
                <a:pos x="40" y="10"/>
              </a:cxn>
            </a:cxnLst>
            <a:rect l="0" t="0" r="r" b="b"/>
            <a:pathLst>
              <a:path w="41" h="74">
                <a:moveTo>
                  <a:pt x="40" y="10"/>
                </a:moveTo>
                <a:lnTo>
                  <a:pt x="0" y="73"/>
                </a:lnTo>
                <a:lnTo>
                  <a:pt x="6" y="0"/>
                </a:lnTo>
                <a:lnTo>
                  <a:pt x="4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7" name="Freeform 75"/>
          <p:cNvSpPr>
            <a:spLocks/>
          </p:cNvSpPr>
          <p:nvPr/>
        </p:nvSpPr>
        <p:spPr bwMode="auto">
          <a:xfrm>
            <a:off x="2259013" y="3095625"/>
            <a:ext cx="115887" cy="339725"/>
          </a:xfrm>
          <a:custGeom>
            <a:avLst/>
            <a:gdLst/>
            <a:ahLst/>
            <a:cxnLst>
              <a:cxn ang="0">
                <a:pos x="0" y="0"/>
              </a:cxn>
              <a:cxn ang="0">
                <a:pos x="72" y="213"/>
              </a:cxn>
              <a:cxn ang="0">
                <a:pos x="0" y="0"/>
              </a:cxn>
            </a:cxnLst>
            <a:rect l="0" t="0" r="r" b="b"/>
            <a:pathLst>
              <a:path w="73" h="214">
                <a:moveTo>
                  <a:pt x="0" y="0"/>
                </a:moveTo>
                <a:lnTo>
                  <a:pt x="72"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8" name="Freeform 76"/>
          <p:cNvSpPr>
            <a:spLocks/>
          </p:cNvSpPr>
          <p:nvPr/>
        </p:nvSpPr>
        <p:spPr bwMode="auto">
          <a:xfrm>
            <a:off x="2309813" y="3317875"/>
            <a:ext cx="65087" cy="117475"/>
          </a:xfrm>
          <a:custGeom>
            <a:avLst/>
            <a:gdLst/>
            <a:ahLst/>
            <a:cxnLst>
              <a:cxn ang="0">
                <a:pos x="33" y="0"/>
              </a:cxn>
              <a:cxn ang="0">
                <a:pos x="40" y="73"/>
              </a:cxn>
              <a:cxn ang="0">
                <a:pos x="0" y="10"/>
              </a:cxn>
              <a:cxn ang="0">
                <a:pos x="33" y="0"/>
              </a:cxn>
            </a:cxnLst>
            <a:rect l="0" t="0" r="r" b="b"/>
            <a:pathLst>
              <a:path w="41" h="74">
                <a:moveTo>
                  <a:pt x="33" y="0"/>
                </a:moveTo>
                <a:lnTo>
                  <a:pt x="40"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29" name="Freeform 77"/>
          <p:cNvSpPr>
            <a:spLocks/>
          </p:cNvSpPr>
          <p:nvPr/>
        </p:nvSpPr>
        <p:spPr bwMode="auto">
          <a:xfrm>
            <a:off x="2144713" y="3095625"/>
            <a:ext cx="1587"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0" name="Freeform 78"/>
          <p:cNvSpPr>
            <a:spLocks/>
          </p:cNvSpPr>
          <p:nvPr/>
        </p:nvSpPr>
        <p:spPr bwMode="auto">
          <a:xfrm>
            <a:off x="2117725" y="3206750"/>
            <a:ext cx="58738" cy="114300"/>
          </a:xfrm>
          <a:custGeom>
            <a:avLst/>
            <a:gdLst/>
            <a:ahLst/>
            <a:cxnLst>
              <a:cxn ang="0">
                <a:pos x="36" y="0"/>
              </a:cxn>
              <a:cxn ang="0">
                <a:pos x="17" y="71"/>
              </a:cxn>
              <a:cxn ang="0">
                <a:pos x="0" y="0"/>
              </a:cxn>
              <a:cxn ang="0">
                <a:pos x="36" y="0"/>
              </a:cxn>
            </a:cxnLst>
            <a:rect l="0" t="0" r="r" b="b"/>
            <a:pathLst>
              <a:path w="37" h="72">
                <a:moveTo>
                  <a:pt x="36" y="0"/>
                </a:moveTo>
                <a:lnTo>
                  <a:pt x="17"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1" name="Freeform 79"/>
          <p:cNvSpPr>
            <a:spLocks/>
          </p:cNvSpPr>
          <p:nvPr/>
        </p:nvSpPr>
        <p:spPr bwMode="auto">
          <a:xfrm>
            <a:off x="3836988" y="309562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2" name="Freeform 80"/>
          <p:cNvSpPr>
            <a:spLocks/>
          </p:cNvSpPr>
          <p:nvPr/>
        </p:nvSpPr>
        <p:spPr bwMode="auto">
          <a:xfrm>
            <a:off x="3836988" y="3317875"/>
            <a:ext cx="61912" cy="117475"/>
          </a:xfrm>
          <a:custGeom>
            <a:avLst/>
            <a:gdLst/>
            <a:ahLst/>
            <a:cxnLst>
              <a:cxn ang="0">
                <a:pos x="38" y="10"/>
              </a:cxn>
              <a:cxn ang="0">
                <a:pos x="0" y="73"/>
              </a:cxn>
              <a:cxn ang="0">
                <a:pos x="5" y="0"/>
              </a:cxn>
              <a:cxn ang="0">
                <a:pos x="38" y="10"/>
              </a:cxn>
            </a:cxnLst>
            <a:rect l="0" t="0" r="r" b="b"/>
            <a:pathLst>
              <a:path w="39" h="74">
                <a:moveTo>
                  <a:pt x="38" y="10"/>
                </a:moveTo>
                <a:lnTo>
                  <a:pt x="0" y="73"/>
                </a:lnTo>
                <a:lnTo>
                  <a:pt x="5" y="0"/>
                </a:lnTo>
                <a:lnTo>
                  <a:pt x="38"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3" name="Freeform 81"/>
          <p:cNvSpPr>
            <a:spLocks/>
          </p:cNvSpPr>
          <p:nvPr/>
        </p:nvSpPr>
        <p:spPr bwMode="auto">
          <a:xfrm>
            <a:off x="4173538" y="3095625"/>
            <a:ext cx="114300" cy="339725"/>
          </a:xfrm>
          <a:custGeom>
            <a:avLst/>
            <a:gdLst/>
            <a:ahLst/>
            <a:cxnLst>
              <a:cxn ang="0">
                <a:pos x="0" y="0"/>
              </a:cxn>
              <a:cxn ang="0">
                <a:pos x="71" y="213"/>
              </a:cxn>
              <a:cxn ang="0">
                <a:pos x="0" y="0"/>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4" name="Freeform 82"/>
          <p:cNvSpPr>
            <a:spLocks/>
          </p:cNvSpPr>
          <p:nvPr/>
        </p:nvSpPr>
        <p:spPr bwMode="auto">
          <a:xfrm>
            <a:off x="4224338" y="3317875"/>
            <a:ext cx="63500" cy="117475"/>
          </a:xfrm>
          <a:custGeom>
            <a:avLst/>
            <a:gdLst/>
            <a:ahLst/>
            <a:cxnLst>
              <a:cxn ang="0">
                <a:pos x="33" y="0"/>
              </a:cxn>
              <a:cxn ang="0">
                <a:pos x="39" y="73"/>
              </a:cxn>
              <a:cxn ang="0">
                <a:pos x="0" y="10"/>
              </a:cxn>
              <a:cxn ang="0">
                <a:pos x="33" y="0"/>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5" name="Freeform 83"/>
          <p:cNvSpPr>
            <a:spLocks/>
          </p:cNvSpPr>
          <p:nvPr/>
        </p:nvSpPr>
        <p:spPr bwMode="auto">
          <a:xfrm>
            <a:off x="4060825" y="3095625"/>
            <a:ext cx="1588"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6" name="Freeform 84"/>
          <p:cNvSpPr>
            <a:spLocks/>
          </p:cNvSpPr>
          <p:nvPr/>
        </p:nvSpPr>
        <p:spPr bwMode="auto">
          <a:xfrm>
            <a:off x="4032250" y="3206750"/>
            <a:ext cx="58738"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7" name="Freeform 85"/>
          <p:cNvSpPr>
            <a:spLocks/>
          </p:cNvSpPr>
          <p:nvPr/>
        </p:nvSpPr>
        <p:spPr bwMode="auto">
          <a:xfrm>
            <a:off x="5749925" y="309562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8" name="Freeform 86"/>
          <p:cNvSpPr>
            <a:spLocks/>
          </p:cNvSpPr>
          <p:nvPr/>
        </p:nvSpPr>
        <p:spPr bwMode="auto">
          <a:xfrm>
            <a:off x="5749925" y="3317875"/>
            <a:ext cx="63500" cy="117475"/>
          </a:xfrm>
          <a:custGeom>
            <a:avLst/>
            <a:gdLst/>
            <a:ahLst/>
            <a:cxnLst>
              <a:cxn ang="0">
                <a:pos x="39" y="10"/>
              </a:cxn>
              <a:cxn ang="0">
                <a:pos x="0" y="73"/>
              </a:cxn>
              <a:cxn ang="0">
                <a:pos x="6" y="0"/>
              </a:cxn>
              <a:cxn ang="0">
                <a:pos x="39" y="10"/>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39" name="Freeform 87"/>
          <p:cNvSpPr>
            <a:spLocks/>
          </p:cNvSpPr>
          <p:nvPr/>
        </p:nvSpPr>
        <p:spPr bwMode="auto">
          <a:xfrm>
            <a:off x="6088063" y="3095625"/>
            <a:ext cx="114300" cy="339725"/>
          </a:xfrm>
          <a:custGeom>
            <a:avLst/>
            <a:gdLst/>
            <a:ahLst/>
            <a:cxnLst>
              <a:cxn ang="0">
                <a:pos x="0" y="0"/>
              </a:cxn>
              <a:cxn ang="0">
                <a:pos x="71" y="213"/>
              </a:cxn>
              <a:cxn ang="0">
                <a:pos x="0" y="0"/>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0" name="Freeform 88"/>
          <p:cNvSpPr>
            <a:spLocks/>
          </p:cNvSpPr>
          <p:nvPr/>
        </p:nvSpPr>
        <p:spPr bwMode="auto">
          <a:xfrm>
            <a:off x="6138863" y="3317875"/>
            <a:ext cx="63500" cy="117475"/>
          </a:xfrm>
          <a:custGeom>
            <a:avLst/>
            <a:gdLst/>
            <a:ahLst/>
            <a:cxnLst>
              <a:cxn ang="0">
                <a:pos x="33" y="0"/>
              </a:cxn>
              <a:cxn ang="0">
                <a:pos x="39" y="73"/>
              </a:cxn>
              <a:cxn ang="0">
                <a:pos x="0" y="10"/>
              </a:cxn>
              <a:cxn ang="0">
                <a:pos x="33" y="0"/>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1" name="Freeform 89"/>
          <p:cNvSpPr>
            <a:spLocks/>
          </p:cNvSpPr>
          <p:nvPr/>
        </p:nvSpPr>
        <p:spPr bwMode="auto">
          <a:xfrm>
            <a:off x="5976938" y="3095625"/>
            <a:ext cx="1587"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2" name="Freeform 90"/>
          <p:cNvSpPr>
            <a:spLocks/>
          </p:cNvSpPr>
          <p:nvPr/>
        </p:nvSpPr>
        <p:spPr bwMode="auto">
          <a:xfrm>
            <a:off x="5946775" y="3206750"/>
            <a:ext cx="58738" cy="114300"/>
          </a:xfrm>
          <a:custGeom>
            <a:avLst/>
            <a:gdLst/>
            <a:ahLst/>
            <a:cxnLst>
              <a:cxn ang="0">
                <a:pos x="36" y="0"/>
              </a:cxn>
              <a:cxn ang="0">
                <a:pos x="19" y="71"/>
              </a:cxn>
              <a:cxn ang="0">
                <a:pos x="0" y="0"/>
              </a:cxn>
              <a:cxn ang="0">
                <a:pos x="36" y="0"/>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3" name="Freeform 91"/>
          <p:cNvSpPr>
            <a:spLocks/>
          </p:cNvSpPr>
          <p:nvPr/>
        </p:nvSpPr>
        <p:spPr bwMode="auto">
          <a:xfrm>
            <a:off x="7664450" y="3095625"/>
            <a:ext cx="115888" cy="339725"/>
          </a:xfrm>
          <a:custGeom>
            <a:avLst/>
            <a:gdLst/>
            <a:ahLst/>
            <a:cxnLst>
              <a:cxn ang="0">
                <a:pos x="72" y="0"/>
              </a:cxn>
              <a:cxn ang="0">
                <a:pos x="0" y="213"/>
              </a:cxn>
              <a:cxn ang="0">
                <a:pos x="72" y="0"/>
              </a:cxn>
            </a:cxnLst>
            <a:rect l="0" t="0" r="r" b="b"/>
            <a:pathLst>
              <a:path w="73" h="214">
                <a:moveTo>
                  <a:pt x="72" y="0"/>
                </a:moveTo>
                <a:lnTo>
                  <a:pt x="0" y="213"/>
                </a:lnTo>
                <a:lnTo>
                  <a:pt x="7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4" name="Freeform 92"/>
          <p:cNvSpPr>
            <a:spLocks/>
          </p:cNvSpPr>
          <p:nvPr/>
        </p:nvSpPr>
        <p:spPr bwMode="auto">
          <a:xfrm>
            <a:off x="7664450" y="3317875"/>
            <a:ext cx="63500" cy="117475"/>
          </a:xfrm>
          <a:custGeom>
            <a:avLst/>
            <a:gdLst/>
            <a:ahLst/>
            <a:cxnLst>
              <a:cxn ang="0">
                <a:pos x="39" y="10"/>
              </a:cxn>
              <a:cxn ang="0">
                <a:pos x="0" y="73"/>
              </a:cxn>
              <a:cxn ang="0">
                <a:pos x="6" y="0"/>
              </a:cxn>
              <a:cxn ang="0">
                <a:pos x="39" y="10"/>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5" name="Freeform 93"/>
          <p:cNvSpPr>
            <a:spLocks/>
          </p:cNvSpPr>
          <p:nvPr/>
        </p:nvSpPr>
        <p:spPr bwMode="auto">
          <a:xfrm>
            <a:off x="8002588" y="3095625"/>
            <a:ext cx="112712" cy="339725"/>
          </a:xfrm>
          <a:custGeom>
            <a:avLst/>
            <a:gdLst/>
            <a:ahLst/>
            <a:cxnLst>
              <a:cxn ang="0">
                <a:pos x="0" y="0"/>
              </a:cxn>
              <a:cxn ang="0">
                <a:pos x="70" y="213"/>
              </a:cxn>
              <a:cxn ang="0">
                <a:pos x="0" y="0"/>
              </a:cxn>
            </a:cxnLst>
            <a:rect l="0" t="0" r="r" b="b"/>
            <a:pathLst>
              <a:path w="71" h="214">
                <a:moveTo>
                  <a:pt x="0" y="0"/>
                </a:moveTo>
                <a:lnTo>
                  <a:pt x="70"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6" name="Freeform 94"/>
          <p:cNvSpPr>
            <a:spLocks/>
          </p:cNvSpPr>
          <p:nvPr/>
        </p:nvSpPr>
        <p:spPr bwMode="auto">
          <a:xfrm>
            <a:off x="8053388" y="3317875"/>
            <a:ext cx="61912" cy="117475"/>
          </a:xfrm>
          <a:custGeom>
            <a:avLst/>
            <a:gdLst/>
            <a:ahLst/>
            <a:cxnLst>
              <a:cxn ang="0">
                <a:pos x="33" y="0"/>
              </a:cxn>
              <a:cxn ang="0">
                <a:pos x="38" y="73"/>
              </a:cxn>
              <a:cxn ang="0">
                <a:pos x="0" y="10"/>
              </a:cxn>
              <a:cxn ang="0">
                <a:pos x="33" y="0"/>
              </a:cxn>
            </a:cxnLst>
            <a:rect l="0" t="0" r="r" b="b"/>
            <a:pathLst>
              <a:path w="39" h="74">
                <a:moveTo>
                  <a:pt x="33" y="0"/>
                </a:moveTo>
                <a:lnTo>
                  <a:pt x="38"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7" name="Freeform 95"/>
          <p:cNvSpPr>
            <a:spLocks/>
          </p:cNvSpPr>
          <p:nvPr/>
        </p:nvSpPr>
        <p:spPr bwMode="auto">
          <a:xfrm>
            <a:off x="7891463" y="3095625"/>
            <a:ext cx="1587"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8" name="Freeform 96"/>
          <p:cNvSpPr>
            <a:spLocks/>
          </p:cNvSpPr>
          <p:nvPr/>
        </p:nvSpPr>
        <p:spPr bwMode="auto">
          <a:xfrm>
            <a:off x="7861300" y="3206750"/>
            <a:ext cx="58738" cy="114300"/>
          </a:xfrm>
          <a:custGeom>
            <a:avLst/>
            <a:gdLst/>
            <a:ahLst/>
            <a:cxnLst>
              <a:cxn ang="0">
                <a:pos x="36" y="0"/>
              </a:cxn>
              <a:cxn ang="0">
                <a:pos x="19" y="71"/>
              </a:cxn>
              <a:cxn ang="0">
                <a:pos x="0" y="0"/>
              </a:cxn>
              <a:cxn ang="0">
                <a:pos x="36" y="0"/>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49" name="Freeform 97"/>
          <p:cNvSpPr>
            <a:spLocks/>
          </p:cNvSpPr>
          <p:nvPr/>
        </p:nvSpPr>
        <p:spPr bwMode="auto">
          <a:xfrm>
            <a:off x="1992313" y="3532188"/>
            <a:ext cx="57150" cy="28575"/>
          </a:xfrm>
          <a:custGeom>
            <a:avLst/>
            <a:gdLst/>
            <a:ahLst/>
            <a:cxnLst>
              <a:cxn ang="0">
                <a:pos x="35" y="9"/>
              </a:cxn>
              <a:cxn ang="0">
                <a:pos x="18" y="0"/>
              </a:cxn>
              <a:cxn ang="0">
                <a:pos x="0" y="9"/>
              </a:cxn>
              <a:cxn ang="0">
                <a:pos x="18" y="17"/>
              </a:cxn>
              <a:cxn ang="0">
                <a:pos x="35" y="9"/>
              </a:cxn>
            </a:cxnLst>
            <a:rect l="0" t="0" r="r" b="b"/>
            <a:pathLst>
              <a:path w="36" h="18">
                <a:moveTo>
                  <a:pt x="35" y="9"/>
                </a:moveTo>
                <a:lnTo>
                  <a:pt x="18" y="0"/>
                </a:lnTo>
                <a:lnTo>
                  <a:pt x="0" y="9"/>
                </a:lnTo>
                <a:lnTo>
                  <a:pt x="18"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0" name="Freeform 98"/>
          <p:cNvSpPr>
            <a:spLocks/>
          </p:cNvSpPr>
          <p:nvPr/>
        </p:nvSpPr>
        <p:spPr bwMode="auto">
          <a:xfrm>
            <a:off x="2117725" y="3532188"/>
            <a:ext cx="58738" cy="28575"/>
          </a:xfrm>
          <a:custGeom>
            <a:avLst/>
            <a:gdLst/>
            <a:ahLst/>
            <a:cxnLst>
              <a:cxn ang="0">
                <a:pos x="36" y="9"/>
              </a:cxn>
              <a:cxn ang="0">
                <a:pos x="17" y="0"/>
              </a:cxn>
              <a:cxn ang="0">
                <a:pos x="0" y="9"/>
              </a:cxn>
              <a:cxn ang="0">
                <a:pos x="17" y="17"/>
              </a:cxn>
              <a:cxn ang="0">
                <a:pos x="36" y="9"/>
              </a:cxn>
            </a:cxnLst>
            <a:rect l="0" t="0" r="r" b="b"/>
            <a:pathLst>
              <a:path w="37" h="18">
                <a:moveTo>
                  <a:pt x="36" y="9"/>
                </a:moveTo>
                <a:lnTo>
                  <a:pt x="17" y="0"/>
                </a:lnTo>
                <a:lnTo>
                  <a:pt x="0" y="9"/>
                </a:lnTo>
                <a:lnTo>
                  <a:pt x="17"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1" name="Freeform 99"/>
          <p:cNvSpPr>
            <a:spLocks/>
          </p:cNvSpPr>
          <p:nvPr/>
        </p:nvSpPr>
        <p:spPr bwMode="auto">
          <a:xfrm>
            <a:off x="2244725" y="3532188"/>
            <a:ext cx="58738"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2" name="Freeform 100"/>
          <p:cNvSpPr>
            <a:spLocks/>
          </p:cNvSpPr>
          <p:nvPr/>
        </p:nvSpPr>
        <p:spPr bwMode="auto">
          <a:xfrm>
            <a:off x="3892550" y="3532188"/>
            <a:ext cx="58738"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3" name="Freeform 101"/>
          <p:cNvSpPr>
            <a:spLocks/>
          </p:cNvSpPr>
          <p:nvPr/>
        </p:nvSpPr>
        <p:spPr bwMode="auto">
          <a:xfrm>
            <a:off x="4019550" y="3532188"/>
            <a:ext cx="55563" cy="28575"/>
          </a:xfrm>
          <a:custGeom>
            <a:avLst/>
            <a:gdLst/>
            <a:ahLst/>
            <a:cxnLst>
              <a:cxn ang="0">
                <a:pos x="34" y="9"/>
              </a:cxn>
              <a:cxn ang="0">
                <a:pos x="18" y="0"/>
              </a:cxn>
              <a:cxn ang="0">
                <a:pos x="0" y="9"/>
              </a:cxn>
              <a:cxn ang="0">
                <a:pos x="18" y="17"/>
              </a:cxn>
              <a:cxn ang="0">
                <a:pos x="34" y="9"/>
              </a:cxn>
            </a:cxnLst>
            <a:rect l="0" t="0" r="r" b="b"/>
            <a:pathLst>
              <a:path w="35" h="18">
                <a:moveTo>
                  <a:pt x="34" y="9"/>
                </a:moveTo>
                <a:lnTo>
                  <a:pt x="18" y="0"/>
                </a:lnTo>
                <a:lnTo>
                  <a:pt x="0" y="9"/>
                </a:lnTo>
                <a:lnTo>
                  <a:pt x="18" y="17"/>
                </a:lnTo>
                <a:lnTo>
                  <a:pt x="34"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4" name="Freeform 102"/>
          <p:cNvSpPr>
            <a:spLocks/>
          </p:cNvSpPr>
          <p:nvPr/>
        </p:nvSpPr>
        <p:spPr bwMode="auto">
          <a:xfrm>
            <a:off x="4144963" y="3532188"/>
            <a:ext cx="58737"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5" name="Freeform 103"/>
          <p:cNvSpPr>
            <a:spLocks/>
          </p:cNvSpPr>
          <p:nvPr/>
        </p:nvSpPr>
        <p:spPr bwMode="auto">
          <a:xfrm>
            <a:off x="5807075" y="353218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6" name="Freeform 104"/>
          <p:cNvSpPr>
            <a:spLocks/>
          </p:cNvSpPr>
          <p:nvPr/>
        </p:nvSpPr>
        <p:spPr bwMode="auto">
          <a:xfrm>
            <a:off x="5932488" y="3532188"/>
            <a:ext cx="60325" cy="28575"/>
          </a:xfrm>
          <a:custGeom>
            <a:avLst/>
            <a:gdLst/>
            <a:ahLst/>
            <a:cxnLst>
              <a:cxn ang="0">
                <a:pos x="37" y="9"/>
              </a:cxn>
              <a:cxn ang="0">
                <a:pos x="18" y="0"/>
              </a:cxn>
              <a:cxn ang="0">
                <a:pos x="0" y="9"/>
              </a:cxn>
              <a:cxn ang="0">
                <a:pos x="18" y="17"/>
              </a:cxn>
              <a:cxn ang="0">
                <a:pos x="37" y="9"/>
              </a:cxn>
            </a:cxnLst>
            <a:rect l="0" t="0" r="r" b="b"/>
            <a:pathLst>
              <a:path w="38" h="18">
                <a:moveTo>
                  <a:pt x="37" y="9"/>
                </a:moveTo>
                <a:lnTo>
                  <a:pt x="18" y="0"/>
                </a:lnTo>
                <a:lnTo>
                  <a:pt x="0" y="9"/>
                </a:lnTo>
                <a:lnTo>
                  <a:pt x="18" y="17"/>
                </a:lnTo>
                <a:lnTo>
                  <a:pt x="37"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7" name="Freeform 105"/>
          <p:cNvSpPr>
            <a:spLocks/>
          </p:cNvSpPr>
          <p:nvPr/>
        </p:nvSpPr>
        <p:spPr bwMode="auto">
          <a:xfrm>
            <a:off x="6061075" y="353218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8" name="Freeform 106"/>
          <p:cNvSpPr>
            <a:spLocks/>
          </p:cNvSpPr>
          <p:nvPr/>
        </p:nvSpPr>
        <p:spPr bwMode="auto">
          <a:xfrm>
            <a:off x="7735888" y="353218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59" name="Freeform 107"/>
          <p:cNvSpPr>
            <a:spLocks/>
          </p:cNvSpPr>
          <p:nvPr/>
        </p:nvSpPr>
        <p:spPr bwMode="auto">
          <a:xfrm>
            <a:off x="7861300" y="3532188"/>
            <a:ext cx="58738" cy="28575"/>
          </a:xfrm>
          <a:custGeom>
            <a:avLst/>
            <a:gdLst/>
            <a:ahLst/>
            <a:cxnLst>
              <a:cxn ang="0">
                <a:pos x="36" y="9"/>
              </a:cxn>
              <a:cxn ang="0">
                <a:pos x="19" y="0"/>
              </a:cxn>
              <a:cxn ang="0">
                <a:pos x="0" y="9"/>
              </a:cxn>
              <a:cxn ang="0">
                <a:pos x="19" y="17"/>
              </a:cxn>
              <a:cxn ang="0">
                <a:pos x="36" y="9"/>
              </a:cxn>
            </a:cxnLst>
            <a:rect l="0" t="0" r="r" b="b"/>
            <a:pathLst>
              <a:path w="37" h="18">
                <a:moveTo>
                  <a:pt x="36" y="9"/>
                </a:moveTo>
                <a:lnTo>
                  <a:pt x="19" y="0"/>
                </a:lnTo>
                <a:lnTo>
                  <a:pt x="0" y="9"/>
                </a:lnTo>
                <a:lnTo>
                  <a:pt x="19"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0" name="Freeform 108"/>
          <p:cNvSpPr>
            <a:spLocks/>
          </p:cNvSpPr>
          <p:nvPr/>
        </p:nvSpPr>
        <p:spPr bwMode="auto">
          <a:xfrm>
            <a:off x="7988300" y="353218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1" name="Freeform 109"/>
          <p:cNvSpPr>
            <a:spLocks/>
          </p:cNvSpPr>
          <p:nvPr/>
        </p:nvSpPr>
        <p:spPr bwMode="auto">
          <a:xfrm>
            <a:off x="6819900" y="2982913"/>
            <a:ext cx="58738" cy="30162"/>
          </a:xfrm>
          <a:custGeom>
            <a:avLst/>
            <a:gdLst/>
            <a:ahLst/>
            <a:cxnLst>
              <a:cxn ang="0">
                <a:pos x="36" y="9"/>
              </a:cxn>
              <a:cxn ang="0">
                <a:pos x="18" y="0"/>
              </a:cxn>
              <a:cxn ang="0">
                <a:pos x="0" y="9"/>
              </a:cxn>
              <a:cxn ang="0">
                <a:pos x="18" y="18"/>
              </a:cxn>
              <a:cxn ang="0">
                <a:pos x="36" y="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2" name="Freeform 110"/>
          <p:cNvSpPr>
            <a:spLocks/>
          </p:cNvSpPr>
          <p:nvPr/>
        </p:nvSpPr>
        <p:spPr bwMode="auto">
          <a:xfrm>
            <a:off x="6946900" y="2982913"/>
            <a:ext cx="57150" cy="30162"/>
          </a:xfrm>
          <a:custGeom>
            <a:avLst/>
            <a:gdLst/>
            <a:ahLst/>
            <a:cxnLst>
              <a:cxn ang="0">
                <a:pos x="35" y="9"/>
              </a:cxn>
              <a:cxn ang="0">
                <a:pos x="18" y="0"/>
              </a:cxn>
              <a:cxn ang="0">
                <a:pos x="0" y="9"/>
              </a:cxn>
              <a:cxn ang="0">
                <a:pos x="18" y="18"/>
              </a:cxn>
              <a:cxn ang="0">
                <a:pos x="35" y="9"/>
              </a:cxn>
            </a:cxnLst>
            <a:rect l="0" t="0" r="r" b="b"/>
            <a:pathLst>
              <a:path w="36" h="19">
                <a:moveTo>
                  <a:pt x="35" y="9"/>
                </a:moveTo>
                <a:lnTo>
                  <a:pt x="18" y="0"/>
                </a:lnTo>
                <a:lnTo>
                  <a:pt x="0" y="9"/>
                </a:lnTo>
                <a:lnTo>
                  <a:pt x="18" y="18"/>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3" name="Freeform 111"/>
          <p:cNvSpPr>
            <a:spLocks/>
          </p:cNvSpPr>
          <p:nvPr/>
        </p:nvSpPr>
        <p:spPr bwMode="auto">
          <a:xfrm>
            <a:off x="7073900" y="2982913"/>
            <a:ext cx="58738" cy="30162"/>
          </a:xfrm>
          <a:custGeom>
            <a:avLst/>
            <a:gdLst/>
            <a:ahLst/>
            <a:cxnLst>
              <a:cxn ang="0">
                <a:pos x="36" y="9"/>
              </a:cxn>
              <a:cxn ang="0">
                <a:pos x="18" y="0"/>
              </a:cxn>
              <a:cxn ang="0">
                <a:pos x="0" y="9"/>
              </a:cxn>
              <a:cxn ang="0">
                <a:pos x="18" y="18"/>
              </a:cxn>
              <a:cxn ang="0">
                <a:pos x="36" y="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4" name="Freeform 112"/>
          <p:cNvSpPr>
            <a:spLocks/>
          </p:cNvSpPr>
          <p:nvPr/>
        </p:nvSpPr>
        <p:spPr bwMode="auto">
          <a:xfrm>
            <a:off x="4808538" y="2324100"/>
            <a:ext cx="55562" cy="28575"/>
          </a:xfrm>
          <a:custGeom>
            <a:avLst/>
            <a:gdLst/>
            <a:ahLst/>
            <a:cxnLst>
              <a:cxn ang="0">
                <a:pos x="34" y="8"/>
              </a:cxn>
              <a:cxn ang="0">
                <a:pos x="17" y="0"/>
              </a:cxn>
              <a:cxn ang="0">
                <a:pos x="0" y="8"/>
              </a:cxn>
              <a:cxn ang="0">
                <a:pos x="17" y="17"/>
              </a:cxn>
              <a:cxn ang="0">
                <a:pos x="34" y="8"/>
              </a:cxn>
            </a:cxnLst>
            <a:rect l="0" t="0" r="r" b="b"/>
            <a:pathLst>
              <a:path w="35" h="18">
                <a:moveTo>
                  <a:pt x="34" y="8"/>
                </a:moveTo>
                <a:lnTo>
                  <a:pt x="17" y="0"/>
                </a:lnTo>
                <a:lnTo>
                  <a:pt x="0" y="8"/>
                </a:lnTo>
                <a:lnTo>
                  <a:pt x="17" y="17"/>
                </a:lnTo>
                <a:lnTo>
                  <a:pt x="34"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5" name="Freeform 113"/>
          <p:cNvSpPr>
            <a:spLocks/>
          </p:cNvSpPr>
          <p:nvPr/>
        </p:nvSpPr>
        <p:spPr bwMode="auto">
          <a:xfrm>
            <a:off x="4932363" y="2324100"/>
            <a:ext cx="60325" cy="28575"/>
          </a:xfrm>
          <a:custGeom>
            <a:avLst/>
            <a:gdLst/>
            <a:ahLst/>
            <a:cxnLst>
              <a:cxn ang="0">
                <a:pos x="37" y="8"/>
              </a:cxn>
              <a:cxn ang="0">
                <a:pos x="19" y="0"/>
              </a:cxn>
              <a:cxn ang="0">
                <a:pos x="0" y="8"/>
              </a:cxn>
              <a:cxn ang="0">
                <a:pos x="19" y="17"/>
              </a:cxn>
              <a:cxn ang="0">
                <a:pos x="37" y="8"/>
              </a:cxn>
            </a:cxnLst>
            <a:rect l="0" t="0" r="r" b="b"/>
            <a:pathLst>
              <a:path w="38" h="18">
                <a:moveTo>
                  <a:pt x="37" y="8"/>
                </a:moveTo>
                <a:lnTo>
                  <a:pt x="19" y="0"/>
                </a:lnTo>
                <a:lnTo>
                  <a:pt x="0" y="8"/>
                </a:lnTo>
                <a:lnTo>
                  <a:pt x="19" y="17"/>
                </a:lnTo>
                <a:lnTo>
                  <a:pt x="37"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6" name="Freeform 114"/>
          <p:cNvSpPr>
            <a:spLocks/>
          </p:cNvSpPr>
          <p:nvPr/>
        </p:nvSpPr>
        <p:spPr bwMode="auto">
          <a:xfrm>
            <a:off x="5060950" y="2324100"/>
            <a:ext cx="57150" cy="28575"/>
          </a:xfrm>
          <a:custGeom>
            <a:avLst/>
            <a:gdLst/>
            <a:ahLst/>
            <a:cxnLst>
              <a:cxn ang="0">
                <a:pos x="35" y="8"/>
              </a:cxn>
              <a:cxn ang="0">
                <a:pos x="17" y="0"/>
              </a:cxn>
              <a:cxn ang="0">
                <a:pos x="0" y="8"/>
              </a:cxn>
              <a:cxn ang="0">
                <a:pos x="17" y="17"/>
              </a:cxn>
              <a:cxn ang="0">
                <a:pos x="35" y="8"/>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7" name="Freeform 115"/>
          <p:cNvSpPr>
            <a:spLocks/>
          </p:cNvSpPr>
          <p:nvPr/>
        </p:nvSpPr>
        <p:spPr bwMode="auto">
          <a:xfrm>
            <a:off x="2962275" y="2970213"/>
            <a:ext cx="58738" cy="28575"/>
          </a:xfrm>
          <a:custGeom>
            <a:avLst/>
            <a:gdLst/>
            <a:ahLst/>
            <a:cxnLst>
              <a:cxn ang="0">
                <a:pos x="36" y="8"/>
              </a:cxn>
              <a:cxn ang="0">
                <a:pos x="18" y="0"/>
              </a:cxn>
              <a:cxn ang="0">
                <a:pos x="0" y="8"/>
              </a:cxn>
              <a:cxn ang="0">
                <a:pos x="18" y="17"/>
              </a:cxn>
              <a:cxn ang="0">
                <a:pos x="36" y="8"/>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8" name="Freeform 116"/>
          <p:cNvSpPr>
            <a:spLocks/>
          </p:cNvSpPr>
          <p:nvPr/>
        </p:nvSpPr>
        <p:spPr bwMode="auto">
          <a:xfrm>
            <a:off x="3090863" y="2970213"/>
            <a:ext cx="57150" cy="28575"/>
          </a:xfrm>
          <a:custGeom>
            <a:avLst/>
            <a:gdLst/>
            <a:ahLst/>
            <a:cxnLst>
              <a:cxn ang="0">
                <a:pos x="35" y="8"/>
              </a:cxn>
              <a:cxn ang="0">
                <a:pos x="17" y="0"/>
              </a:cxn>
              <a:cxn ang="0">
                <a:pos x="0" y="8"/>
              </a:cxn>
              <a:cxn ang="0">
                <a:pos x="17" y="17"/>
              </a:cxn>
              <a:cxn ang="0">
                <a:pos x="35" y="8"/>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69" name="Freeform 117"/>
          <p:cNvSpPr>
            <a:spLocks/>
          </p:cNvSpPr>
          <p:nvPr/>
        </p:nvSpPr>
        <p:spPr bwMode="auto">
          <a:xfrm>
            <a:off x="3216275" y="2970213"/>
            <a:ext cx="58738" cy="28575"/>
          </a:xfrm>
          <a:custGeom>
            <a:avLst/>
            <a:gdLst/>
            <a:ahLst/>
            <a:cxnLst>
              <a:cxn ang="0">
                <a:pos x="36" y="8"/>
              </a:cxn>
              <a:cxn ang="0">
                <a:pos x="18" y="0"/>
              </a:cxn>
              <a:cxn ang="0">
                <a:pos x="0" y="8"/>
              </a:cxn>
              <a:cxn ang="0">
                <a:pos x="18" y="17"/>
              </a:cxn>
              <a:cxn ang="0">
                <a:pos x="36" y="8"/>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70" name="Freeform 118"/>
          <p:cNvSpPr>
            <a:spLocks/>
          </p:cNvSpPr>
          <p:nvPr/>
        </p:nvSpPr>
        <p:spPr bwMode="auto">
          <a:xfrm>
            <a:off x="1709738" y="1295400"/>
            <a:ext cx="1587" cy="1912938"/>
          </a:xfrm>
          <a:custGeom>
            <a:avLst/>
            <a:gdLst/>
            <a:ahLst/>
            <a:cxnLst>
              <a:cxn ang="0">
                <a:pos x="0" y="0"/>
              </a:cxn>
              <a:cxn ang="0">
                <a:pos x="0" y="1204"/>
              </a:cxn>
              <a:cxn ang="0">
                <a:pos x="0" y="0"/>
              </a:cxn>
            </a:cxnLst>
            <a:rect l="0" t="0" r="r" b="b"/>
            <a:pathLst>
              <a:path w="1" h="1205">
                <a:moveTo>
                  <a:pt x="0" y="0"/>
                </a:moveTo>
                <a:lnTo>
                  <a:pt x="0" y="120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71" name="Freeform 119"/>
          <p:cNvSpPr>
            <a:spLocks/>
          </p:cNvSpPr>
          <p:nvPr/>
        </p:nvSpPr>
        <p:spPr bwMode="auto">
          <a:xfrm>
            <a:off x="1724025" y="3179763"/>
            <a:ext cx="114300" cy="1587"/>
          </a:xfrm>
          <a:custGeom>
            <a:avLst/>
            <a:gdLst/>
            <a:ahLst/>
            <a:cxnLst>
              <a:cxn ang="0">
                <a:pos x="0" y="0"/>
              </a:cxn>
              <a:cxn ang="0">
                <a:pos x="71" y="0"/>
              </a:cxn>
              <a:cxn ang="0">
                <a:pos x="0" y="0"/>
              </a:cxn>
            </a:cxnLst>
            <a:rect l="0" t="0" r="r" b="b"/>
            <a:pathLst>
              <a:path w="72" h="1">
                <a:moveTo>
                  <a:pt x="0" y="0"/>
                </a:moveTo>
                <a:lnTo>
                  <a:pt x="71"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72" name="Freeform 120"/>
          <p:cNvSpPr>
            <a:spLocks/>
          </p:cNvSpPr>
          <p:nvPr/>
        </p:nvSpPr>
        <p:spPr bwMode="auto">
          <a:xfrm>
            <a:off x="1709738" y="1323975"/>
            <a:ext cx="142875" cy="1588"/>
          </a:xfrm>
          <a:custGeom>
            <a:avLst/>
            <a:gdLst/>
            <a:ahLst/>
            <a:cxnLst>
              <a:cxn ang="0">
                <a:pos x="0" y="0"/>
              </a:cxn>
              <a:cxn ang="0">
                <a:pos x="89" y="0"/>
              </a:cxn>
              <a:cxn ang="0">
                <a:pos x="0" y="0"/>
              </a:cxn>
            </a:cxnLst>
            <a:rect l="0" t="0" r="r" b="b"/>
            <a:pathLst>
              <a:path w="90" h="1">
                <a:moveTo>
                  <a:pt x="0" y="0"/>
                </a:moveTo>
                <a:lnTo>
                  <a:pt x="8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73" name="Freeform 121"/>
          <p:cNvSpPr>
            <a:spLocks/>
          </p:cNvSpPr>
          <p:nvPr/>
        </p:nvSpPr>
        <p:spPr bwMode="auto">
          <a:xfrm>
            <a:off x="795338" y="3262313"/>
            <a:ext cx="7800975" cy="1587"/>
          </a:xfrm>
          <a:custGeom>
            <a:avLst/>
            <a:gdLst/>
            <a:ahLst/>
            <a:cxnLst>
              <a:cxn ang="0">
                <a:pos x="0" y="0"/>
              </a:cxn>
              <a:cxn ang="0">
                <a:pos x="4913" y="0"/>
              </a:cxn>
              <a:cxn ang="0">
                <a:pos x="0" y="0"/>
              </a:cxn>
            </a:cxnLst>
            <a:rect l="0" t="0" r="r" b="b"/>
            <a:pathLst>
              <a:path w="4914" h="1">
                <a:moveTo>
                  <a:pt x="0" y="0"/>
                </a:moveTo>
                <a:lnTo>
                  <a:pt x="4913"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3674" name="Freeform 122"/>
          <p:cNvSpPr>
            <a:spLocks/>
          </p:cNvSpPr>
          <p:nvPr/>
        </p:nvSpPr>
        <p:spPr bwMode="auto">
          <a:xfrm>
            <a:off x="1931988" y="3640138"/>
            <a:ext cx="69850" cy="187325"/>
          </a:xfrm>
          <a:custGeom>
            <a:avLst/>
            <a:gdLst/>
            <a:ahLst/>
            <a:cxnLst>
              <a:cxn ang="0">
                <a:pos x="9" y="0"/>
              </a:cxn>
              <a:cxn ang="0">
                <a:pos x="19" y="11"/>
              </a:cxn>
              <a:cxn ang="0">
                <a:pos x="43" y="62"/>
              </a:cxn>
              <a:cxn ang="0">
                <a:pos x="9" y="108"/>
              </a:cxn>
              <a:cxn ang="0">
                <a:pos x="0" y="117"/>
              </a:cxn>
              <a:cxn ang="0">
                <a:pos x="9" y="0"/>
              </a:cxn>
            </a:cxnLst>
            <a:rect l="0" t="0" r="r" b="b"/>
            <a:pathLst>
              <a:path w="44" h="118">
                <a:moveTo>
                  <a:pt x="9" y="0"/>
                </a:moveTo>
                <a:lnTo>
                  <a:pt x="19" y="11"/>
                </a:lnTo>
                <a:lnTo>
                  <a:pt x="43" y="62"/>
                </a:lnTo>
                <a:lnTo>
                  <a:pt x="9" y="108"/>
                </a:lnTo>
                <a:lnTo>
                  <a:pt x="0" y="117"/>
                </a:lnTo>
                <a:lnTo>
                  <a:pt x="9" y="0"/>
                </a:lnTo>
              </a:path>
            </a:pathLst>
          </a:custGeom>
          <a:noFill/>
          <a:ln w="9525" cap="rnd">
            <a:noFill/>
            <a:round/>
            <a:headEnd type="none" w="sm" len="sm"/>
            <a:tailEnd type="none" w="sm" len="sm"/>
          </a:ln>
          <a:effectLst/>
        </p:spPr>
        <p:txBody>
          <a:bodyPr/>
          <a:lstStyle/>
          <a:p>
            <a:endParaRPr lang="en-US"/>
          </a:p>
        </p:txBody>
      </p:sp>
      <p:sp>
        <p:nvSpPr>
          <p:cNvPr id="23675" name="Freeform 123"/>
          <p:cNvSpPr>
            <a:spLocks/>
          </p:cNvSpPr>
          <p:nvPr/>
        </p:nvSpPr>
        <p:spPr bwMode="auto">
          <a:xfrm>
            <a:off x="1931988" y="3732213"/>
            <a:ext cx="104775" cy="95250"/>
          </a:xfrm>
          <a:custGeom>
            <a:avLst/>
            <a:gdLst/>
            <a:ahLst/>
            <a:cxnLst>
              <a:cxn ang="0">
                <a:pos x="65" y="26"/>
              </a:cxn>
              <a:cxn ang="0">
                <a:pos x="0" y="59"/>
              </a:cxn>
              <a:cxn ang="0">
                <a:pos x="42" y="0"/>
              </a:cxn>
              <a:cxn ang="0">
                <a:pos x="65" y="26"/>
              </a:cxn>
            </a:cxnLst>
            <a:rect l="0" t="0" r="r" b="b"/>
            <a:pathLst>
              <a:path w="66" h="60">
                <a:moveTo>
                  <a:pt x="65" y="26"/>
                </a:moveTo>
                <a:lnTo>
                  <a:pt x="0" y="59"/>
                </a:lnTo>
                <a:lnTo>
                  <a:pt x="42" y="0"/>
                </a:lnTo>
                <a:lnTo>
                  <a:pt x="65" y="26"/>
                </a:lnTo>
              </a:path>
            </a:pathLst>
          </a:custGeom>
          <a:noFill/>
          <a:ln w="9525" cap="rnd">
            <a:noFill/>
            <a:round/>
            <a:headEnd type="none" w="sm" len="sm"/>
            <a:tailEnd type="none" w="sm" len="sm"/>
          </a:ln>
          <a:effectLst/>
        </p:spPr>
        <p:txBody>
          <a:bodyPr/>
          <a:lstStyle/>
          <a:p>
            <a:endParaRPr lang="en-US"/>
          </a:p>
        </p:txBody>
      </p:sp>
      <p:sp>
        <p:nvSpPr>
          <p:cNvPr id="23676" name="Rectangle 124"/>
          <p:cNvSpPr>
            <a:spLocks noChangeArrowheads="1"/>
          </p:cNvSpPr>
          <p:nvPr/>
        </p:nvSpPr>
        <p:spPr bwMode="auto">
          <a:xfrm>
            <a:off x="685800" y="1931988"/>
            <a:ext cx="8890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Non-leaf</a:t>
            </a:r>
          </a:p>
        </p:txBody>
      </p:sp>
      <p:sp>
        <p:nvSpPr>
          <p:cNvPr id="23677" name="Rectangle 125"/>
          <p:cNvSpPr>
            <a:spLocks noChangeArrowheads="1"/>
          </p:cNvSpPr>
          <p:nvPr/>
        </p:nvSpPr>
        <p:spPr bwMode="auto">
          <a:xfrm>
            <a:off x="719138" y="2185988"/>
            <a:ext cx="70485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Pages</a:t>
            </a:r>
          </a:p>
        </p:txBody>
      </p:sp>
      <p:sp>
        <p:nvSpPr>
          <p:cNvPr id="23678" name="Rectangle 126"/>
          <p:cNvSpPr>
            <a:spLocks noChangeArrowheads="1"/>
          </p:cNvSpPr>
          <p:nvPr/>
        </p:nvSpPr>
        <p:spPr bwMode="auto">
          <a:xfrm>
            <a:off x="690563" y="3575050"/>
            <a:ext cx="75247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Pages </a:t>
            </a:r>
          </a:p>
        </p:txBody>
      </p:sp>
      <p:sp>
        <p:nvSpPr>
          <p:cNvPr id="23679" name="Rectangle 127"/>
          <p:cNvSpPr>
            <a:spLocks noChangeArrowheads="1"/>
          </p:cNvSpPr>
          <p:nvPr/>
        </p:nvSpPr>
        <p:spPr bwMode="auto">
          <a:xfrm>
            <a:off x="719138" y="3309938"/>
            <a:ext cx="5461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Leaf</a:t>
            </a:r>
          </a:p>
        </p:txBody>
      </p:sp>
      <p:sp>
        <p:nvSpPr>
          <p:cNvPr id="23680" name="Line 128"/>
          <p:cNvSpPr>
            <a:spLocks noChangeShapeType="1"/>
          </p:cNvSpPr>
          <p:nvPr/>
        </p:nvSpPr>
        <p:spPr bwMode="auto">
          <a:xfrm>
            <a:off x="2862263" y="354488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23681" name="Line 129"/>
          <p:cNvSpPr>
            <a:spLocks noChangeShapeType="1"/>
          </p:cNvSpPr>
          <p:nvPr/>
        </p:nvSpPr>
        <p:spPr bwMode="auto">
          <a:xfrm>
            <a:off x="4767263" y="354488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23682" name="Line 130"/>
          <p:cNvSpPr>
            <a:spLocks noChangeShapeType="1"/>
          </p:cNvSpPr>
          <p:nvPr/>
        </p:nvSpPr>
        <p:spPr bwMode="auto">
          <a:xfrm>
            <a:off x="6672263" y="354488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5613" y="365125"/>
            <a:ext cx="8226425" cy="700088"/>
          </a:xfrm>
        </p:spPr>
        <p:txBody>
          <a:bodyPr/>
          <a:lstStyle/>
          <a:p>
            <a:r>
              <a:rPr lang="en-US" sz="4000" smtClean="0">
                <a:latin typeface="Helvetica" pitchFamily="34" charset="0"/>
              </a:rPr>
              <a:t>Tree Indexing (2)</a:t>
            </a:r>
          </a:p>
        </p:txBody>
      </p:sp>
      <p:sp>
        <p:nvSpPr>
          <p:cNvPr id="18435" name="Rectangle 3"/>
          <p:cNvSpPr>
            <a:spLocks noGrp="1" noChangeArrowheads="1"/>
          </p:cNvSpPr>
          <p:nvPr>
            <p:ph type="body" idx="1"/>
          </p:nvPr>
        </p:nvSpPr>
        <p:spPr>
          <a:xfrm>
            <a:off x="533400" y="1112838"/>
            <a:ext cx="5805488" cy="4495800"/>
          </a:xfrm>
        </p:spPr>
        <p:txBody>
          <a:bodyPr/>
          <a:lstStyle/>
          <a:p>
            <a:pPr>
              <a:lnSpc>
                <a:spcPct val="80000"/>
              </a:lnSpc>
              <a:buFontTx/>
              <a:buNone/>
            </a:pPr>
            <a:r>
              <a:rPr lang="en-US" smtClean="0">
                <a:latin typeface="Helvetica" pitchFamily="34" charset="0"/>
              </a:rPr>
              <a:t>Difficulties when storing tree index on disk:</a:t>
            </a:r>
          </a:p>
          <a:p>
            <a:pPr lvl="1">
              <a:lnSpc>
                <a:spcPct val="80000"/>
              </a:lnSpc>
            </a:pPr>
            <a:r>
              <a:rPr lang="en-US" smtClean="0">
                <a:solidFill>
                  <a:srgbClr val="0070C0"/>
                </a:solidFill>
                <a:latin typeface="Helvetica" pitchFamily="34" charset="0"/>
              </a:rPr>
              <a:t>Tree must be balanced for efficient searches.</a:t>
            </a:r>
          </a:p>
          <a:p>
            <a:pPr lvl="1">
              <a:lnSpc>
                <a:spcPct val="80000"/>
              </a:lnSpc>
            </a:pPr>
            <a:r>
              <a:rPr lang="en-US" smtClean="0">
                <a:solidFill>
                  <a:srgbClr val="0070C0"/>
                </a:solidFill>
                <a:latin typeface="Helvetica" pitchFamily="34" charset="0"/>
              </a:rPr>
              <a:t>Each path from root to leaf should cover few disk pages.</a:t>
            </a:r>
          </a:p>
          <a:p>
            <a:pPr lvl="1">
              <a:lnSpc>
                <a:spcPct val="80000"/>
              </a:lnSpc>
            </a:pPr>
            <a:r>
              <a:rPr lang="en-US" smtClean="0">
                <a:latin typeface="Helvetica" pitchFamily="34" charset="0"/>
              </a:rPr>
              <a:t>BST can be used but with difficulty to maintain balance, affecting too many blocks:</a:t>
            </a:r>
          </a:p>
        </p:txBody>
      </p:sp>
      <p:pic>
        <p:nvPicPr>
          <p:cNvPr id="18436" name="Picture 4" descr="BSTBal"/>
          <p:cNvPicPr>
            <a:picLocks noChangeAspect="1" noChangeArrowheads="1"/>
          </p:cNvPicPr>
          <p:nvPr/>
        </p:nvPicPr>
        <p:blipFill>
          <a:blip r:embed="rId3"/>
          <a:srcRect l="1599" t="1392" r="4797" b="1392"/>
          <a:stretch>
            <a:fillRect/>
          </a:stretch>
        </p:blipFill>
        <p:spPr bwMode="auto">
          <a:xfrm>
            <a:off x="1800225" y="4800600"/>
            <a:ext cx="5602288" cy="1697038"/>
          </a:xfrm>
          <a:prstGeom prst="rect">
            <a:avLst/>
          </a:prstGeom>
          <a:noFill/>
          <a:ln w="9525">
            <a:noFill/>
            <a:miter lim="800000"/>
            <a:headEnd/>
            <a:tailEnd/>
          </a:ln>
        </p:spPr>
      </p:pic>
      <p:pic>
        <p:nvPicPr>
          <p:cNvPr id="18437" name="Picture 5" descr="PagedBST"/>
          <p:cNvPicPr>
            <a:picLocks noChangeAspect="1" noChangeArrowheads="1"/>
          </p:cNvPicPr>
          <p:nvPr/>
        </p:nvPicPr>
        <p:blipFill>
          <a:blip r:embed="rId4"/>
          <a:srcRect l="4396" r="3297" b="6154"/>
          <a:stretch>
            <a:fillRect/>
          </a:stretch>
        </p:blipFill>
        <p:spPr bwMode="auto">
          <a:xfrm>
            <a:off x="6332537" y="2057400"/>
            <a:ext cx="2201863" cy="1200150"/>
          </a:xfrm>
          <a:prstGeom prst="rect">
            <a:avLst/>
          </a:prstGeom>
          <a:noFill/>
          <a:ln w="9525">
            <a:noFill/>
            <a:miter lim="800000"/>
            <a:headEnd/>
            <a:tailEnd/>
          </a:ln>
        </p:spPr>
      </p:pic>
      <p:cxnSp>
        <p:nvCxnSpPr>
          <p:cNvPr id="7" name="Straight Arrow Connector 6"/>
          <p:cNvCxnSpPr/>
          <p:nvPr/>
        </p:nvCxnSpPr>
        <p:spPr>
          <a:xfrm>
            <a:off x="3733800" y="57150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439" name="TextBox 7"/>
          <p:cNvSpPr txBox="1">
            <a:spLocks noChangeArrowheads="1"/>
          </p:cNvSpPr>
          <p:nvPr/>
        </p:nvSpPr>
        <p:spPr bwMode="auto">
          <a:xfrm>
            <a:off x="4038600" y="5410200"/>
            <a:ext cx="1143000" cy="338138"/>
          </a:xfrm>
          <a:prstGeom prst="rect">
            <a:avLst/>
          </a:prstGeom>
          <a:noFill/>
          <a:ln w="9525">
            <a:noFill/>
            <a:miter lim="800000"/>
            <a:headEnd/>
            <a:tailEnd/>
          </a:ln>
        </p:spPr>
        <p:txBody>
          <a:bodyPr wrap="none">
            <a:spAutoFit/>
          </a:bodyPr>
          <a:lstStyle/>
          <a:p>
            <a:r>
              <a:rPr lang="en-US" sz="1600"/>
              <a:t>Inserting 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5613" y="365125"/>
            <a:ext cx="8226425" cy="914400"/>
          </a:xfrm>
        </p:spPr>
        <p:txBody>
          <a:bodyPr/>
          <a:lstStyle/>
          <a:p>
            <a:r>
              <a:rPr lang="en-US" smtClean="0">
                <a:latin typeface="Helvetica" pitchFamily="34" charset="0"/>
              </a:rPr>
              <a:t>2-3 Tree (1)</a:t>
            </a:r>
          </a:p>
        </p:txBody>
      </p:sp>
      <p:sp>
        <p:nvSpPr>
          <p:cNvPr id="19459" name="Rectangle 3"/>
          <p:cNvSpPr>
            <a:spLocks noGrp="1" noChangeArrowheads="1"/>
          </p:cNvSpPr>
          <p:nvPr>
            <p:ph type="body" idx="1"/>
          </p:nvPr>
        </p:nvSpPr>
        <p:spPr>
          <a:xfrm>
            <a:off x="455613" y="1600200"/>
            <a:ext cx="8226425" cy="4572000"/>
          </a:xfrm>
        </p:spPr>
        <p:txBody>
          <a:bodyPr/>
          <a:lstStyle/>
          <a:p>
            <a:pPr marL="609600" indent="-609600">
              <a:lnSpc>
                <a:spcPct val="80000"/>
              </a:lnSpc>
              <a:buFontTx/>
              <a:buNone/>
            </a:pPr>
            <a:r>
              <a:rPr lang="en-US" smtClean="0">
                <a:solidFill>
                  <a:srgbClr val="0070C0"/>
                </a:solidFill>
                <a:latin typeface="Helvetica" pitchFamily="34" charset="0"/>
              </a:rPr>
              <a:t>A 2-3 Tree has the following properties:</a:t>
            </a:r>
          </a:p>
          <a:p>
            <a:pPr marL="990600" lvl="1" indent="-533400">
              <a:lnSpc>
                <a:spcPct val="80000"/>
              </a:lnSpc>
              <a:buFontTx/>
              <a:buAutoNum type="arabicPeriod"/>
            </a:pPr>
            <a:r>
              <a:rPr lang="en-US" smtClean="0">
                <a:solidFill>
                  <a:srgbClr val="0070C0"/>
                </a:solidFill>
                <a:latin typeface="Helvetica" pitchFamily="34" charset="0"/>
              </a:rPr>
              <a:t>A node contains one or two keys</a:t>
            </a:r>
          </a:p>
          <a:p>
            <a:pPr marL="990600" lvl="1" indent="-533400">
              <a:lnSpc>
                <a:spcPct val="80000"/>
              </a:lnSpc>
              <a:buFontTx/>
              <a:buAutoNum type="arabicPeriod"/>
            </a:pPr>
            <a:r>
              <a:rPr lang="en-US" smtClean="0">
                <a:solidFill>
                  <a:srgbClr val="0070C0"/>
                </a:solidFill>
                <a:latin typeface="Helvetica" pitchFamily="34" charset="0"/>
              </a:rPr>
              <a:t>Every internal node has either two children (if it contains one key) or three children (if it contains two keys).</a:t>
            </a:r>
          </a:p>
          <a:p>
            <a:pPr marL="990600" lvl="1" indent="-533400">
              <a:lnSpc>
                <a:spcPct val="80000"/>
              </a:lnSpc>
              <a:buFontTx/>
              <a:buAutoNum type="arabicPeriod"/>
            </a:pPr>
            <a:r>
              <a:rPr lang="en-US" smtClean="0">
                <a:solidFill>
                  <a:srgbClr val="0070C0"/>
                </a:solidFill>
                <a:latin typeface="Helvetica" pitchFamily="34" charset="0"/>
              </a:rPr>
              <a:t>All leaves are at the same level in the tree, so the tree is always height balanced.</a:t>
            </a:r>
          </a:p>
          <a:p>
            <a:pPr marL="609600" indent="-609600">
              <a:lnSpc>
                <a:spcPct val="80000"/>
              </a:lnSpc>
              <a:buFontTx/>
              <a:buNone/>
            </a:pPr>
            <a:endParaRPr lang="en-US" smtClean="0">
              <a:latin typeface="Helvetica" pitchFamily="34" charset="0"/>
            </a:endParaRPr>
          </a:p>
          <a:p>
            <a:pPr marL="609600" indent="-609600">
              <a:lnSpc>
                <a:spcPct val="80000"/>
              </a:lnSpc>
              <a:buFontTx/>
              <a:buNone/>
            </a:pPr>
            <a:r>
              <a:rPr lang="en-US" smtClean="0">
                <a:solidFill>
                  <a:srgbClr val="0070C0"/>
                </a:solidFill>
                <a:latin typeface="Helvetica" pitchFamily="34" charset="0"/>
              </a:rPr>
              <a:t>The 2-3 Tree has a search tree property analogous to the BST.</a:t>
            </a:r>
          </a:p>
        </p:txBody>
      </p:sp>
      <p:sp>
        <p:nvSpPr>
          <p:cNvPr id="5" name="TextBox 4"/>
          <p:cNvSpPr txBox="1"/>
          <p:nvPr/>
        </p:nvSpPr>
        <p:spPr>
          <a:xfrm>
            <a:off x="6477000" y="9144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2"/>
          <p:cNvSpPr>
            <a:spLocks noChangeArrowheads="1"/>
          </p:cNvSpPr>
          <p:nvPr/>
        </p:nvSpPr>
        <p:spPr bwMode="auto">
          <a:xfrm>
            <a:off x="6553200" y="22860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25603" name="Oval 3"/>
          <p:cNvSpPr>
            <a:spLocks noChangeArrowheads="1"/>
          </p:cNvSpPr>
          <p:nvPr/>
        </p:nvSpPr>
        <p:spPr bwMode="auto">
          <a:xfrm>
            <a:off x="3505200" y="16764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25604" name="Oval 4"/>
          <p:cNvSpPr>
            <a:spLocks noChangeArrowheads="1"/>
          </p:cNvSpPr>
          <p:nvPr/>
        </p:nvSpPr>
        <p:spPr bwMode="auto">
          <a:xfrm>
            <a:off x="2362200" y="22860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25605" name="Rectangle 5"/>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5606" name="Rectangle 6"/>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5607" name="Rectangle 7"/>
          <p:cNvSpPr>
            <a:spLocks noGrp="1" noChangeArrowheads="1"/>
          </p:cNvSpPr>
          <p:nvPr>
            <p:ph type="title"/>
          </p:nvPr>
        </p:nvSpPr>
        <p:spPr>
          <a:noFill/>
          <a:ln/>
        </p:spPr>
        <p:txBody>
          <a:bodyPr/>
          <a:lstStyle/>
          <a:p>
            <a:r>
              <a:rPr lang="en-US"/>
              <a:t>Example B+ Tree</a:t>
            </a:r>
          </a:p>
        </p:txBody>
      </p:sp>
      <p:sp>
        <p:nvSpPr>
          <p:cNvPr id="25608" name="Rectangle 8"/>
          <p:cNvSpPr>
            <a:spLocks noGrp="1" noChangeArrowheads="1"/>
          </p:cNvSpPr>
          <p:nvPr>
            <p:ph type="body" idx="1"/>
          </p:nvPr>
        </p:nvSpPr>
        <p:spPr>
          <a:xfrm>
            <a:off x="762000" y="4572000"/>
            <a:ext cx="7924800" cy="1828800"/>
          </a:xfrm>
          <a:noFill/>
          <a:ln/>
        </p:spPr>
        <p:txBody>
          <a:bodyPr/>
          <a:lstStyle/>
          <a:p>
            <a:pPr>
              <a:lnSpc>
                <a:spcPct val="90000"/>
              </a:lnSpc>
            </a:pPr>
            <a:r>
              <a:rPr lang="en-US"/>
              <a:t>Find 28*? 29*? All &gt; 15* and &lt; 30*</a:t>
            </a:r>
          </a:p>
          <a:p>
            <a:pPr>
              <a:lnSpc>
                <a:spcPct val="90000"/>
              </a:lnSpc>
            </a:pPr>
            <a:r>
              <a:rPr lang="en-US"/>
              <a:t>Insert/delete:  Find data entry in leaf, then change it. Need to adjust parent sometimes.</a:t>
            </a:r>
          </a:p>
          <a:p>
            <a:pPr lvl="1">
              <a:lnSpc>
                <a:spcPct val="90000"/>
              </a:lnSpc>
            </a:pPr>
            <a:r>
              <a:rPr lang="en-US"/>
              <a:t>And change sometimes bubbles up the tree</a:t>
            </a:r>
          </a:p>
        </p:txBody>
      </p:sp>
      <p:sp>
        <p:nvSpPr>
          <p:cNvPr id="25609" name="Freeform 9"/>
          <p:cNvSpPr>
            <a:spLocks/>
          </p:cNvSpPr>
          <p:nvPr/>
        </p:nvSpPr>
        <p:spPr bwMode="auto">
          <a:xfrm>
            <a:off x="293688" y="4016375"/>
            <a:ext cx="327025" cy="325438"/>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0" name="Freeform 10"/>
          <p:cNvSpPr>
            <a:spLocks/>
          </p:cNvSpPr>
          <p:nvPr/>
        </p:nvSpPr>
        <p:spPr bwMode="auto">
          <a:xfrm>
            <a:off x="619125" y="4016375"/>
            <a:ext cx="325438" cy="325438"/>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1" name="Freeform 11"/>
          <p:cNvSpPr>
            <a:spLocks/>
          </p:cNvSpPr>
          <p:nvPr/>
        </p:nvSpPr>
        <p:spPr bwMode="auto">
          <a:xfrm>
            <a:off x="942975" y="4016375"/>
            <a:ext cx="327025" cy="325438"/>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2" name="Freeform 12"/>
          <p:cNvSpPr>
            <a:spLocks/>
          </p:cNvSpPr>
          <p:nvPr/>
        </p:nvSpPr>
        <p:spPr bwMode="auto">
          <a:xfrm>
            <a:off x="1268413" y="4016375"/>
            <a:ext cx="325437" cy="325438"/>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3" name="Rectangle 13"/>
          <p:cNvSpPr>
            <a:spLocks noChangeArrowheads="1"/>
          </p:cNvSpPr>
          <p:nvPr/>
        </p:nvSpPr>
        <p:spPr bwMode="auto">
          <a:xfrm>
            <a:off x="304800" y="399573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a:t>
            </a:r>
          </a:p>
        </p:txBody>
      </p:sp>
      <p:sp>
        <p:nvSpPr>
          <p:cNvPr id="25614" name="Rectangle 14"/>
          <p:cNvSpPr>
            <a:spLocks noChangeArrowheads="1"/>
          </p:cNvSpPr>
          <p:nvPr/>
        </p:nvSpPr>
        <p:spPr bwMode="auto">
          <a:xfrm>
            <a:off x="630238" y="399573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a:t>
            </a:r>
          </a:p>
        </p:txBody>
      </p:sp>
      <p:sp>
        <p:nvSpPr>
          <p:cNvPr id="25615" name="Freeform 15"/>
          <p:cNvSpPr>
            <a:spLocks/>
          </p:cNvSpPr>
          <p:nvPr/>
        </p:nvSpPr>
        <p:spPr bwMode="auto">
          <a:xfrm>
            <a:off x="3449638" y="1724025"/>
            <a:ext cx="487362" cy="404813"/>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6" name="Freeform 16"/>
          <p:cNvSpPr>
            <a:spLocks/>
          </p:cNvSpPr>
          <p:nvPr/>
        </p:nvSpPr>
        <p:spPr bwMode="auto">
          <a:xfrm>
            <a:off x="3529013" y="1724025"/>
            <a:ext cx="1587"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7" name="Freeform 17"/>
          <p:cNvSpPr>
            <a:spLocks/>
          </p:cNvSpPr>
          <p:nvPr/>
        </p:nvSpPr>
        <p:spPr bwMode="auto">
          <a:xfrm>
            <a:off x="3935413"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8" name="Freeform 18"/>
          <p:cNvSpPr>
            <a:spLocks/>
          </p:cNvSpPr>
          <p:nvPr/>
        </p:nvSpPr>
        <p:spPr bwMode="auto">
          <a:xfrm>
            <a:off x="4016375" y="1724025"/>
            <a:ext cx="1588"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9" name="Freeform 19"/>
          <p:cNvSpPr>
            <a:spLocks/>
          </p:cNvSpPr>
          <p:nvPr/>
        </p:nvSpPr>
        <p:spPr bwMode="auto">
          <a:xfrm>
            <a:off x="4422775"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0" name="Freeform 20"/>
          <p:cNvSpPr>
            <a:spLocks/>
          </p:cNvSpPr>
          <p:nvPr/>
        </p:nvSpPr>
        <p:spPr bwMode="auto">
          <a:xfrm>
            <a:off x="4503738" y="1724025"/>
            <a:ext cx="1587"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1" name="Freeform 21"/>
          <p:cNvSpPr>
            <a:spLocks/>
          </p:cNvSpPr>
          <p:nvPr/>
        </p:nvSpPr>
        <p:spPr bwMode="auto">
          <a:xfrm>
            <a:off x="4910138"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2" name="Freeform 22"/>
          <p:cNvSpPr>
            <a:spLocks/>
          </p:cNvSpPr>
          <p:nvPr/>
        </p:nvSpPr>
        <p:spPr bwMode="auto">
          <a:xfrm>
            <a:off x="4991100" y="1724025"/>
            <a:ext cx="1588"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3" name="Freeform 23"/>
          <p:cNvSpPr>
            <a:spLocks/>
          </p:cNvSpPr>
          <p:nvPr/>
        </p:nvSpPr>
        <p:spPr bwMode="auto">
          <a:xfrm>
            <a:off x="5397500" y="1724025"/>
            <a:ext cx="82550" cy="404813"/>
          </a:xfrm>
          <a:custGeom>
            <a:avLst/>
            <a:gdLst/>
            <a:ahLst/>
            <a:cxnLst>
              <a:cxn ang="0">
                <a:pos x="0" y="254"/>
              </a:cxn>
              <a:cxn ang="0">
                <a:pos x="0" y="0"/>
              </a:cxn>
              <a:cxn ang="0">
                <a:pos x="51" y="0"/>
              </a:cxn>
              <a:cxn ang="0">
                <a:pos x="51" y="254"/>
              </a:cxn>
              <a:cxn ang="0">
                <a:pos x="0" y="254"/>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4" name="Freeform 24"/>
          <p:cNvSpPr>
            <a:spLocks/>
          </p:cNvSpPr>
          <p:nvPr/>
        </p:nvSpPr>
        <p:spPr bwMode="auto">
          <a:xfrm>
            <a:off x="3074988"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5" name="Freeform 25"/>
          <p:cNvSpPr>
            <a:spLocks/>
          </p:cNvSpPr>
          <p:nvPr/>
        </p:nvSpPr>
        <p:spPr bwMode="auto">
          <a:xfrm>
            <a:off x="340042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6" name="Freeform 26"/>
          <p:cNvSpPr>
            <a:spLocks/>
          </p:cNvSpPr>
          <p:nvPr/>
        </p:nvSpPr>
        <p:spPr bwMode="auto">
          <a:xfrm>
            <a:off x="3725863"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7" name="Freeform 27"/>
          <p:cNvSpPr>
            <a:spLocks/>
          </p:cNvSpPr>
          <p:nvPr/>
        </p:nvSpPr>
        <p:spPr bwMode="auto">
          <a:xfrm>
            <a:off x="40497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8" name="Freeform 28"/>
          <p:cNvSpPr>
            <a:spLocks/>
          </p:cNvSpPr>
          <p:nvPr/>
        </p:nvSpPr>
        <p:spPr bwMode="auto">
          <a:xfrm>
            <a:off x="448627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9" name="Freeform 29"/>
          <p:cNvSpPr>
            <a:spLocks/>
          </p:cNvSpPr>
          <p:nvPr/>
        </p:nvSpPr>
        <p:spPr bwMode="auto">
          <a:xfrm>
            <a:off x="48117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0" name="Freeform 30"/>
          <p:cNvSpPr>
            <a:spLocks/>
          </p:cNvSpPr>
          <p:nvPr/>
        </p:nvSpPr>
        <p:spPr bwMode="auto">
          <a:xfrm>
            <a:off x="5137150" y="4024313"/>
            <a:ext cx="323850" cy="325437"/>
          </a:xfrm>
          <a:custGeom>
            <a:avLst/>
            <a:gdLst/>
            <a:ahLst/>
            <a:cxnLst>
              <a:cxn ang="0">
                <a:pos x="0" y="204"/>
              </a:cxn>
              <a:cxn ang="0">
                <a:pos x="0" y="0"/>
              </a:cxn>
              <a:cxn ang="0">
                <a:pos x="203" y="0"/>
              </a:cxn>
              <a:cxn ang="0">
                <a:pos x="203" y="204"/>
              </a:cxn>
              <a:cxn ang="0">
                <a:pos x="0" y="204"/>
              </a:cxn>
            </a:cxnLst>
            <a:rect l="0" t="0" r="r" b="b"/>
            <a:pathLst>
              <a:path w="204" h="205">
                <a:moveTo>
                  <a:pt x="0" y="204"/>
                </a:moveTo>
                <a:lnTo>
                  <a:pt x="0" y="0"/>
                </a:lnTo>
                <a:lnTo>
                  <a:pt x="203" y="0"/>
                </a:lnTo>
                <a:lnTo>
                  <a:pt x="203"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1" name="Freeform 31"/>
          <p:cNvSpPr>
            <a:spLocks/>
          </p:cNvSpPr>
          <p:nvPr/>
        </p:nvSpPr>
        <p:spPr bwMode="auto">
          <a:xfrm>
            <a:off x="54594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2" name="Freeform 32"/>
          <p:cNvSpPr>
            <a:spLocks/>
          </p:cNvSpPr>
          <p:nvPr/>
        </p:nvSpPr>
        <p:spPr bwMode="auto">
          <a:xfrm>
            <a:off x="589756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3" name="Freeform 33"/>
          <p:cNvSpPr>
            <a:spLocks/>
          </p:cNvSpPr>
          <p:nvPr/>
        </p:nvSpPr>
        <p:spPr bwMode="auto">
          <a:xfrm>
            <a:off x="622300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4" name="Freeform 34"/>
          <p:cNvSpPr>
            <a:spLocks/>
          </p:cNvSpPr>
          <p:nvPr/>
        </p:nvSpPr>
        <p:spPr bwMode="auto">
          <a:xfrm>
            <a:off x="654685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5" name="Freeform 35"/>
          <p:cNvSpPr>
            <a:spLocks/>
          </p:cNvSpPr>
          <p:nvPr/>
        </p:nvSpPr>
        <p:spPr bwMode="auto">
          <a:xfrm>
            <a:off x="6870700"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6" name="Freeform 36"/>
          <p:cNvSpPr>
            <a:spLocks/>
          </p:cNvSpPr>
          <p:nvPr/>
        </p:nvSpPr>
        <p:spPr bwMode="auto">
          <a:xfrm>
            <a:off x="7297738"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7" name="Freeform 37"/>
          <p:cNvSpPr>
            <a:spLocks/>
          </p:cNvSpPr>
          <p:nvPr/>
        </p:nvSpPr>
        <p:spPr bwMode="auto">
          <a:xfrm>
            <a:off x="7623175"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8" name="Freeform 38"/>
          <p:cNvSpPr>
            <a:spLocks/>
          </p:cNvSpPr>
          <p:nvPr/>
        </p:nvSpPr>
        <p:spPr bwMode="auto">
          <a:xfrm>
            <a:off x="7947025"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39" name="Freeform 39"/>
          <p:cNvSpPr>
            <a:spLocks/>
          </p:cNvSpPr>
          <p:nvPr/>
        </p:nvSpPr>
        <p:spPr bwMode="auto">
          <a:xfrm>
            <a:off x="827087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0" name="Freeform 40"/>
          <p:cNvSpPr>
            <a:spLocks/>
          </p:cNvSpPr>
          <p:nvPr/>
        </p:nvSpPr>
        <p:spPr bwMode="auto">
          <a:xfrm>
            <a:off x="1341438" y="3167063"/>
            <a:ext cx="487362" cy="404812"/>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1" name="Freeform 41"/>
          <p:cNvSpPr>
            <a:spLocks/>
          </p:cNvSpPr>
          <p:nvPr/>
        </p:nvSpPr>
        <p:spPr bwMode="auto">
          <a:xfrm>
            <a:off x="142240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2" name="Freeform 42"/>
          <p:cNvSpPr>
            <a:spLocks/>
          </p:cNvSpPr>
          <p:nvPr/>
        </p:nvSpPr>
        <p:spPr bwMode="auto">
          <a:xfrm>
            <a:off x="1827213"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3" name="Freeform 43"/>
          <p:cNvSpPr>
            <a:spLocks/>
          </p:cNvSpPr>
          <p:nvPr/>
        </p:nvSpPr>
        <p:spPr bwMode="auto">
          <a:xfrm>
            <a:off x="190817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4" name="Freeform 44"/>
          <p:cNvSpPr>
            <a:spLocks/>
          </p:cNvSpPr>
          <p:nvPr/>
        </p:nvSpPr>
        <p:spPr bwMode="auto">
          <a:xfrm>
            <a:off x="2314575"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5" name="Freeform 45"/>
          <p:cNvSpPr>
            <a:spLocks/>
          </p:cNvSpPr>
          <p:nvPr/>
        </p:nvSpPr>
        <p:spPr bwMode="auto">
          <a:xfrm>
            <a:off x="2395538" y="3167063"/>
            <a:ext cx="1587"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6" name="Freeform 46"/>
          <p:cNvSpPr>
            <a:spLocks/>
          </p:cNvSpPr>
          <p:nvPr/>
        </p:nvSpPr>
        <p:spPr bwMode="auto">
          <a:xfrm>
            <a:off x="280193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7" name="Freeform 47"/>
          <p:cNvSpPr>
            <a:spLocks/>
          </p:cNvSpPr>
          <p:nvPr/>
        </p:nvSpPr>
        <p:spPr bwMode="auto">
          <a:xfrm>
            <a:off x="288290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8" name="Freeform 48"/>
          <p:cNvSpPr>
            <a:spLocks/>
          </p:cNvSpPr>
          <p:nvPr/>
        </p:nvSpPr>
        <p:spPr bwMode="auto">
          <a:xfrm>
            <a:off x="3289300" y="3167063"/>
            <a:ext cx="82550" cy="404812"/>
          </a:xfrm>
          <a:custGeom>
            <a:avLst/>
            <a:gdLst/>
            <a:ahLst/>
            <a:cxnLst>
              <a:cxn ang="0">
                <a:pos x="0" y="254"/>
              </a:cxn>
              <a:cxn ang="0">
                <a:pos x="0" y="0"/>
              </a:cxn>
              <a:cxn ang="0">
                <a:pos x="51" y="0"/>
              </a:cxn>
              <a:cxn ang="0">
                <a:pos x="51" y="254"/>
              </a:cxn>
              <a:cxn ang="0">
                <a:pos x="0" y="254"/>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49" name="Freeform 49"/>
          <p:cNvSpPr>
            <a:spLocks/>
          </p:cNvSpPr>
          <p:nvPr/>
        </p:nvSpPr>
        <p:spPr bwMode="auto">
          <a:xfrm>
            <a:off x="555148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0" name="Freeform 50"/>
          <p:cNvSpPr>
            <a:spLocks/>
          </p:cNvSpPr>
          <p:nvPr/>
        </p:nvSpPr>
        <p:spPr bwMode="auto">
          <a:xfrm>
            <a:off x="563245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1" name="Freeform 51"/>
          <p:cNvSpPr>
            <a:spLocks/>
          </p:cNvSpPr>
          <p:nvPr/>
        </p:nvSpPr>
        <p:spPr bwMode="auto">
          <a:xfrm>
            <a:off x="6038850"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2" name="Freeform 52"/>
          <p:cNvSpPr>
            <a:spLocks/>
          </p:cNvSpPr>
          <p:nvPr/>
        </p:nvSpPr>
        <p:spPr bwMode="auto">
          <a:xfrm>
            <a:off x="6119813" y="3167063"/>
            <a:ext cx="1587"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3" name="Freeform 53"/>
          <p:cNvSpPr>
            <a:spLocks/>
          </p:cNvSpPr>
          <p:nvPr/>
        </p:nvSpPr>
        <p:spPr bwMode="auto">
          <a:xfrm>
            <a:off x="6526213" y="3167063"/>
            <a:ext cx="487362" cy="404812"/>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4" name="Freeform 54"/>
          <p:cNvSpPr>
            <a:spLocks/>
          </p:cNvSpPr>
          <p:nvPr/>
        </p:nvSpPr>
        <p:spPr bwMode="auto">
          <a:xfrm>
            <a:off x="660717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5" name="Freeform 55"/>
          <p:cNvSpPr>
            <a:spLocks/>
          </p:cNvSpPr>
          <p:nvPr/>
        </p:nvSpPr>
        <p:spPr bwMode="auto">
          <a:xfrm>
            <a:off x="701198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6" name="Freeform 56"/>
          <p:cNvSpPr>
            <a:spLocks/>
          </p:cNvSpPr>
          <p:nvPr/>
        </p:nvSpPr>
        <p:spPr bwMode="auto">
          <a:xfrm>
            <a:off x="709612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7" name="Freeform 57"/>
          <p:cNvSpPr>
            <a:spLocks/>
          </p:cNvSpPr>
          <p:nvPr/>
        </p:nvSpPr>
        <p:spPr bwMode="auto">
          <a:xfrm>
            <a:off x="7499350" y="3167063"/>
            <a:ext cx="84138" cy="404812"/>
          </a:xfrm>
          <a:custGeom>
            <a:avLst/>
            <a:gdLst/>
            <a:ahLst/>
            <a:cxnLst>
              <a:cxn ang="0">
                <a:pos x="0" y="254"/>
              </a:cxn>
              <a:cxn ang="0">
                <a:pos x="0" y="0"/>
              </a:cxn>
              <a:cxn ang="0">
                <a:pos x="52" y="0"/>
              </a:cxn>
              <a:cxn ang="0">
                <a:pos x="52" y="254"/>
              </a:cxn>
              <a:cxn ang="0">
                <a:pos x="0" y="254"/>
              </a:cxn>
            </a:cxnLst>
            <a:rect l="0" t="0" r="r" b="b"/>
            <a:pathLst>
              <a:path w="53" h="255">
                <a:moveTo>
                  <a:pt x="0" y="254"/>
                </a:moveTo>
                <a:lnTo>
                  <a:pt x="0" y="0"/>
                </a:lnTo>
                <a:lnTo>
                  <a:pt x="52" y="0"/>
                </a:lnTo>
                <a:lnTo>
                  <a:pt x="52"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8" name="Freeform 58"/>
          <p:cNvSpPr>
            <a:spLocks/>
          </p:cNvSpPr>
          <p:nvPr/>
        </p:nvSpPr>
        <p:spPr bwMode="auto">
          <a:xfrm>
            <a:off x="925513" y="3489325"/>
            <a:ext cx="446087" cy="496888"/>
          </a:xfrm>
          <a:custGeom>
            <a:avLst/>
            <a:gdLst/>
            <a:ahLst/>
            <a:cxnLst>
              <a:cxn ang="0">
                <a:pos x="280" y="0"/>
              </a:cxn>
              <a:cxn ang="0">
                <a:pos x="0" y="312"/>
              </a:cxn>
              <a:cxn ang="0">
                <a:pos x="280" y="0"/>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59" name="Freeform 59"/>
          <p:cNvSpPr>
            <a:spLocks/>
          </p:cNvSpPr>
          <p:nvPr/>
        </p:nvSpPr>
        <p:spPr bwMode="auto">
          <a:xfrm>
            <a:off x="925513" y="3892550"/>
            <a:ext cx="87312" cy="93663"/>
          </a:xfrm>
          <a:custGeom>
            <a:avLst/>
            <a:gdLst/>
            <a:ahLst/>
            <a:cxnLst>
              <a:cxn ang="0">
                <a:pos x="54" y="21"/>
              </a:cxn>
              <a:cxn ang="0">
                <a:pos x="0" y="58"/>
              </a:cxn>
              <a:cxn ang="0">
                <a:pos x="30" y="0"/>
              </a:cxn>
              <a:cxn ang="0">
                <a:pos x="54" y="21"/>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0" name="Freeform 60"/>
          <p:cNvSpPr>
            <a:spLocks/>
          </p:cNvSpPr>
          <p:nvPr/>
        </p:nvSpPr>
        <p:spPr bwMode="auto">
          <a:xfrm>
            <a:off x="1857375" y="3489325"/>
            <a:ext cx="449263" cy="506413"/>
          </a:xfrm>
          <a:custGeom>
            <a:avLst/>
            <a:gdLst/>
            <a:ahLst/>
            <a:cxnLst>
              <a:cxn ang="0">
                <a:pos x="0" y="0"/>
              </a:cxn>
              <a:cxn ang="0">
                <a:pos x="282" y="318"/>
              </a:cxn>
              <a:cxn ang="0">
                <a:pos x="0" y="0"/>
              </a:cxn>
            </a:cxnLst>
            <a:rect l="0" t="0" r="r" b="b"/>
            <a:pathLst>
              <a:path w="283" h="319">
                <a:moveTo>
                  <a:pt x="0" y="0"/>
                </a:moveTo>
                <a:lnTo>
                  <a:pt x="282" y="318"/>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1" name="Freeform 61"/>
          <p:cNvSpPr>
            <a:spLocks/>
          </p:cNvSpPr>
          <p:nvPr/>
        </p:nvSpPr>
        <p:spPr bwMode="auto">
          <a:xfrm>
            <a:off x="2217738" y="3903663"/>
            <a:ext cx="88900" cy="92075"/>
          </a:xfrm>
          <a:custGeom>
            <a:avLst/>
            <a:gdLst/>
            <a:ahLst/>
            <a:cxnLst>
              <a:cxn ang="0">
                <a:pos x="24" y="0"/>
              </a:cxn>
              <a:cxn ang="0">
                <a:pos x="55" y="57"/>
              </a:cxn>
              <a:cxn ang="0">
                <a:pos x="0" y="21"/>
              </a:cxn>
              <a:cxn ang="0">
                <a:pos x="24" y="0"/>
              </a:cxn>
            </a:cxnLst>
            <a:rect l="0" t="0" r="r" b="b"/>
            <a:pathLst>
              <a:path w="56" h="58">
                <a:moveTo>
                  <a:pt x="24" y="0"/>
                </a:moveTo>
                <a:lnTo>
                  <a:pt x="55" y="57"/>
                </a:lnTo>
                <a:lnTo>
                  <a:pt x="0" y="21"/>
                </a:lnTo>
                <a:lnTo>
                  <a:pt x="24"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2" name="Freeform 62"/>
          <p:cNvSpPr>
            <a:spLocks/>
          </p:cNvSpPr>
          <p:nvPr/>
        </p:nvSpPr>
        <p:spPr bwMode="auto">
          <a:xfrm>
            <a:off x="2355850" y="3489325"/>
            <a:ext cx="1330325" cy="517525"/>
          </a:xfrm>
          <a:custGeom>
            <a:avLst/>
            <a:gdLst/>
            <a:ahLst/>
            <a:cxnLst>
              <a:cxn ang="0">
                <a:pos x="0" y="0"/>
              </a:cxn>
              <a:cxn ang="0">
                <a:pos x="837" y="325"/>
              </a:cxn>
              <a:cxn ang="0">
                <a:pos x="0" y="0"/>
              </a:cxn>
            </a:cxnLst>
            <a:rect l="0" t="0" r="r" b="b"/>
            <a:pathLst>
              <a:path w="838" h="326">
                <a:moveTo>
                  <a:pt x="0" y="0"/>
                </a:moveTo>
                <a:lnTo>
                  <a:pt x="837" y="32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3" name="Freeform 63"/>
          <p:cNvSpPr>
            <a:spLocks/>
          </p:cNvSpPr>
          <p:nvPr/>
        </p:nvSpPr>
        <p:spPr bwMode="auto">
          <a:xfrm>
            <a:off x="3581400" y="3944938"/>
            <a:ext cx="104775" cy="61912"/>
          </a:xfrm>
          <a:custGeom>
            <a:avLst/>
            <a:gdLst/>
            <a:ahLst/>
            <a:cxnLst>
              <a:cxn ang="0">
                <a:pos x="11" y="0"/>
              </a:cxn>
              <a:cxn ang="0">
                <a:pos x="65" y="38"/>
              </a:cxn>
              <a:cxn ang="0">
                <a:pos x="0" y="30"/>
              </a:cxn>
              <a:cxn ang="0">
                <a:pos x="11" y="0"/>
              </a:cxn>
            </a:cxnLst>
            <a:rect l="0" t="0" r="r" b="b"/>
            <a:pathLst>
              <a:path w="66" h="39">
                <a:moveTo>
                  <a:pt x="11" y="0"/>
                </a:moveTo>
                <a:lnTo>
                  <a:pt x="65" y="38"/>
                </a:lnTo>
                <a:lnTo>
                  <a:pt x="0" y="30"/>
                </a:ln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4" name="Freeform 64"/>
          <p:cNvSpPr>
            <a:spLocks/>
          </p:cNvSpPr>
          <p:nvPr/>
        </p:nvSpPr>
        <p:spPr bwMode="auto">
          <a:xfrm>
            <a:off x="5137150" y="3509963"/>
            <a:ext cx="446088" cy="496887"/>
          </a:xfrm>
          <a:custGeom>
            <a:avLst/>
            <a:gdLst/>
            <a:ahLst/>
            <a:cxnLst>
              <a:cxn ang="0">
                <a:pos x="280" y="0"/>
              </a:cxn>
              <a:cxn ang="0">
                <a:pos x="0" y="312"/>
              </a:cxn>
              <a:cxn ang="0">
                <a:pos x="280" y="0"/>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5" name="Freeform 65"/>
          <p:cNvSpPr>
            <a:spLocks/>
          </p:cNvSpPr>
          <p:nvPr/>
        </p:nvSpPr>
        <p:spPr bwMode="auto">
          <a:xfrm>
            <a:off x="5137150" y="3913188"/>
            <a:ext cx="87313" cy="93662"/>
          </a:xfrm>
          <a:custGeom>
            <a:avLst/>
            <a:gdLst/>
            <a:ahLst/>
            <a:cxnLst>
              <a:cxn ang="0">
                <a:pos x="54" y="21"/>
              </a:cxn>
              <a:cxn ang="0">
                <a:pos x="0" y="58"/>
              </a:cxn>
              <a:cxn ang="0">
                <a:pos x="30" y="0"/>
              </a:cxn>
              <a:cxn ang="0">
                <a:pos x="54" y="21"/>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6" name="Freeform 66"/>
          <p:cNvSpPr>
            <a:spLocks/>
          </p:cNvSpPr>
          <p:nvPr/>
        </p:nvSpPr>
        <p:spPr bwMode="auto">
          <a:xfrm>
            <a:off x="6069013" y="3509963"/>
            <a:ext cx="458787" cy="476250"/>
          </a:xfrm>
          <a:custGeom>
            <a:avLst/>
            <a:gdLst/>
            <a:ahLst/>
            <a:cxnLst>
              <a:cxn ang="0">
                <a:pos x="0" y="0"/>
              </a:cxn>
              <a:cxn ang="0">
                <a:pos x="288" y="299"/>
              </a:cxn>
              <a:cxn ang="0">
                <a:pos x="0" y="0"/>
              </a:cxn>
            </a:cxnLst>
            <a:rect l="0" t="0" r="r" b="b"/>
            <a:pathLst>
              <a:path w="289" h="300">
                <a:moveTo>
                  <a:pt x="0" y="0"/>
                </a:moveTo>
                <a:lnTo>
                  <a:pt x="288" y="29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7" name="Freeform 67"/>
          <p:cNvSpPr>
            <a:spLocks/>
          </p:cNvSpPr>
          <p:nvPr/>
        </p:nvSpPr>
        <p:spPr bwMode="auto">
          <a:xfrm>
            <a:off x="6437313" y="3894138"/>
            <a:ext cx="90487" cy="92075"/>
          </a:xfrm>
          <a:custGeom>
            <a:avLst/>
            <a:gdLst/>
            <a:ahLst/>
            <a:cxnLst>
              <a:cxn ang="0">
                <a:pos x="23" y="0"/>
              </a:cxn>
              <a:cxn ang="0">
                <a:pos x="56" y="57"/>
              </a:cxn>
              <a:cxn ang="0">
                <a:pos x="0" y="22"/>
              </a:cxn>
              <a:cxn ang="0">
                <a:pos x="23" y="0"/>
              </a:cxn>
            </a:cxnLst>
            <a:rect l="0" t="0" r="r" b="b"/>
            <a:pathLst>
              <a:path w="57" h="58">
                <a:moveTo>
                  <a:pt x="23" y="0"/>
                </a:moveTo>
                <a:lnTo>
                  <a:pt x="56" y="57"/>
                </a:lnTo>
                <a:lnTo>
                  <a:pt x="0" y="22"/>
                </a:lnTo>
                <a:lnTo>
                  <a:pt x="2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8" name="Freeform 68"/>
          <p:cNvSpPr>
            <a:spLocks/>
          </p:cNvSpPr>
          <p:nvPr/>
        </p:nvSpPr>
        <p:spPr bwMode="auto">
          <a:xfrm>
            <a:off x="6556375" y="3519488"/>
            <a:ext cx="1362075" cy="476250"/>
          </a:xfrm>
          <a:custGeom>
            <a:avLst/>
            <a:gdLst/>
            <a:ahLst/>
            <a:cxnLst>
              <a:cxn ang="0">
                <a:pos x="0" y="0"/>
              </a:cxn>
              <a:cxn ang="0">
                <a:pos x="857" y="299"/>
              </a:cxn>
              <a:cxn ang="0">
                <a:pos x="0" y="0"/>
              </a:cxn>
            </a:cxnLst>
            <a:rect l="0" t="0" r="r" b="b"/>
            <a:pathLst>
              <a:path w="858" h="300">
                <a:moveTo>
                  <a:pt x="0" y="0"/>
                </a:moveTo>
                <a:lnTo>
                  <a:pt x="857" y="29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69" name="Freeform 69"/>
          <p:cNvSpPr>
            <a:spLocks/>
          </p:cNvSpPr>
          <p:nvPr/>
        </p:nvSpPr>
        <p:spPr bwMode="auto">
          <a:xfrm>
            <a:off x="7812088" y="3937000"/>
            <a:ext cx="106362" cy="58738"/>
          </a:xfrm>
          <a:custGeom>
            <a:avLst/>
            <a:gdLst/>
            <a:ahLst/>
            <a:cxnLst>
              <a:cxn ang="0">
                <a:pos x="11" y="0"/>
              </a:cxn>
              <a:cxn ang="0">
                <a:pos x="66" y="36"/>
              </a:cxn>
              <a:cxn ang="0">
                <a:pos x="0" y="31"/>
              </a:cxn>
              <a:cxn ang="0">
                <a:pos x="11" y="0"/>
              </a:cxn>
            </a:cxnLst>
            <a:rect l="0" t="0" r="r" b="b"/>
            <a:pathLst>
              <a:path w="67" h="37">
                <a:moveTo>
                  <a:pt x="11" y="0"/>
                </a:moveTo>
                <a:lnTo>
                  <a:pt x="66" y="36"/>
                </a:lnTo>
                <a:lnTo>
                  <a:pt x="0" y="31"/>
                </a:ln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0" name="Freeform 70"/>
          <p:cNvSpPr>
            <a:spLocks/>
          </p:cNvSpPr>
          <p:nvPr/>
        </p:nvSpPr>
        <p:spPr bwMode="auto">
          <a:xfrm>
            <a:off x="2314575" y="1981200"/>
            <a:ext cx="1190625" cy="1163638"/>
          </a:xfrm>
          <a:custGeom>
            <a:avLst/>
            <a:gdLst/>
            <a:ahLst/>
            <a:cxnLst>
              <a:cxn ang="0">
                <a:pos x="749" y="0"/>
              </a:cxn>
              <a:cxn ang="0">
                <a:pos x="0" y="732"/>
              </a:cxn>
              <a:cxn ang="0">
                <a:pos x="749" y="0"/>
              </a:cxn>
            </a:cxnLst>
            <a:rect l="0" t="0" r="r" b="b"/>
            <a:pathLst>
              <a:path w="750" h="733">
                <a:moveTo>
                  <a:pt x="749" y="0"/>
                </a:moveTo>
                <a:lnTo>
                  <a:pt x="0" y="732"/>
                </a:lnTo>
                <a:lnTo>
                  <a:pt x="74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1" name="Freeform 71"/>
          <p:cNvSpPr>
            <a:spLocks/>
          </p:cNvSpPr>
          <p:nvPr/>
        </p:nvSpPr>
        <p:spPr bwMode="auto">
          <a:xfrm>
            <a:off x="2209800" y="3124200"/>
            <a:ext cx="106363" cy="58738"/>
          </a:xfrm>
          <a:custGeom>
            <a:avLst/>
            <a:gdLst/>
            <a:ahLst/>
            <a:cxnLst>
              <a:cxn ang="0">
                <a:pos x="66" y="31"/>
              </a:cxn>
              <a:cxn ang="0">
                <a:pos x="0" y="36"/>
              </a:cxn>
              <a:cxn ang="0">
                <a:pos x="56" y="0"/>
              </a:cxn>
              <a:cxn ang="0">
                <a:pos x="66" y="31"/>
              </a:cxn>
            </a:cxnLst>
            <a:rect l="0" t="0" r="r" b="b"/>
            <a:pathLst>
              <a:path w="67" h="37">
                <a:moveTo>
                  <a:pt x="66" y="31"/>
                </a:moveTo>
                <a:lnTo>
                  <a:pt x="0" y="36"/>
                </a:lnTo>
                <a:lnTo>
                  <a:pt x="56" y="0"/>
                </a:lnTo>
                <a:lnTo>
                  <a:pt x="66" y="3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2" name="Freeform 72"/>
          <p:cNvSpPr>
            <a:spLocks/>
          </p:cNvSpPr>
          <p:nvPr/>
        </p:nvSpPr>
        <p:spPr bwMode="auto">
          <a:xfrm>
            <a:off x="3962400" y="1981200"/>
            <a:ext cx="1905000" cy="1139825"/>
          </a:xfrm>
          <a:custGeom>
            <a:avLst/>
            <a:gdLst/>
            <a:ahLst/>
            <a:cxnLst>
              <a:cxn ang="0">
                <a:pos x="0" y="0"/>
              </a:cxn>
              <a:cxn ang="0">
                <a:pos x="1199" y="717"/>
              </a:cxn>
              <a:cxn ang="0">
                <a:pos x="0" y="0"/>
              </a:cxn>
            </a:cxnLst>
            <a:rect l="0" t="0" r="r" b="b"/>
            <a:pathLst>
              <a:path w="1200" h="718">
                <a:moveTo>
                  <a:pt x="0" y="0"/>
                </a:moveTo>
                <a:lnTo>
                  <a:pt x="1199" y="7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3" name="Freeform 73"/>
          <p:cNvSpPr>
            <a:spLocks/>
          </p:cNvSpPr>
          <p:nvPr/>
        </p:nvSpPr>
        <p:spPr bwMode="auto">
          <a:xfrm>
            <a:off x="5864225" y="3101975"/>
            <a:ext cx="106363" cy="50800"/>
          </a:xfrm>
          <a:custGeom>
            <a:avLst/>
            <a:gdLst/>
            <a:ahLst/>
            <a:cxnLst>
              <a:cxn ang="0">
                <a:pos x="6" y="0"/>
              </a:cxn>
              <a:cxn ang="0">
                <a:pos x="66" y="28"/>
              </a:cxn>
              <a:cxn ang="0">
                <a:pos x="0" y="31"/>
              </a:cxn>
              <a:cxn ang="0">
                <a:pos x="6" y="0"/>
              </a:cxn>
            </a:cxnLst>
            <a:rect l="0" t="0" r="r" b="b"/>
            <a:pathLst>
              <a:path w="67" h="32">
                <a:moveTo>
                  <a:pt x="6" y="0"/>
                </a:moveTo>
                <a:lnTo>
                  <a:pt x="66" y="28"/>
                </a:lnTo>
                <a:lnTo>
                  <a:pt x="0" y="31"/>
                </a:lnTo>
                <a:lnTo>
                  <a:pt x="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4" name="Freeform 74"/>
          <p:cNvSpPr>
            <a:spLocks/>
          </p:cNvSpPr>
          <p:nvPr/>
        </p:nvSpPr>
        <p:spPr bwMode="auto">
          <a:xfrm>
            <a:off x="167640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5" name="Freeform 75"/>
          <p:cNvSpPr>
            <a:spLocks/>
          </p:cNvSpPr>
          <p:nvPr/>
        </p:nvSpPr>
        <p:spPr bwMode="auto">
          <a:xfrm>
            <a:off x="2000250"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6" name="Freeform 76"/>
          <p:cNvSpPr>
            <a:spLocks/>
          </p:cNvSpPr>
          <p:nvPr/>
        </p:nvSpPr>
        <p:spPr bwMode="auto">
          <a:xfrm>
            <a:off x="2325688"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7" name="Freeform 77"/>
          <p:cNvSpPr>
            <a:spLocks/>
          </p:cNvSpPr>
          <p:nvPr/>
        </p:nvSpPr>
        <p:spPr bwMode="auto">
          <a:xfrm>
            <a:off x="2649538"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78" name="Rectangle 78"/>
          <p:cNvSpPr>
            <a:spLocks noChangeArrowheads="1"/>
          </p:cNvSpPr>
          <p:nvPr/>
        </p:nvSpPr>
        <p:spPr bwMode="auto">
          <a:xfrm>
            <a:off x="2855913" y="1354138"/>
            <a:ext cx="5857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Root</a:t>
            </a:r>
          </a:p>
        </p:txBody>
      </p:sp>
      <p:sp>
        <p:nvSpPr>
          <p:cNvPr id="25679" name="Rectangle 79"/>
          <p:cNvSpPr>
            <a:spLocks noChangeArrowheads="1"/>
          </p:cNvSpPr>
          <p:nvPr/>
        </p:nvSpPr>
        <p:spPr bwMode="auto">
          <a:xfrm>
            <a:off x="3505200" y="1752600"/>
            <a:ext cx="422275" cy="347663"/>
          </a:xfrm>
          <a:prstGeom prst="rect">
            <a:avLst/>
          </a:prstGeom>
          <a:noFill/>
          <a:ln w="9525">
            <a:noFill/>
            <a:miter lim="800000"/>
            <a:headEnd/>
            <a:tailEnd/>
          </a:ln>
          <a:effectLst/>
        </p:spPr>
        <p:txBody>
          <a:bodyPr wrap="none" lIns="90488" tIns="44450" rIns="90488" bIns="44450">
            <a:spAutoFit/>
          </a:bodyPr>
          <a:lstStyle/>
          <a:p>
            <a:r>
              <a:rPr lang="en-US" sz="1700" b="1">
                <a:solidFill>
                  <a:schemeClr val="accent2"/>
                </a:solidFill>
                <a:latin typeface="Arial" pitchFamily="34" charset="0"/>
              </a:rPr>
              <a:t>17</a:t>
            </a:r>
          </a:p>
        </p:txBody>
      </p:sp>
      <p:sp>
        <p:nvSpPr>
          <p:cNvPr id="25680" name="Rectangle 80"/>
          <p:cNvSpPr>
            <a:spLocks noChangeArrowheads="1"/>
          </p:cNvSpPr>
          <p:nvPr/>
        </p:nvSpPr>
        <p:spPr bwMode="auto">
          <a:xfrm>
            <a:off x="6161088" y="3195638"/>
            <a:ext cx="3651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30</a:t>
            </a:r>
          </a:p>
        </p:txBody>
      </p:sp>
      <p:sp>
        <p:nvSpPr>
          <p:cNvPr id="25681" name="Rectangle 81"/>
          <p:cNvSpPr>
            <a:spLocks noChangeArrowheads="1"/>
          </p:cNvSpPr>
          <p:nvPr/>
        </p:nvSpPr>
        <p:spPr bwMode="auto">
          <a:xfrm>
            <a:off x="3036888" y="4022725"/>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14*</a:t>
            </a:r>
          </a:p>
        </p:txBody>
      </p:sp>
      <p:sp>
        <p:nvSpPr>
          <p:cNvPr id="25682" name="Rectangle 82"/>
          <p:cNvSpPr>
            <a:spLocks noChangeArrowheads="1"/>
          </p:cNvSpPr>
          <p:nvPr/>
        </p:nvSpPr>
        <p:spPr bwMode="auto">
          <a:xfrm>
            <a:off x="3360738" y="4022725"/>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16*</a:t>
            </a:r>
          </a:p>
        </p:txBody>
      </p:sp>
      <p:sp>
        <p:nvSpPr>
          <p:cNvPr id="25683" name="Rectangle 83"/>
          <p:cNvSpPr>
            <a:spLocks noChangeArrowheads="1"/>
          </p:cNvSpPr>
          <p:nvPr/>
        </p:nvSpPr>
        <p:spPr bwMode="auto">
          <a:xfrm>
            <a:off x="7267575" y="4013200"/>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33*</a:t>
            </a:r>
          </a:p>
        </p:txBody>
      </p:sp>
      <p:sp>
        <p:nvSpPr>
          <p:cNvPr id="25684" name="Rectangle 84"/>
          <p:cNvSpPr>
            <a:spLocks noChangeArrowheads="1"/>
          </p:cNvSpPr>
          <p:nvPr/>
        </p:nvSpPr>
        <p:spPr bwMode="auto">
          <a:xfrm>
            <a:off x="7593013" y="4013200"/>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34*</a:t>
            </a:r>
          </a:p>
        </p:txBody>
      </p:sp>
      <p:sp>
        <p:nvSpPr>
          <p:cNvPr id="25685" name="Rectangle 85"/>
          <p:cNvSpPr>
            <a:spLocks noChangeArrowheads="1"/>
          </p:cNvSpPr>
          <p:nvPr/>
        </p:nvSpPr>
        <p:spPr bwMode="auto">
          <a:xfrm>
            <a:off x="7907338"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38*</a:t>
            </a:r>
          </a:p>
        </p:txBody>
      </p:sp>
      <p:sp>
        <p:nvSpPr>
          <p:cNvPr id="25686" name="Rectangle 86"/>
          <p:cNvSpPr>
            <a:spLocks noChangeArrowheads="1"/>
          </p:cNvSpPr>
          <p:nvPr/>
        </p:nvSpPr>
        <p:spPr bwMode="auto">
          <a:xfrm>
            <a:off x="8231188" y="3992563"/>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39*</a:t>
            </a:r>
          </a:p>
        </p:txBody>
      </p:sp>
      <p:sp>
        <p:nvSpPr>
          <p:cNvPr id="25687" name="Rectangle 87"/>
          <p:cNvSpPr>
            <a:spLocks noChangeArrowheads="1"/>
          </p:cNvSpPr>
          <p:nvPr/>
        </p:nvSpPr>
        <p:spPr bwMode="auto">
          <a:xfrm>
            <a:off x="1939925" y="3195638"/>
            <a:ext cx="3651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13</a:t>
            </a:r>
          </a:p>
        </p:txBody>
      </p:sp>
      <p:sp>
        <p:nvSpPr>
          <p:cNvPr id="25688" name="Rectangle 88"/>
          <p:cNvSpPr>
            <a:spLocks noChangeArrowheads="1"/>
          </p:cNvSpPr>
          <p:nvPr/>
        </p:nvSpPr>
        <p:spPr bwMode="auto">
          <a:xfrm>
            <a:off x="1473200" y="3195638"/>
            <a:ext cx="2730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5</a:t>
            </a:r>
          </a:p>
        </p:txBody>
      </p:sp>
      <p:sp>
        <p:nvSpPr>
          <p:cNvPr id="25689" name="Rectangle 89"/>
          <p:cNvSpPr>
            <a:spLocks noChangeArrowheads="1"/>
          </p:cNvSpPr>
          <p:nvPr/>
        </p:nvSpPr>
        <p:spPr bwMode="auto">
          <a:xfrm>
            <a:off x="2009775"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7*</a:t>
            </a:r>
          </a:p>
        </p:txBody>
      </p:sp>
      <p:sp>
        <p:nvSpPr>
          <p:cNvPr id="25690" name="Rectangle 90"/>
          <p:cNvSpPr>
            <a:spLocks noChangeArrowheads="1"/>
          </p:cNvSpPr>
          <p:nvPr/>
        </p:nvSpPr>
        <p:spPr bwMode="auto">
          <a:xfrm>
            <a:off x="1687513"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5*</a:t>
            </a:r>
          </a:p>
        </p:txBody>
      </p:sp>
      <p:sp>
        <p:nvSpPr>
          <p:cNvPr id="25691" name="Rectangle 91"/>
          <p:cNvSpPr>
            <a:spLocks noChangeArrowheads="1"/>
          </p:cNvSpPr>
          <p:nvPr/>
        </p:nvSpPr>
        <p:spPr bwMode="auto">
          <a:xfrm>
            <a:off x="2325688"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8*</a:t>
            </a:r>
          </a:p>
        </p:txBody>
      </p:sp>
      <p:sp>
        <p:nvSpPr>
          <p:cNvPr id="25692" name="Rectangle 92"/>
          <p:cNvSpPr>
            <a:spLocks noChangeArrowheads="1"/>
          </p:cNvSpPr>
          <p:nvPr/>
        </p:nvSpPr>
        <p:spPr bwMode="auto">
          <a:xfrm>
            <a:off x="4486275"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22*</a:t>
            </a:r>
          </a:p>
        </p:txBody>
      </p:sp>
      <p:sp>
        <p:nvSpPr>
          <p:cNvPr id="25693" name="Rectangle 93"/>
          <p:cNvSpPr>
            <a:spLocks noChangeArrowheads="1"/>
          </p:cNvSpPr>
          <p:nvPr/>
        </p:nvSpPr>
        <p:spPr bwMode="auto">
          <a:xfrm>
            <a:off x="4792663"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24*</a:t>
            </a:r>
          </a:p>
        </p:txBody>
      </p:sp>
      <p:sp>
        <p:nvSpPr>
          <p:cNvPr id="25694" name="Rectangle 94"/>
          <p:cNvSpPr>
            <a:spLocks noChangeArrowheads="1"/>
          </p:cNvSpPr>
          <p:nvPr/>
        </p:nvSpPr>
        <p:spPr bwMode="auto">
          <a:xfrm>
            <a:off x="5664200" y="3184525"/>
            <a:ext cx="3651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27</a:t>
            </a:r>
          </a:p>
        </p:txBody>
      </p:sp>
      <p:sp>
        <p:nvSpPr>
          <p:cNvPr id="25695" name="Rectangle 95"/>
          <p:cNvSpPr>
            <a:spLocks noChangeArrowheads="1"/>
          </p:cNvSpPr>
          <p:nvPr/>
        </p:nvSpPr>
        <p:spPr bwMode="auto">
          <a:xfrm>
            <a:off x="5857875"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27*</a:t>
            </a:r>
          </a:p>
        </p:txBody>
      </p:sp>
      <p:sp>
        <p:nvSpPr>
          <p:cNvPr id="25696" name="Rectangle 96"/>
          <p:cNvSpPr>
            <a:spLocks noChangeArrowheads="1"/>
          </p:cNvSpPr>
          <p:nvPr/>
        </p:nvSpPr>
        <p:spPr bwMode="auto">
          <a:xfrm>
            <a:off x="6192838"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29*</a:t>
            </a:r>
          </a:p>
        </p:txBody>
      </p:sp>
      <p:sp>
        <p:nvSpPr>
          <p:cNvPr id="25697" name="Line 97"/>
          <p:cNvSpPr>
            <a:spLocks noChangeShapeType="1"/>
          </p:cNvSpPr>
          <p:nvPr/>
        </p:nvSpPr>
        <p:spPr bwMode="auto">
          <a:xfrm>
            <a:off x="3263900" y="1306513"/>
            <a:ext cx="609600" cy="381000"/>
          </a:xfrm>
          <a:prstGeom prst="line">
            <a:avLst/>
          </a:prstGeom>
          <a:noFill/>
          <a:ln w="12700">
            <a:solidFill>
              <a:schemeClr val="tx1"/>
            </a:solidFill>
            <a:round/>
            <a:headEnd type="none" w="sm" len="sm"/>
            <a:tailEnd type="stealth" w="med" len="med"/>
          </a:ln>
          <a:effectLst/>
        </p:spPr>
        <p:txBody>
          <a:bodyPr/>
          <a:lstStyle/>
          <a:p>
            <a:endParaRPr lang="en-US"/>
          </a:p>
        </p:txBody>
      </p:sp>
      <p:sp>
        <p:nvSpPr>
          <p:cNvPr id="25698" name="Arc 98"/>
          <p:cNvSpPr>
            <a:spLocks/>
          </p:cNvSpPr>
          <p:nvPr/>
        </p:nvSpPr>
        <p:spPr bwMode="auto">
          <a:xfrm rot="18420000">
            <a:off x="1447800" y="381952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25699" name="Arc 99"/>
          <p:cNvSpPr>
            <a:spLocks/>
          </p:cNvSpPr>
          <p:nvPr/>
        </p:nvSpPr>
        <p:spPr bwMode="auto">
          <a:xfrm rot="18420000">
            <a:off x="2895600" y="381952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25700" name="Arc 100"/>
          <p:cNvSpPr>
            <a:spLocks/>
          </p:cNvSpPr>
          <p:nvPr/>
        </p:nvSpPr>
        <p:spPr bwMode="auto">
          <a:xfrm rot="18420000">
            <a:off x="4267200" y="381952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25701" name="Arc 101"/>
          <p:cNvSpPr>
            <a:spLocks/>
          </p:cNvSpPr>
          <p:nvPr/>
        </p:nvSpPr>
        <p:spPr bwMode="auto">
          <a:xfrm rot="18420000">
            <a:off x="5715000" y="381952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25702" name="Arc 102"/>
          <p:cNvSpPr>
            <a:spLocks/>
          </p:cNvSpPr>
          <p:nvPr/>
        </p:nvSpPr>
        <p:spPr bwMode="auto">
          <a:xfrm rot="18420000">
            <a:off x="7162800" y="381952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25703" name="Rectangle 103"/>
          <p:cNvSpPr>
            <a:spLocks noChangeArrowheads="1"/>
          </p:cNvSpPr>
          <p:nvPr/>
        </p:nvSpPr>
        <p:spPr bwMode="auto">
          <a:xfrm>
            <a:off x="914400" y="2286000"/>
            <a:ext cx="1922463" cy="457200"/>
          </a:xfrm>
          <a:prstGeom prst="rect">
            <a:avLst/>
          </a:prstGeom>
          <a:noFill/>
          <a:ln w="9525">
            <a:noFill/>
            <a:miter lim="800000"/>
            <a:headEnd/>
            <a:tailEnd/>
          </a:ln>
          <a:effectLst/>
        </p:spPr>
        <p:txBody>
          <a:bodyPr wrap="none" lIns="92075" tIns="46038" rIns="92075" bIns="46038">
            <a:spAutoFit/>
          </a:bodyPr>
          <a:lstStyle/>
          <a:p>
            <a:r>
              <a:rPr lang="en-US">
                <a:solidFill>
                  <a:schemeClr val="accent2"/>
                </a:solidFill>
              </a:rPr>
              <a:t>Entries &lt;=  17</a:t>
            </a:r>
          </a:p>
        </p:txBody>
      </p:sp>
      <p:sp>
        <p:nvSpPr>
          <p:cNvPr id="25704" name="Rectangle 104"/>
          <p:cNvSpPr>
            <a:spLocks noChangeArrowheads="1"/>
          </p:cNvSpPr>
          <p:nvPr/>
        </p:nvSpPr>
        <p:spPr bwMode="auto">
          <a:xfrm>
            <a:off x="5257800" y="2286000"/>
            <a:ext cx="1751013" cy="457200"/>
          </a:xfrm>
          <a:prstGeom prst="rect">
            <a:avLst/>
          </a:prstGeom>
          <a:noFill/>
          <a:ln w="9525">
            <a:noFill/>
            <a:miter lim="800000"/>
            <a:headEnd/>
            <a:tailEnd/>
          </a:ln>
          <a:effectLst/>
        </p:spPr>
        <p:txBody>
          <a:bodyPr wrap="none" lIns="92075" tIns="46038" rIns="92075" bIns="46038">
            <a:spAutoFit/>
          </a:bodyPr>
          <a:lstStyle/>
          <a:p>
            <a:r>
              <a:rPr lang="en-US">
                <a:solidFill>
                  <a:schemeClr val="accent2"/>
                </a:solidFill>
              </a:rPr>
              <a:t>Entries &gt;  17</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Cost Model for Our Analysis</a:t>
            </a:r>
          </a:p>
        </p:txBody>
      </p:sp>
      <p:sp>
        <p:nvSpPr>
          <p:cNvPr id="27653" name="Rectangle 5"/>
          <p:cNvSpPr>
            <a:spLocks noGrp="1" noChangeArrowheads="1"/>
          </p:cNvSpPr>
          <p:nvPr>
            <p:ph type="body" idx="1"/>
          </p:nvPr>
        </p:nvSpPr>
        <p:spPr>
          <a:xfrm>
            <a:off x="762000" y="1752600"/>
            <a:ext cx="8001000" cy="4648200"/>
          </a:xfrm>
          <a:noFill/>
          <a:ln/>
        </p:spPr>
        <p:txBody>
          <a:bodyPr/>
          <a:lstStyle/>
          <a:p>
            <a:pPr>
              <a:buFont typeface="Wingdings" pitchFamily="2" charset="2"/>
              <a:buNone/>
            </a:pPr>
            <a:r>
              <a:rPr lang="en-US"/>
              <a:t>We ignore CPU costs, for simplicity:</a:t>
            </a:r>
          </a:p>
          <a:p>
            <a:pPr lvl="1">
              <a:buSzPct val="75000"/>
            </a:pPr>
            <a:r>
              <a:rPr lang="en-US" b="1">
                <a:solidFill>
                  <a:schemeClr val="accent2"/>
                </a:solidFill>
              </a:rPr>
              <a:t>B:  </a:t>
            </a:r>
            <a:r>
              <a:rPr lang="en-US"/>
              <a:t>The number of data pages</a:t>
            </a:r>
          </a:p>
          <a:p>
            <a:pPr lvl="1">
              <a:buSzPct val="75000"/>
            </a:pPr>
            <a:r>
              <a:rPr lang="en-US" b="1">
                <a:solidFill>
                  <a:schemeClr val="accent2"/>
                </a:solidFill>
              </a:rPr>
              <a:t>R:  </a:t>
            </a:r>
            <a:r>
              <a:rPr lang="en-US"/>
              <a:t>Number of records per page</a:t>
            </a:r>
          </a:p>
          <a:p>
            <a:pPr lvl="1">
              <a:buSzPct val="75000"/>
            </a:pPr>
            <a:r>
              <a:rPr lang="en-US" b="1">
                <a:solidFill>
                  <a:schemeClr val="accent2"/>
                </a:solidFill>
              </a:rPr>
              <a:t>D:  </a:t>
            </a:r>
            <a:r>
              <a:rPr lang="en-US"/>
              <a:t>(Average) time to read or write disk page</a:t>
            </a:r>
          </a:p>
          <a:p>
            <a:pPr lvl="1">
              <a:buSzPct val="75000"/>
            </a:pPr>
            <a:r>
              <a:rPr lang="en-US"/>
              <a:t>Measuring number of page I/O’s ignores gains of pre-fetching a sequence of pages; thus, even I/O cost is only approximated.   </a:t>
            </a:r>
            <a:endParaRPr lang="en-US" i="1"/>
          </a:p>
          <a:p>
            <a:pPr lvl="1">
              <a:buSzPct val="75000"/>
            </a:pPr>
            <a:r>
              <a:rPr lang="en-US"/>
              <a:t>Average-case analysis; based on several simplistic assumptions.</a:t>
            </a:r>
          </a:p>
        </p:txBody>
      </p:sp>
      <p:sp>
        <p:nvSpPr>
          <p:cNvPr id="27654" name="Rectangle 6"/>
          <p:cNvSpPr>
            <a:spLocks noChangeArrowheads="1"/>
          </p:cNvSpPr>
          <p:nvPr/>
        </p:nvSpPr>
        <p:spPr bwMode="auto">
          <a:xfrm>
            <a:off x="1358900" y="5776913"/>
            <a:ext cx="5810250" cy="454025"/>
          </a:xfrm>
          <a:prstGeom prst="rect">
            <a:avLst/>
          </a:prstGeom>
          <a:noFill/>
          <a:ln w="9525">
            <a:noFill/>
            <a:miter lim="800000"/>
            <a:headEnd/>
            <a:tailEnd/>
          </a:ln>
          <a:effectLst/>
        </p:spPr>
        <p:txBody>
          <a:bodyPr wrap="none" lIns="90488" tIns="44450" rIns="90488" bIns="44450">
            <a:spAutoFit/>
          </a:bodyPr>
          <a:lstStyle/>
          <a:p>
            <a:pPr lvl="1">
              <a:spcBef>
                <a:spcPct val="20000"/>
              </a:spcBef>
              <a:buClr>
                <a:schemeClr val="tx1"/>
              </a:buClr>
              <a:buFont typeface="Monotype Sorts" charset="0"/>
              <a:buChar char="*"/>
            </a:pPr>
            <a:r>
              <a:rPr lang="en-US" i="1">
                <a:latin typeface="Book Antiqua" pitchFamily="18" charset="0"/>
              </a:rPr>
              <a:t> Good enough to show the overall trends!</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Comparing File Organizations</a:t>
            </a:r>
          </a:p>
        </p:txBody>
      </p:sp>
      <p:sp>
        <p:nvSpPr>
          <p:cNvPr id="29699" name="Rectangle 3"/>
          <p:cNvSpPr>
            <a:spLocks noGrp="1" noChangeArrowheads="1"/>
          </p:cNvSpPr>
          <p:nvPr>
            <p:ph type="body" idx="1"/>
          </p:nvPr>
        </p:nvSpPr>
        <p:spPr>
          <a:noFill/>
          <a:ln/>
        </p:spPr>
        <p:txBody>
          <a:bodyPr/>
          <a:lstStyle/>
          <a:p>
            <a:pPr marL="533400" indent="-533400"/>
            <a:r>
              <a:rPr lang="en-US"/>
              <a:t>Heap files (random order; insert at eof)</a:t>
            </a:r>
          </a:p>
          <a:p>
            <a:pPr marL="533400" indent="-533400"/>
            <a:r>
              <a:rPr lang="en-US"/>
              <a:t>Sorted files, sorted on </a:t>
            </a:r>
            <a:r>
              <a:rPr lang="en-US" i="1"/>
              <a:t>&lt;age, sal&gt;</a:t>
            </a:r>
            <a:r>
              <a:rPr lang="en-US"/>
              <a:t> </a:t>
            </a:r>
          </a:p>
          <a:p>
            <a:pPr marL="533400" indent="-533400"/>
            <a:r>
              <a:rPr lang="en-US"/>
              <a:t>Clustered B+ tree file, Alternative (1), search key </a:t>
            </a:r>
            <a:r>
              <a:rPr lang="en-US" i="1"/>
              <a:t>&lt;age, sal&gt;</a:t>
            </a:r>
          </a:p>
          <a:p>
            <a:pPr marL="533400" indent="-533400"/>
            <a:r>
              <a:rPr lang="en-US"/>
              <a:t>Heap file with unclustered B + tree index on search key </a:t>
            </a:r>
            <a:r>
              <a:rPr lang="en-US" i="1"/>
              <a:t>&lt;age, sal&gt;</a:t>
            </a:r>
          </a:p>
          <a:p>
            <a:pPr marL="533400" indent="-533400"/>
            <a:r>
              <a:rPr lang="en-US"/>
              <a:t>Heap file with unclustered hash index on search key </a:t>
            </a:r>
            <a:r>
              <a:rPr lang="en-US" i="1"/>
              <a:t>&lt;age, sal&gt;</a:t>
            </a:r>
          </a:p>
          <a:p>
            <a:pPr marL="533400" indent="-533400">
              <a:buFont typeface="Wingdings" pitchFamily="2" charset="2"/>
              <a:buNone/>
            </a:pPr>
            <a:endParaRPr lang="en-US"/>
          </a:p>
          <a:p>
            <a:pPr marL="533400" indent="-533400">
              <a:buFont typeface="Wingdings" pitchFamily="2" charset="2"/>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Operations to Compare</a:t>
            </a:r>
          </a:p>
        </p:txBody>
      </p:sp>
      <p:sp>
        <p:nvSpPr>
          <p:cNvPr id="31747" name="Rectangle 3"/>
          <p:cNvSpPr>
            <a:spLocks noGrp="1" noChangeArrowheads="1"/>
          </p:cNvSpPr>
          <p:nvPr>
            <p:ph type="body" idx="1"/>
          </p:nvPr>
        </p:nvSpPr>
        <p:spPr>
          <a:noFill/>
          <a:ln/>
        </p:spPr>
        <p:txBody>
          <a:bodyPr/>
          <a:lstStyle/>
          <a:p>
            <a:pPr marL="533400" indent="-533400"/>
            <a:r>
              <a:rPr lang="en-US"/>
              <a:t>Scan: Fetch all records from disk</a:t>
            </a:r>
          </a:p>
          <a:p>
            <a:pPr marL="533400" indent="-533400"/>
            <a:r>
              <a:rPr lang="en-US"/>
              <a:t>Equality search</a:t>
            </a:r>
          </a:p>
          <a:p>
            <a:pPr marL="533400" indent="-533400"/>
            <a:r>
              <a:rPr lang="en-US"/>
              <a:t>Range selection</a:t>
            </a:r>
          </a:p>
          <a:p>
            <a:pPr marL="533400" indent="-533400"/>
            <a:r>
              <a:rPr lang="en-US"/>
              <a:t>Insert a record</a:t>
            </a:r>
          </a:p>
          <a:p>
            <a:pPr marL="533400" indent="-533400"/>
            <a:r>
              <a:rPr lang="en-US"/>
              <a:t>Delete a record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Assumptions in Our Analysis</a:t>
            </a:r>
          </a:p>
        </p:txBody>
      </p:sp>
      <p:sp>
        <p:nvSpPr>
          <p:cNvPr id="33797" name="Rectangle 5"/>
          <p:cNvSpPr>
            <a:spLocks noGrp="1" noChangeArrowheads="1"/>
          </p:cNvSpPr>
          <p:nvPr>
            <p:ph type="body" idx="1"/>
          </p:nvPr>
        </p:nvSpPr>
        <p:spPr>
          <a:xfrm>
            <a:off x="762000" y="1371600"/>
            <a:ext cx="7772400" cy="4076700"/>
          </a:xfrm>
          <a:noFill/>
          <a:ln/>
        </p:spPr>
        <p:txBody>
          <a:bodyPr/>
          <a:lstStyle/>
          <a:p>
            <a:r>
              <a:rPr lang="en-US"/>
              <a:t>Heap Files:</a:t>
            </a:r>
          </a:p>
          <a:p>
            <a:pPr lvl="1">
              <a:buSzPct val="75000"/>
            </a:pPr>
            <a:r>
              <a:rPr lang="en-US"/>
              <a:t>Equality selection on key; exactly one match.</a:t>
            </a:r>
          </a:p>
          <a:p>
            <a:r>
              <a:rPr lang="en-US"/>
              <a:t>Sorted Files:</a:t>
            </a:r>
          </a:p>
          <a:p>
            <a:pPr lvl="1">
              <a:buSzPct val="75000"/>
            </a:pPr>
            <a:r>
              <a:rPr lang="en-US"/>
              <a:t>Files compacted after deletions.</a:t>
            </a:r>
          </a:p>
          <a:p>
            <a:r>
              <a:rPr lang="en-US"/>
              <a:t>Indexes: </a:t>
            </a:r>
          </a:p>
          <a:p>
            <a:pPr lvl="1"/>
            <a:r>
              <a:rPr lang="en-US"/>
              <a:t>Alt (2), (3): data entry size = 10% size of record </a:t>
            </a:r>
          </a:p>
          <a:p>
            <a:pPr lvl="1">
              <a:buSzPct val="75000"/>
            </a:pPr>
            <a:r>
              <a:rPr lang="en-US"/>
              <a:t>Hash: No overflow buckets.</a:t>
            </a:r>
          </a:p>
          <a:p>
            <a:pPr lvl="2">
              <a:buSzPct val="75000"/>
            </a:pPr>
            <a:r>
              <a:rPr lang="en-US"/>
              <a:t>80% page occupancy =&gt; File size = 1.25 data size</a:t>
            </a:r>
          </a:p>
          <a:p>
            <a:pPr lvl="1">
              <a:buSzPct val="75000"/>
            </a:pPr>
            <a:r>
              <a:rPr lang="en-US"/>
              <a:t>Tree: 67% occupancy (this is typical).</a:t>
            </a:r>
          </a:p>
          <a:p>
            <a:pPr lvl="2">
              <a:buSzPct val="75000"/>
            </a:pPr>
            <a:r>
              <a:rPr lang="en-US"/>
              <a:t>Implies file size =  1.5 data size</a:t>
            </a:r>
          </a:p>
          <a:p>
            <a:pPr>
              <a:buFontTx/>
              <a:buChar char="•"/>
            </a:pPr>
            <a:endParaRPr lang="en-US" sz="200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1508" name="Rectangle 4"/>
          <p:cNvSpPr>
            <a:spLocks noGrp="1" noChangeArrowheads="1"/>
          </p:cNvSpPr>
          <p:nvPr>
            <p:ph type="title"/>
          </p:nvPr>
        </p:nvSpPr>
        <p:spPr>
          <a:xfrm>
            <a:off x="381000" y="381000"/>
            <a:ext cx="7772400" cy="1104900"/>
          </a:xfrm>
          <a:noFill/>
        </p:spPr>
        <p:txBody>
          <a:bodyPr/>
          <a:lstStyle/>
          <a:p>
            <a:r>
              <a:rPr lang="en-US" dirty="0" smtClean="0"/>
              <a:t>Recall (Ch.1): Structure of a DBMS</a:t>
            </a:r>
          </a:p>
        </p:txBody>
      </p:sp>
      <p:sp>
        <p:nvSpPr>
          <p:cNvPr id="21510" name="Rectangle 6"/>
          <p:cNvSpPr>
            <a:spLocks noChangeArrowheads="1"/>
          </p:cNvSpPr>
          <p:nvPr/>
        </p:nvSpPr>
        <p:spPr bwMode="auto">
          <a:xfrm>
            <a:off x="1127125" y="5565775"/>
            <a:ext cx="4656138" cy="822325"/>
          </a:xfrm>
          <a:prstGeom prst="rect">
            <a:avLst/>
          </a:prstGeom>
          <a:noFill/>
          <a:ln w="9525">
            <a:noFill/>
            <a:miter lim="800000"/>
            <a:headEnd/>
            <a:tailEnd/>
          </a:ln>
        </p:spPr>
        <p:txBody>
          <a:bodyPr wrap="none" anchor="ctr"/>
          <a:lstStyle/>
          <a:p>
            <a:endParaRPr lang="en-US"/>
          </a:p>
        </p:txBody>
      </p:sp>
      <p:grpSp>
        <p:nvGrpSpPr>
          <p:cNvPr id="2" name="Group 23"/>
          <p:cNvGrpSpPr>
            <a:grpSpLocks/>
          </p:cNvGrpSpPr>
          <p:nvPr/>
        </p:nvGrpSpPr>
        <p:grpSpPr bwMode="auto">
          <a:xfrm>
            <a:off x="4572000" y="2127250"/>
            <a:ext cx="3276600" cy="4016375"/>
            <a:chOff x="2880" y="1340"/>
            <a:chExt cx="2064" cy="2530"/>
          </a:xfrm>
        </p:grpSpPr>
        <p:sp>
          <p:nvSpPr>
            <p:cNvPr id="21519" name="Rectangle 7"/>
            <p:cNvSpPr>
              <a:spLocks noChangeArrowheads="1"/>
            </p:cNvSpPr>
            <p:nvPr/>
          </p:nvSpPr>
          <p:spPr bwMode="auto">
            <a:xfrm>
              <a:off x="3171" y="1340"/>
              <a:ext cx="1483" cy="440"/>
            </a:xfrm>
            <a:prstGeom prst="rect">
              <a:avLst/>
            </a:prstGeom>
            <a:noFill/>
            <a:ln w="9525">
              <a:noFill/>
              <a:miter lim="800000"/>
              <a:headEnd/>
              <a:tailEnd/>
            </a:ln>
          </p:spPr>
          <p:txBody>
            <a:bodyPr wrap="none" lIns="90488" tIns="44450" rIns="90488" bIns="44450">
              <a:spAutoFit/>
            </a:bodyPr>
            <a:lstStyle/>
            <a:p>
              <a:pPr algn="ctr"/>
              <a:r>
                <a:rPr lang="en-US" sz="2000">
                  <a:solidFill>
                    <a:schemeClr val="tx2"/>
                  </a:solidFill>
                  <a:latin typeface="Arial" pitchFamily="34" charset="0"/>
                </a:rPr>
                <a:t>Query Optimization</a:t>
              </a:r>
            </a:p>
            <a:p>
              <a:pPr algn="ctr"/>
              <a:r>
                <a:rPr lang="en-US" sz="2000">
                  <a:solidFill>
                    <a:schemeClr val="tx2"/>
                  </a:solidFill>
                  <a:latin typeface="Arial" pitchFamily="34" charset="0"/>
                </a:rPr>
                <a:t>and Execution</a:t>
              </a:r>
            </a:p>
          </p:txBody>
        </p:sp>
        <p:sp>
          <p:nvSpPr>
            <p:cNvPr id="21520" name="Rectangle 8"/>
            <p:cNvSpPr>
              <a:spLocks noChangeArrowheads="1"/>
            </p:cNvSpPr>
            <p:nvPr/>
          </p:nvSpPr>
          <p:spPr bwMode="auto">
            <a:xfrm>
              <a:off x="3122" y="1863"/>
              <a:ext cx="1581" cy="248"/>
            </a:xfrm>
            <a:prstGeom prst="rect">
              <a:avLst/>
            </a:prstGeom>
            <a:noFill/>
            <a:ln w="9525">
              <a:noFill/>
              <a:miter lim="800000"/>
              <a:headEnd/>
              <a:tailEnd/>
            </a:ln>
          </p:spPr>
          <p:txBody>
            <a:bodyPr wrap="none" lIns="90488" tIns="44450" rIns="90488" bIns="44450">
              <a:spAutoFit/>
            </a:bodyPr>
            <a:lstStyle/>
            <a:p>
              <a:pPr algn="ctr"/>
              <a:r>
                <a:rPr lang="en-US" sz="2000">
                  <a:solidFill>
                    <a:schemeClr val="tx2"/>
                  </a:solidFill>
                  <a:latin typeface="Arial" pitchFamily="34" charset="0"/>
                </a:rPr>
                <a:t>Relational Operators</a:t>
              </a:r>
            </a:p>
          </p:txBody>
        </p:sp>
        <p:sp>
          <p:nvSpPr>
            <p:cNvPr id="21521" name="Rectangle 9"/>
            <p:cNvSpPr>
              <a:spLocks noChangeArrowheads="1"/>
            </p:cNvSpPr>
            <p:nvPr/>
          </p:nvSpPr>
          <p:spPr bwMode="auto">
            <a:xfrm>
              <a:off x="2922" y="2184"/>
              <a:ext cx="1982" cy="248"/>
            </a:xfrm>
            <a:prstGeom prst="rect">
              <a:avLst/>
            </a:prstGeom>
            <a:noFill/>
            <a:ln w="9525">
              <a:noFill/>
              <a:miter lim="800000"/>
              <a:headEnd/>
              <a:tailEnd/>
            </a:ln>
          </p:spPr>
          <p:txBody>
            <a:bodyPr wrap="none" lIns="90488" tIns="44450" rIns="90488" bIns="44450">
              <a:spAutoFit/>
            </a:bodyPr>
            <a:lstStyle/>
            <a:p>
              <a:pPr algn="ctr"/>
              <a:r>
                <a:rPr lang="en-US" sz="2000">
                  <a:solidFill>
                    <a:schemeClr val="tx2"/>
                  </a:solidFill>
                  <a:latin typeface="Arial" pitchFamily="34" charset="0"/>
                </a:rPr>
                <a:t>Files and Access Methods</a:t>
              </a:r>
            </a:p>
          </p:txBody>
        </p:sp>
        <p:sp>
          <p:nvSpPr>
            <p:cNvPr id="21522" name="Rectangle 10"/>
            <p:cNvSpPr>
              <a:spLocks noChangeArrowheads="1"/>
            </p:cNvSpPr>
            <p:nvPr/>
          </p:nvSpPr>
          <p:spPr bwMode="auto">
            <a:xfrm>
              <a:off x="3153" y="2551"/>
              <a:ext cx="1519" cy="248"/>
            </a:xfrm>
            <a:prstGeom prst="rect">
              <a:avLst/>
            </a:prstGeom>
            <a:noFill/>
            <a:ln w="9525">
              <a:noFill/>
              <a:miter lim="800000"/>
              <a:headEnd/>
              <a:tailEnd/>
            </a:ln>
          </p:spPr>
          <p:txBody>
            <a:bodyPr wrap="none" lIns="90488" tIns="44450" rIns="90488" bIns="44450">
              <a:spAutoFit/>
            </a:bodyPr>
            <a:lstStyle/>
            <a:p>
              <a:pPr algn="ctr"/>
              <a:r>
                <a:rPr lang="en-US" sz="2000">
                  <a:solidFill>
                    <a:schemeClr val="tx2"/>
                  </a:solidFill>
                  <a:latin typeface="Arial" pitchFamily="34" charset="0"/>
                </a:rPr>
                <a:t>Buffer Management</a:t>
              </a:r>
            </a:p>
          </p:txBody>
        </p:sp>
        <p:sp>
          <p:nvSpPr>
            <p:cNvPr id="21523" name="Rectangle 11"/>
            <p:cNvSpPr>
              <a:spLocks noChangeArrowheads="1"/>
            </p:cNvSpPr>
            <p:nvPr/>
          </p:nvSpPr>
          <p:spPr bwMode="auto">
            <a:xfrm>
              <a:off x="2962" y="2882"/>
              <a:ext cx="1902" cy="248"/>
            </a:xfrm>
            <a:prstGeom prst="rect">
              <a:avLst/>
            </a:prstGeom>
            <a:noFill/>
            <a:ln w="9525">
              <a:noFill/>
              <a:miter lim="800000"/>
              <a:headEnd/>
              <a:tailEnd/>
            </a:ln>
          </p:spPr>
          <p:txBody>
            <a:bodyPr wrap="none" lIns="90488" tIns="44450" rIns="90488" bIns="44450">
              <a:spAutoFit/>
            </a:bodyPr>
            <a:lstStyle/>
            <a:p>
              <a:pPr algn="ctr"/>
              <a:r>
                <a:rPr lang="en-US" sz="2000">
                  <a:solidFill>
                    <a:schemeClr val="tx2"/>
                  </a:solidFill>
                  <a:latin typeface="Arial" pitchFamily="34" charset="0"/>
                </a:rPr>
                <a:t>Disk Space Management</a:t>
              </a:r>
            </a:p>
          </p:txBody>
        </p:sp>
        <p:sp>
          <p:nvSpPr>
            <p:cNvPr id="21524" name="Rectangle 12"/>
            <p:cNvSpPr>
              <a:spLocks noChangeArrowheads="1"/>
            </p:cNvSpPr>
            <p:nvPr/>
          </p:nvSpPr>
          <p:spPr bwMode="auto">
            <a:xfrm>
              <a:off x="2896" y="1343"/>
              <a:ext cx="2030" cy="1809"/>
            </a:xfrm>
            <a:prstGeom prst="rect">
              <a:avLst/>
            </a:prstGeom>
            <a:noFill/>
            <a:ln w="50800">
              <a:solidFill>
                <a:schemeClr val="tx2"/>
              </a:solidFill>
              <a:miter lim="800000"/>
              <a:headEnd/>
              <a:tailEnd/>
            </a:ln>
          </p:spPr>
          <p:txBody>
            <a:bodyPr wrap="none" anchor="ctr"/>
            <a:lstStyle/>
            <a:p>
              <a:endParaRPr lang="en-US"/>
            </a:p>
          </p:txBody>
        </p:sp>
        <p:sp>
          <p:nvSpPr>
            <p:cNvPr id="21525" name="Line 13"/>
            <p:cNvSpPr>
              <a:spLocks noChangeShapeType="1"/>
            </p:cNvSpPr>
            <p:nvPr/>
          </p:nvSpPr>
          <p:spPr bwMode="auto">
            <a:xfrm>
              <a:off x="2880" y="1824"/>
              <a:ext cx="2064" cy="0"/>
            </a:xfrm>
            <a:prstGeom prst="line">
              <a:avLst/>
            </a:prstGeom>
            <a:noFill/>
            <a:ln w="12700">
              <a:solidFill>
                <a:schemeClr val="tx1"/>
              </a:solidFill>
              <a:round/>
              <a:headEnd type="none" w="sm" len="sm"/>
              <a:tailEnd type="none" w="sm" len="sm"/>
            </a:ln>
          </p:spPr>
          <p:txBody>
            <a:bodyPr/>
            <a:lstStyle/>
            <a:p>
              <a:endParaRPr lang="en-US"/>
            </a:p>
          </p:txBody>
        </p:sp>
        <p:sp>
          <p:nvSpPr>
            <p:cNvPr id="21526" name="Line 14"/>
            <p:cNvSpPr>
              <a:spLocks noChangeShapeType="1"/>
            </p:cNvSpPr>
            <p:nvPr/>
          </p:nvSpPr>
          <p:spPr bwMode="auto">
            <a:xfrm>
              <a:off x="2880" y="2160"/>
              <a:ext cx="2064" cy="0"/>
            </a:xfrm>
            <a:prstGeom prst="line">
              <a:avLst/>
            </a:prstGeom>
            <a:noFill/>
            <a:ln w="12700">
              <a:solidFill>
                <a:schemeClr val="tx1"/>
              </a:solidFill>
              <a:round/>
              <a:headEnd type="none" w="sm" len="sm"/>
              <a:tailEnd type="none" w="sm" len="sm"/>
            </a:ln>
          </p:spPr>
          <p:txBody>
            <a:bodyPr/>
            <a:lstStyle/>
            <a:p>
              <a:endParaRPr lang="en-US"/>
            </a:p>
          </p:txBody>
        </p:sp>
        <p:sp>
          <p:nvSpPr>
            <p:cNvPr id="21527" name="Line 15"/>
            <p:cNvSpPr>
              <a:spLocks noChangeShapeType="1"/>
            </p:cNvSpPr>
            <p:nvPr/>
          </p:nvSpPr>
          <p:spPr bwMode="auto">
            <a:xfrm>
              <a:off x="2880" y="2448"/>
              <a:ext cx="2064" cy="0"/>
            </a:xfrm>
            <a:prstGeom prst="line">
              <a:avLst/>
            </a:prstGeom>
            <a:noFill/>
            <a:ln w="12700">
              <a:solidFill>
                <a:schemeClr val="tx1"/>
              </a:solidFill>
              <a:round/>
              <a:headEnd type="none" w="sm" len="sm"/>
              <a:tailEnd type="none" w="sm" len="sm"/>
            </a:ln>
          </p:spPr>
          <p:txBody>
            <a:bodyPr/>
            <a:lstStyle/>
            <a:p>
              <a:endParaRPr lang="en-US"/>
            </a:p>
          </p:txBody>
        </p:sp>
        <p:sp>
          <p:nvSpPr>
            <p:cNvPr id="21528" name="Line 16"/>
            <p:cNvSpPr>
              <a:spLocks noChangeShapeType="1"/>
            </p:cNvSpPr>
            <p:nvPr/>
          </p:nvSpPr>
          <p:spPr bwMode="auto">
            <a:xfrm>
              <a:off x="2880" y="2832"/>
              <a:ext cx="2064" cy="0"/>
            </a:xfrm>
            <a:prstGeom prst="line">
              <a:avLst/>
            </a:prstGeom>
            <a:noFill/>
            <a:ln w="12700">
              <a:solidFill>
                <a:schemeClr val="tx1"/>
              </a:solidFill>
              <a:round/>
              <a:headEnd type="none" w="sm" len="sm"/>
              <a:tailEnd type="none" w="sm" len="sm"/>
            </a:ln>
          </p:spPr>
          <p:txBody>
            <a:bodyPr/>
            <a:lstStyle/>
            <a:p>
              <a:endParaRPr lang="en-US"/>
            </a:p>
          </p:txBody>
        </p:sp>
        <p:sp>
          <p:nvSpPr>
            <p:cNvPr id="21529" name="Oval 17"/>
            <p:cNvSpPr>
              <a:spLocks noChangeArrowheads="1"/>
            </p:cNvSpPr>
            <p:nvPr/>
          </p:nvSpPr>
          <p:spPr bwMode="auto">
            <a:xfrm>
              <a:off x="3560" y="3464"/>
              <a:ext cx="656" cy="70"/>
            </a:xfrm>
            <a:prstGeom prst="ellipse">
              <a:avLst/>
            </a:prstGeom>
            <a:noFill/>
            <a:ln w="25400">
              <a:solidFill>
                <a:schemeClr val="tx2"/>
              </a:solidFill>
              <a:round/>
              <a:headEnd/>
              <a:tailEnd/>
            </a:ln>
          </p:spPr>
          <p:txBody>
            <a:bodyPr wrap="none" anchor="ctr"/>
            <a:lstStyle/>
            <a:p>
              <a:endParaRPr lang="en-US"/>
            </a:p>
          </p:txBody>
        </p:sp>
        <p:sp>
          <p:nvSpPr>
            <p:cNvPr id="21530" name="Line 18"/>
            <p:cNvSpPr>
              <a:spLocks noChangeShapeType="1"/>
            </p:cNvSpPr>
            <p:nvPr/>
          </p:nvSpPr>
          <p:spPr bwMode="auto">
            <a:xfrm>
              <a:off x="3550" y="3497"/>
              <a:ext cx="2" cy="362"/>
            </a:xfrm>
            <a:prstGeom prst="line">
              <a:avLst/>
            </a:prstGeom>
            <a:noFill/>
            <a:ln w="25400">
              <a:solidFill>
                <a:schemeClr val="tx2"/>
              </a:solidFill>
              <a:round/>
              <a:headEnd type="none" w="sm" len="sm"/>
              <a:tailEnd type="none" w="sm" len="sm"/>
            </a:ln>
          </p:spPr>
          <p:txBody>
            <a:bodyPr/>
            <a:lstStyle/>
            <a:p>
              <a:endParaRPr lang="en-US"/>
            </a:p>
          </p:txBody>
        </p:sp>
        <p:sp>
          <p:nvSpPr>
            <p:cNvPr id="21531" name="Line 19"/>
            <p:cNvSpPr>
              <a:spLocks noChangeShapeType="1"/>
            </p:cNvSpPr>
            <p:nvPr/>
          </p:nvSpPr>
          <p:spPr bwMode="auto">
            <a:xfrm>
              <a:off x="4224" y="3514"/>
              <a:ext cx="0" cy="326"/>
            </a:xfrm>
            <a:prstGeom prst="line">
              <a:avLst/>
            </a:prstGeom>
            <a:noFill/>
            <a:ln w="25400">
              <a:solidFill>
                <a:schemeClr val="tx2"/>
              </a:solidFill>
              <a:round/>
              <a:headEnd type="none" w="sm" len="sm"/>
              <a:tailEnd type="none" w="sm" len="sm"/>
            </a:ln>
          </p:spPr>
          <p:txBody>
            <a:bodyPr/>
            <a:lstStyle/>
            <a:p>
              <a:endParaRPr lang="en-US"/>
            </a:p>
          </p:txBody>
        </p:sp>
        <p:sp>
          <p:nvSpPr>
            <p:cNvPr id="21532" name="Oval 20"/>
            <p:cNvSpPr>
              <a:spLocks noChangeArrowheads="1"/>
            </p:cNvSpPr>
            <p:nvPr/>
          </p:nvSpPr>
          <p:spPr bwMode="auto">
            <a:xfrm>
              <a:off x="3560" y="3800"/>
              <a:ext cx="656" cy="70"/>
            </a:xfrm>
            <a:prstGeom prst="ellipse">
              <a:avLst/>
            </a:prstGeom>
            <a:noFill/>
            <a:ln w="25400">
              <a:solidFill>
                <a:schemeClr val="tx2"/>
              </a:solidFill>
              <a:round/>
              <a:headEnd/>
              <a:tailEnd/>
            </a:ln>
          </p:spPr>
          <p:txBody>
            <a:bodyPr wrap="none" anchor="ctr"/>
            <a:lstStyle/>
            <a:p>
              <a:endParaRPr lang="en-US"/>
            </a:p>
          </p:txBody>
        </p:sp>
        <p:sp>
          <p:nvSpPr>
            <p:cNvPr id="21533" name="Rectangle 21"/>
            <p:cNvSpPr>
              <a:spLocks noChangeArrowheads="1"/>
            </p:cNvSpPr>
            <p:nvPr/>
          </p:nvSpPr>
          <p:spPr bwMode="auto">
            <a:xfrm>
              <a:off x="3734" y="3586"/>
              <a:ext cx="314" cy="229"/>
            </a:xfrm>
            <a:prstGeom prst="rect">
              <a:avLst/>
            </a:prstGeom>
            <a:noFill/>
            <a:ln w="9525">
              <a:noFill/>
              <a:miter lim="800000"/>
              <a:headEnd/>
              <a:tailEnd/>
            </a:ln>
          </p:spPr>
          <p:txBody>
            <a:bodyPr wrap="none" lIns="90488" tIns="44450" rIns="90488" bIns="44450">
              <a:spAutoFit/>
            </a:bodyPr>
            <a:lstStyle/>
            <a:p>
              <a:r>
                <a:rPr lang="en-US" sz="1800">
                  <a:solidFill>
                    <a:srgbClr val="280049"/>
                  </a:solidFill>
                  <a:latin typeface="Arial" pitchFamily="34" charset="0"/>
                </a:rPr>
                <a:t>DB</a:t>
              </a:r>
            </a:p>
          </p:txBody>
        </p:sp>
        <p:sp>
          <p:nvSpPr>
            <p:cNvPr id="21534" name="Line 22"/>
            <p:cNvSpPr>
              <a:spLocks noChangeShapeType="1"/>
            </p:cNvSpPr>
            <p:nvPr/>
          </p:nvSpPr>
          <p:spPr bwMode="auto">
            <a:xfrm>
              <a:off x="3840" y="3168"/>
              <a:ext cx="0" cy="288"/>
            </a:xfrm>
            <a:prstGeom prst="line">
              <a:avLst/>
            </a:prstGeom>
            <a:noFill/>
            <a:ln w="25400">
              <a:solidFill>
                <a:schemeClr val="tx2"/>
              </a:solidFill>
              <a:round/>
              <a:headEnd type="none" w="sm" len="sm"/>
              <a:tailEnd type="none" w="sm" len="sm"/>
            </a:ln>
          </p:spPr>
          <p:txBody>
            <a:bodyPr/>
            <a:lstStyle/>
            <a:p>
              <a:endParaRPr lang="en-US"/>
            </a:p>
          </p:txBody>
        </p:sp>
      </p:grpSp>
      <p:sp>
        <p:nvSpPr>
          <p:cNvPr id="32" name="TextBox 31"/>
          <p:cNvSpPr txBox="1"/>
          <p:nvPr/>
        </p:nvSpPr>
        <p:spPr>
          <a:xfrm>
            <a:off x="2667000" y="5562600"/>
            <a:ext cx="2566728" cy="461665"/>
          </a:xfrm>
          <a:prstGeom prst="rect">
            <a:avLst/>
          </a:prstGeom>
          <a:noFill/>
        </p:spPr>
        <p:txBody>
          <a:bodyPr wrap="none" rtlCol="0">
            <a:spAutoFit/>
          </a:bodyPr>
          <a:lstStyle/>
          <a:p>
            <a:r>
              <a:rPr lang="en-US" dirty="0" smtClean="0"/>
              <a:t>Actual data on disk</a:t>
            </a:r>
            <a:endParaRPr lang="en-US" dirty="0"/>
          </a:p>
        </p:txBody>
      </p:sp>
      <p:cxnSp>
        <p:nvCxnSpPr>
          <p:cNvPr id="34" name="Straight Arrow Connector 33"/>
          <p:cNvCxnSpPr/>
          <p:nvPr/>
        </p:nvCxnSpPr>
        <p:spPr bwMode="auto">
          <a:xfrm flipV="1">
            <a:off x="2590800" y="3733800"/>
            <a:ext cx="1905000" cy="76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5" name="TextBox 34"/>
          <p:cNvSpPr txBox="1"/>
          <p:nvPr/>
        </p:nvSpPr>
        <p:spPr>
          <a:xfrm>
            <a:off x="381000" y="3505200"/>
            <a:ext cx="2269404" cy="461665"/>
          </a:xfrm>
          <a:prstGeom prst="rect">
            <a:avLst/>
          </a:prstGeom>
          <a:noFill/>
        </p:spPr>
        <p:txBody>
          <a:bodyPr wrap="none" rtlCol="0">
            <a:spAutoFit/>
          </a:bodyPr>
          <a:lstStyle/>
          <a:p>
            <a:r>
              <a:rPr lang="en-US" dirty="0" smtClean="0"/>
              <a:t>File organization</a:t>
            </a:r>
            <a:endParaRPr lang="en-US"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Cost of Operations </a:t>
            </a:r>
          </a:p>
        </p:txBody>
      </p:sp>
      <p:graphicFrame>
        <p:nvGraphicFramePr>
          <p:cNvPr id="35845" name="Object 5">
            <a:hlinkClick r:id="" action="ppaction://ole?verb=0"/>
          </p:cNvPr>
          <p:cNvGraphicFramePr>
            <a:graphicFrameLocks/>
          </p:cNvGraphicFramePr>
          <p:nvPr/>
        </p:nvGraphicFramePr>
        <p:xfrm>
          <a:off x="152400" y="1371600"/>
          <a:ext cx="8877300" cy="4762500"/>
        </p:xfrm>
        <a:graphic>
          <a:graphicData uri="http://schemas.openxmlformats.org/presentationml/2006/ole">
            <p:oleObj spid="_x0000_s35845" name="Document" r:id="rId4" imgW="8877240" imgH="4762440" progId="Word.Document.8">
              <p:embed/>
            </p:oleObj>
          </a:graphicData>
        </a:graphic>
      </p:graphicFrame>
      <p:sp>
        <p:nvSpPr>
          <p:cNvPr id="35846" name="Rectangle 6"/>
          <p:cNvSpPr>
            <a:spLocks noChangeArrowheads="1"/>
          </p:cNvSpPr>
          <p:nvPr/>
        </p:nvSpPr>
        <p:spPr bwMode="auto">
          <a:xfrm>
            <a:off x="1052513" y="5776913"/>
            <a:ext cx="7023100" cy="454025"/>
          </a:xfrm>
          <a:prstGeom prst="rect">
            <a:avLst/>
          </a:prstGeom>
          <a:noFill/>
          <a:ln w="9525">
            <a:noFill/>
            <a:miter lim="800000"/>
            <a:headEnd/>
            <a:tailEnd/>
          </a:ln>
          <a:effectLst/>
        </p:spPr>
        <p:txBody>
          <a:bodyPr wrap="none" lIns="90488" tIns="44450" rIns="90488" bIns="44450">
            <a:spAutoFit/>
          </a:bodyPr>
          <a:lstStyle/>
          <a:p>
            <a:pPr>
              <a:buFont typeface="Monotype Sorts" charset="0"/>
              <a:buChar char="*"/>
            </a:pPr>
            <a:r>
              <a:rPr lang="en-US" i="1">
                <a:latin typeface="Book Antiqua" pitchFamily="18" charset="0"/>
              </a:rPr>
              <a:t> Several assumptions underlie these (rough) estimates!</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Cost of Operations </a:t>
            </a:r>
          </a:p>
        </p:txBody>
      </p:sp>
      <p:graphicFrame>
        <p:nvGraphicFramePr>
          <p:cNvPr id="37893" name="Object 5">
            <a:hlinkClick r:id="" action="ppaction://ole?verb=0"/>
          </p:cNvPr>
          <p:cNvGraphicFramePr>
            <a:graphicFrameLocks/>
          </p:cNvGraphicFramePr>
          <p:nvPr/>
        </p:nvGraphicFramePr>
        <p:xfrm>
          <a:off x="152400" y="1447800"/>
          <a:ext cx="9029700" cy="4686300"/>
        </p:xfrm>
        <a:graphic>
          <a:graphicData uri="http://schemas.openxmlformats.org/presentationml/2006/ole">
            <p:oleObj spid="_x0000_s37893" name="Document" r:id="rId4" imgW="9029520" imgH="4686120" progId="Word.Document.8">
              <p:embed/>
            </p:oleObj>
          </a:graphicData>
        </a:graphic>
      </p:graphicFrame>
      <p:sp>
        <p:nvSpPr>
          <p:cNvPr id="37894" name="Rectangle 6"/>
          <p:cNvSpPr>
            <a:spLocks noChangeArrowheads="1"/>
          </p:cNvSpPr>
          <p:nvPr/>
        </p:nvSpPr>
        <p:spPr bwMode="auto">
          <a:xfrm>
            <a:off x="1052513" y="5776913"/>
            <a:ext cx="7023100" cy="454025"/>
          </a:xfrm>
          <a:prstGeom prst="rect">
            <a:avLst/>
          </a:prstGeom>
          <a:noFill/>
          <a:ln w="9525">
            <a:noFill/>
            <a:miter lim="800000"/>
            <a:headEnd/>
            <a:tailEnd/>
          </a:ln>
          <a:effectLst/>
        </p:spPr>
        <p:txBody>
          <a:bodyPr wrap="none" lIns="90488" tIns="44450" rIns="90488" bIns="44450">
            <a:spAutoFit/>
          </a:bodyPr>
          <a:lstStyle/>
          <a:p>
            <a:pPr>
              <a:buFont typeface="Monotype Sorts" charset="0"/>
              <a:buChar char="*"/>
            </a:pPr>
            <a:r>
              <a:rPr lang="en-US" i="1">
                <a:latin typeface="Book Antiqua" pitchFamily="18" charset="0"/>
              </a:rPr>
              <a:t> Several assumptions underlie these (rough) estimates!</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9940" name="Rectangle 4"/>
          <p:cNvSpPr>
            <a:spLocks noGrp="1" noChangeArrowheads="1"/>
          </p:cNvSpPr>
          <p:nvPr>
            <p:ph type="title"/>
          </p:nvPr>
        </p:nvSpPr>
        <p:spPr>
          <a:noFill/>
          <a:ln/>
        </p:spPr>
        <p:txBody>
          <a:bodyPr/>
          <a:lstStyle/>
          <a:p>
            <a:r>
              <a:rPr lang="en-US"/>
              <a:t>Understanding the Workload</a:t>
            </a:r>
          </a:p>
        </p:txBody>
      </p:sp>
      <p:sp>
        <p:nvSpPr>
          <p:cNvPr id="39941" name="Rectangle 5"/>
          <p:cNvSpPr>
            <a:spLocks noGrp="1" noChangeArrowheads="1"/>
          </p:cNvSpPr>
          <p:nvPr>
            <p:ph type="body" idx="1"/>
          </p:nvPr>
        </p:nvSpPr>
        <p:spPr>
          <a:xfrm>
            <a:off x="76200" y="1752600"/>
            <a:ext cx="8991600" cy="4724400"/>
          </a:xfrm>
          <a:noFill/>
          <a:ln/>
        </p:spPr>
        <p:txBody>
          <a:bodyPr/>
          <a:lstStyle/>
          <a:p>
            <a:r>
              <a:rPr lang="en-US"/>
              <a:t>For each query in the workload:</a:t>
            </a:r>
          </a:p>
          <a:p>
            <a:pPr lvl="1">
              <a:buSzPct val="75000"/>
            </a:pPr>
            <a:r>
              <a:rPr lang="en-US"/>
              <a:t>Which relations does it access?</a:t>
            </a:r>
          </a:p>
          <a:p>
            <a:pPr lvl="1">
              <a:buSzPct val="75000"/>
            </a:pPr>
            <a:r>
              <a:rPr lang="en-US"/>
              <a:t>Which attributes are retrieved?</a:t>
            </a:r>
          </a:p>
          <a:p>
            <a:pPr lvl="1">
              <a:buSzPct val="75000"/>
            </a:pPr>
            <a:r>
              <a:rPr lang="en-US"/>
              <a:t>Which attributes are involved in selection/join conditions?  How selective are these conditions likely to be? </a:t>
            </a:r>
          </a:p>
          <a:p>
            <a:r>
              <a:rPr lang="en-US"/>
              <a:t>For each update in the workload:</a:t>
            </a:r>
          </a:p>
          <a:p>
            <a:pPr lvl="1">
              <a:buSzPct val="75000"/>
            </a:pPr>
            <a:r>
              <a:rPr lang="en-US"/>
              <a:t>Which attributes are involved in selection/join conditions?  How selective are these conditions likely to be?</a:t>
            </a:r>
          </a:p>
          <a:p>
            <a:pPr lvl="1">
              <a:buSzPct val="75000"/>
            </a:pPr>
            <a:r>
              <a:rPr lang="en-US"/>
              <a:t>The type of update (</a:t>
            </a:r>
            <a:r>
              <a:rPr lang="en-US" sz="2000"/>
              <a:t>INSERT/DELETE/UPDATE</a:t>
            </a:r>
            <a:r>
              <a:rPr lang="en-US"/>
              <a:t>), and the attributes that are affected.</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1988" name="Rectangle 4"/>
          <p:cNvSpPr>
            <a:spLocks noGrp="1" noChangeArrowheads="1"/>
          </p:cNvSpPr>
          <p:nvPr>
            <p:ph type="title"/>
          </p:nvPr>
        </p:nvSpPr>
        <p:spPr>
          <a:noFill/>
          <a:ln/>
        </p:spPr>
        <p:txBody>
          <a:bodyPr/>
          <a:lstStyle/>
          <a:p>
            <a:r>
              <a:rPr lang="en-US"/>
              <a:t>Choice of Indexes</a:t>
            </a:r>
          </a:p>
        </p:txBody>
      </p:sp>
      <p:sp>
        <p:nvSpPr>
          <p:cNvPr id="41989" name="Rectangle 5"/>
          <p:cNvSpPr>
            <a:spLocks noGrp="1" noChangeArrowheads="1"/>
          </p:cNvSpPr>
          <p:nvPr>
            <p:ph type="body" idx="1"/>
          </p:nvPr>
        </p:nvSpPr>
        <p:spPr>
          <a:xfrm>
            <a:off x="762000" y="1600200"/>
            <a:ext cx="8001000" cy="4800600"/>
          </a:xfrm>
          <a:noFill/>
          <a:ln/>
        </p:spPr>
        <p:txBody>
          <a:bodyPr/>
          <a:lstStyle/>
          <a:p>
            <a:r>
              <a:rPr lang="en-US"/>
              <a:t>What indexes should we create?</a:t>
            </a:r>
          </a:p>
          <a:p>
            <a:pPr lvl="1">
              <a:buSzPct val="75000"/>
            </a:pPr>
            <a:r>
              <a:rPr lang="en-US"/>
              <a:t>Which relations should have indexes?  What field(s) should be the search key?  Should we build several indexes?</a:t>
            </a:r>
          </a:p>
          <a:p>
            <a:r>
              <a:rPr lang="en-US"/>
              <a:t>For each index, what kind of an index should it be?</a:t>
            </a:r>
          </a:p>
          <a:p>
            <a:pPr lvl="1">
              <a:buSzPct val="75000"/>
            </a:pPr>
            <a:r>
              <a:rPr lang="en-US"/>
              <a:t>Clustered?  Hash/tree?  </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a:t>Choice of Indexes (Contd.)</a:t>
            </a:r>
          </a:p>
        </p:txBody>
      </p:sp>
      <p:sp>
        <p:nvSpPr>
          <p:cNvPr id="44037" name="Rectangle 5"/>
          <p:cNvSpPr>
            <a:spLocks noGrp="1" noChangeArrowheads="1"/>
          </p:cNvSpPr>
          <p:nvPr>
            <p:ph type="body" idx="1"/>
          </p:nvPr>
        </p:nvSpPr>
        <p:spPr>
          <a:xfrm>
            <a:off x="0" y="1676400"/>
            <a:ext cx="9067800" cy="4800600"/>
          </a:xfrm>
          <a:noFill/>
          <a:ln/>
        </p:spPr>
        <p:txBody>
          <a:bodyPr/>
          <a:lstStyle/>
          <a:p>
            <a:r>
              <a:rPr lang="en-US">
                <a:solidFill>
                  <a:schemeClr val="accent2"/>
                </a:solidFill>
              </a:rPr>
              <a:t>One approach:</a:t>
            </a:r>
            <a:r>
              <a:rPr lang="en-US"/>
              <a:t> Consider the most important queries in turn.  Consider the best plan using the current indexes, and see if a better plan is possible with an additional index.  If so, create it.</a:t>
            </a:r>
          </a:p>
          <a:p>
            <a:pPr lvl="1"/>
            <a:r>
              <a:rPr lang="en-US"/>
              <a:t>Obviously, this implies that we must understand how a DBMS evaluates queries and creates </a:t>
            </a:r>
            <a:r>
              <a:rPr lang="en-US">
                <a:solidFill>
                  <a:schemeClr val="accent2"/>
                </a:solidFill>
              </a:rPr>
              <a:t>query evaluation plans!</a:t>
            </a:r>
          </a:p>
          <a:p>
            <a:pPr lvl="1"/>
            <a:r>
              <a:rPr lang="en-US"/>
              <a:t>For now, we discuss simple 1-table queries.</a:t>
            </a:r>
          </a:p>
          <a:p>
            <a:r>
              <a:rPr lang="en-US"/>
              <a:t>Before creating an index, must also consider the impact on updates in the workload!</a:t>
            </a:r>
          </a:p>
          <a:p>
            <a:pPr lvl="1">
              <a:buSzPct val="75000"/>
            </a:pPr>
            <a:r>
              <a:rPr lang="en-US">
                <a:solidFill>
                  <a:schemeClr val="accent2"/>
                </a:solidFill>
              </a:rPr>
              <a:t>Trade-off:</a:t>
            </a:r>
            <a:r>
              <a:rPr lang="en-US"/>
              <a:t> Indexes can make queries go faster, updates slower.  Require disk space, too.</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6084" name="Rectangle 4"/>
          <p:cNvSpPr>
            <a:spLocks noGrp="1" noChangeArrowheads="1"/>
          </p:cNvSpPr>
          <p:nvPr>
            <p:ph type="title"/>
          </p:nvPr>
        </p:nvSpPr>
        <p:spPr>
          <a:xfrm>
            <a:off x="457200" y="228600"/>
            <a:ext cx="7772400" cy="1104900"/>
          </a:xfrm>
          <a:noFill/>
          <a:ln/>
        </p:spPr>
        <p:txBody>
          <a:bodyPr/>
          <a:lstStyle/>
          <a:p>
            <a:r>
              <a:rPr lang="en-US"/>
              <a:t>Index Selection Guidelines</a:t>
            </a:r>
          </a:p>
        </p:txBody>
      </p:sp>
      <p:sp>
        <p:nvSpPr>
          <p:cNvPr id="46085" name="Rectangle 5"/>
          <p:cNvSpPr>
            <a:spLocks noGrp="1" noChangeArrowheads="1"/>
          </p:cNvSpPr>
          <p:nvPr>
            <p:ph type="body" idx="1"/>
          </p:nvPr>
        </p:nvSpPr>
        <p:spPr>
          <a:xfrm>
            <a:off x="381000" y="1371600"/>
            <a:ext cx="8686800" cy="5105400"/>
          </a:xfrm>
          <a:noFill/>
          <a:ln/>
        </p:spPr>
        <p:txBody>
          <a:bodyPr/>
          <a:lstStyle/>
          <a:p>
            <a:pPr>
              <a:lnSpc>
                <a:spcPct val="90000"/>
              </a:lnSpc>
            </a:pPr>
            <a:r>
              <a:rPr lang="en-US" sz="2400"/>
              <a:t>Attributes in </a:t>
            </a:r>
            <a:r>
              <a:rPr lang="en-US" sz="2000"/>
              <a:t>WHERE </a:t>
            </a:r>
            <a:r>
              <a:rPr lang="en-US" sz="2400"/>
              <a:t>clause are candidates for index keys.</a:t>
            </a:r>
          </a:p>
          <a:p>
            <a:pPr lvl="1">
              <a:lnSpc>
                <a:spcPct val="90000"/>
              </a:lnSpc>
            </a:pPr>
            <a:r>
              <a:rPr lang="en-US" sz="2000"/>
              <a:t>Exact match condition suggests hash index.</a:t>
            </a:r>
          </a:p>
          <a:p>
            <a:pPr lvl="1">
              <a:lnSpc>
                <a:spcPct val="90000"/>
              </a:lnSpc>
            </a:pPr>
            <a:r>
              <a:rPr lang="en-US" sz="2000"/>
              <a:t>Range query suggests tree index.</a:t>
            </a:r>
          </a:p>
          <a:p>
            <a:pPr lvl="2">
              <a:lnSpc>
                <a:spcPct val="90000"/>
              </a:lnSpc>
            </a:pPr>
            <a:r>
              <a:rPr lang="en-US" sz="1800"/>
              <a:t>Clustering is especially useful for range queries; can also help on equality queries if there are many duplicates.</a:t>
            </a:r>
          </a:p>
          <a:p>
            <a:pPr>
              <a:lnSpc>
                <a:spcPct val="90000"/>
              </a:lnSpc>
            </a:pPr>
            <a:r>
              <a:rPr lang="en-US" sz="2400"/>
              <a:t>Multi-attribute search keys should be considered when a </a:t>
            </a:r>
            <a:r>
              <a:rPr lang="en-US" sz="2000"/>
              <a:t>WHERE </a:t>
            </a:r>
            <a:r>
              <a:rPr lang="en-US" sz="2400"/>
              <a:t>clause contains several conditions.</a:t>
            </a:r>
          </a:p>
          <a:p>
            <a:pPr lvl="1">
              <a:lnSpc>
                <a:spcPct val="90000"/>
              </a:lnSpc>
              <a:buSzPct val="75000"/>
            </a:pPr>
            <a:r>
              <a:rPr lang="en-US" sz="2000"/>
              <a:t>Order of attributes is important for range queries.</a:t>
            </a:r>
          </a:p>
          <a:p>
            <a:pPr lvl="1">
              <a:lnSpc>
                <a:spcPct val="90000"/>
              </a:lnSpc>
              <a:buSzPct val="75000"/>
            </a:pPr>
            <a:r>
              <a:rPr lang="en-US" sz="2000"/>
              <a:t>Such indexes can sometimes enable </a:t>
            </a:r>
            <a:r>
              <a:rPr lang="en-US" sz="2000">
                <a:solidFill>
                  <a:schemeClr val="accent2"/>
                </a:solidFill>
              </a:rPr>
              <a:t>index-only</a:t>
            </a:r>
            <a:r>
              <a:rPr lang="en-US" sz="2000"/>
              <a:t> strategies for important queries.</a:t>
            </a:r>
          </a:p>
          <a:p>
            <a:pPr lvl="2">
              <a:lnSpc>
                <a:spcPct val="90000"/>
              </a:lnSpc>
            </a:pPr>
            <a:r>
              <a:rPr lang="en-US" sz="1800"/>
              <a:t>For index-only strategies, clustering is not important!</a:t>
            </a:r>
          </a:p>
          <a:p>
            <a:pPr>
              <a:lnSpc>
                <a:spcPct val="90000"/>
              </a:lnSpc>
            </a:pPr>
            <a:r>
              <a:rPr lang="en-US" sz="2400"/>
              <a:t>Try to choose indexes that benefit as many queries as possible.  Since only one index can be clustered per relation, choose it based on important queries that would benefit the most from clustering.</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152400" y="0"/>
            <a:ext cx="7772400" cy="1104900"/>
          </a:xfrm>
          <a:noFill/>
          <a:ln/>
        </p:spPr>
        <p:txBody>
          <a:bodyPr/>
          <a:lstStyle/>
          <a:p>
            <a:r>
              <a:rPr lang="en-US"/>
              <a:t>Examples of Clustered Indexes</a:t>
            </a:r>
          </a:p>
        </p:txBody>
      </p:sp>
      <p:sp>
        <p:nvSpPr>
          <p:cNvPr id="48133" name="Rectangle 5"/>
          <p:cNvSpPr>
            <a:spLocks noGrp="1" noChangeArrowheads="1"/>
          </p:cNvSpPr>
          <p:nvPr>
            <p:ph type="body" idx="1"/>
          </p:nvPr>
        </p:nvSpPr>
        <p:spPr>
          <a:xfrm>
            <a:off x="0" y="1447800"/>
            <a:ext cx="5943600" cy="4876800"/>
          </a:xfrm>
          <a:noFill/>
          <a:ln/>
        </p:spPr>
        <p:txBody>
          <a:bodyPr/>
          <a:lstStyle/>
          <a:p>
            <a:r>
              <a:rPr lang="en-US" dirty="0"/>
              <a:t>B+ tree index on </a:t>
            </a:r>
            <a:r>
              <a:rPr lang="en-US" dirty="0" err="1"/>
              <a:t>E.age</a:t>
            </a:r>
            <a:r>
              <a:rPr lang="en-US" dirty="0"/>
              <a:t> can be used to get qualifying </a:t>
            </a:r>
            <a:r>
              <a:rPr lang="en-US" dirty="0" err="1"/>
              <a:t>tuples</a:t>
            </a:r>
            <a:r>
              <a:rPr lang="en-US" dirty="0"/>
              <a:t>.</a:t>
            </a:r>
          </a:p>
          <a:p>
            <a:pPr lvl="1">
              <a:buSzPct val="75000"/>
            </a:pPr>
            <a:r>
              <a:rPr lang="en-US" dirty="0"/>
              <a:t>How selective is the condition?</a:t>
            </a:r>
          </a:p>
          <a:p>
            <a:pPr lvl="1">
              <a:buSzPct val="75000"/>
            </a:pPr>
            <a:endParaRPr lang="en-US" dirty="0"/>
          </a:p>
          <a:p>
            <a:r>
              <a:rPr lang="en-US" dirty="0" smtClean="0"/>
              <a:t>Choices:</a:t>
            </a:r>
          </a:p>
          <a:p>
            <a:pPr lvl="1">
              <a:buSzPct val="75000"/>
            </a:pPr>
            <a:r>
              <a:rPr lang="en-US" dirty="0" smtClean="0"/>
              <a:t>If “</a:t>
            </a:r>
            <a:r>
              <a:rPr lang="en-US" dirty="0" err="1" smtClean="0">
                <a:latin typeface="Book Antiqua" pitchFamily="18" charset="0"/>
              </a:rPr>
              <a:t>E.age</a:t>
            </a:r>
            <a:r>
              <a:rPr lang="en-US" dirty="0" smtClean="0">
                <a:latin typeface="Book Antiqua" pitchFamily="18" charset="0"/>
              </a:rPr>
              <a:t>&gt;40</a:t>
            </a:r>
            <a:r>
              <a:rPr lang="en-US" dirty="0" smtClean="0"/>
              <a:t>” not selective:  sequential search will do as well as clustered</a:t>
            </a:r>
          </a:p>
          <a:p>
            <a:pPr lvl="1">
              <a:buSzPct val="75000"/>
            </a:pPr>
            <a:r>
              <a:rPr lang="en-US" dirty="0" smtClean="0"/>
              <a:t> If “</a:t>
            </a:r>
            <a:r>
              <a:rPr lang="en-US" dirty="0" err="1" smtClean="0">
                <a:latin typeface="Book Antiqua" pitchFamily="18" charset="0"/>
              </a:rPr>
              <a:t>E.age</a:t>
            </a:r>
            <a:r>
              <a:rPr lang="en-US" dirty="0" smtClean="0">
                <a:latin typeface="Book Antiqua" pitchFamily="18" charset="0"/>
              </a:rPr>
              <a:t>&gt;40</a:t>
            </a:r>
            <a:r>
              <a:rPr lang="en-US" dirty="0" smtClean="0"/>
              <a:t>” selective, then clustered will do much better due to faster access on age. </a:t>
            </a:r>
            <a:endParaRPr lang="en-US" dirty="0"/>
          </a:p>
        </p:txBody>
      </p:sp>
      <p:sp>
        <p:nvSpPr>
          <p:cNvPr id="48134" name="Rectangle 6"/>
          <p:cNvSpPr>
            <a:spLocks noChangeArrowheads="1"/>
          </p:cNvSpPr>
          <p:nvPr/>
        </p:nvSpPr>
        <p:spPr bwMode="auto">
          <a:xfrm>
            <a:off x="5486400" y="914400"/>
            <a:ext cx="2511425"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dirty="0">
                <a:latin typeface="Book Antiqua" pitchFamily="18" charset="0"/>
              </a:rPr>
              <a:t>SELECT</a:t>
            </a:r>
            <a:r>
              <a:rPr lang="en-US" dirty="0">
                <a:latin typeface="Book Antiqua" pitchFamily="18" charset="0"/>
              </a:rPr>
              <a:t>  E.dno</a:t>
            </a:r>
          </a:p>
          <a:p>
            <a:r>
              <a:rPr lang="en-US" sz="2000" dirty="0">
                <a:latin typeface="Book Antiqua" pitchFamily="18" charset="0"/>
              </a:rPr>
              <a:t>FROM</a:t>
            </a:r>
            <a:r>
              <a:rPr lang="en-US" dirty="0">
                <a:latin typeface="Book Antiqua" pitchFamily="18" charset="0"/>
              </a:rPr>
              <a:t>  </a:t>
            </a:r>
            <a:r>
              <a:rPr lang="en-US" dirty="0" err="1">
                <a:latin typeface="Book Antiqua" pitchFamily="18" charset="0"/>
              </a:rPr>
              <a:t>Emp</a:t>
            </a:r>
            <a:r>
              <a:rPr lang="en-US" dirty="0">
                <a:latin typeface="Book Antiqua" pitchFamily="18" charset="0"/>
              </a:rPr>
              <a:t> E</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E.age</a:t>
            </a:r>
            <a:r>
              <a:rPr lang="en-US" dirty="0">
                <a:latin typeface="Book Antiqua" pitchFamily="18" charset="0"/>
              </a:rPr>
              <a:t>&gt;40</a:t>
            </a:r>
          </a:p>
        </p:txBody>
      </p:sp>
      <p:sp>
        <p:nvSpPr>
          <p:cNvPr id="7" name="Rectangle 6"/>
          <p:cNvSpPr/>
          <p:nvPr/>
        </p:nvSpPr>
        <p:spPr bwMode="auto">
          <a:xfrm>
            <a:off x="304800" y="4191000"/>
            <a:ext cx="54864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381000" y="5410200"/>
            <a:ext cx="54864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152400" y="0"/>
            <a:ext cx="7772400" cy="1104900"/>
          </a:xfrm>
          <a:noFill/>
          <a:ln/>
        </p:spPr>
        <p:txBody>
          <a:bodyPr/>
          <a:lstStyle/>
          <a:p>
            <a:r>
              <a:rPr lang="en-US"/>
              <a:t>Examples of Clustered Indexes</a:t>
            </a:r>
          </a:p>
        </p:txBody>
      </p:sp>
      <p:sp>
        <p:nvSpPr>
          <p:cNvPr id="48133" name="Rectangle 5"/>
          <p:cNvSpPr>
            <a:spLocks noGrp="1" noChangeArrowheads="1"/>
          </p:cNvSpPr>
          <p:nvPr>
            <p:ph type="body" idx="1"/>
          </p:nvPr>
        </p:nvSpPr>
        <p:spPr>
          <a:xfrm>
            <a:off x="533400" y="3200400"/>
            <a:ext cx="5943600" cy="3276600"/>
          </a:xfrm>
          <a:noFill/>
          <a:ln/>
        </p:spPr>
        <p:txBody>
          <a:bodyPr/>
          <a:lstStyle/>
          <a:p>
            <a:r>
              <a:rPr lang="en-US" dirty="0" smtClean="0"/>
              <a:t>Consider </a:t>
            </a:r>
            <a:r>
              <a:rPr lang="en-US" dirty="0"/>
              <a:t>the </a:t>
            </a:r>
            <a:r>
              <a:rPr lang="en-US" sz="2400" dirty="0"/>
              <a:t>GROUP BY </a:t>
            </a:r>
            <a:r>
              <a:rPr lang="en-US" dirty="0"/>
              <a:t>query.</a:t>
            </a:r>
          </a:p>
          <a:p>
            <a:pPr lvl="1">
              <a:buSzPct val="75000"/>
            </a:pPr>
            <a:r>
              <a:rPr lang="en-US" dirty="0"/>
              <a:t>If many </a:t>
            </a:r>
            <a:r>
              <a:rPr lang="en-US" dirty="0" err="1"/>
              <a:t>tuples</a:t>
            </a:r>
            <a:r>
              <a:rPr lang="en-US" dirty="0"/>
              <a:t> have </a:t>
            </a:r>
            <a:r>
              <a:rPr lang="en-US" i="1" dirty="0" err="1"/>
              <a:t>E.age</a:t>
            </a:r>
            <a:r>
              <a:rPr lang="en-US" dirty="0"/>
              <a:t> &gt; 10, using </a:t>
            </a:r>
            <a:r>
              <a:rPr lang="en-US" i="1" dirty="0" err="1"/>
              <a:t>E.age</a:t>
            </a:r>
            <a:r>
              <a:rPr lang="en-US" dirty="0"/>
              <a:t> index and sorting the retrieved </a:t>
            </a:r>
            <a:r>
              <a:rPr lang="en-US" dirty="0" err="1"/>
              <a:t>tuples</a:t>
            </a:r>
            <a:r>
              <a:rPr lang="en-US" dirty="0"/>
              <a:t> may be costly.</a:t>
            </a:r>
          </a:p>
          <a:p>
            <a:pPr lvl="1">
              <a:buSzPct val="75000"/>
            </a:pPr>
            <a:r>
              <a:rPr lang="en-US" dirty="0"/>
              <a:t>Clustered </a:t>
            </a:r>
            <a:r>
              <a:rPr lang="en-US" i="1" dirty="0"/>
              <a:t>E.dno</a:t>
            </a:r>
            <a:r>
              <a:rPr lang="en-US" dirty="0"/>
              <a:t> index may be better!</a:t>
            </a:r>
          </a:p>
          <a:p>
            <a:r>
              <a:rPr lang="en-US" dirty="0" smtClean="0"/>
              <a:t>Basically select the index for the attribute that gives higher selectivity</a:t>
            </a:r>
            <a:endParaRPr lang="en-US" dirty="0"/>
          </a:p>
        </p:txBody>
      </p:sp>
      <p:sp>
        <p:nvSpPr>
          <p:cNvPr id="48135" name="Rectangle 7"/>
          <p:cNvSpPr>
            <a:spLocks noChangeArrowheads="1"/>
          </p:cNvSpPr>
          <p:nvPr/>
        </p:nvSpPr>
        <p:spPr bwMode="auto">
          <a:xfrm>
            <a:off x="5518150" y="1447800"/>
            <a:ext cx="3625850"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E.age&gt;10</a:t>
            </a:r>
          </a:p>
          <a:p>
            <a:r>
              <a:rPr lang="en-US" sz="2000">
                <a:latin typeface="Book Antiqua" pitchFamily="18" charset="0"/>
              </a:rPr>
              <a:t>GROUP BY </a:t>
            </a:r>
            <a:r>
              <a:rPr lang="en-US">
                <a:latin typeface="Book Antiqua" pitchFamily="18" charset="0"/>
              </a:rPr>
              <a:t>E.dno</a:t>
            </a:r>
          </a:p>
        </p:txBody>
      </p:sp>
      <p:sp>
        <p:nvSpPr>
          <p:cNvPr id="7" name="Rectangle 6"/>
          <p:cNvSpPr/>
          <p:nvPr/>
        </p:nvSpPr>
        <p:spPr bwMode="auto">
          <a:xfrm>
            <a:off x="381000" y="4191000"/>
            <a:ext cx="6172200" cy="2438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152400" y="0"/>
            <a:ext cx="7772400" cy="1104900"/>
          </a:xfrm>
          <a:noFill/>
          <a:ln/>
        </p:spPr>
        <p:txBody>
          <a:bodyPr/>
          <a:lstStyle/>
          <a:p>
            <a:r>
              <a:rPr lang="en-US"/>
              <a:t>Examples of Clustered Indexes</a:t>
            </a:r>
          </a:p>
        </p:txBody>
      </p:sp>
      <p:sp>
        <p:nvSpPr>
          <p:cNvPr id="48133" name="Rectangle 5"/>
          <p:cNvSpPr>
            <a:spLocks noGrp="1" noChangeArrowheads="1"/>
          </p:cNvSpPr>
          <p:nvPr>
            <p:ph type="body" idx="1"/>
          </p:nvPr>
        </p:nvSpPr>
        <p:spPr>
          <a:xfrm>
            <a:off x="0" y="3352800"/>
            <a:ext cx="5943600" cy="1600200"/>
          </a:xfrm>
          <a:noFill/>
          <a:ln/>
        </p:spPr>
        <p:txBody>
          <a:bodyPr/>
          <a:lstStyle/>
          <a:p>
            <a:r>
              <a:rPr lang="en-US" dirty="0" smtClean="0"/>
              <a:t>Equality </a:t>
            </a:r>
            <a:r>
              <a:rPr lang="en-US" dirty="0"/>
              <a:t>queries and duplicates:</a:t>
            </a:r>
          </a:p>
          <a:p>
            <a:pPr lvl="1">
              <a:buSzPct val="75000"/>
            </a:pPr>
            <a:r>
              <a:rPr lang="en-US" dirty="0"/>
              <a:t>Clustering on </a:t>
            </a:r>
            <a:r>
              <a:rPr lang="en-US" i="1" dirty="0" err="1"/>
              <a:t>E.hobby</a:t>
            </a:r>
            <a:r>
              <a:rPr lang="en-US" dirty="0"/>
              <a:t> </a:t>
            </a:r>
            <a:r>
              <a:rPr lang="en-US" dirty="0" smtClean="0"/>
              <a:t>helps</a:t>
            </a:r>
            <a:r>
              <a:rPr lang="en-US" dirty="0" smtClean="0"/>
              <a:t> </a:t>
            </a:r>
            <a:r>
              <a:rPr lang="en-US" dirty="0" smtClean="0"/>
              <a:t>if</a:t>
            </a:r>
            <a:endParaRPr lang="en-US" dirty="0" smtClean="0"/>
          </a:p>
          <a:p>
            <a:pPr lvl="2">
              <a:buSzPct val="75000"/>
              <a:buNone/>
            </a:pPr>
            <a:r>
              <a:rPr lang="en-US" sz="2400" dirty="0" smtClean="0"/>
              <a:t>many </a:t>
            </a:r>
            <a:r>
              <a:rPr lang="en-US" sz="2400" dirty="0" smtClean="0"/>
              <a:t>people collect stamps.</a:t>
            </a:r>
          </a:p>
          <a:p>
            <a:pPr lvl="1">
              <a:buSzPct val="75000"/>
            </a:pPr>
            <a:r>
              <a:rPr lang="en-US" dirty="0" err="1" smtClean="0"/>
              <a:t>Unclustered</a:t>
            </a:r>
            <a:r>
              <a:rPr lang="en-US" dirty="0" smtClean="0"/>
              <a:t> works ok if </a:t>
            </a:r>
            <a:endParaRPr lang="en-US" dirty="0" smtClean="0"/>
          </a:p>
          <a:p>
            <a:pPr lvl="2">
              <a:buSzPct val="75000"/>
              <a:buNone/>
            </a:pPr>
            <a:r>
              <a:rPr lang="en-US" sz="2400" dirty="0" smtClean="0"/>
              <a:t>only </a:t>
            </a:r>
            <a:r>
              <a:rPr lang="en-US" sz="2400" dirty="0" smtClean="0"/>
              <a:t>one (or few) has the bobby.</a:t>
            </a:r>
            <a:endParaRPr lang="en-US" sz="2400" dirty="0"/>
          </a:p>
        </p:txBody>
      </p:sp>
      <p:sp>
        <p:nvSpPr>
          <p:cNvPr id="48136" name="Rectangle 8"/>
          <p:cNvSpPr>
            <a:spLocks noChangeArrowheads="1"/>
          </p:cNvSpPr>
          <p:nvPr/>
        </p:nvSpPr>
        <p:spPr bwMode="auto">
          <a:xfrm>
            <a:off x="4648200" y="1295400"/>
            <a:ext cx="3575050"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E.hobby=Stamps</a:t>
            </a:r>
          </a:p>
        </p:txBody>
      </p:sp>
      <p:sp>
        <p:nvSpPr>
          <p:cNvPr id="8" name="Rectangle 7"/>
          <p:cNvSpPr/>
          <p:nvPr/>
        </p:nvSpPr>
        <p:spPr bwMode="auto">
          <a:xfrm>
            <a:off x="838200" y="4343400"/>
            <a:ext cx="41148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914400" y="5181600"/>
            <a:ext cx="4648200" cy="533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017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0180" name="Rectangle 4"/>
          <p:cNvSpPr>
            <a:spLocks noGrp="1" noChangeArrowheads="1"/>
          </p:cNvSpPr>
          <p:nvPr>
            <p:ph type="title"/>
          </p:nvPr>
        </p:nvSpPr>
        <p:spPr>
          <a:xfrm>
            <a:off x="304800" y="304800"/>
            <a:ext cx="7772400" cy="1104900"/>
          </a:xfrm>
          <a:noFill/>
          <a:ln/>
        </p:spPr>
        <p:txBody>
          <a:bodyPr/>
          <a:lstStyle/>
          <a:p>
            <a:r>
              <a:rPr lang="en-US"/>
              <a:t>Indexes with Composite Search Keys </a:t>
            </a:r>
          </a:p>
        </p:txBody>
      </p:sp>
      <p:sp>
        <p:nvSpPr>
          <p:cNvPr id="50181" name="Rectangle 5"/>
          <p:cNvSpPr>
            <a:spLocks noGrp="1" noChangeArrowheads="1"/>
          </p:cNvSpPr>
          <p:nvPr>
            <p:ph type="body" sz="half" idx="1"/>
          </p:nvPr>
        </p:nvSpPr>
        <p:spPr>
          <a:xfrm>
            <a:off x="0" y="1524000"/>
            <a:ext cx="4495800" cy="4572000"/>
          </a:xfrm>
          <a:noFill/>
          <a:ln/>
        </p:spPr>
        <p:txBody>
          <a:bodyPr/>
          <a:lstStyle/>
          <a:p>
            <a:r>
              <a:rPr lang="en-US" sz="2400" i="1">
                <a:solidFill>
                  <a:schemeClr val="accent2"/>
                </a:solidFill>
              </a:rPr>
              <a:t>Composite Search Keys</a:t>
            </a:r>
            <a:r>
              <a:rPr lang="en-US" sz="2400">
                <a:solidFill>
                  <a:schemeClr val="accent2"/>
                </a:solidFill>
              </a:rPr>
              <a:t>: </a:t>
            </a:r>
            <a:r>
              <a:rPr lang="en-US" sz="2400"/>
              <a:t>Search on a combination of fields.</a:t>
            </a:r>
          </a:p>
          <a:p>
            <a:pPr lvl="1">
              <a:buSzPct val="75000"/>
            </a:pPr>
            <a:r>
              <a:rPr lang="en-US" sz="2000">
                <a:solidFill>
                  <a:schemeClr val="accent2"/>
                </a:solidFill>
              </a:rPr>
              <a:t>Equality query</a:t>
            </a:r>
            <a:r>
              <a:rPr lang="en-US" sz="2000"/>
              <a:t>: Every field value is equal to a constant value. E.g. wrt &lt;sal,age&gt; index:</a:t>
            </a:r>
          </a:p>
          <a:p>
            <a:pPr lvl="2"/>
            <a:r>
              <a:rPr lang="en-US" sz="1800"/>
              <a:t>age=20 and sal =75</a:t>
            </a:r>
          </a:p>
          <a:p>
            <a:pPr lvl="1">
              <a:buSzPct val="75000"/>
            </a:pPr>
            <a:r>
              <a:rPr lang="en-US" sz="2000">
                <a:solidFill>
                  <a:schemeClr val="accent2"/>
                </a:solidFill>
              </a:rPr>
              <a:t>Range query:</a:t>
            </a:r>
            <a:r>
              <a:rPr lang="en-US" sz="2000"/>
              <a:t> Some field value is not a constant. E.g.:</a:t>
            </a:r>
          </a:p>
          <a:p>
            <a:pPr lvl="2"/>
            <a:r>
              <a:rPr lang="en-US" sz="1800"/>
              <a:t>age =20; or age=20 and sal &gt; 10</a:t>
            </a:r>
          </a:p>
          <a:p>
            <a:r>
              <a:rPr lang="en-US" sz="2400"/>
              <a:t>Data entries in index sorted by search key to support range queries.</a:t>
            </a:r>
          </a:p>
          <a:p>
            <a:pPr lvl="1">
              <a:buSzPct val="75000"/>
            </a:pPr>
            <a:r>
              <a:rPr lang="en-US" sz="2000">
                <a:solidFill>
                  <a:schemeClr val="accent2"/>
                </a:solidFill>
              </a:rPr>
              <a:t>Lexicographic order</a:t>
            </a:r>
            <a:r>
              <a:rPr lang="en-US" sz="2000"/>
              <a:t>, or</a:t>
            </a:r>
          </a:p>
          <a:p>
            <a:pPr lvl="1">
              <a:buSzPct val="75000"/>
            </a:pPr>
            <a:r>
              <a:rPr lang="en-US" sz="2000"/>
              <a:t>Spatial order.</a:t>
            </a:r>
          </a:p>
        </p:txBody>
      </p:sp>
      <p:sp>
        <p:nvSpPr>
          <p:cNvPr id="50182" name="Freeform 6"/>
          <p:cNvSpPr>
            <a:spLocks/>
          </p:cNvSpPr>
          <p:nvPr/>
        </p:nvSpPr>
        <p:spPr bwMode="auto">
          <a:xfrm>
            <a:off x="4979988" y="4237038"/>
            <a:ext cx="723900" cy="1201737"/>
          </a:xfrm>
          <a:custGeom>
            <a:avLst/>
            <a:gdLst/>
            <a:ahLst/>
            <a:cxnLst>
              <a:cxn ang="0">
                <a:pos x="0" y="0"/>
              </a:cxn>
              <a:cxn ang="0">
                <a:pos x="455" y="0"/>
              </a:cxn>
              <a:cxn ang="0">
                <a:pos x="455" y="756"/>
              </a:cxn>
              <a:cxn ang="0">
                <a:pos x="0" y="756"/>
              </a:cxn>
              <a:cxn ang="0">
                <a:pos x="0" y="0"/>
              </a:cxn>
            </a:cxnLst>
            <a:rect l="0" t="0" r="r" b="b"/>
            <a:pathLst>
              <a:path w="456" h="757">
                <a:moveTo>
                  <a:pt x="0" y="0"/>
                </a:moveTo>
                <a:lnTo>
                  <a:pt x="455" y="0"/>
                </a:lnTo>
                <a:lnTo>
                  <a:pt x="455" y="756"/>
                </a:lnTo>
                <a:lnTo>
                  <a:pt x="0" y="75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3" name="Freeform 7"/>
          <p:cNvSpPr>
            <a:spLocks/>
          </p:cNvSpPr>
          <p:nvPr/>
        </p:nvSpPr>
        <p:spPr bwMode="auto">
          <a:xfrm>
            <a:off x="4979988" y="45370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4" name="Freeform 8"/>
          <p:cNvSpPr>
            <a:spLocks/>
          </p:cNvSpPr>
          <p:nvPr/>
        </p:nvSpPr>
        <p:spPr bwMode="auto">
          <a:xfrm>
            <a:off x="4979988" y="4838700"/>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5" name="Freeform 9"/>
          <p:cNvSpPr>
            <a:spLocks/>
          </p:cNvSpPr>
          <p:nvPr/>
        </p:nvSpPr>
        <p:spPr bwMode="auto">
          <a:xfrm>
            <a:off x="4979988" y="513556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6" name="Freeform 10"/>
          <p:cNvSpPr>
            <a:spLocks/>
          </p:cNvSpPr>
          <p:nvPr/>
        </p:nvSpPr>
        <p:spPr bwMode="auto">
          <a:xfrm>
            <a:off x="4979988" y="2438400"/>
            <a:ext cx="723900" cy="1200150"/>
          </a:xfrm>
          <a:custGeom>
            <a:avLst/>
            <a:gdLst/>
            <a:ahLst/>
            <a:cxnLst>
              <a:cxn ang="0">
                <a:pos x="0" y="0"/>
              </a:cxn>
              <a:cxn ang="0">
                <a:pos x="455" y="0"/>
              </a:cxn>
              <a:cxn ang="0">
                <a:pos x="455" y="755"/>
              </a:cxn>
              <a:cxn ang="0">
                <a:pos x="0" y="755"/>
              </a:cxn>
              <a:cxn ang="0">
                <a:pos x="0" y="0"/>
              </a:cxn>
            </a:cxnLst>
            <a:rect l="0" t="0" r="r" b="b"/>
            <a:pathLst>
              <a:path w="456" h="756">
                <a:moveTo>
                  <a:pt x="0" y="0"/>
                </a:moveTo>
                <a:lnTo>
                  <a:pt x="455" y="0"/>
                </a:lnTo>
                <a:lnTo>
                  <a:pt x="455"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7" name="Freeform 11"/>
          <p:cNvSpPr>
            <a:spLocks/>
          </p:cNvSpPr>
          <p:nvPr/>
        </p:nvSpPr>
        <p:spPr bwMode="auto">
          <a:xfrm>
            <a:off x="4979988" y="274002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8" name="Freeform 12"/>
          <p:cNvSpPr>
            <a:spLocks/>
          </p:cNvSpPr>
          <p:nvPr/>
        </p:nvSpPr>
        <p:spPr bwMode="auto">
          <a:xfrm>
            <a:off x="4979988" y="30384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9" name="Freeform 13"/>
          <p:cNvSpPr>
            <a:spLocks/>
          </p:cNvSpPr>
          <p:nvPr/>
        </p:nvSpPr>
        <p:spPr bwMode="auto">
          <a:xfrm>
            <a:off x="4979988" y="333851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0" name="Freeform 14"/>
          <p:cNvSpPr>
            <a:spLocks/>
          </p:cNvSpPr>
          <p:nvPr/>
        </p:nvSpPr>
        <p:spPr bwMode="auto">
          <a:xfrm>
            <a:off x="8335963" y="2438400"/>
            <a:ext cx="723900" cy="1200150"/>
          </a:xfrm>
          <a:custGeom>
            <a:avLst/>
            <a:gdLst/>
            <a:ahLst/>
            <a:cxnLst>
              <a:cxn ang="0">
                <a:pos x="0" y="0"/>
              </a:cxn>
              <a:cxn ang="0">
                <a:pos x="455" y="0"/>
              </a:cxn>
              <a:cxn ang="0">
                <a:pos x="455" y="755"/>
              </a:cxn>
              <a:cxn ang="0">
                <a:pos x="0" y="755"/>
              </a:cxn>
              <a:cxn ang="0">
                <a:pos x="0" y="0"/>
              </a:cxn>
            </a:cxnLst>
            <a:rect l="0" t="0" r="r" b="b"/>
            <a:pathLst>
              <a:path w="456" h="756">
                <a:moveTo>
                  <a:pt x="0" y="0"/>
                </a:moveTo>
                <a:lnTo>
                  <a:pt x="455" y="0"/>
                </a:lnTo>
                <a:lnTo>
                  <a:pt x="455"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1" name="Freeform 15"/>
          <p:cNvSpPr>
            <a:spLocks/>
          </p:cNvSpPr>
          <p:nvPr/>
        </p:nvSpPr>
        <p:spPr bwMode="auto">
          <a:xfrm>
            <a:off x="8335963" y="274002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2" name="Freeform 16"/>
          <p:cNvSpPr>
            <a:spLocks/>
          </p:cNvSpPr>
          <p:nvPr/>
        </p:nvSpPr>
        <p:spPr bwMode="auto">
          <a:xfrm>
            <a:off x="8335963" y="30384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3" name="Freeform 17"/>
          <p:cNvSpPr>
            <a:spLocks/>
          </p:cNvSpPr>
          <p:nvPr/>
        </p:nvSpPr>
        <p:spPr bwMode="auto">
          <a:xfrm>
            <a:off x="8335963" y="333851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4" name="Freeform 18"/>
          <p:cNvSpPr>
            <a:spLocks/>
          </p:cNvSpPr>
          <p:nvPr/>
        </p:nvSpPr>
        <p:spPr bwMode="auto">
          <a:xfrm>
            <a:off x="8347075" y="4237038"/>
            <a:ext cx="723900" cy="1201737"/>
          </a:xfrm>
          <a:custGeom>
            <a:avLst/>
            <a:gdLst/>
            <a:ahLst/>
            <a:cxnLst>
              <a:cxn ang="0">
                <a:pos x="0" y="0"/>
              </a:cxn>
              <a:cxn ang="0">
                <a:pos x="455" y="0"/>
              </a:cxn>
              <a:cxn ang="0">
                <a:pos x="455" y="756"/>
              </a:cxn>
              <a:cxn ang="0">
                <a:pos x="0" y="756"/>
              </a:cxn>
              <a:cxn ang="0">
                <a:pos x="0" y="0"/>
              </a:cxn>
            </a:cxnLst>
            <a:rect l="0" t="0" r="r" b="b"/>
            <a:pathLst>
              <a:path w="456" h="757">
                <a:moveTo>
                  <a:pt x="0" y="0"/>
                </a:moveTo>
                <a:lnTo>
                  <a:pt x="455" y="0"/>
                </a:lnTo>
                <a:lnTo>
                  <a:pt x="455" y="756"/>
                </a:lnTo>
                <a:lnTo>
                  <a:pt x="0" y="75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5" name="Freeform 19"/>
          <p:cNvSpPr>
            <a:spLocks/>
          </p:cNvSpPr>
          <p:nvPr/>
        </p:nvSpPr>
        <p:spPr bwMode="auto">
          <a:xfrm>
            <a:off x="8347075" y="45370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6" name="Freeform 20"/>
          <p:cNvSpPr>
            <a:spLocks/>
          </p:cNvSpPr>
          <p:nvPr/>
        </p:nvSpPr>
        <p:spPr bwMode="auto">
          <a:xfrm>
            <a:off x="8347075" y="4838700"/>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7" name="Freeform 21"/>
          <p:cNvSpPr>
            <a:spLocks/>
          </p:cNvSpPr>
          <p:nvPr/>
        </p:nvSpPr>
        <p:spPr bwMode="auto">
          <a:xfrm>
            <a:off x="8347075" y="513556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8" name="Freeform 22"/>
          <p:cNvSpPr>
            <a:spLocks/>
          </p:cNvSpPr>
          <p:nvPr/>
        </p:nvSpPr>
        <p:spPr bwMode="auto">
          <a:xfrm>
            <a:off x="5580063" y="2589213"/>
            <a:ext cx="844550" cy="1127125"/>
          </a:xfrm>
          <a:custGeom>
            <a:avLst/>
            <a:gdLst/>
            <a:ahLst/>
            <a:cxnLst>
              <a:cxn ang="0">
                <a:pos x="0" y="0"/>
              </a:cxn>
              <a:cxn ang="0">
                <a:pos x="531" y="709"/>
              </a:cxn>
              <a:cxn ang="0">
                <a:pos x="0" y="0"/>
              </a:cxn>
            </a:cxnLst>
            <a:rect l="0" t="0" r="r" b="b"/>
            <a:pathLst>
              <a:path w="532" h="710">
                <a:moveTo>
                  <a:pt x="0" y="0"/>
                </a:moveTo>
                <a:lnTo>
                  <a:pt x="531" y="70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9" name="Freeform 23"/>
          <p:cNvSpPr>
            <a:spLocks/>
          </p:cNvSpPr>
          <p:nvPr/>
        </p:nvSpPr>
        <p:spPr bwMode="auto">
          <a:xfrm>
            <a:off x="6340475" y="3605213"/>
            <a:ext cx="84138" cy="111125"/>
          </a:xfrm>
          <a:custGeom>
            <a:avLst/>
            <a:gdLst/>
            <a:ahLst/>
            <a:cxnLst>
              <a:cxn ang="0">
                <a:pos x="22" y="0"/>
              </a:cxn>
              <a:cxn ang="0">
                <a:pos x="52" y="69"/>
              </a:cxn>
              <a:cxn ang="0">
                <a:pos x="0" y="26"/>
              </a:cxn>
            </a:cxnLst>
            <a:rect l="0" t="0" r="r" b="b"/>
            <a:pathLst>
              <a:path w="53" h="70">
                <a:moveTo>
                  <a:pt x="22" y="0"/>
                </a:moveTo>
                <a:lnTo>
                  <a:pt x="52" y="69"/>
                </a:lnTo>
                <a:lnTo>
                  <a:pt x="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0" name="Freeform 24"/>
          <p:cNvSpPr>
            <a:spLocks/>
          </p:cNvSpPr>
          <p:nvPr/>
        </p:nvSpPr>
        <p:spPr bwMode="auto">
          <a:xfrm>
            <a:off x="5580063" y="2887663"/>
            <a:ext cx="844550" cy="528637"/>
          </a:xfrm>
          <a:custGeom>
            <a:avLst/>
            <a:gdLst/>
            <a:ahLst/>
            <a:cxnLst>
              <a:cxn ang="0">
                <a:pos x="0" y="0"/>
              </a:cxn>
              <a:cxn ang="0">
                <a:pos x="531" y="332"/>
              </a:cxn>
              <a:cxn ang="0">
                <a:pos x="0" y="0"/>
              </a:cxn>
            </a:cxnLst>
            <a:rect l="0" t="0" r="r" b="b"/>
            <a:pathLst>
              <a:path w="532" h="333">
                <a:moveTo>
                  <a:pt x="0" y="0"/>
                </a:moveTo>
                <a:lnTo>
                  <a:pt x="531" y="33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1" name="Freeform 25"/>
          <p:cNvSpPr>
            <a:spLocks/>
          </p:cNvSpPr>
          <p:nvPr/>
        </p:nvSpPr>
        <p:spPr bwMode="auto">
          <a:xfrm>
            <a:off x="6326188" y="3332163"/>
            <a:ext cx="98425" cy="84137"/>
          </a:xfrm>
          <a:custGeom>
            <a:avLst/>
            <a:gdLst/>
            <a:ahLst/>
            <a:cxnLst>
              <a:cxn ang="0">
                <a:pos x="14" y="0"/>
              </a:cxn>
              <a:cxn ang="0">
                <a:pos x="61" y="52"/>
              </a:cxn>
              <a:cxn ang="0">
                <a:pos x="0" y="35"/>
              </a:cxn>
            </a:cxnLst>
            <a:rect l="0" t="0" r="r" b="b"/>
            <a:pathLst>
              <a:path w="62" h="53">
                <a:moveTo>
                  <a:pt x="14" y="0"/>
                </a:moveTo>
                <a:lnTo>
                  <a:pt x="61" y="52"/>
                </a:lnTo>
                <a:lnTo>
                  <a:pt x="0" y="3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2" name="Freeform 26"/>
          <p:cNvSpPr>
            <a:spLocks/>
          </p:cNvSpPr>
          <p:nvPr/>
        </p:nvSpPr>
        <p:spPr bwMode="auto">
          <a:xfrm>
            <a:off x="5580063" y="3190875"/>
            <a:ext cx="844550" cy="822325"/>
          </a:xfrm>
          <a:custGeom>
            <a:avLst/>
            <a:gdLst/>
            <a:ahLst/>
            <a:cxnLst>
              <a:cxn ang="0">
                <a:pos x="0" y="0"/>
              </a:cxn>
              <a:cxn ang="0">
                <a:pos x="531" y="517"/>
              </a:cxn>
              <a:cxn ang="0">
                <a:pos x="0" y="0"/>
              </a:cxn>
            </a:cxnLst>
            <a:rect l="0" t="0" r="r" b="b"/>
            <a:pathLst>
              <a:path w="532" h="518">
                <a:moveTo>
                  <a:pt x="0" y="0"/>
                </a:moveTo>
                <a:lnTo>
                  <a:pt x="531" y="5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3" name="Freeform 27"/>
          <p:cNvSpPr>
            <a:spLocks/>
          </p:cNvSpPr>
          <p:nvPr/>
        </p:nvSpPr>
        <p:spPr bwMode="auto">
          <a:xfrm>
            <a:off x="6332538" y="3914775"/>
            <a:ext cx="92075" cy="98425"/>
          </a:xfrm>
          <a:custGeom>
            <a:avLst/>
            <a:gdLst/>
            <a:ahLst/>
            <a:cxnLst>
              <a:cxn ang="0">
                <a:pos x="18" y="0"/>
              </a:cxn>
              <a:cxn ang="0">
                <a:pos x="57" y="61"/>
              </a:cxn>
              <a:cxn ang="0">
                <a:pos x="0" y="29"/>
              </a:cxn>
            </a:cxnLst>
            <a:rect l="0" t="0" r="r" b="b"/>
            <a:pathLst>
              <a:path w="58" h="62">
                <a:moveTo>
                  <a:pt x="18" y="0"/>
                </a:moveTo>
                <a:lnTo>
                  <a:pt x="57" y="61"/>
                </a:lnTo>
                <a:lnTo>
                  <a:pt x="0"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4" name="Freeform 28"/>
          <p:cNvSpPr>
            <a:spLocks/>
          </p:cNvSpPr>
          <p:nvPr/>
        </p:nvSpPr>
        <p:spPr bwMode="auto">
          <a:xfrm>
            <a:off x="5580063" y="3490913"/>
            <a:ext cx="844550" cy="822325"/>
          </a:xfrm>
          <a:custGeom>
            <a:avLst/>
            <a:gdLst/>
            <a:ahLst/>
            <a:cxnLst>
              <a:cxn ang="0">
                <a:pos x="0" y="0"/>
              </a:cxn>
              <a:cxn ang="0">
                <a:pos x="531" y="517"/>
              </a:cxn>
              <a:cxn ang="0">
                <a:pos x="0" y="0"/>
              </a:cxn>
            </a:cxnLst>
            <a:rect l="0" t="0" r="r" b="b"/>
            <a:pathLst>
              <a:path w="532" h="518">
                <a:moveTo>
                  <a:pt x="0" y="0"/>
                </a:moveTo>
                <a:lnTo>
                  <a:pt x="531" y="5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5" name="Freeform 29"/>
          <p:cNvSpPr>
            <a:spLocks/>
          </p:cNvSpPr>
          <p:nvPr/>
        </p:nvSpPr>
        <p:spPr bwMode="auto">
          <a:xfrm>
            <a:off x="6332538" y="4217988"/>
            <a:ext cx="92075" cy="95250"/>
          </a:xfrm>
          <a:custGeom>
            <a:avLst/>
            <a:gdLst/>
            <a:ahLst/>
            <a:cxnLst>
              <a:cxn ang="0">
                <a:pos x="18" y="0"/>
              </a:cxn>
              <a:cxn ang="0">
                <a:pos x="57" y="59"/>
              </a:cxn>
              <a:cxn ang="0">
                <a:pos x="0" y="29"/>
              </a:cxn>
            </a:cxnLst>
            <a:rect l="0" t="0" r="r" b="b"/>
            <a:pathLst>
              <a:path w="58" h="60">
                <a:moveTo>
                  <a:pt x="18" y="0"/>
                </a:moveTo>
                <a:lnTo>
                  <a:pt x="57" y="59"/>
                </a:lnTo>
                <a:lnTo>
                  <a:pt x="0"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6" name="Freeform 30"/>
          <p:cNvSpPr>
            <a:spLocks/>
          </p:cNvSpPr>
          <p:nvPr/>
        </p:nvSpPr>
        <p:spPr bwMode="auto">
          <a:xfrm>
            <a:off x="5580063" y="4089400"/>
            <a:ext cx="844550" cy="601663"/>
          </a:xfrm>
          <a:custGeom>
            <a:avLst/>
            <a:gdLst/>
            <a:ahLst/>
            <a:cxnLst>
              <a:cxn ang="0">
                <a:pos x="0" y="378"/>
              </a:cxn>
              <a:cxn ang="0">
                <a:pos x="531" y="0"/>
              </a:cxn>
              <a:cxn ang="0">
                <a:pos x="0" y="378"/>
              </a:cxn>
            </a:cxnLst>
            <a:rect l="0" t="0" r="r" b="b"/>
            <a:pathLst>
              <a:path w="532" h="379">
                <a:moveTo>
                  <a:pt x="0" y="378"/>
                </a:moveTo>
                <a:lnTo>
                  <a:pt x="531" y="0"/>
                </a:lnTo>
                <a:lnTo>
                  <a:pt x="0"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7" name="Freeform 31"/>
          <p:cNvSpPr>
            <a:spLocks/>
          </p:cNvSpPr>
          <p:nvPr/>
        </p:nvSpPr>
        <p:spPr bwMode="auto">
          <a:xfrm>
            <a:off x="6327775" y="4089400"/>
            <a:ext cx="96838" cy="88900"/>
          </a:xfrm>
          <a:custGeom>
            <a:avLst/>
            <a:gdLst/>
            <a:ahLst/>
            <a:cxnLst>
              <a:cxn ang="0">
                <a:pos x="0" y="22"/>
              </a:cxn>
              <a:cxn ang="0">
                <a:pos x="60" y="0"/>
              </a:cxn>
              <a:cxn ang="0">
                <a:pos x="15" y="55"/>
              </a:cxn>
            </a:cxnLst>
            <a:rect l="0" t="0" r="r" b="b"/>
            <a:pathLst>
              <a:path w="61" h="56">
                <a:moveTo>
                  <a:pt x="0" y="22"/>
                </a:moveTo>
                <a:lnTo>
                  <a:pt x="60" y="0"/>
                </a:lnTo>
                <a:lnTo>
                  <a:pt x="15" y="5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8" name="Freeform 32"/>
          <p:cNvSpPr>
            <a:spLocks/>
          </p:cNvSpPr>
          <p:nvPr/>
        </p:nvSpPr>
        <p:spPr bwMode="auto">
          <a:xfrm>
            <a:off x="5580063" y="4464050"/>
            <a:ext cx="844550" cy="523875"/>
          </a:xfrm>
          <a:custGeom>
            <a:avLst/>
            <a:gdLst/>
            <a:ahLst/>
            <a:cxnLst>
              <a:cxn ang="0">
                <a:pos x="0" y="329"/>
              </a:cxn>
              <a:cxn ang="0">
                <a:pos x="531" y="0"/>
              </a:cxn>
              <a:cxn ang="0">
                <a:pos x="0" y="329"/>
              </a:cxn>
            </a:cxnLst>
            <a:rect l="0" t="0" r="r" b="b"/>
            <a:pathLst>
              <a:path w="532" h="330">
                <a:moveTo>
                  <a:pt x="0" y="329"/>
                </a:moveTo>
                <a:lnTo>
                  <a:pt x="531" y="0"/>
                </a:lnTo>
                <a:lnTo>
                  <a:pt x="0" y="3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09" name="Freeform 33"/>
          <p:cNvSpPr>
            <a:spLocks/>
          </p:cNvSpPr>
          <p:nvPr/>
        </p:nvSpPr>
        <p:spPr bwMode="auto">
          <a:xfrm>
            <a:off x="6326188" y="4464050"/>
            <a:ext cx="98425" cy="80963"/>
          </a:xfrm>
          <a:custGeom>
            <a:avLst/>
            <a:gdLst/>
            <a:ahLst/>
            <a:cxnLst>
              <a:cxn ang="0">
                <a:pos x="0" y="17"/>
              </a:cxn>
              <a:cxn ang="0">
                <a:pos x="61" y="0"/>
              </a:cxn>
              <a:cxn ang="0">
                <a:pos x="14" y="50"/>
              </a:cxn>
            </a:cxnLst>
            <a:rect l="0" t="0" r="r" b="b"/>
            <a:pathLst>
              <a:path w="62" h="51">
                <a:moveTo>
                  <a:pt x="0" y="17"/>
                </a:moveTo>
                <a:lnTo>
                  <a:pt x="61" y="0"/>
                </a:lnTo>
                <a:lnTo>
                  <a:pt x="14" y="5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0" name="Freeform 34"/>
          <p:cNvSpPr>
            <a:spLocks/>
          </p:cNvSpPr>
          <p:nvPr/>
        </p:nvSpPr>
        <p:spPr bwMode="auto">
          <a:xfrm>
            <a:off x="5580063" y="3714750"/>
            <a:ext cx="844550" cy="1573213"/>
          </a:xfrm>
          <a:custGeom>
            <a:avLst/>
            <a:gdLst/>
            <a:ahLst/>
            <a:cxnLst>
              <a:cxn ang="0">
                <a:pos x="0" y="990"/>
              </a:cxn>
              <a:cxn ang="0">
                <a:pos x="531" y="0"/>
              </a:cxn>
              <a:cxn ang="0">
                <a:pos x="0" y="990"/>
              </a:cxn>
            </a:cxnLst>
            <a:rect l="0" t="0" r="r" b="b"/>
            <a:pathLst>
              <a:path w="532" h="991">
                <a:moveTo>
                  <a:pt x="0" y="990"/>
                </a:moveTo>
                <a:lnTo>
                  <a:pt x="531" y="0"/>
                </a:lnTo>
                <a:lnTo>
                  <a:pt x="0" y="99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1" name="Freeform 35"/>
          <p:cNvSpPr>
            <a:spLocks/>
          </p:cNvSpPr>
          <p:nvPr/>
        </p:nvSpPr>
        <p:spPr bwMode="auto">
          <a:xfrm>
            <a:off x="6350000" y="3714750"/>
            <a:ext cx="74613" cy="119063"/>
          </a:xfrm>
          <a:custGeom>
            <a:avLst/>
            <a:gdLst/>
            <a:ahLst/>
            <a:cxnLst>
              <a:cxn ang="0">
                <a:pos x="0" y="52"/>
              </a:cxn>
              <a:cxn ang="0">
                <a:pos x="46" y="0"/>
              </a:cxn>
              <a:cxn ang="0">
                <a:pos x="25" y="74"/>
              </a:cxn>
            </a:cxnLst>
            <a:rect l="0" t="0" r="r" b="b"/>
            <a:pathLst>
              <a:path w="47" h="75">
                <a:moveTo>
                  <a:pt x="0" y="52"/>
                </a:moveTo>
                <a:lnTo>
                  <a:pt x="46" y="0"/>
                </a:lnTo>
                <a:lnTo>
                  <a:pt x="25" y="7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2" name="Freeform 36"/>
          <p:cNvSpPr>
            <a:spLocks/>
          </p:cNvSpPr>
          <p:nvPr/>
        </p:nvSpPr>
        <p:spPr bwMode="auto">
          <a:xfrm>
            <a:off x="5580063" y="3414713"/>
            <a:ext cx="844550" cy="973137"/>
          </a:xfrm>
          <a:custGeom>
            <a:avLst/>
            <a:gdLst/>
            <a:ahLst/>
            <a:cxnLst>
              <a:cxn ang="0">
                <a:pos x="0" y="612"/>
              </a:cxn>
              <a:cxn ang="0">
                <a:pos x="531" y="0"/>
              </a:cxn>
              <a:cxn ang="0">
                <a:pos x="0" y="612"/>
              </a:cxn>
            </a:cxnLst>
            <a:rect l="0" t="0" r="r" b="b"/>
            <a:pathLst>
              <a:path w="532" h="613">
                <a:moveTo>
                  <a:pt x="0" y="612"/>
                </a:moveTo>
                <a:lnTo>
                  <a:pt x="531" y="0"/>
                </a:lnTo>
                <a:lnTo>
                  <a:pt x="0" y="6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3" name="Freeform 37"/>
          <p:cNvSpPr>
            <a:spLocks/>
          </p:cNvSpPr>
          <p:nvPr/>
        </p:nvSpPr>
        <p:spPr bwMode="auto">
          <a:xfrm>
            <a:off x="6337300" y="3414713"/>
            <a:ext cx="87313" cy="103187"/>
          </a:xfrm>
          <a:custGeom>
            <a:avLst/>
            <a:gdLst/>
            <a:ahLst/>
            <a:cxnLst>
              <a:cxn ang="0">
                <a:pos x="0" y="36"/>
              </a:cxn>
              <a:cxn ang="0">
                <a:pos x="54" y="0"/>
              </a:cxn>
              <a:cxn ang="0">
                <a:pos x="20" y="64"/>
              </a:cxn>
            </a:cxnLst>
            <a:rect l="0" t="0" r="r" b="b"/>
            <a:pathLst>
              <a:path w="55" h="65">
                <a:moveTo>
                  <a:pt x="0" y="36"/>
                </a:moveTo>
                <a:lnTo>
                  <a:pt x="54" y="0"/>
                </a:lnTo>
                <a:lnTo>
                  <a:pt x="20" y="6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4" name="Freeform 38"/>
          <p:cNvSpPr>
            <a:spLocks/>
          </p:cNvSpPr>
          <p:nvPr/>
        </p:nvSpPr>
        <p:spPr bwMode="auto">
          <a:xfrm>
            <a:off x="7627938" y="2589213"/>
            <a:ext cx="841375" cy="1127125"/>
          </a:xfrm>
          <a:custGeom>
            <a:avLst/>
            <a:gdLst/>
            <a:ahLst/>
            <a:cxnLst>
              <a:cxn ang="0">
                <a:pos x="529" y="0"/>
              </a:cxn>
              <a:cxn ang="0">
                <a:pos x="0" y="709"/>
              </a:cxn>
              <a:cxn ang="0">
                <a:pos x="529" y="0"/>
              </a:cxn>
            </a:cxnLst>
            <a:rect l="0" t="0" r="r" b="b"/>
            <a:pathLst>
              <a:path w="530" h="710">
                <a:moveTo>
                  <a:pt x="529" y="0"/>
                </a:moveTo>
                <a:lnTo>
                  <a:pt x="0" y="709"/>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5" name="Freeform 39"/>
          <p:cNvSpPr>
            <a:spLocks/>
          </p:cNvSpPr>
          <p:nvPr/>
        </p:nvSpPr>
        <p:spPr bwMode="auto">
          <a:xfrm>
            <a:off x="7627938" y="3605213"/>
            <a:ext cx="82550" cy="111125"/>
          </a:xfrm>
          <a:custGeom>
            <a:avLst/>
            <a:gdLst/>
            <a:ahLst/>
            <a:cxnLst>
              <a:cxn ang="0">
                <a:pos x="51" y="26"/>
              </a:cxn>
              <a:cxn ang="0">
                <a:pos x="0" y="69"/>
              </a:cxn>
              <a:cxn ang="0">
                <a:pos x="29" y="0"/>
              </a:cxn>
            </a:cxnLst>
            <a:rect l="0" t="0" r="r" b="b"/>
            <a:pathLst>
              <a:path w="52" h="70">
                <a:moveTo>
                  <a:pt x="51" y="26"/>
                </a:moveTo>
                <a:lnTo>
                  <a:pt x="0" y="69"/>
                </a:lnTo>
                <a:lnTo>
                  <a:pt x="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6" name="Freeform 40"/>
          <p:cNvSpPr>
            <a:spLocks/>
          </p:cNvSpPr>
          <p:nvPr/>
        </p:nvSpPr>
        <p:spPr bwMode="auto">
          <a:xfrm>
            <a:off x="7627938" y="2887663"/>
            <a:ext cx="841375" cy="528637"/>
          </a:xfrm>
          <a:custGeom>
            <a:avLst/>
            <a:gdLst/>
            <a:ahLst/>
            <a:cxnLst>
              <a:cxn ang="0">
                <a:pos x="529" y="0"/>
              </a:cxn>
              <a:cxn ang="0">
                <a:pos x="0" y="332"/>
              </a:cxn>
              <a:cxn ang="0">
                <a:pos x="529" y="0"/>
              </a:cxn>
            </a:cxnLst>
            <a:rect l="0" t="0" r="r" b="b"/>
            <a:pathLst>
              <a:path w="530" h="333">
                <a:moveTo>
                  <a:pt x="529" y="0"/>
                </a:moveTo>
                <a:lnTo>
                  <a:pt x="0" y="332"/>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7" name="Freeform 41"/>
          <p:cNvSpPr>
            <a:spLocks/>
          </p:cNvSpPr>
          <p:nvPr/>
        </p:nvSpPr>
        <p:spPr bwMode="auto">
          <a:xfrm>
            <a:off x="7627938" y="3332163"/>
            <a:ext cx="96837" cy="84137"/>
          </a:xfrm>
          <a:custGeom>
            <a:avLst/>
            <a:gdLst/>
            <a:ahLst/>
            <a:cxnLst>
              <a:cxn ang="0">
                <a:pos x="60" y="35"/>
              </a:cxn>
              <a:cxn ang="0">
                <a:pos x="0" y="52"/>
              </a:cxn>
              <a:cxn ang="0">
                <a:pos x="46" y="0"/>
              </a:cxn>
            </a:cxnLst>
            <a:rect l="0" t="0" r="r" b="b"/>
            <a:pathLst>
              <a:path w="61" h="53">
                <a:moveTo>
                  <a:pt x="60" y="35"/>
                </a:moveTo>
                <a:lnTo>
                  <a:pt x="0" y="52"/>
                </a:lnTo>
                <a:lnTo>
                  <a:pt x="4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8" name="Freeform 42"/>
          <p:cNvSpPr>
            <a:spLocks/>
          </p:cNvSpPr>
          <p:nvPr/>
        </p:nvSpPr>
        <p:spPr bwMode="auto">
          <a:xfrm>
            <a:off x="7627938" y="3190875"/>
            <a:ext cx="841375" cy="822325"/>
          </a:xfrm>
          <a:custGeom>
            <a:avLst/>
            <a:gdLst/>
            <a:ahLst/>
            <a:cxnLst>
              <a:cxn ang="0">
                <a:pos x="529" y="0"/>
              </a:cxn>
              <a:cxn ang="0">
                <a:pos x="0" y="517"/>
              </a:cxn>
              <a:cxn ang="0">
                <a:pos x="529" y="0"/>
              </a:cxn>
            </a:cxnLst>
            <a:rect l="0" t="0" r="r" b="b"/>
            <a:pathLst>
              <a:path w="530" h="518">
                <a:moveTo>
                  <a:pt x="529" y="0"/>
                </a:moveTo>
                <a:lnTo>
                  <a:pt x="0" y="517"/>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9" name="Freeform 43"/>
          <p:cNvSpPr>
            <a:spLocks/>
          </p:cNvSpPr>
          <p:nvPr/>
        </p:nvSpPr>
        <p:spPr bwMode="auto">
          <a:xfrm>
            <a:off x="7627938" y="3914775"/>
            <a:ext cx="88900" cy="98425"/>
          </a:xfrm>
          <a:custGeom>
            <a:avLst/>
            <a:gdLst/>
            <a:ahLst/>
            <a:cxnLst>
              <a:cxn ang="0">
                <a:pos x="55" y="29"/>
              </a:cxn>
              <a:cxn ang="0">
                <a:pos x="0" y="61"/>
              </a:cxn>
              <a:cxn ang="0">
                <a:pos x="37" y="0"/>
              </a:cxn>
            </a:cxnLst>
            <a:rect l="0" t="0" r="r" b="b"/>
            <a:pathLst>
              <a:path w="56" h="62">
                <a:moveTo>
                  <a:pt x="55" y="29"/>
                </a:moveTo>
                <a:lnTo>
                  <a:pt x="0" y="61"/>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0" name="Freeform 44"/>
          <p:cNvSpPr>
            <a:spLocks/>
          </p:cNvSpPr>
          <p:nvPr/>
        </p:nvSpPr>
        <p:spPr bwMode="auto">
          <a:xfrm>
            <a:off x="7627938" y="3490913"/>
            <a:ext cx="841375" cy="822325"/>
          </a:xfrm>
          <a:custGeom>
            <a:avLst/>
            <a:gdLst/>
            <a:ahLst/>
            <a:cxnLst>
              <a:cxn ang="0">
                <a:pos x="529" y="0"/>
              </a:cxn>
              <a:cxn ang="0">
                <a:pos x="0" y="517"/>
              </a:cxn>
              <a:cxn ang="0">
                <a:pos x="529" y="0"/>
              </a:cxn>
            </a:cxnLst>
            <a:rect l="0" t="0" r="r" b="b"/>
            <a:pathLst>
              <a:path w="530" h="518">
                <a:moveTo>
                  <a:pt x="529" y="0"/>
                </a:moveTo>
                <a:lnTo>
                  <a:pt x="0" y="517"/>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1" name="Freeform 45"/>
          <p:cNvSpPr>
            <a:spLocks/>
          </p:cNvSpPr>
          <p:nvPr/>
        </p:nvSpPr>
        <p:spPr bwMode="auto">
          <a:xfrm>
            <a:off x="7627938" y="4217988"/>
            <a:ext cx="88900" cy="95250"/>
          </a:xfrm>
          <a:custGeom>
            <a:avLst/>
            <a:gdLst/>
            <a:ahLst/>
            <a:cxnLst>
              <a:cxn ang="0">
                <a:pos x="55" y="29"/>
              </a:cxn>
              <a:cxn ang="0">
                <a:pos x="0" y="59"/>
              </a:cxn>
              <a:cxn ang="0">
                <a:pos x="37" y="0"/>
              </a:cxn>
            </a:cxnLst>
            <a:rect l="0" t="0" r="r" b="b"/>
            <a:pathLst>
              <a:path w="56" h="60">
                <a:moveTo>
                  <a:pt x="55" y="29"/>
                </a:moveTo>
                <a:lnTo>
                  <a:pt x="0" y="59"/>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2" name="Freeform 46"/>
          <p:cNvSpPr>
            <a:spLocks/>
          </p:cNvSpPr>
          <p:nvPr/>
        </p:nvSpPr>
        <p:spPr bwMode="auto">
          <a:xfrm>
            <a:off x="7627938" y="3414713"/>
            <a:ext cx="841375" cy="973137"/>
          </a:xfrm>
          <a:custGeom>
            <a:avLst/>
            <a:gdLst/>
            <a:ahLst/>
            <a:cxnLst>
              <a:cxn ang="0">
                <a:pos x="529" y="612"/>
              </a:cxn>
              <a:cxn ang="0">
                <a:pos x="0" y="0"/>
              </a:cxn>
              <a:cxn ang="0">
                <a:pos x="529" y="612"/>
              </a:cxn>
            </a:cxnLst>
            <a:rect l="0" t="0" r="r" b="b"/>
            <a:pathLst>
              <a:path w="530" h="613">
                <a:moveTo>
                  <a:pt x="529" y="612"/>
                </a:moveTo>
                <a:lnTo>
                  <a:pt x="0" y="0"/>
                </a:lnTo>
                <a:lnTo>
                  <a:pt x="529" y="6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3" name="Freeform 47"/>
          <p:cNvSpPr>
            <a:spLocks/>
          </p:cNvSpPr>
          <p:nvPr/>
        </p:nvSpPr>
        <p:spPr bwMode="auto">
          <a:xfrm>
            <a:off x="7627938" y="3414713"/>
            <a:ext cx="87312" cy="103187"/>
          </a:xfrm>
          <a:custGeom>
            <a:avLst/>
            <a:gdLst/>
            <a:ahLst/>
            <a:cxnLst>
              <a:cxn ang="0">
                <a:pos x="34" y="64"/>
              </a:cxn>
              <a:cxn ang="0">
                <a:pos x="0" y="0"/>
              </a:cxn>
              <a:cxn ang="0">
                <a:pos x="54" y="36"/>
              </a:cxn>
            </a:cxnLst>
            <a:rect l="0" t="0" r="r" b="b"/>
            <a:pathLst>
              <a:path w="55" h="65">
                <a:moveTo>
                  <a:pt x="34" y="64"/>
                </a:moveTo>
                <a:lnTo>
                  <a:pt x="0" y="0"/>
                </a:lnTo>
                <a:lnTo>
                  <a:pt x="54" y="3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4" name="Freeform 48"/>
          <p:cNvSpPr>
            <a:spLocks/>
          </p:cNvSpPr>
          <p:nvPr/>
        </p:nvSpPr>
        <p:spPr bwMode="auto">
          <a:xfrm>
            <a:off x="7627938" y="4089400"/>
            <a:ext cx="841375" cy="601663"/>
          </a:xfrm>
          <a:custGeom>
            <a:avLst/>
            <a:gdLst/>
            <a:ahLst/>
            <a:cxnLst>
              <a:cxn ang="0">
                <a:pos x="529" y="378"/>
              </a:cxn>
              <a:cxn ang="0">
                <a:pos x="0" y="0"/>
              </a:cxn>
              <a:cxn ang="0">
                <a:pos x="529" y="378"/>
              </a:cxn>
            </a:cxnLst>
            <a:rect l="0" t="0" r="r" b="b"/>
            <a:pathLst>
              <a:path w="530" h="379">
                <a:moveTo>
                  <a:pt x="529" y="378"/>
                </a:moveTo>
                <a:lnTo>
                  <a:pt x="0" y="0"/>
                </a:lnTo>
                <a:lnTo>
                  <a:pt x="529"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5" name="Freeform 49"/>
          <p:cNvSpPr>
            <a:spLocks/>
          </p:cNvSpPr>
          <p:nvPr/>
        </p:nvSpPr>
        <p:spPr bwMode="auto">
          <a:xfrm>
            <a:off x="7627938" y="4089400"/>
            <a:ext cx="95250" cy="88900"/>
          </a:xfrm>
          <a:custGeom>
            <a:avLst/>
            <a:gdLst/>
            <a:ahLst/>
            <a:cxnLst>
              <a:cxn ang="0">
                <a:pos x="44" y="55"/>
              </a:cxn>
              <a:cxn ang="0">
                <a:pos x="0" y="0"/>
              </a:cxn>
              <a:cxn ang="0">
                <a:pos x="59" y="22"/>
              </a:cxn>
            </a:cxnLst>
            <a:rect l="0" t="0" r="r" b="b"/>
            <a:pathLst>
              <a:path w="60" h="56">
                <a:moveTo>
                  <a:pt x="44" y="55"/>
                </a:moveTo>
                <a:lnTo>
                  <a:pt x="0" y="0"/>
                </a:lnTo>
                <a:lnTo>
                  <a:pt x="5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6" name="Freeform 50"/>
          <p:cNvSpPr>
            <a:spLocks/>
          </p:cNvSpPr>
          <p:nvPr/>
        </p:nvSpPr>
        <p:spPr bwMode="auto">
          <a:xfrm>
            <a:off x="7627938" y="4386263"/>
            <a:ext cx="841375" cy="601662"/>
          </a:xfrm>
          <a:custGeom>
            <a:avLst/>
            <a:gdLst/>
            <a:ahLst/>
            <a:cxnLst>
              <a:cxn ang="0">
                <a:pos x="529" y="378"/>
              </a:cxn>
              <a:cxn ang="0">
                <a:pos x="0" y="0"/>
              </a:cxn>
              <a:cxn ang="0">
                <a:pos x="529" y="378"/>
              </a:cxn>
            </a:cxnLst>
            <a:rect l="0" t="0" r="r" b="b"/>
            <a:pathLst>
              <a:path w="530" h="379">
                <a:moveTo>
                  <a:pt x="529" y="378"/>
                </a:moveTo>
                <a:lnTo>
                  <a:pt x="0" y="0"/>
                </a:lnTo>
                <a:lnTo>
                  <a:pt x="529"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7" name="Freeform 51"/>
          <p:cNvSpPr>
            <a:spLocks/>
          </p:cNvSpPr>
          <p:nvPr/>
        </p:nvSpPr>
        <p:spPr bwMode="auto">
          <a:xfrm>
            <a:off x="7627938" y="4386263"/>
            <a:ext cx="95250" cy="87312"/>
          </a:xfrm>
          <a:custGeom>
            <a:avLst/>
            <a:gdLst/>
            <a:ahLst/>
            <a:cxnLst>
              <a:cxn ang="0">
                <a:pos x="44" y="54"/>
              </a:cxn>
              <a:cxn ang="0">
                <a:pos x="0" y="0"/>
              </a:cxn>
              <a:cxn ang="0">
                <a:pos x="59" y="22"/>
              </a:cxn>
            </a:cxnLst>
            <a:rect l="0" t="0" r="r" b="b"/>
            <a:pathLst>
              <a:path w="60" h="55">
                <a:moveTo>
                  <a:pt x="44" y="54"/>
                </a:moveTo>
                <a:lnTo>
                  <a:pt x="0" y="0"/>
                </a:lnTo>
                <a:lnTo>
                  <a:pt x="5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8" name="Freeform 52"/>
          <p:cNvSpPr>
            <a:spLocks/>
          </p:cNvSpPr>
          <p:nvPr/>
        </p:nvSpPr>
        <p:spPr bwMode="auto">
          <a:xfrm>
            <a:off x="7627938" y="3714750"/>
            <a:ext cx="841375" cy="1573213"/>
          </a:xfrm>
          <a:custGeom>
            <a:avLst/>
            <a:gdLst/>
            <a:ahLst/>
            <a:cxnLst>
              <a:cxn ang="0">
                <a:pos x="529" y="990"/>
              </a:cxn>
              <a:cxn ang="0">
                <a:pos x="0" y="0"/>
              </a:cxn>
              <a:cxn ang="0">
                <a:pos x="529" y="990"/>
              </a:cxn>
            </a:cxnLst>
            <a:rect l="0" t="0" r="r" b="b"/>
            <a:pathLst>
              <a:path w="530" h="991">
                <a:moveTo>
                  <a:pt x="529" y="990"/>
                </a:moveTo>
                <a:lnTo>
                  <a:pt x="0" y="0"/>
                </a:lnTo>
                <a:lnTo>
                  <a:pt x="529" y="99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9" name="Freeform 53"/>
          <p:cNvSpPr>
            <a:spLocks/>
          </p:cNvSpPr>
          <p:nvPr/>
        </p:nvSpPr>
        <p:spPr bwMode="auto">
          <a:xfrm>
            <a:off x="7627938" y="3714750"/>
            <a:ext cx="73025" cy="119063"/>
          </a:xfrm>
          <a:custGeom>
            <a:avLst/>
            <a:gdLst/>
            <a:ahLst/>
            <a:cxnLst>
              <a:cxn ang="0">
                <a:pos x="21" y="74"/>
              </a:cxn>
              <a:cxn ang="0">
                <a:pos x="0" y="0"/>
              </a:cxn>
              <a:cxn ang="0">
                <a:pos x="45" y="52"/>
              </a:cxn>
            </a:cxnLst>
            <a:rect l="0" t="0" r="r" b="b"/>
            <a:pathLst>
              <a:path w="46" h="75">
                <a:moveTo>
                  <a:pt x="21" y="74"/>
                </a:moveTo>
                <a:lnTo>
                  <a:pt x="0" y="0"/>
                </a:lnTo>
                <a:lnTo>
                  <a:pt x="45" y="5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30" name="Rectangle 54"/>
          <p:cNvSpPr>
            <a:spLocks noChangeArrowheads="1"/>
          </p:cNvSpPr>
          <p:nvPr/>
        </p:nvSpPr>
        <p:spPr bwMode="auto">
          <a:xfrm>
            <a:off x="6391275" y="4310063"/>
            <a:ext cx="48736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sue</a:t>
            </a:r>
          </a:p>
        </p:txBody>
      </p:sp>
      <p:sp>
        <p:nvSpPr>
          <p:cNvPr id="50231" name="Rectangle 55"/>
          <p:cNvSpPr>
            <a:spLocks noChangeArrowheads="1"/>
          </p:cNvSpPr>
          <p:nvPr/>
        </p:nvSpPr>
        <p:spPr bwMode="auto">
          <a:xfrm>
            <a:off x="6815138" y="431006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13</a:t>
            </a:r>
          </a:p>
        </p:txBody>
      </p:sp>
      <p:sp>
        <p:nvSpPr>
          <p:cNvPr id="50232" name="Rectangle 56"/>
          <p:cNvSpPr>
            <a:spLocks noChangeArrowheads="1"/>
          </p:cNvSpPr>
          <p:nvPr/>
        </p:nvSpPr>
        <p:spPr bwMode="auto">
          <a:xfrm>
            <a:off x="7234238" y="431006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75</a:t>
            </a:r>
          </a:p>
        </p:txBody>
      </p:sp>
      <p:sp>
        <p:nvSpPr>
          <p:cNvPr id="50233" name="Freeform 57"/>
          <p:cNvSpPr>
            <a:spLocks/>
          </p:cNvSpPr>
          <p:nvPr/>
        </p:nvSpPr>
        <p:spPr bwMode="auto">
          <a:xfrm>
            <a:off x="6423025" y="3338513"/>
            <a:ext cx="1206500" cy="1200150"/>
          </a:xfrm>
          <a:custGeom>
            <a:avLst/>
            <a:gdLst/>
            <a:ahLst/>
            <a:cxnLst>
              <a:cxn ang="0">
                <a:pos x="0" y="0"/>
              </a:cxn>
              <a:cxn ang="0">
                <a:pos x="759" y="0"/>
              </a:cxn>
              <a:cxn ang="0">
                <a:pos x="759" y="755"/>
              </a:cxn>
              <a:cxn ang="0">
                <a:pos x="0" y="755"/>
              </a:cxn>
              <a:cxn ang="0">
                <a:pos x="0" y="0"/>
              </a:cxn>
            </a:cxnLst>
            <a:rect l="0" t="0" r="r" b="b"/>
            <a:pathLst>
              <a:path w="760" h="756">
                <a:moveTo>
                  <a:pt x="0" y="0"/>
                </a:moveTo>
                <a:lnTo>
                  <a:pt x="759" y="0"/>
                </a:lnTo>
                <a:lnTo>
                  <a:pt x="759"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34" name="Freeform 58"/>
          <p:cNvSpPr>
            <a:spLocks/>
          </p:cNvSpPr>
          <p:nvPr/>
        </p:nvSpPr>
        <p:spPr bwMode="auto">
          <a:xfrm>
            <a:off x="6423025" y="3636963"/>
            <a:ext cx="1206500" cy="1587"/>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35" name="Freeform 59"/>
          <p:cNvSpPr>
            <a:spLocks/>
          </p:cNvSpPr>
          <p:nvPr/>
        </p:nvSpPr>
        <p:spPr bwMode="auto">
          <a:xfrm>
            <a:off x="6423025" y="3937000"/>
            <a:ext cx="1206500" cy="1588"/>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36" name="Freeform 60"/>
          <p:cNvSpPr>
            <a:spLocks/>
          </p:cNvSpPr>
          <p:nvPr/>
        </p:nvSpPr>
        <p:spPr bwMode="auto">
          <a:xfrm>
            <a:off x="6423025" y="4237038"/>
            <a:ext cx="1206500" cy="1587"/>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37" name="Rectangle 61"/>
          <p:cNvSpPr>
            <a:spLocks noChangeArrowheads="1"/>
          </p:cNvSpPr>
          <p:nvPr/>
        </p:nvSpPr>
        <p:spPr bwMode="auto">
          <a:xfrm>
            <a:off x="6391275" y="3409950"/>
            <a:ext cx="506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bob</a:t>
            </a:r>
          </a:p>
        </p:txBody>
      </p:sp>
      <p:sp>
        <p:nvSpPr>
          <p:cNvPr id="50238" name="Rectangle 62"/>
          <p:cNvSpPr>
            <a:spLocks noChangeArrowheads="1"/>
          </p:cNvSpPr>
          <p:nvPr/>
        </p:nvSpPr>
        <p:spPr bwMode="auto">
          <a:xfrm>
            <a:off x="6391275" y="3706813"/>
            <a:ext cx="4286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cal</a:t>
            </a:r>
          </a:p>
        </p:txBody>
      </p:sp>
      <p:sp>
        <p:nvSpPr>
          <p:cNvPr id="50239" name="Rectangle 63"/>
          <p:cNvSpPr>
            <a:spLocks noChangeArrowheads="1"/>
          </p:cNvSpPr>
          <p:nvPr/>
        </p:nvSpPr>
        <p:spPr bwMode="auto">
          <a:xfrm>
            <a:off x="6391275" y="4011613"/>
            <a:ext cx="43815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joe</a:t>
            </a:r>
          </a:p>
        </p:txBody>
      </p:sp>
      <p:sp>
        <p:nvSpPr>
          <p:cNvPr id="50240" name="Rectangle 64"/>
          <p:cNvSpPr>
            <a:spLocks noChangeArrowheads="1"/>
          </p:cNvSpPr>
          <p:nvPr/>
        </p:nvSpPr>
        <p:spPr bwMode="auto">
          <a:xfrm>
            <a:off x="6815138" y="40116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12</a:t>
            </a:r>
          </a:p>
        </p:txBody>
      </p:sp>
      <p:sp>
        <p:nvSpPr>
          <p:cNvPr id="50241" name="Rectangle 65"/>
          <p:cNvSpPr>
            <a:spLocks noChangeArrowheads="1"/>
          </p:cNvSpPr>
          <p:nvPr/>
        </p:nvSpPr>
        <p:spPr bwMode="auto">
          <a:xfrm>
            <a:off x="7234238" y="3409950"/>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10</a:t>
            </a:r>
          </a:p>
        </p:txBody>
      </p:sp>
      <p:sp>
        <p:nvSpPr>
          <p:cNvPr id="50242" name="Rectangle 66"/>
          <p:cNvSpPr>
            <a:spLocks noChangeArrowheads="1"/>
          </p:cNvSpPr>
          <p:nvPr/>
        </p:nvSpPr>
        <p:spPr bwMode="auto">
          <a:xfrm>
            <a:off x="7234238" y="40116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20</a:t>
            </a:r>
          </a:p>
        </p:txBody>
      </p:sp>
      <p:sp>
        <p:nvSpPr>
          <p:cNvPr id="50243" name="Rectangle 67"/>
          <p:cNvSpPr>
            <a:spLocks noChangeArrowheads="1"/>
          </p:cNvSpPr>
          <p:nvPr/>
        </p:nvSpPr>
        <p:spPr bwMode="auto">
          <a:xfrm>
            <a:off x="7234238" y="37068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80</a:t>
            </a:r>
          </a:p>
        </p:txBody>
      </p:sp>
      <p:sp>
        <p:nvSpPr>
          <p:cNvPr id="50244" name="Rectangle 68"/>
          <p:cNvSpPr>
            <a:spLocks noChangeArrowheads="1"/>
          </p:cNvSpPr>
          <p:nvPr/>
        </p:nvSpPr>
        <p:spPr bwMode="auto">
          <a:xfrm>
            <a:off x="6815138" y="37068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11</a:t>
            </a:r>
          </a:p>
        </p:txBody>
      </p:sp>
      <p:sp>
        <p:nvSpPr>
          <p:cNvPr id="50245" name="Rectangle 69"/>
          <p:cNvSpPr>
            <a:spLocks noChangeArrowheads="1"/>
          </p:cNvSpPr>
          <p:nvPr/>
        </p:nvSpPr>
        <p:spPr bwMode="auto">
          <a:xfrm>
            <a:off x="6815138" y="3409950"/>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12</a:t>
            </a:r>
          </a:p>
        </p:txBody>
      </p:sp>
      <p:sp>
        <p:nvSpPr>
          <p:cNvPr id="50246" name="Rectangle 70"/>
          <p:cNvSpPr>
            <a:spLocks noChangeArrowheads="1"/>
          </p:cNvSpPr>
          <p:nvPr/>
        </p:nvSpPr>
        <p:spPr bwMode="auto">
          <a:xfrm>
            <a:off x="6315075" y="3033713"/>
            <a:ext cx="6461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name</a:t>
            </a:r>
          </a:p>
        </p:txBody>
      </p:sp>
      <p:sp>
        <p:nvSpPr>
          <p:cNvPr id="50247" name="Rectangle 71"/>
          <p:cNvSpPr>
            <a:spLocks noChangeArrowheads="1"/>
          </p:cNvSpPr>
          <p:nvPr/>
        </p:nvSpPr>
        <p:spPr bwMode="auto">
          <a:xfrm>
            <a:off x="6815138" y="3033713"/>
            <a:ext cx="48736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age</a:t>
            </a:r>
          </a:p>
        </p:txBody>
      </p:sp>
      <p:sp>
        <p:nvSpPr>
          <p:cNvPr id="50248" name="Rectangle 72"/>
          <p:cNvSpPr>
            <a:spLocks noChangeArrowheads="1"/>
          </p:cNvSpPr>
          <p:nvPr/>
        </p:nvSpPr>
        <p:spPr bwMode="auto">
          <a:xfrm>
            <a:off x="7234238" y="3033713"/>
            <a:ext cx="4286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sal</a:t>
            </a:r>
          </a:p>
        </p:txBody>
      </p:sp>
      <p:sp>
        <p:nvSpPr>
          <p:cNvPr id="50249" name="Rectangle 73"/>
          <p:cNvSpPr>
            <a:spLocks noChangeArrowheads="1"/>
          </p:cNvSpPr>
          <p:nvPr/>
        </p:nvSpPr>
        <p:spPr bwMode="auto">
          <a:xfrm>
            <a:off x="4873625" y="5508625"/>
            <a:ext cx="10414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&lt;sal, age&gt;</a:t>
            </a:r>
          </a:p>
        </p:txBody>
      </p:sp>
      <p:sp>
        <p:nvSpPr>
          <p:cNvPr id="50250" name="Rectangle 74"/>
          <p:cNvSpPr>
            <a:spLocks noChangeArrowheads="1"/>
          </p:cNvSpPr>
          <p:nvPr/>
        </p:nvSpPr>
        <p:spPr bwMode="auto">
          <a:xfrm>
            <a:off x="4873625" y="3706813"/>
            <a:ext cx="10414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&lt;age, sal&gt;</a:t>
            </a:r>
          </a:p>
        </p:txBody>
      </p:sp>
      <p:sp>
        <p:nvSpPr>
          <p:cNvPr id="50251" name="Rectangle 75"/>
          <p:cNvSpPr>
            <a:spLocks noChangeArrowheads="1"/>
          </p:cNvSpPr>
          <p:nvPr/>
        </p:nvSpPr>
        <p:spPr bwMode="auto">
          <a:xfrm>
            <a:off x="8361363" y="3706813"/>
            <a:ext cx="6953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&lt;age&gt;</a:t>
            </a:r>
          </a:p>
        </p:txBody>
      </p:sp>
      <p:sp>
        <p:nvSpPr>
          <p:cNvPr id="50252" name="Rectangle 76"/>
          <p:cNvSpPr>
            <a:spLocks noChangeArrowheads="1"/>
          </p:cNvSpPr>
          <p:nvPr/>
        </p:nvSpPr>
        <p:spPr bwMode="auto">
          <a:xfrm>
            <a:off x="8361363" y="5508625"/>
            <a:ext cx="6365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&lt;sal&gt;</a:t>
            </a:r>
          </a:p>
        </p:txBody>
      </p:sp>
      <p:sp>
        <p:nvSpPr>
          <p:cNvPr id="50253" name="Rectangle 77"/>
          <p:cNvSpPr>
            <a:spLocks noChangeArrowheads="1"/>
          </p:cNvSpPr>
          <p:nvPr/>
        </p:nvSpPr>
        <p:spPr bwMode="auto">
          <a:xfrm>
            <a:off x="4984750" y="3109913"/>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12,20</a:t>
            </a:r>
          </a:p>
        </p:txBody>
      </p:sp>
      <p:sp>
        <p:nvSpPr>
          <p:cNvPr id="50254" name="Rectangle 78"/>
          <p:cNvSpPr>
            <a:spLocks noChangeArrowheads="1"/>
          </p:cNvSpPr>
          <p:nvPr/>
        </p:nvSpPr>
        <p:spPr bwMode="auto">
          <a:xfrm>
            <a:off x="4997450" y="2827338"/>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12,10</a:t>
            </a:r>
          </a:p>
        </p:txBody>
      </p:sp>
      <p:sp>
        <p:nvSpPr>
          <p:cNvPr id="50255" name="Rectangle 79"/>
          <p:cNvSpPr>
            <a:spLocks noChangeArrowheads="1"/>
          </p:cNvSpPr>
          <p:nvPr/>
        </p:nvSpPr>
        <p:spPr bwMode="auto">
          <a:xfrm>
            <a:off x="4997450" y="2511425"/>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11,80</a:t>
            </a:r>
          </a:p>
        </p:txBody>
      </p:sp>
      <p:sp>
        <p:nvSpPr>
          <p:cNvPr id="50256" name="Rectangle 80"/>
          <p:cNvSpPr>
            <a:spLocks noChangeArrowheads="1"/>
          </p:cNvSpPr>
          <p:nvPr/>
        </p:nvSpPr>
        <p:spPr bwMode="auto">
          <a:xfrm>
            <a:off x="4984750" y="3409950"/>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13,75</a:t>
            </a:r>
          </a:p>
        </p:txBody>
      </p:sp>
      <p:sp>
        <p:nvSpPr>
          <p:cNvPr id="50257" name="Rectangle 81"/>
          <p:cNvSpPr>
            <a:spLocks noChangeArrowheads="1"/>
          </p:cNvSpPr>
          <p:nvPr/>
        </p:nvSpPr>
        <p:spPr bwMode="auto">
          <a:xfrm>
            <a:off x="4997450" y="4625975"/>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20,12</a:t>
            </a:r>
          </a:p>
        </p:txBody>
      </p:sp>
      <p:sp>
        <p:nvSpPr>
          <p:cNvPr id="50258" name="Rectangle 82"/>
          <p:cNvSpPr>
            <a:spLocks noChangeArrowheads="1"/>
          </p:cNvSpPr>
          <p:nvPr/>
        </p:nvSpPr>
        <p:spPr bwMode="auto">
          <a:xfrm>
            <a:off x="4997450" y="4310063"/>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10,12</a:t>
            </a:r>
          </a:p>
        </p:txBody>
      </p:sp>
      <p:sp>
        <p:nvSpPr>
          <p:cNvPr id="50259" name="Rectangle 83"/>
          <p:cNvSpPr>
            <a:spLocks noChangeArrowheads="1"/>
          </p:cNvSpPr>
          <p:nvPr/>
        </p:nvSpPr>
        <p:spPr bwMode="auto">
          <a:xfrm>
            <a:off x="4984750" y="4908550"/>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75,13</a:t>
            </a:r>
          </a:p>
        </p:txBody>
      </p:sp>
      <p:sp>
        <p:nvSpPr>
          <p:cNvPr id="50260" name="Rectangle 84"/>
          <p:cNvSpPr>
            <a:spLocks noChangeArrowheads="1"/>
          </p:cNvSpPr>
          <p:nvPr/>
        </p:nvSpPr>
        <p:spPr bwMode="auto">
          <a:xfrm>
            <a:off x="4984750" y="5208588"/>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80,11</a:t>
            </a:r>
          </a:p>
        </p:txBody>
      </p:sp>
      <p:sp>
        <p:nvSpPr>
          <p:cNvPr id="50261" name="Rectangle 85"/>
          <p:cNvSpPr>
            <a:spLocks noChangeArrowheads="1"/>
          </p:cNvSpPr>
          <p:nvPr/>
        </p:nvSpPr>
        <p:spPr bwMode="auto">
          <a:xfrm>
            <a:off x="8616950" y="2511425"/>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11</a:t>
            </a:r>
          </a:p>
        </p:txBody>
      </p:sp>
      <p:sp>
        <p:nvSpPr>
          <p:cNvPr id="50262" name="Rectangle 86"/>
          <p:cNvSpPr>
            <a:spLocks noChangeArrowheads="1"/>
          </p:cNvSpPr>
          <p:nvPr/>
        </p:nvSpPr>
        <p:spPr bwMode="auto">
          <a:xfrm>
            <a:off x="8616950" y="2808288"/>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12</a:t>
            </a:r>
          </a:p>
        </p:txBody>
      </p:sp>
      <p:sp>
        <p:nvSpPr>
          <p:cNvPr id="50263" name="Rectangle 87"/>
          <p:cNvSpPr>
            <a:spLocks noChangeArrowheads="1"/>
          </p:cNvSpPr>
          <p:nvPr/>
        </p:nvSpPr>
        <p:spPr bwMode="auto">
          <a:xfrm>
            <a:off x="8616950" y="3109913"/>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12</a:t>
            </a:r>
          </a:p>
        </p:txBody>
      </p:sp>
      <p:sp>
        <p:nvSpPr>
          <p:cNvPr id="50264" name="Rectangle 88"/>
          <p:cNvSpPr>
            <a:spLocks noChangeArrowheads="1"/>
          </p:cNvSpPr>
          <p:nvPr/>
        </p:nvSpPr>
        <p:spPr bwMode="auto">
          <a:xfrm>
            <a:off x="8616950" y="340995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13</a:t>
            </a:r>
          </a:p>
        </p:txBody>
      </p:sp>
      <p:sp>
        <p:nvSpPr>
          <p:cNvPr id="50265" name="Rectangle 89"/>
          <p:cNvSpPr>
            <a:spLocks noChangeArrowheads="1"/>
          </p:cNvSpPr>
          <p:nvPr/>
        </p:nvSpPr>
        <p:spPr bwMode="auto">
          <a:xfrm>
            <a:off x="8616950" y="4310063"/>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10</a:t>
            </a:r>
          </a:p>
        </p:txBody>
      </p:sp>
      <p:sp>
        <p:nvSpPr>
          <p:cNvPr id="50266" name="Rectangle 90"/>
          <p:cNvSpPr>
            <a:spLocks noChangeArrowheads="1"/>
          </p:cNvSpPr>
          <p:nvPr/>
        </p:nvSpPr>
        <p:spPr bwMode="auto">
          <a:xfrm>
            <a:off x="8616950" y="461010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20</a:t>
            </a:r>
          </a:p>
        </p:txBody>
      </p:sp>
      <p:sp>
        <p:nvSpPr>
          <p:cNvPr id="50267" name="Rectangle 91"/>
          <p:cNvSpPr>
            <a:spLocks noChangeArrowheads="1"/>
          </p:cNvSpPr>
          <p:nvPr/>
        </p:nvSpPr>
        <p:spPr bwMode="auto">
          <a:xfrm>
            <a:off x="8616950" y="490855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75</a:t>
            </a:r>
          </a:p>
        </p:txBody>
      </p:sp>
      <p:sp>
        <p:nvSpPr>
          <p:cNvPr id="50268" name="Rectangle 92"/>
          <p:cNvSpPr>
            <a:spLocks noChangeArrowheads="1"/>
          </p:cNvSpPr>
          <p:nvPr/>
        </p:nvSpPr>
        <p:spPr bwMode="auto">
          <a:xfrm>
            <a:off x="8616950" y="5208588"/>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80</a:t>
            </a:r>
          </a:p>
        </p:txBody>
      </p:sp>
      <p:sp>
        <p:nvSpPr>
          <p:cNvPr id="50269" name="Rectangle 93"/>
          <p:cNvSpPr>
            <a:spLocks noChangeArrowheads="1"/>
          </p:cNvSpPr>
          <p:nvPr/>
        </p:nvSpPr>
        <p:spPr bwMode="auto">
          <a:xfrm>
            <a:off x="6310313" y="4648200"/>
            <a:ext cx="1512887" cy="577850"/>
          </a:xfrm>
          <a:prstGeom prst="rect">
            <a:avLst/>
          </a:prstGeom>
          <a:noFill/>
          <a:ln w="9525">
            <a:noFill/>
            <a:miter lim="800000"/>
            <a:headEnd/>
            <a:tailEnd/>
          </a:ln>
          <a:effectLst/>
        </p:spPr>
        <p:txBody>
          <a:bodyPr wrap="none" lIns="90488" tIns="44450" rIns="90488" bIns="44450">
            <a:spAutoFit/>
          </a:bodyPr>
          <a:lstStyle/>
          <a:p>
            <a:r>
              <a:rPr lang="en-US" sz="1600">
                <a:solidFill>
                  <a:schemeClr val="folHlink"/>
                </a:solidFill>
                <a:latin typeface="Book Antiqua" pitchFamily="18" charset="0"/>
              </a:rPr>
              <a:t>Data records</a:t>
            </a:r>
          </a:p>
          <a:p>
            <a:r>
              <a:rPr lang="en-US" sz="1600">
                <a:solidFill>
                  <a:schemeClr val="folHlink"/>
                </a:solidFill>
                <a:latin typeface="Book Antiqua" pitchFamily="18" charset="0"/>
              </a:rPr>
              <a:t>sorted by </a:t>
            </a:r>
            <a:r>
              <a:rPr lang="en-US" sz="1600" i="1">
                <a:solidFill>
                  <a:schemeClr val="folHlink"/>
                </a:solidFill>
                <a:latin typeface="Book Antiqua" pitchFamily="18" charset="0"/>
              </a:rPr>
              <a:t>name</a:t>
            </a:r>
          </a:p>
        </p:txBody>
      </p:sp>
      <p:sp>
        <p:nvSpPr>
          <p:cNvPr id="50270" name="Rectangle 94"/>
          <p:cNvSpPr>
            <a:spLocks noChangeArrowheads="1"/>
          </p:cNvSpPr>
          <p:nvPr/>
        </p:nvSpPr>
        <p:spPr bwMode="auto">
          <a:xfrm>
            <a:off x="4786313" y="5791200"/>
            <a:ext cx="2046287" cy="577850"/>
          </a:xfrm>
          <a:prstGeom prst="rect">
            <a:avLst/>
          </a:prstGeom>
          <a:noFill/>
          <a:ln w="9525">
            <a:noFill/>
            <a:miter lim="800000"/>
            <a:headEnd/>
            <a:tailEnd/>
          </a:ln>
          <a:effectLst/>
        </p:spPr>
        <p:txBody>
          <a:bodyPr wrap="none" lIns="90488" tIns="44450" rIns="90488" bIns="44450">
            <a:spAutoFit/>
          </a:bodyPr>
          <a:lstStyle/>
          <a:p>
            <a:r>
              <a:rPr lang="en-US" sz="1600">
                <a:latin typeface="Book Antiqua" pitchFamily="18" charset="0"/>
              </a:rPr>
              <a:t>Data entries in index</a:t>
            </a:r>
          </a:p>
          <a:p>
            <a:r>
              <a:rPr lang="en-US" sz="1600">
                <a:latin typeface="Book Antiqua" pitchFamily="18" charset="0"/>
              </a:rPr>
              <a:t>sorted by </a:t>
            </a:r>
            <a:r>
              <a:rPr lang="en-US" sz="1600" i="1">
                <a:latin typeface="Book Antiqua" pitchFamily="18" charset="0"/>
              </a:rPr>
              <a:t>&lt;sal,age&gt;</a:t>
            </a:r>
          </a:p>
        </p:txBody>
      </p:sp>
      <p:sp>
        <p:nvSpPr>
          <p:cNvPr id="50271" name="Rectangle 95"/>
          <p:cNvSpPr>
            <a:spLocks noChangeArrowheads="1"/>
          </p:cNvSpPr>
          <p:nvPr/>
        </p:nvSpPr>
        <p:spPr bwMode="auto">
          <a:xfrm>
            <a:off x="7529513" y="5791200"/>
            <a:ext cx="1544637" cy="577850"/>
          </a:xfrm>
          <a:prstGeom prst="rect">
            <a:avLst/>
          </a:prstGeom>
          <a:noFill/>
          <a:ln w="9525">
            <a:noFill/>
            <a:miter lim="800000"/>
            <a:headEnd/>
            <a:tailEnd/>
          </a:ln>
          <a:effectLst/>
        </p:spPr>
        <p:txBody>
          <a:bodyPr wrap="none" lIns="90488" tIns="44450" rIns="90488" bIns="44450">
            <a:spAutoFit/>
          </a:bodyPr>
          <a:lstStyle/>
          <a:p>
            <a:r>
              <a:rPr lang="en-US" sz="1600">
                <a:solidFill>
                  <a:srgbClr val="9234DB"/>
                </a:solidFill>
                <a:latin typeface="Book Antiqua" pitchFamily="18" charset="0"/>
              </a:rPr>
              <a:t>Data entries</a:t>
            </a:r>
          </a:p>
          <a:p>
            <a:r>
              <a:rPr lang="en-US" sz="1600">
                <a:solidFill>
                  <a:srgbClr val="9234DB"/>
                </a:solidFill>
                <a:latin typeface="Book Antiqua" pitchFamily="18" charset="0"/>
              </a:rPr>
              <a:t>sorted by </a:t>
            </a:r>
            <a:r>
              <a:rPr lang="en-US" sz="1600" i="1">
                <a:solidFill>
                  <a:srgbClr val="9234DB"/>
                </a:solidFill>
                <a:latin typeface="Book Antiqua" pitchFamily="18" charset="0"/>
              </a:rPr>
              <a:t>&lt;sal&gt;</a:t>
            </a:r>
          </a:p>
        </p:txBody>
      </p:sp>
      <p:sp>
        <p:nvSpPr>
          <p:cNvPr id="50272" name="Rectangle 96"/>
          <p:cNvSpPr>
            <a:spLocks noChangeArrowheads="1"/>
          </p:cNvSpPr>
          <p:nvPr/>
        </p:nvSpPr>
        <p:spPr bwMode="auto">
          <a:xfrm>
            <a:off x="5167313" y="1577975"/>
            <a:ext cx="3656012" cy="638175"/>
          </a:xfrm>
          <a:prstGeom prst="rect">
            <a:avLst/>
          </a:prstGeom>
          <a:noFill/>
          <a:ln w="9525">
            <a:noFill/>
            <a:miter lim="800000"/>
            <a:headEnd/>
            <a:tailEnd/>
          </a:ln>
          <a:effectLst/>
        </p:spPr>
        <p:txBody>
          <a:bodyPr wrap="none" lIns="90488" tIns="44450" rIns="90488" bIns="44450">
            <a:spAutoFit/>
          </a:bodyPr>
          <a:lstStyle/>
          <a:p>
            <a:r>
              <a:rPr lang="en-US" sz="1800">
                <a:solidFill>
                  <a:srgbClr val="CF0E30"/>
                </a:solidFill>
                <a:latin typeface="Book Antiqua" pitchFamily="18" charset="0"/>
              </a:rPr>
              <a:t>Examples of composite key</a:t>
            </a:r>
          </a:p>
          <a:p>
            <a:r>
              <a:rPr lang="en-US" sz="1800">
                <a:solidFill>
                  <a:srgbClr val="CF0E30"/>
                </a:solidFill>
                <a:latin typeface="Book Antiqua" pitchFamily="18" charset="0"/>
              </a:rPr>
              <a:t>indexes using lexicographic order.</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Data on External Storage</a:t>
            </a:r>
          </a:p>
        </p:txBody>
      </p:sp>
      <p:sp>
        <p:nvSpPr>
          <p:cNvPr id="5123" name="Rectangle 3"/>
          <p:cNvSpPr>
            <a:spLocks noGrp="1" noChangeArrowheads="1"/>
          </p:cNvSpPr>
          <p:nvPr>
            <p:ph type="body" idx="1"/>
          </p:nvPr>
        </p:nvSpPr>
        <p:spPr>
          <a:xfrm>
            <a:off x="609600" y="1524000"/>
            <a:ext cx="8153400" cy="4533900"/>
          </a:xfrm>
          <a:noFill/>
          <a:ln/>
        </p:spPr>
        <p:txBody>
          <a:bodyPr/>
          <a:lstStyle/>
          <a:p>
            <a:pPr>
              <a:lnSpc>
                <a:spcPct val="90000"/>
              </a:lnSpc>
            </a:pPr>
            <a:r>
              <a:rPr lang="en-US" sz="2400" u="sng">
                <a:solidFill>
                  <a:schemeClr val="accent2"/>
                </a:solidFill>
              </a:rPr>
              <a:t>Disks:</a:t>
            </a:r>
            <a:r>
              <a:rPr lang="en-US" sz="2400"/>
              <a:t> Can retrieve random page at fixed cost</a:t>
            </a:r>
          </a:p>
          <a:p>
            <a:pPr lvl="1">
              <a:lnSpc>
                <a:spcPct val="90000"/>
              </a:lnSpc>
            </a:pPr>
            <a:r>
              <a:rPr lang="en-US" sz="2000"/>
              <a:t>But reading several consecutive pages is much cheaper than reading them in random order</a:t>
            </a:r>
          </a:p>
          <a:p>
            <a:pPr>
              <a:lnSpc>
                <a:spcPct val="90000"/>
              </a:lnSpc>
            </a:pPr>
            <a:r>
              <a:rPr lang="en-US" sz="2400" u="sng">
                <a:solidFill>
                  <a:schemeClr val="accent2"/>
                </a:solidFill>
              </a:rPr>
              <a:t>Tapes:</a:t>
            </a:r>
            <a:r>
              <a:rPr lang="en-US" sz="2400"/>
              <a:t> Can only read pages in sequence</a:t>
            </a:r>
          </a:p>
          <a:p>
            <a:pPr lvl="1">
              <a:lnSpc>
                <a:spcPct val="90000"/>
              </a:lnSpc>
            </a:pPr>
            <a:r>
              <a:rPr lang="en-US" sz="2000"/>
              <a:t>Cheaper than disks; used for archival storage</a:t>
            </a:r>
          </a:p>
          <a:p>
            <a:pPr>
              <a:lnSpc>
                <a:spcPct val="90000"/>
              </a:lnSpc>
            </a:pPr>
            <a:r>
              <a:rPr lang="en-US" sz="2400" u="sng">
                <a:solidFill>
                  <a:schemeClr val="accent2"/>
                </a:solidFill>
              </a:rPr>
              <a:t>File organization:</a:t>
            </a:r>
            <a:r>
              <a:rPr lang="en-US" sz="2400"/>
              <a:t> Method of arranging a file of records on external storage.</a:t>
            </a:r>
          </a:p>
          <a:p>
            <a:pPr lvl="1">
              <a:lnSpc>
                <a:spcPct val="90000"/>
              </a:lnSpc>
            </a:pPr>
            <a:r>
              <a:rPr lang="en-US" sz="2000">
                <a:solidFill>
                  <a:schemeClr val="accent2"/>
                </a:solidFill>
              </a:rPr>
              <a:t>Record id (rid)</a:t>
            </a:r>
            <a:r>
              <a:rPr lang="en-US" sz="2000"/>
              <a:t> is sufficient to physically locate record</a:t>
            </a:r>
          </a:p>
          <a:p>
            <a:pPr lvl="1">
              <a:lnSpc>
                <a:spcPct val="90000"/>
              </a:lnSpc>
            </a:pPr>
            <a:r>
              <a:rPr lang="en-US" sz="2000">
                <a:solidFill>
                  <a:schemeClr val="accent2"/>
                </a:solidFill>
              </a:rPr>
              <a:t>Indexes</a:t>
            </a:r>
            <a:r>
              <a:rPr lang="en-US" sz="2000"/>
              <a:t> are data structures that allow us to find the record ids of records with given values in </a:t>
            </a:r>
            <a:r>
              <a:rPr lang="en-US" sz="2000">
                <a:solidFill>
                  <a:schemeClr val="accent2"/>
                </a:solidFill>
              </a:rPr>
              <a:t>index search key</a:t>
            </a:r>
            <a:r>
              <a:rPr lang="en-US" sz="2000"/>
              <a:t> fields</a:t>
            </a:r>
          </a:p>
          <a:p>
            <a:pPr>
              <a:lnSpc>
                <a:spcPct val="90000"/>
              </a:lnSpc>
            </a:pPr>
            <a:r>
              <a:rPr lang="en-US" sz="2400" u="sng">
                <a:solidFill>
                  <a:schemeClr val="accent2"/>
                </a:solidFill>
              </a:rPr>
              <a:t>Architecture:</a:t>
            </a:r>
            <a:r>
              <a:rPr lang="en-US" sz="2400"/>
              <a:t> </a:t>
            </a:r>
            <a:r>
              <a:rPr lang="en-US" sz="2400">
                <a:solidFill>
                  <a:schemeClr val="accent2"/>
                </a:solidFill>
              </a:rPr>
              <a:t>Buffer manager</a:t>
            </a:r>
            <a:r>
              <a:rPr lang="en-US" sz="2400"/>
              <a:t> stages pages from external storage to main memory buffer pool. File and index layers make calls to the buffer manager.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2228" name="Rectangle 4"/>
          <p:cNvSpPr>
            <a:spLocks noGrp="1" noChangeArrowheads="1"/>
          </p:cNvSpPr>
          <p:nvPr>
            <p:ph type="title"/>
          </p:nvPr>
        </p:nvSpPr>
        <p:spPr>
          <a:xfrm>
            <a:off x="381000" y="228600"/>
            <a:ext cx="7772400" cy="1104900"/>
          </a:xfrm>
          <a:noFill/>
          <a:ln/>
        </p:spPr>
        <p:txBody>
          <a:bodyPr/>
          <a:lstStyle/>
          <a:p>
            <a:r>
              <a:rPr lang="en-US"/>
              <a:t>Composite Search Keys</a:t>
            </a:r>
          </a:p>
        </p:txBody>
      </p:sp>
      <p:sp>
        <p:nvSpPr>
          <p:cNvPr id="52229" name="Rectangle 5"/>
          <p:cNvSpPr>
            <a:spLocks noGrp="1" noChangeArrowheads="1"/>
          </p:cNvSpPr>
          <p:nvPr>
            <p:ph type="body" idx="1"/>
          </p:nvPr>
        </p:nvSpPr>
        <p:spPr>
          <a:xfrm>
            <a:off x="228600" y="1447800"/>
            <a:ext cx="8839200" cy="5029200"/>
          </a:xfrm>
          <a:noFill/>
          <a:ln/>
        </p:spPr>
        <p:txBody>
          <a:bodyPr/>
          <a:lstStyle/>
          <a:p>
            <a:r>
              <a:rPr lang="en-US" dirty="0"/>
              <a:t>To retrieve </a:t>
            </a:r>
            <a:r>
              <a:rPr lang="en-US" dirty="0" err="1"/>
              <a:t>Emp</a:t>
            </a:r>
            <a:r>
              <a:rPr lang="en-US" dirty="0"/>
              <a:t> records with </a:t>
            </a:r>
            <a:r>
              <a:rPr lang="en-US" i="1" dirty="0"/>
              <a:t>age</a:t>
            </a:r>
            <a:r>
              <a:rPr lang="en-US" dirty="0"/>
              <a:t>=30 </a:t>
            </a:r>
            <a:r>
              <a:rPr lang="en-US" sz="2400" dirty="0"/>
              <a:t>AND</a:t>
            </a:r>
            <a:r>
              <a:rPr lang="en-US" dirty="0"/>
              <a:t> </a:t>
            </a:r>
            <a:r>
              <a:rPr lang="en-US" i="1" dirty="0" err="1"/>
              <a:t>sal</a:t>
            </a:r>
            <a:r>
              <a:rPr lang="en-US" dirty="0"/>
              <a:t>=4000, an index on &lt;</a:t>
            </a:r>
            <a:r>
              <a:rPr lang="en-US" i="1" dirty="0" err="1"/>
              <a:t>age,sal</a:t>
            </a:r>
            <a:r>
              <a:rPr lang="en-US" dirty="0"/>
              <a:t>&gt; would be better than an index on </a:t>
            </a:r>
            <a:r>
              <a:rPr lang="en-US" i="1" dirty="0"/>
              <a:t>age</a:t>
            </a:r>
            <a:r>
              <a:rPr lang="en-US" dirty="0"/>
              <a:t> or an index on </a:t>
            </a:r>
            <a:r>
              <a:rPr lang="en-US" i="1" dirty="0" err="1"/>
              <a:t>sal</a:t>
            </a:r>
            <a:r>
              <a:rPr lang="en-US" dirty="0"/>
              <a:t>.</a:t>
            </a:r>
          </a:p>
          <a:p>
            <a:pPr lvl="1">
              <a:buSzPct val="75000"/>
            </a:pPr>
            <a:r>
              <a:rPr lang="en-US" dirty="0" smtClean="0"/>
              <a:t>Choice of index key orthogonal to clustering etc.</a:t>
            </a:r>
            <a:endParaRPr lang="en-US" dirty="0"/>
          </a:p>
          <a:p>
            <a:r>
              <a:rPr lang="en-US" dirty="0"/>
              <a:t>If condition is:  20&lt;</a:t>
            </a:r>
            <a:r>
              <a:rPr lang="en-US" i="1" dirty="0"/>
              <a:t>age</a:t>
            </a:r>
            <a:r>
              <a:rPr lang="en-US" dirty="0"/>
              <a:t>&lt;30  </a:t>
            </a:r>
            <a:r>
              <a:rPr lang="en-US" sz="2400" dirty="0"/>
              <a:t>AND</a:t>
            </a:r>
            <a:r>
              <a:rPr lang="en-US" dirty="0"/>
              <a:t>  3000&lt;</a:t>
            </a:r>
            <a:r>
              <a:rPr lang="en-US" i="1" dirty="0" err="1"/>
              <a:t>sal</a:t>
            </a:r>
            <a:r>
              <a:rPr lang="en-US" dirty="0"/>
              <a:t>&lt;5000: </a:t>
            </a:r>
          </a:p>
          <a:p>
            <a:pPr lvl="1">
              <a:buSzPct val="75000"/>
            </a:pPr>
            <a:r>
              <a:rPr lang="en-US" dirty="0"/>
              <a:t>Clustered tree index on &lt;</a:t>
            </a:r>
            <a:r>
              <a:rPr lang="en-US" i="1" dirty="0" err="1"/>
              <a:t>age,sal</a:t>
            </a:r>
            <a:r>
              <a:rPr lang="en-US" dirty="0"/>
              <a:t>&gt; or &lt;</a:t>
            </a:r>
            <a:r>
              <a:rPr lang="en-US" i="1" dirty="0" err="1"/>
              <a:t>sal,age</a:t>
            </a:r>
            <a:r>
              <a:rPr lang="en-US" dirty="0"/>
              <a:t>&gt; is best.</a:t>
            </a:r>
          </a:p>
          <a:p>
            <a:r>
              <a:rPr lang="en-US" dirty="0"/>
              <a:t>If condition is:  </a:t>
            </a:r>
            <a:r>
              <a:rPr lang="en-US" i="1" dirty="0"/>
              <a:t>age</a:t>
            </a:r>
            <a:r>
              <a:rPr lang="en-US" dirty="0"/>
              <a:t>=30  </a:t>
            </a:r>
            <a:r>
              <a:rPr lang="en-US" sz="2400" dirty="0"/>
              <a:t>AND</a:t>
            </a:r>
            <a:r>
              <a:rPr lang="en-US" dirty="0"/>
              <a:t>  3000&lt;</a:t>
            </a:r>
            <a:r>
              <a:rPr lang="en-US" i="1" dirty="0" err="1"/>
              <a:t>sal</a:t>
            </a:r>
            <a:r>
              <a:rPr lang="en-US" dirty="0"/>
              <a:t>&lt;5000: </a:t>
            </a:r>
          </a:p>
          <a:p>
            <a:pPr lvl="1">
              <a:buSzPct val="75000"/>
            </a:pPr>
            <a:r>
              <a:rPr lang="en-US" dirty="0"/>
              <a:t>Clustered &lt;</a:t>
            </a:r>
            <a:r>
              <a:rPr lang="en-US" i="1" dirty="0" err="1"/>
              <a:t>age,sal</a:t>
            </a:r>
            <a:r>
              <a:rPr lang="en-US" dirty="0"/>
              <a:t>&gt; index much better than &lt;</a:t>
            </a:r>
            <a:r>
              <a:rPr lang="en-US" i="1" dirty="0" err="1"/>
              <a:t>sal,age</a:t>
            </a:r>
            <a:r>
              <a:rPr lang="en-US" dirty="0"/>
              <a:t>&gt; index!</a:t>
            </a:r>
          </a:p>
          <a:p>
            <a:r>
              <a:rPr lang="en-US" dirty="0"/>
              <a:t>Composite indexes are larger, updated more often.</a:t>
            </a:r>
          </a:p>
        </p:txBody>
      </p:sp>
      <p:sp>
        <p:nvSpPr>
          <p:cNvPr id="6" name="Rectangle 5"/>
          <p:cNvSpPr/>
          <p:nvPr/>
        </p:nvSpPr>
        <p:spPr bwMode="auto">
          <a:xfrm>
            <a:off x="685800" y="1905000"/>
            <a:ext cx="8229600" cy="914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914400" y="3810000"/>
            <a:ext cx="72390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762000" y="4800600"/>
            <a:ext cx="76962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42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4276" name="Rectangle 4"/>
          <p:cNvSpPr>
            <a:spLocks noGrp="1" noChangeArrowheads="1"/>
          </p:cNvSpPr>
          <p:nvPr>
            <p:ph type="title"/>
          </p:nvPr>
        </p:nvSpPr>
        <p:spPr>
          <a:xfrm>
            <a:off x="685800" y="266700"/>
            <a:ext cx="7772400" cy="1104900"/>
          </a:xfrm>
          <a:noFill/>
          <a:ln/>
        </p:spPr>
        <p:txBody>
          <a:bodyPr/>
          <a:lstStyle/>
          <a:p>
            <a:r>
              <a:rPr lang="en-US"/>
              <a:t>Index-Only Plans</a:t>
            </a:r>
          </a:p>
        </p:txBody>
      </p:sp>
      <p:sp>
        <p:nvSpPr>
          <p:cNvPr id="54277" name="Rectangle 5"/>
          <p:cNvSpPr>
            <a:spLocks noGrp="1" noChangeArrowheads="1"/>
          </p:cNvSpPr>
          <p:nvPr>
            <p:ph type="body" idx="1"/>
          </p:nvPr>
        </p:nvSpPr>
        <p:spPr>
          <a:xfrm>
            <a:off x="0" y="1371600"/>
            <a:ext cx="2819400" cy="4800600"/>
          </a:xfrm>
          <a:noFill/>
          <a:ln/>
        </p:spPr>
        <p:txBody>
          <a:bodyPr/>
          <a:lstStyle/>
          <a:p>
            <a:r>
              <a:rPr lang="en-US" dirty="0"/>
              <a:t>A number of queries can be answered without retrieving any </a:t>
            </a:r>
            <a:r>
              <a:rPr lang="en-US" dirty="0" err="1"/>
              <a:t>tuples</a:t>
            </a:r>
            <a:r>
              <a:rPr lang="en-US" dirty="0"/>
              <a:t> from one or more of the relations involved if a suitable index is available.</a:t>
            </a:r>
          </a:p>
        </p:txBody>
      </p:sp>
      <p:sp>
        <p:nvSpPr>
          <p:cNvPr id="54279" name="Rectangle 7"/>
          <p:cNvSpPr>
            <a:spLocks noChangeArrowheads="1"/>
          </p:cNvSpPr>
          <p:nvPr/>
        </p:nvSpPr>
        <p:spPr bwMode="auto">
          <a:xfrm>
            <a:off x="5545138" y="1508125"/>
            <a:ext cx="3121025"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D.mgr, E.eid</a:t>
            </a:r>
          </a:p>
          <a:p>
            <a:r>
              <a:rPr lang="en-US" sz="2000">
                <a:latin typeface="Book Antiqua" pitchFamily="18" charset="0"/>
              </a:rPr>
              <a:t>FROM</a:t>
            </a:r>
            <a:r>
              <a:rPr lang="en-US">
                <a:latin typeface="Book Antiqua" pitchFamily="18" charset="0"/>
              </a:rPr>
              <a:t>  Dept D, Emp E</a:t>
            </a:r>
          </a:p>
          <a:p>
            <a:r>
              <a:rPr lang="en-US" sz="2000">
                <a:latin typeface="Book Antiqua" pitchFamily="18" charset="0"/>
              </a:rPr>
              <a:t>WHERE</a:t>
            </a:r>
            <a:r>
              <a:rPr lang="en-US">
                <a:latin typeface="Book Antiqua" pitchFamily="18" charset="0"/>
              </a:rPr>
              <a:t>  D.dno=E.dno</a:t>
            </a:r>
          </a:p>
        </p:txBody>
      </p:sp>
      <p:sp>
        <p:nvSpPr>
          <p:cNvPr id="54280" name="Rectangle 8"/>
          <p:cNvSpPr>
            <a:spLocks noChangeArrowheads="1"/>
          </p:cNvSpPr>
          <p:nvPr/>
        </p:nvSpPr>
        <p:spPr bwMode="auto">
          <a:xfrm>
            <a:off x="5164138" y="2727325"/>
            <a:ext cx="3486150"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COUNT</a:t>
            </a:r>
            <a:r>
              <a:rPr lang="en-US">
                <a:latin typeface="Book Antiqua" pitchFamily="18" charset="0"/>
              </a:rPr>
              <a:t>(*)</a:t>
            </a:r>
          </a:p>
          <a:p>
            <a:r>
              <a:rPr lang="en-US" sz="2000">
                <a:latin typeface="Book Antiqua" pitchFamily="18" charset="0"/>
              </a:rPr>
              <a:t>FROM</a:t>
            </a:r>
            <a:r>
              <a:rPr lang="en-US">
                <a:latin typeface="Book Antiqua" pitchFamily="18" charset="0"/>
              </a:rPr>
              <a:t>  Emp E</a:t>
            </a:r>
          </a:p>
          <a:p>
            <a:r>
              <a:rPr lang="en-US" sz="2000">
                <a:latin typeface="Book Antiqua" pitchFamily="18" charset="0"/>
              </a:rPr>
              <a:t>GROUP BY  </a:t>
            </a:r>
            <a:r>
              <a:rPr lang="en-US">
                <a:latin typeface="Book Antiqua" pitchFamily="18" charset="0"/>
              </a:rPr>
              <a:t>E.dno</a:t>
            </a:r>
          </a:p>
        </p:txBody>
      </p:sp>
      <p:sp>
        <p:nvSpPr>
          <p:cNvPr id="54281" name="Rectangle 9"/>
          <p:cNvSpPr>
            <a:spLocks noChangeArrowheads="1"/>
          </p:cNvSpPr>
          <p:nvPr/>
        </p:nvSpPr>
        <p:spPr bwMode="auto">
          <a:xfrm>
            <a:off x="5087938" y="3944938"/>
            <a:ext cx="3590925"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MIN</a:t>
            </a:r>
            <a:r>
              <a:rPr lang="en-US">
                <a:latin typeface="Book Antiqua" pitchFamily="18" charset="0"/>
              </a:rPr>
              <a:t>(E.sal)</a:t>
            </a:r>
          </a:p>
          <a:p>
            <a:r>
              <a:rPr lang="en-US" sz="2000">
                <a:latin typeface="Book Antiqua" pitchFamily="18" charset="0"/>
              </a:rPr>
              <a:t>FROM</a:t>
            </a:r>
            <a:r>
              <a:rPr lang="en-US">
                <a:latin typeface="Book Antiqua" pitchFamily="18" charset="0"/>
              </a:rPr>
              <a:t>  Emp E</a:t>
            </a:r>
          </a:p>
          <a:p>
            <a:r>
              <a:rPr lang="en-US" sz="2000">
                <a:latin typeface="Book Antiqua" pitchFamily="18" charset="0"/>
              </a:rPr>
              <a:t>GROUP BY  </a:t>
            </a:r>
            <a:r>
              <a:rPr lang="en-US">
                <a:latin typeface="Book Antiqua" pitchFamily="18" charset="0"/>
              </a:rPr>
              <a:t>E.dno</a:t>
            </a:r>
          </a:p>
        </p:txBody>
      </p:sp>
      <p:sp>
        <p:nvSpPr>
          <p:cNvPr id="54282" name="Rectangle 10"/>
          <p:cNvSpPr>
            <a:spLocks noChangeArrowheads="1"/>
          </p:cNvSpPr>
          <p:nvPr/>
        </p:nvSpPr>
        <p:spPr bwMode="auto">
          <a:xfrm>
            <a:off x="4402138" y="5164138"/>
            <a:ext cx="4292600"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a:t>
            </a:r>
            <a:r>
              <a:rPr lang="en-US" sz="2000">
                <a:latin typeface="Book Antiqua" pitchFamily="18" charset="0"/>
              </a:rPr>
              <a:t>AVG</a:t>
            </a:r>
            <a:r>
              <a:rPr lang="en-US">
                <a:latin typeface="Book Antiqua" pitchFamily="18" charset="0"/>
              </a:rPr>
              <a:t>(E.sal)</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  </a:t>
            </a:r>
            <a:r>
              <a:rPr lang="en-US">
                <a:latin typeface="Book Antiqua" pitchFamily="18" charset="0"/>
              </a:rPr>
              <a:t>E.age=25 </a:t>
            </a:r>
            <a:r>
              <a:rPr lang="en-US" sz="2000">
                <a:latin typeface="Book Antiqua" pitchFamily="18" charset="0"/>
              </a:rPr>
              <a:t>AND</a:t>
            </a:r>
          </a:p>
          <a:p>
            <a:r>
              <a:rPr lang="en-US" sz="2000">
                <a:latin typeface="Book Antiqua" pitchFamily="18" charset="0"/>
              </a:rPr>
              <a:t>  </a:t>
            </a:r>
            <a:r>
              <a:rPr lang="en-US">
                <a:latin typeface="Book Antiqua" pitchFamily="18" charset="0"/>
              </a:rPr>
              <a:t>E.sal</a:t>
            </a:r>
            <a:r>
              <a:rPr lang="en-US" sz="2000">
                <a:latin typeface="Book Antiqua" pitchFamily="18" charset="0"/>
              </a:rPr>
              <a:t> BETWEEN</a:t>
            </a:r>
            <a:r>
              <a:rPr lang="en-US">
                <a:latin typeface="Book Antiqua" pitchFamily="18" charset="0"/>
              </a:rPr>
              <a:t> 3000 </a:t>
            </a:r>
            <a:r>
              <a:rPr lang="en-US" sz="2000">
                <a:latin typeface="Book Antiqua" pitchFamily="18" charset="0"/>
              </a:rPr>
              <a:t>AND </a:t>
            </a:r>
            <a:r>
              <a:rPr lang="en-US">
                <a:latin typeface="Book Antiqua" pitchFamily="18" charset="0"/>
              </a:rPr>
              <a:t>5000</a:t>
            </a:r>
          </a:p>
        </p:txBody>
      </p:sp>
      <p:sp>
        <p:nvSpPr>
          <p:cNvPr id="54284" name="Rectangle 12"/>
          <p:cNvSpPr>
            <a:spLocks noChangeArrowheads="1"/>
          </p:cNvSpPr>
          <p:nvPr/>
        </p:nvSpPr>
        <p:spPr bwMode="auto">
          <a:xfrm>
            <a:off x="3340100" y="1663700"/>
            <a:ext cx="1963738"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E.dno,E.eid</a:t>
            </a:r>
            <a:r>
              <a:rPr lang="en-US">
                <a:latin typeface="Book Antiqua" pitchFamily="18" charset="0"/>
              </a:rPr>
              <a:t>&gt;</a:t>
            </a:r>
          </a:p>
        </p:txBody>
      </p:sp>
      <p:sp>
        <p:nvSpPr>
          <p:cNvPr id="54285" name="Rectangle 13"/>
          <p:cNvSpPr>
            <a:spLocks noChangeArrowheads="1"/>
          </p:cNvSpPr>
          <p:nvPr/>
        </p:nvSpPr>
        <p:spPr bwMode="auto">
          <a:xfrm>
            <a:off x="3721100" y="2044700"/>
            <a:ext cx="1577975"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Tree index!</a:t>
            </a:r>
          </a:p>
        </p:txBody>
      </p:sp>
      <p:sp>
        <p:nvSpPr>
          <p:cNvPr id="54286" name="Rectangle 14"/>
          <p:cNvSpPr>
            <a:spLocks noChangeArrowheads="1"/>
          </p:cNvSpPr>
          <p:nvPr/>
        </p:nvSpPr>
        <p:spPr bwMode="auto">
          <a:xfrm>
            <a:off x="3721100" y="3035300"/>
            <a:ext cx="1268413"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a:t>
            </a:r>
            <a:r>
              <a:rPr lang="en-US">
                <a:latin typeface="Book Antiqua" pitchFamily="18" charset="0"/>
              </a:rPr>
              <a:t>&gt;</a:t>
            </a:r>
          </a:p>
        </p:txBody>
      </p:sp>
      <p:sp>
        <p:nvSpPr>
          <p:cNvPr id="54287" name="Rectangle 15"/>
          <p:cNvSpPr>
            <a:spLocks noChangeArrowheads="1"/>
          </p:cNvSpPr>
          <p:nvPr/>
        </p:nvSpPr>
        <p:spPr bwMode="auto">
          <a:xfrm>
            <a:off x="2959100" y="4176713"/>
            <a:ext cx="1946275"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E.dno,E.sal</a:t>
            </a:r>
            <a:r>
              <a:rPr lang="en-US">
                <a:latin typeface="Book Antiqua" pitchFamily="18" charset="0"/>
              </a:rPr>
              <a:t>&gt;</a:t>
            </a:r>
          </a:p>
        </p:txBody>
      </p:sp>
      <p:sp>
        <p:nvSpPr>
          <p:cNvPr id="54288" name="Rectangle 16"/>
          <p:cNvSpPr>
            <a:spLocks noChangeArrowheads="1"/>
          </p:cNvSpPr>
          <p:nvPr/>
        </p:nvSpPr>
        <p:spPr bwMode="auto">
          <a:xfrm>
            <a:off x="3340100" y="4557713"/>
            <a:ext cx="1577975"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Tree index!</a:t>
            </a:r>
          </a:p>
        </p:txBody>
      </p:sp>
      <p:sp>
        <p:nvSpPr>
          <p:cNvPr id="54289" name="Rectangle 17"/>
          <p:cNvSpPr>
            <a:spLocks noChangeArrowheads="1"/>
          </p:cNvSpPr>
          <p:nvPr/>
        </p:nvSpPr>
        <p:spPr bwMode="auto">
          <a:xfrm>
            <a:off x="2425700" y="5091113"/>
            <a:ext cx="1971675" cy="118427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 age,E.sal</a:t>
            </a:r>
            <a:r>
              <a:rPr lang="en-US">
                <a:latin typeface="Book Antiqua" pitchFamily="18" charset="0"/>
              </a:rPr>
              <a:t>&gt;</a:t>
            </a:r>
          </a:p>
          <a:p>
            <a:r>
              <a:rPr lang="en-US">
                <a:latin typeface="Book Antiqua" pitchFamily="18" charset="0"/>
              </a:rPr>
              <a:t>          or</a:t>
            </a:r>
          </a:p>
          <a:p>
            <a:r>
              <a:rPr lang="en-US">
                <a:latin typeface="Book Antiqua" pitchFamily="18" charset="0"/>
              </a:rPr>
              <a:t>&lt;</a:t>
            </a:r>
            <a:r>
              <a:rPr lang="en-US" i="1">
                <a:latin typeface="Book Antiqua" pitchFamily="18" charset="0"/>
              </a:rPr>
              <a:t>E.sal, E.age</a:t>
            </a:r>
            <a:r>
              <a:rPr lang="en-US">
                <a:latin typeface="Book Antiqua" pitchFamily="18" charset="0"/>
              </a:rPr>
              <a:t>&gt;</a:t>
            </a:r>
          </a:p>
        </p:txBody>
      </p:sp>
      <p:sp>
        <p:nvSpPr>
          <p:cNvPr id="54290" name="Rectangle 18"/>
          <p:cNvSpPr>
            <a:spLocks noChangeArrowheads="1"/>
          </p:cNvSpPr>
          <p:nvPr/>
        </p:nvSpPr>
        <p:spPr bwMode="auto">
          <a:xfrm>
            <a:off x="3492500" y="6157913"/>
            <a:ext cx="823913"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Tree!</a:t>
            </a:r>
          </a:p>
        </p:txBody>
      </p:sp>
      <p:sp>
        <p:nvSpPr>
          <p:cNvPr id="17" name="Rectangle 16"/>
          <p:cNvSpPr/>
          <p:nvPr/>
        </p:nvSpPr>
        <p:spPr bwMode="auto">
          <a:xfrm>
            <a:off x="3124200" y="1447800"/>
            <a:ext cx="2286000" cy="990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3352800" y="2819400"/>
            <a:ext cx="16764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2895600" y="4191000"/>
            <a:ext cx="19812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2667000" y="5105400"/>
            <a:ext cx="1676400" cy="1447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38200" y="381000"/>
            <a:ext cx="7772400" cy="1104900"/>
          </a:xfrm>
          <a:noFill/>
          <a:ln/>
        </p:spPr>
        <p:txBody>
          <a:bodyPr/>
          <a:lstStyle/>
          <a:p>
            <a:r>
              <a:rPr lang="en-US"/>
              <a:t>Index-Only Plans (Contd.)</a:t>
            </a:r>
          </a:p>
        </p:txBody>
      </p:sp>
      <p:sp>
        <p:nvSpPr>
          <p:cNvPr id="56323" name="Rectangle 3"/>
          <p:cNvSpPr>
            <a:spLocks noGrp="1" noChangeArrowheads="1"/>
          </p:cNvSpPr>
          <p:nvPr>
            <p:ph type="body" idx="1"/>
          </p:nvPr>
        </p:nvSpPr>
        <p:spPr>
          <a:xfrm>
            <a:off x="838200" y="1676400"/>
            <a:ext cx="3276600" cy="4076700"/>
          </a:xfrm>
          <a:noFill/>
          <a:ln/>
        </p:spPr>
        <p:txBody>
          <a:bodyPr/>
          <a:lstStyle/>
          <a:p>
            <a:pPr>
              <a:lnSpc>
                <a:spcPct val="90000"/>
              </a:lnSpc>
            </a:pPr>
            <a:r>
              <a:rPr lang="en-US"/>
              <a:t>Index-only plans are possible if the key is &lt;dno,age&gt; or we have a tree index with key &lt;age,dno&gt;</a:t>
            </a:r>
          </a:p>
          <a:p>
            <a:pPr lvl="1">
              <a:lnSpc>
                <a:spcPct val="90000"/>
              </a:lnSpc>
            </a:pPr>
            <a:r>
              <a:rPr lang="en-US"/>
              <a:t>Which is better?</a:t>
            </a:r>
          </a:p>
          <a:p>
            <a:pPr lvl="1">
              <a:lnSpc>
                <a:spcPct val="90000"/>
              </a:lnSpc>
            </a:pPr>
            <a:r>
              <a:rPr lang="en-US"/>
              <a:t>What if we consider the second query?</a:t>
            </a:r>
          </a:p>
        </p:txBody>
      </p:sp>
      <p:sp>
        <p:nvSpPr>
          <p:cNvPr id="56324" name="Rectangle 4"/>
          <p:cNvSpPr>
            <a:spLocks noChangeArrowheads="1"/>
          </p:cNvSpPr>
          <p:nvPr/>
        </p:nvSpPr>
        <p:spPr bwMode="auto">
          <a:xfrm>
            <a:off x="5105400" y="1676400"/>
            <a:ext cx="3630613" cy="15621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E.age=30</a:t>
            </a:r>
          </a:p>
          <a:p>
            <a:r>
              <a:rPr lang="en-US" sz="2000">
                <a:latin typeface="Book Antiqua" pitchFamily="18" charset="0"/>
              </a:rPr>
              <a:t>GROUP BY </a:t>
            </a:r>
            <a:r>
              <a:rPr lang="en-US">
                <a:latin typeface="Book Antiqua" pitchFamily="18" charset="0"/>
              </a:rPr>
              <a:t>E.dno</a:t>
            </a:r>
          </a:p>
        </p:txBody>
      </p:sp>
      <p:sp>
        <p:nvSpPr>
          <p:cNvPr id="56325" name="Rectangle 5"/>
          <p:cNvSpPr>
            <a:spLocks noChangeArrowheads="1"/>
          </p:cNvSpPr>
          <p:nvPr/>
        </p:nvSpPr>
        <p:spPr bwMode="auto">
          <a:xfrm>
            <a:off x="5105400" y="3962400"/>
            <a:ext cx="3630613" cy="15621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E.age&gt;30</a:t>
            </a:r>
          </a:p>
          <a:p>
            <a:r>
              <a:rPr lang="en-US" sz="2000">
                <a:latin typeface="Book Antiqua" pitchFamily="18" charset="0"/>
              </a:rPr>
              <a:t>GROUP BY </a:t>
            </a:r>
            <a:r>
              <a:rPr lang="en-US">
                <a:latin typeface="Book Antiqua" pitchFamily="18" charset="0"/>
              </a:rPr>
              <a:t>E.dno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83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8372" name="Rectangle 4"/>
          <p:cNvSpPr>
            <a:spLocks noGrp="1" noChangeArrowheads="1"/>
          </p:cNvSpPr>
          <p:nvPr>
            <p:ph type="title"/>
          </p:nvPr>
        </p:nvSpPr>
        <p:spPr>
          <a:noFill/>
          <a:ln/>
        </p:spPr>
        <p:txBody>
          <a:bodyPr/>
          <a:lstStyle/>
          <a:p>
            <a:r>
              <a:rPr lang="en-US"/>
              <a:t>Summary</a:t>
            </a:r>
          </a:p>
        </p:txBody>
      </p:sp>
      <p:sp>
        <p:nvSpPr>
          <p:cNvPr id="58373" name="Rectangle 5"/>
          <p:cNvSpPr>
            <a:spLocks noGrp="1" noChangeArrowheads="1"/>
          </p:cNvSpPr>
          <p:nvPr>
            <p:ph type="body" idx="1"/>
          </p:nvPr>
        </p:nvSpPr>
        <p:spPr>
          <a:noFill/>
          <a:ln/>
        </p:spPr>
        <p:txBody>
          <a:bodyPr/>
          <a:lstStyle/>
          <a:p>
            <a:r>
              <a:rPr lang="en-US"/>
              <a:t>Many alternative file organizations exist, each appropriate in some situation.</a:t>
            </a:r>
          </a:p>
          <a:p>
            <a:r>
              <a:rPr lang="en-US"/>
              <a:t>If selection queries are frequent, sorting the file or building an </a:t>
            </a:r>
            <a:r>
              <a:rPr lang="en-US" i="1"/>
              <a:t>index</a:t>
            </a:r>
            <a:r>
              <a:rPr lang="en-US"/>
              <a:t> is important.</a:t>
            </a:r>
          </a:p>
          <a:p>
            <a:pPr lvl="1">
              <a:buSzPct val="75000"/>
            </a:pPr>
            <a:r>
              <a:rPr lang="en-US"/>
              <a:t>Hash-based indexes only good for equality search.</a:t>
            </a:r>
          </a:p>
          <a:p>
            <a:pPr lvl="1">
              <a:buSzPct val="75000"/>
            </a:pPr>
            <a:r>
              <a:rPr lang="en-US"/>
              <a:t>Sorted files and tree-based indexes best for range search; also good for equality search.  (Files rarely kept sorted in practice; B+ tree index is better.)</a:t>
            </a:r>
          </a:p>
          <a:p>
            <a:r>
              <a:rPr lang="en-US"/>
              <a:t>Index is a collection of data entries plus a way to quickly find entries with given key values.</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0420" name="Rectangle 4"/>
          <p:cNvSpPr>
            <a:spLocks noGrp="1" noChangeArrowheads="1"/>
          </p:cNvSpPr>
          <p:nvPr>
            <p:ph type="title"/>
          </p:nvPr>
        </p:nvSpPr>
        <p:spPr>
          <a:noFill/>
          <a:ln/>
        </p:spPr>
        <p:txBody>
          <a:bodyPr/>
          <a:lstStyle/>
          <a:p>
            <a:r>
              <a:rPr lang="en-US"/>
              <a:t>Summary (Contd.)</a:t>
            </a:r>
          </a:p>
        </p:txBody>
      </p:sp>
      <p:sp>
        <p:nvSpPr>
          <p:cNvPr id="60421" name="Rectangle 5"/>
          <p:cNvSpPr>
            <a:spLocks noGrp="1" noChangeArrowheads="1"/>
          </p:cNvSpPr>
          <p:nvPr>
            <p:ph type="body" idx="1"/>
          </p:nvPr>
        </p:nvSpPr>
        <p:spPr>
          <a:xfrm>
            <a:off x="762000" y="1752600"/>
            <a:ext cx="7772400" cy="4076700"/>
          </a:xfrm>
          <a:noFill/>
          <a:ln/>
        </p:spPr>
        <p:txBody>
          <a:bodyPr/>
          <a:lstStyle/>
          <a:p>
            <a:r>
              <a:rPr lang="en-US"/>
              <a:t>Data entries can be actual data records, &lt;key, rid&gt; pairs, or &lt;key, rid-list&gt; pairs.</a:t>
            </a:r>
          </a:p>
          <a:p>
            <a:pPr lvl="1">
              <a:buSzPct val="75000"/>
            </a:pPr>
            <a:r>
              <a:rPr lang="en-US"/>
              <a:t>Choice orthogonal to </a:t>
            </a:r>
            <a:r>
              <a:rPr lang="en-US" i="1"/>
              <a:t>indexing technique </a:t>
            </a:r>
            <a:r>
              <a:rPr lang="en-US"/>
              <a:t>used to locate data entries with a given key value.</a:t>
            </a:r>
          </a:p>
          <a:p>
            <a:r>
              <a:rPr lang="en-US"/>
              <a:t>Can have several indexes on a given file of data records, each with a different search key.</a:t>
            </a:r>
          </a:p>
          <a:p>
            <a:r>
              <a:rPr lang="en-US"/>
              <a:t>Indexes can be classified as clustered vs. unclustered, primary vs. secondary, and dense vs. sparse.  Differences have important consequences for utility/performance.</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7772400" cy="1104900"/>
          </a:xfrm>
          <a:noFill/>
          <a:ln/>
        </p:spPr>
        <p:txBody>
          <a:bodyPr/>
          <a:lstStyle/>
          <a:p>
            <a:r>
              <a:rPr lang="en-US"/>
              <a:t>Summary (Contd.)</a:t>
            </a:r>
          </a:p>
        </p:txBody>
      </p:sp>
      <p:sp>
        <p:nvSpPr>
          <p:cNvPr id="62467" name="Rectangle 3"/>
          <p:cNvSpPr>
            <a:spLocks noGrp="1" noChangeArrowheads="1"/>
          </p:cNvSpPr>
          <p:nvPr>
            <p:ph type="body" idx="1"/>
          </p:nvPr>
        </p:nvSpPr>
        <p:spPr>
          <a:xfrm>
            <a:off x="304800" y="1143000"/>
            <a:ext cx="8763000" cy="5334000"/>
          </a:xfrm>
          <a:noFill/>
          <a:ln/>
        </p:spPr>
        <p:txBody>
          <a:bodyPr/>
          <a:lstStyle/>
          <a:p>
            <a:pPr>
              <a:lnSpc>
                <a:spcPct val="90000"/>
              </a:lnSpc>
            </a:pPr>
            <a:r>
              <a:rPr lang="en-US"/>
              <a:t>Understanding the nature of the </a:t>
            </a:r>
            <a:r>
              <a:rPr lang="en-US" i="1"/>
              <a:t>workload</a:t>
            </a:r>
            <a:r>
              <a:rPr lang="en-US"/>
              <a:t> for the application, and the performance goals, is essential to developing a good design.</a:t>
            </a:r>
          </a:p>
          <a:p>
            <a:pPr lvl="1">
              <a:lnSpc>
                <a:spcPct val="90000"/>
              </a:lnSpc>
              <a:buSzPct val="75000"/>
            </a:pPr>
            <a:r>
              <a:rPr lang="en-US"/>
              <a:t>What are the important queries and updates?  What attributes/relations are involved? </a:t>
            </a:r>
          </a:p>
          <a:p>
            <a:pPr>
              <a:lnSpc>
                <a:spcPct val="90000"/>
              </a:lnSpc>
            </a:pPr>
            <a:r>
              <a:rPr lang="en-US"/>
              <a:t>Indexes must be chosen to speed up important queries (and perhaps some updates!).</a:t>
            </a:r>
          </a:p>
          <a:p>
            <a:pPr lvl="1">
              <a:lnSpc>
                <a:spcPct val="90000"/>
              </a:lnSpc>
              <a:buSzPct val="75000"/>
            </a:pPr>
            <a:r>
              <a:rPr lang="en-US"/>
              <a:t>Index maintenance overhead on updates to key fields.</a:t>
            </a:r>
          </a:p>
          <a:p>
            <a:pPr lvl="1">
              <a:lnSpc>
                <a:spcPct val="90000"/>
              </a:lnSpc>
              <a:buSzPct val="75000"/>
            </a:pPr>
            <a:r>
              <a:rPr lang="en-US"/>
              <a:t>Choose indexes that can help many queries, if possible.</a:t>
            </a:r>
          </a:p>
          <a:p>
            <a:pPr lvl="1">
              <a:lnSpc>
                <a:spcPct val="90000"/>
              </a:lnSpc>
              <a:buSzPct val="75000"/>
            </a:pPr>
            <a:r>
              <a:rPr lang="en-US"/>
              <a:t>Build indexes to support index-only strategies.</a:t>
            </a:r>
          </a:p>
          <a:p>
            <a:pPr lvl="1">
              <a:lnSpc>
                <a:spcPct val="90000"/>
              </a:lnSpc>
              <a:buSzPct val="75000"/>
            </a:pPr>
            <a:r>
              <a:rPr lang="en-US"/>
              <a:t>Clustering is an important decision; only one index on a given relation can be clustered!</a:t>
            </a:r>
          </a:p>
          <a:p>
            <a:pPr lvl="1">
              <a:lnSpc>
                <a:spcPct val="90000"/>
              </a:lnSpc>
              <a:buSzPct val="75000"/>
            </a:pPr>
            <a:r>
              <a:rPr lang="en-US"/>
              <a:t>Order of fields in composite index key can be important.</a:t>
            </a: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xfrm>
            <a:off x="304800" y="228600"/>
            <a:ext cx="8153400" cy="1104900"/>
          </a:xfrm>
          <a:noFill/>
          <a:ln/>
        </p:spPr>
        <p:txBody>
          <a:bodyPr/>
          <a:lstStyle/>
          <a:p>
            <a:r>
              <a:rPr lang="en-US"/>
              <a:t>Alternatives for Data Entries (Contd.)</a:t>
            </a:r>
          </a:p>
        </p:txBody>
      </p:sp>
      <p:sp>
        <p:nvSpPr>
          <p:cNvPr id="13317" name="Rectangle 5"/>
          <p:cNvSpPr>
            <a:spLocks noGrp="1" noChangeArrowheads="1"/>
          </p:cNvSpPr>
          <p:nvPr>
            <p:ph type="body" idx="1"/>
          </p:nvPr>
        </p:nvSpPr>
        <p:spPr>
          <a:xfrm>
            <a:off x="685800" y="1600200"/>
            <a:ext cx="7924800" cy="4457700"/>
          </a:xfrm>
          <a:noFill/>
          <a:ln/>
        </p:spPr>
        <p:txBody>
          <a:bodyPr/>
          <a:lstStyle/>
          <a:p>
            <a:pPr>
              <a:lnSpc>
                <a:spcPct val="90000"/>
              </a:lnSpc>
            </a:pPr>
            <a:r>
              <a:rPr lang="en-US">
                <a:solidFill>
                  <a:schemeClr val="accent2"/>
                </a:solidFill>
              </a:rPr>
              <a:t>Alternative 1:</a:t>
            </a:r>
          </a:p>
          <a:p>
            <a:pPr lvl="1">
              <a:lnSpc>
                <a:spcPct val="90000"/>
              </a:lnSpc>
              <a:buSzPct val="75000"/>
            </a:pPr>
            <a:r>
              <a:rPr lang="en-US"/>
              <a:t>If this is used, index structure is a file organization for data records (instead of a Heap file or sorted file).</a:t>
            </a:r>
          </a:p>
          <a:p>
            <a:pPr lvl="1">
              <a:lnSpc>
                <a:spcPct val="90000"/>
              </a:lnSpc>
              <a:buSzPct val="75000"/>
            </a:pPr>
            <a:r>
              <a:rPr lang="en-US"/>
              <a:t>At most one index on a given collection of data records can use Alternative 1.  (Otherwise, data records are duplicated, leading to redundant storage and potential inconsistency.)</a:t>
            </a:r>
          </a:p>
          <a:p>
            <a:pPr lvl="1">
              <a:lnSpc>
                <a:spcPct val="90000"/>
              </a:lnSpc>
              <a:buSzPct val="75000"/>
            </a:pPr>
            <a:r>
              <a:rPr lang="en-US"/>
              <a:t>If data records are very large,  # of pages containing data entries is high.  Implies size of auxiliary information in the index is also large, typically. </a:t>
            </a:r>
          </a:p>
        </p:txBody>
      </p:sp>
      <p:sp>
        <p:nvSpPr>
          <p:cNvPr id="6" name="TextBox 5"/>
          <p:cNvSpPr txBox="1"/>
          <p:nvPr/>
        </p:nvSpPr>
        <p:spPr>
          <a:xfrm>
            <a:off x="6477000" y="12954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xfrm>
            <a:off x="381000" y="228600"/>
            <a:ext cx="8153400" cy="1104900"/>
          </a:xfrm>
          <a:noFill/>
          <a:ln/>
        </p:spPr>
        <p:txBody>
          <a:bodyPr/>
          <a:lstStyle/>
          <a:p>
            <a:r>
              <a:rPr lang="en-US"/>
              <a:t>Alternatives for Data Entries (Contd.)</a:t>
            </a:r>
          </a:p>
        </p:txBody>
      </p:sp>
      <p:sp>
        <p:nvSpPr>
          <p:cNvPr id="15365" name="Rectangle 5"/>
          <p:cNvSpPr>
            <a:spLocks noGrp="1" noChangeArrowheads="1"/>
          </p:cNvSpPr>
          <p:nvPr>
            <p:ph type="body" idx="1"/>
          </p:nvPr>
        </p:nvSpPr>
        <p:spPr>
          <a:xfrm>
            <a:off x="762000" y="1600200"/>
            <a:ext cx="8001000" cy="4648200"/>
          </a:xfrm>
          <a:noFill/>
          <a:ln/>
        </p:spPr>
        <p:txBody>
          <a:bodyPr/>
          <a:lstStyle/>
          <a:p>
            <a:r>
              <a:rPr lang="en-US" dirty="0">
                <a:solidFill>
                  <a:schemeClr val="accent2"/>
                </a:solidFill>
              </a:rPr>
              <a:t>Alternatives 2 and 3:</a:t>
            </a:r>
          </a:p>
          <a:p>
            <a:pPr lvl="1">
              <a:buSzPct val="75000"/>
            </a:pPr>
            <a:r>
              <a:rPr lang="en-US" dirty="0"/>
              <a:t>Data entries typically much smaller than data records.  So, better than Alternative 1 with large data records, especially if search keys are small. (Portion of index structure used to direct search, which depends on size of data entries, is much smaller than with Alternative 1.)</a:t>
            </a:r>
          </a:p>
          <a:p>
            <a:pPr lvl="1">
              <a:buSzPct val="75000"/>
            </a:pPr>
            <a:r>
              <a:rPr lang="en-US" dirty="0"/>
              <a:t>Alternative 3 more compact than Alternative 2, but leads to variable sized data entries even if search keys are of fixed length.</a:t>
            </a:r>
          </a:p>
        </p:txBody>
      </p:sp>
      <p:sp>
        <p:nvSpPr>
          <p:cNvPr id="6" name="TextBox 5"/>
          <p:cNvSpPr txBox="1"/>
          <p:nvPr/>
        </p:nvSpPr>
        <p:spPr>
          <a:xfrm>
            <a:off x="6477000" y="12954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5613" y="365125"/>
            <a:ext cx="8226425" cy="914400"/>
          </a:xfrm>
        </p:spPr>
        <p:txBody>
          <a:bodyPr/>
          <a:lstStyle/>
          <a:p>
            <a:r>
              <a:rPr lang="en-US" dirty="0" smtClean="0">
                <a:latin typeface="Helvetica" pitchFamily="34" charset="0"/>
              </a:rPr>
              <a:t>Hashing (</a:t>
            </a:r>
            <a:r>
              <a:rPr lang="en-US" dirty="0" smtClean="0"/>
              <a:t>review 3/4)</a:t>
            </a:r>
            <a:endParaRPr lang="en-US" dirty="0" smtClean="0">
              <a:latin typeface="Helvetica" pitchFamily="34" charset="0"/>
            </a:endParaRPr>
          </a:p>
        </p:txBody>
      </p:sp>
      <p:sp>
        <p:nvSpPr>
          <p:cNvPr id="17411" name="Rectangle 3"/>
          <p:cNvSpPr>
            <a:spLocks noGrp="1" noChangeArrowheads="1"/>
          </p:cNvSpPr>
          <p:nvPr>
            <p:ph type="body" idx="1"/>
          </p:nvPr>
        </p:nvSpPr>
        <p:spPr>
          <a:xfrm>
            <a:off x="455613" y="1600200"/>
            <a:ext cx="8226425" cy="4572000"/>
          </a:xfrm>
        </p:spPr>
        <p:txBody>
          <a:bodyPr/>
          <a:lstStyle/>
          <a:p>
            <a:pPr marL="609600" indent="-609600">
              <a:lnSpc>
                <a:spcPct val="10000"/>
              </a:lnSpc>
              <a:buFontTx/>
              <a:buNone/>
              <a:defRPr/>
            </a:pPr>
            <a:endParaRPr lang="en-US" sz="2800" dirty="0" smtClean="0">
              <a:latin typeface="Helvetica" pitchFamily="34" charset="0"/>
              <a:sym typeface="Symbol" pitchFamily="18" charset="2"/>
            </a:endParaRPr>
          </a:p>
          <a:p>
            <a:pPr marL="609600" indent="-609600">
              <a:lnSpc>
                <a:spcPct val="80000"/>
              </a:lnSpc>
              <a:buFontTx/>
              <a:buNone/>
              <a:defRPr/>
            </a:pPr>
            <a:r>
              <a:rPr lang="en-US" sz="2800" dirty="0" smtClean="0">
                <a:latin typeface="Helvetica" pitchFamily="34" charset="0"/>
                <a:sym typeface="Symbol" pitchFamily="18" charset="2"/>
              </a:rPr>
              <a:t>For any value </a:t>
            </a:r>
            <a:r>
              <a:rPr lang="en-US" sz="2800" i="1" dirty="0" smtClean="0">
                <a:latin typeface="Helvetica" pitchFamily="34" charset="0"/>
                <a:sym typeface="Symbol" pitchFamily="18" charset="2"/>
              </a:rPr>
              <a:t>K</a:t>
            </a:r>
            <a:r>
              <a:rPr lang="en-US" sz="2800" dirty="0" smtClean="0">
                <a:latin typeface="Helvetica" pitchFamily="34" charset="0"/>
                <a:sym typeface="Symbol" pitchFamily="18" charset="2"/>
              </a:rPr>
              <a:t> in the key range and some hash function </a:t>
            </a:r>
            <a:r>
              <a:rPr lang="en-US" sz="2800" b="1" i="1" dirty="0" smtClean="0">
                <a:latin typeface="Helvetica" pitchFamily="34" charset="0"/>
                <a:sym typeface="Symbol" pitchFamily="18" charset="2"/>
              </a:rPr>
              <a:t>h</a:t>
            </a:r>
            <a:r>
              <a:rPr lang="en-US" sz="2800" dirty="0" smtClean="0">
                <a:latin typeface="Helvetica" pitchFamily="34" charset="0"/>
                <a:sym typeface="Symbol" pitchFamily="18" charset="2"/>
              </a:rPr>
              <a:t>, </a:t>
            </a:r>
            <a:r>
              <a:rPr lang="en-US" sz="2800" b="1" i="1" dirty="0" smtClean="0">
                <a:latin typeface="Helvetica" pitchFamily="34" charset="0"/>
                <a:sym typeface="Symbol" pitchFamily="18" charset="2"/>
              </a:rPr>
              <a:t>h</a:t>
            </a:r>
            <a:r>
              <a:rPr lang="en-US" sz="2800" dirty="0" smtClean="0">
                <a:latin typeface="Helvetica" pitchFamily="34" charset="0"/>
                <a:sym typeface="Symbol" pitchFamily="18" charset="2"/>
              </a:rPr>
              <a:t>(</a:t>
            </a:r>
            <a:r>
              <a:rPr lang="en-US" sz="2800" i="1" dirty="0" smtClean="0">
                <a:latin typeface="Helvetica" pitchFamily="34" charset="0"/>
                <a:sym typeface="Symbol" pitchFamily="18" charset="2"/>
              </a:rPr>
              <a:t>K</a:t>
            </a:r>
            <a:r>
              <a:rPr lang="en-US" sz="2800" dirty="0" smtClean="0">
                <a:latin typeface="Helvetica" pitchFamily="34" charset="0"/>
                <a:sym typeface="Symbol" pitchFamily="18" charset="2"/>
              </a:rPr>
              <a:t>) = </a:t>
            </a:r>
            <a:r>
              <a:rPr lang="en-US" sz="2800" i="1" dirty="0" err="1" smtClean="0">
                <a:latin typeface="Helvetica" pitchFamily="34" charset="0"/>
                <a:sym typeface="Symbol" pitchFamily="18" charset="2"/>
              </a:rPr>
              <a:t>i</a:t>
            </a:r>
            <a:r>
              <a:rPr lang="en-US" sz="2800" dirty="0" smtClean="0">
                <a:latin typeface="Helvetica" pitchFamily="34" charset="0"/>
                <a:sym typeface="Symbol" pitchFamily="18" charset="2"/>
              </a:rPr>
              <a:t>, 0 &lt;= </a:t>
            </a:r>
            <a:r>
              <a:rPr lang="en-US" sz="2800" i="1" dirty="0" err="1" smtClean="0">
                <a:latin typeface="Helvetica" pitchFamily="34" charset="0"/>
                <a:sym typeface="Symbol" pitchFamily="18" charset="2"/>
              </a:rPr>
              <a:t>i</a:t>
            </a:r>
            <a:r>
              <a:rPr lang="en-US" sz="2800" dirty="0" smtClean="0">
                <a:latin typeface="Helvetica" pitchFamily="34" charset="0"/>
                <a:sym typeface="Symbol" pitchFamily="18" charset="2"/>
              </a:rPr>
              <a:t> &lt; </a:t>
            </a:r>
            <a:r>
              <a:rPr lang="en-US" sz="2800" i="1" dirty="0" smtClean="0">
                <a:latin typeface="Helvetica" pitchFamily="34" charset="0"/>
                <a:sym typeface="Symbol" pitchFamily="18" charset="2"/>
              </a:rPr>
              <a:t>M</a:t>
            </a:r>
            <a:r>
              <a:rPr lang="en-US" sz="2800" dirty="0" smtClean="0">
                <a:latin typeface="Helvetica" pitchFamily="34" charset="0"/>
                <a:sym typeface="Symbol" pitchFamily="18" charset="2"/>
              </a:rPr>
              <a:t>, such that </a:t>
            </a:r>
            <a:r>
              <a:rPr lang="en-US" sz="2800" b="1" dirty="0" smtClean="0">
                <a:solidFill>
                  <a:schemeClr val="accent2">
                    <a:lumMod val="75000"/>
                  </a:schemeClr>
                </a:solidFill>
                <a:latin typeface="Helvetica" pitchFamily="34" charset="0"/>
                <a:sym typeface="Symbol" pitchFamily="18" charset="2"/>
              </a:rPr>
              <a:t>key(HT[</a:t>
            </a:r>
            <a:r>
              <a:rPr lang="en-US" sz="2800" b="1" i="1" dirty="0" err="1" smtClean="0">
                <a:solidFill>
                  <a:schemeClr val="accent2">
                    <a:lumMod val="75000"/>
                  </a:schemeClr>
                </a:solidFill>
                <a:latin typeface="Helvetica" pitchFamily="34" charset="0"/>
                <a:sym typeface="Symbol" pitchFamily="18" charset="2"/>
              </a:rPr>
              <a:t>i</a:t>
            </a:r>
            <a:r>
              <a:rPr lang="en-US" sz="2800" b="1" dirty="0" smtClean="0">
                <a:solidFill>
                  <a:schemeClr val="accent2">
                    <a:lumMod val="75000"/>
                  </a:schemeClr>
                </a:solidFill>
                <a:latin typeface="Helvetica" pitchFamily="34" charset="0"/>
                <a:sym typeface="Symbol" pitchFamily="18" charset="2"/>
              </a:rPr>
              <a:t>]) = </a:t>
            </a:r>
            <a:r>
              <a:rPr lang="en-US" sz="2800" b="1" i="1" dirty="0" smtClean="0">
                <a:solidFill>
                  <a:schemeClr val="accent2">
                    <a:lumMod val="75000"/>
                  </a:schemeClr>
                </a:solidFill>
                <a:latin typeface="Helvetica" pitchFamily="34" charset="0"/>
                <a:sym typeface="Symbol" pitchFamily="18" charset="2"/>
              </a:rPr>
              <a:t>K</a:t>
            </a:r>
            <a:r>
              <a:rPr lang="en-US" sz="2800" b="1" dirty="0" smtClean="0">
                <a:solidFill>
                  <a:schemeClr val="accent2">
                    <a:lumMod val="75000"/>
                  </a:schemeClr>
                </a:solidFill>
                <a:latin typeface="Helvetica" pitchFamily="34" charset="0"/>
                <a:sym typeface="Symbol" pitchFamily="18" charset="2"/>
              </a:rPr>
              <a:t>.</a:t>
            </a:r>
          </a:p>
          <a:p>
            <a:pPr marL="609600" indent="-609600">
              <a:lnSpc>
                <a:spcPct val="30000"/>
              </a:lnSpc>
              <a:buFontTx/>
              <a:buNone/>
              <a:defRPr/>
            </a:pPr>
            <a:endParaRPr lang="en-US" sz="2800" dirty="0" smtClean="0">
              <a:latin typeface="Helvetica" pitchFamily="34" charset="0"/>
              <a:sym typeface="Symbol" pitchFamily="18" charset="2"/>
            </a:endParaRPr>
          </a:p>
          <a:p>
            <a:pPr marL="609600" indent="-609600">
              <a:lnSpc>
                <a:spcPct val="80000"/>
              </a:lnSpc>
              <a:buFontTx/>
              <a:buNone/>
              <a:defRPr/>
            </a:pPr>
            <a:r>
              <a:rPr lang="en-US" sz="2800" dirty="0" smtClean="0">
                <a:latin typeface="Helvetica" pitchFamily="34" charset="0"/>
                <a:sym typeface="Symbol" pitchFamily="18" charset="2"/>
              </a:rPr>
              <a:t>Hashing is appropriate only for no duplicate key</a:t>
            </a:r>
          </a:p>
          <a:p>
            <a:pPr marL="609600" indent="-609600">
              <a:lnSpc>
                <a:spcPct val="20000"/>
              </a:lnSpc>
              <a:buFontTx/>
              <a:buNone/>
              <a:defRPr/>
            </a:pPr>
            <a:endParaRPr lang="en-US" sz="2800" dirty="0" smtClean="0">
              <a:latin typeface="Helvetica" pitchFamily="34" charset="0"/>
              <a:sym typeface="Symbol" pitchFamily="18" charset="2"/>
            </a:endParaRPr>
          </a:p>
          <a:p>
            <a:pPr marL="609600" indent="-609600">
              <a:lnSpc>
                <a:spcPct val="80000"/>
              </a:lnSpc>
              <a:buFontTx/>
              <a:buNone/>
              <a:defRPr/>
            </a:pPr>
            <a:r>
              <a:rPr lang="en-US" sz="2800" dirty="0" smtClean="0">
                <a:latin typeface="Helvetica" pitchFamily="34" charset="0"/>
                <a:sym typeface="Symbol" pitchFamily="18" charset="2"/>
              </a:rPr>
              <a:t>Good for both in-memory and disk-based applications.</a:t>
            </a:r>
          </a:p>
          <a:p>
            <a:pPr marL="609600" indent="-609600">
              <a:lnSpc>
                <a:spcPct val="20000"/>
              </a:lnSpc>
              <a:buFontTx/>
              <a:buNone/>
              <a:defRPr/>
            </a:pPr>
            <a:endParaRPr lang="en-US" sz="2800" dirty="0" smtClean="0">
              <a:latin typeface="Helvetica" pitchFamily="34" charset="0"/>
              <a:sym typeface="Symbol" pitchFamily="18" charset="2"/>
            </a:endParaRPr>
          </a:p>
          <a:p>
            <a:pPr marL="609600" indent="-609600">
              <a:lnSpc>
                <a:spcPct val="80000"/>
              </a:lnSpc>
              <a:buFontTx/>
              <a:buNone/>
              <a:defRPr/>
            </a:pPr>
            <a:r>
              <a:rPr lang="en-US" sz="2800" b="1" dirty="0" smtClean="0">
                <a:solidFill>
                  <a:schemeClr val="accent2">
                    <a:lumMod val="75000"/>
                  </a:schemeClr>
                </a:solidFill>
                <a:latin typeface="Helvetica" pitchFamily="34" charset="0"/>
                <a:sym typeface="Symbol" pitchFamily="18" charset="2"/>
              </a:rPr>
              <a:t>Answers the question </a:t>
            </a:r>
            <a:r>
              <a:rPr lang="en-US" sz="2800" b="1" dirty="0" smtClean="0">
                <a:solidFill>
                  <a:schemeClr val="accent2">
                    <a:lumMod val="75000"/>
                  </a:schemeClr>
                </a:solidFill>
                <a:sym typeface="Symbol" pitchFamily="18" charset="2"/>
              </a:rPr>
              <a:t>“</a:t>
            </a:r>
            <a:r>
              <a:rPr lang="en-US" sz="2800" b="1" dirty="0" smtClean="0">
                <a:solidFill>
                  <a:schemeClr val="accent2">
                    <a:lumMod val="75000"/>
                  </a:schemeClr>
                </a:solidFill>
                <a:latin typeface="Helvetica" pitchFamily="34" charset="0"/>
                <a:sym typeface="Symbol" pitchFamily="18" charset="2"/>
              </a:rPr>
              <a:t>What record, if any, has key value K?</a:t>
            </a:r>
            <a:r>
              <a:rPr lang="en-US" sz="2800" b="1" dirty="0" smtClean="0">
                <a:solidFill>
                  <a:schemeClr val="accent2">
                    <a:lumMod val="75000"/>
                  </a:schemeClr>
                </a:solidFill>
                <a:sym typeface="Symbol" pitchFamily="18" charset="2"/>
              </a:rPr>
              <a:t>”</a:t>
            </a:r>
            <a:endParaRPr lang="en-US" sz="2800" b="1" dirty="0" smtClean="0">
              <a:solidFill>
                <a:schemeClr val="accent2">
                  <a:lumMod val="75000"/>
                </a:schemeClr>
              </a:solidFill>
              <a:latin typeface="Helvetica" pitchFamily="34" charset="0"/>
              <a:sym typeface="Symbol" pitchFamily="18" charset="2"/>
            </a:endParaRPr>
          </a:p>
          <a:p>
            <a:pPr marL="609600" indent="-609600">
              <a:lnSpc>
                <a:spcPct val="80000"/>
              </a:lnSpc>
              <a:buFontTx/>
              <a:buNone/>
              <a:defRPr/>
            </a:pPr>
            <a:r>
              <a:rPr lang="en-US" sz="2800" dirty="0" smtClean="0">
                <a:solidFill>
                  <a:srgbClr val="FF0000"/>
                </a:solidFill>
                <a:latin typeface="Helvetica" pitchFamily="34" charset="0"/>
                <a:sym typeface="Symbol" pitchFamily="18" charset="2"/>
              </a:rPr>
              <a:t>Not suitable for range searches, finding records with min or max key, visit records in key order.  </a:t>
            </a:r>
            <a:r>
              <a:rPr lang="en-US" sz="2800" dirty="0" smtClean="0">
                <a:solidFill>
                  <a:srgbClr val="FF0000"/>
                </a:solidFill>
                <a:latin typeface="Helvetica" pitchFamily="34" charset="0"/>
                <a:sym typeface="Wingdings" pitchFamily="2" charset="2"/>
              </a:rPr>
              <a:t>  Use Indexing</a:t>
            </a:r>
            <a:endParaRPr lang="en-US" sz="2800" dirty="0" smtClean="0">
              <a:solidFill>
                <a:srgbClr val="FF0000"/>
              </a:solidFill>
              <a:latin typeface="Helvetica" pitchFamily="34" charset="0"/>
              <a:sym typeface="Symbol" pitchFamily="18" charset="2"/>
            </a:endParaRPr>
          </a:p>
        </p:txBody>
      </p:sp>
      <p:sp>
        <p:nvSpPr>
          <p:cNvPr id="4" name="TextBox 3"/>
          <p:cNvSpPr txBox="1"/>
          <p:nvPr/>
        </p:nvSpPr>
        <p:spPr>
          <a:xfrm>
            <a:off x="6477000" y="12954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a:t>Alternative File Organizations</a:t>
            </a:r>
          </a:p>
        </p:txBody>
      </p:sp>
      <p:sp>
        <p:nvSpPr>
          <p:cNvPr id="7173" name="Rectangle 5"/>
          <p:cNvSpPr>
            <a:spLocks noGrp="1" noChangeArrowheads="1"/>
          </p:cNvSpPr>
          <p:nvPr>
            <p:ph type="body" idx="1"/>
          </p:nvPr>
        </p:nvSpPr>
        <p:spPr>
          <a:xfrm>
            <a:off x="685800" y="1600200"/>
            <a:ext cx="7924800" cy="5105400"/>
          </a:xfrm>
          <a:noFill/>
          <a:ln/>
        </p:spPr>
        <p:txBody>
          <a:bodyPr/>
          <a:lstStyle/>
          <a:p>
            <a:pPr>
              <a:buFont typeface="Wingdings" pitchFamily="2" charset="2"/>
              <a:buNone/>
            </a:pPr>
            <a:r>
              <a:rPr lang="en-US"/>
              <a:t>Many alternatives exist, </a:t>
            </a:r>
            <a:r>
              <a:rPr lang="en-US" i="1"/>
              <a:t>each ideal for some situations, and not so good in others:</a:t>
            </a:r>
          </a:p>
          <a:p>
            <a:pPr lvl="1">
              <a:buSzPct val="75000"/>
            </a:pPr>
            <a:r>
              <a:rPr lang="en-US" u="sng">
                <a:solidFill>
                  <a:schemeClr val="accent2"/>
                </a:solidFill>
              </a:rPr>
              <a:t>Heap (random order) files:</a:t>
            </a:r>
            <a:r>
              <a:rPr lang="en-US">
                <a:solidFill>
                  <a:schemeClr val="accent2"/>
                </a:solidFill>
              </a:rPr>
              <a:t> </a:t>
            </a:r>
            <a:r>
              <a:rPr lang="en-US" i="1">
                <a:solidFill>
                  <a:schemeClr val="accent2"/>
                </a:solidFill>
              </a:rPr>
              <a:t> </a:t>
            </a:r>
            <a:r>
              <a:rPr lang="en-US"/>
              <a:t>Suitable when typical access is a file scan retrieving all records.</a:t>
            </a:r>
          </a:p>
          <a:p>
            <a:pPr lvl="1">
              <a:buSzPct val="75000"/>
            </a:pPr>
            <a:r>
              <a:rPr lang="en-US" u="sng">
                <a:solidFill>
                  <a:schemeClr val="accent2"/>
                </a:solidFill>
              </a:rPr>
              <a:t>Sorted Files:</a:t>
            </a:r>
            <a:r>
              <a:rPr lang="en-US">
                <a:solidFill>
                  <a:schemeClr val="accent2"/>
                </a:solidFill>
              </a:rPr>
              <a:t>  </a:t>
            </a:r>
            <a:r>
              <a:rPr lang="en-US"/>
              <a:t>Best if records must be retrieved in some order, or only a `range’ of records is needed.</a:t>
            </a:r>
          </a:p>
          <a:p>
            <a:pPr lvl="1">
              <a:buSzPct val="75000"/>
            </a:pPr>
            <a:r>
              <a:rPr lang="en-US" u="sng">
                <a:solidFill>
                  <a:schemeClr val="accent2"/>
                </a:solidFill>
              </a:rPr>
              <a:t>Indexes:</a:t>
            </a:r>
            <a:r>
              <a:rPr lang="en-US"/>
              <a:t> Data structures to organize records via trees or hashing.  </a:t>
            </a:r>
          </a:p>
          <a:p>
            <a:pPr lvl="2">
              <a:buSzPct val="75000"/>
            </a:pPr>
            <a:r>
              <a:rPr lang="en-US"/>
              <a:t>Like sorted files, they speed up searches for a subset of records, based on values in certain (“search key”) fields</a:t>
            </a:r>
          </a:p>
          <a:p>
            <a:pPr lvl="2">
              <a:buSzPct val="75000"/>
            </a:pPr>
            <a:r>
              <a:rPr lang="en-US"/>
              <a:t>Updates are much faster than in sorted files.</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0"/>
            <a:ext cx="8226425" cy="914400"/>
          </a:xfrm>
        </p:spPr>
        <p:txBody>
          <a:bodyPr/>
          <a:lstStyle/>
          <a:p>
            <a:r>
              <a:rPr lang="en-US" dirty="0" smtClean="0">
                <a:latin typeface="Helvetica" pitchFamily="34" charset="0"/>
              </a:rPr>
              <a:t>Bucket Hashing (</a:t>
            </a:r>
            <a:r>
              <a:rPr lang="en-US" dirty="0" smtClean="0"/>
              <a:t>review 4/4)</a:t>
            </a:r>
            <a:endParaRPr lang="en-US" dirty="0" smtClean="0">
              <a:latin typeface="Helvetica" pitchFamily="34" charset="0"/>
            </a:endParaRPr>
          </a:p>
        </p:txBody>
      </p:sp>
      <p:sp>
        <p:nvSpPr>
          <p:cNvPr id="26627" name="Rectangle 3"/>
          <p:cNvSpPr>
            <a:spLocks noGrp="1" noChangeArrowheads="1"/>
          </p:cNvSpPr>
          <p:nvPr>
            <p:ph type="body" idx="1"/>
          </p:nvPr>
        </p:nvSpPr>
        <p:spPr>
          <a:xfrm>
            <a:off x="455613" y="1143000"/>
            <a:ext cx="5564187" cy="5029200"/>
          </a:xfrm>
        </p:spPr>
        <p:txBody>
          <a:bodyPr/>
          <a:lstStyle/>
          <a:p>
            <a:pPr marL="609600" indent="-609600">
              <a:lnSpc>
                <a:spcPct val="80000"/>
              </a:lnSpc>
              <a:buFontTx/>
              <a:buNone/>
              <a:defRPr/>
            </a:pPr>
            <a:r>
              <a:rPr lang="en-US" sz="2400" b="1" dirty="0" smtClean="0">
                <a:solidFill>
                  <a:schemeClr val="accent2">
                    <a:lumMod val="75000"/>
                  </a:schemeClr>
                </a:solidFill>
                <a:latin typeface="Helvetica" pitchFamily="34" charset="0"/>
                <a:sym typeface="Symbol" pitchFamily="18" charset="2"/>
              </a:rPr>
              <a:t>Groups hash table slots into buckets.</a:t>
            </a:r>
          </a:p>
          <a:p>
            <a:pPr marL="990600" lvl="1" indent="-533400">
              <a:lnSpc>
                <a:spcPct val="80000"/>
              </a:lnSpc>
              <a:defRPr/>
            </a:pPr>
            <a:r>
              <a:rPr lang="en-US" sz="2400" dirty="0" smtClean="0">
                <a:latin typeface="Helvetica" pitchFamily="34" charset="0"/>
                <a:sym typeface="Symbol" pitchFamily="18" charset="2"/>
              </a:rPr>
              <a:t>Example: </a:t>
            </a:r>
            <a:r>
              <a:rPr lang="en-US" sz="2400" dirty="0" smtClean="0">
                <a:solidFill>
                  <a:schemeClr val="accent2"/>
                </a:solidFill>
                <a:latin typeface="Helvetica" pitchFamily="34" charset="0"/>
                <a:sym typeface="Symbol" pitchFamily="18" charset="2"/>
              </a:rPr>
              <a:t>8 slots/bucket, </a:t>
            </a:r>
            <a:r>
              <a:rPr lang="en-US" sz="2400" i="1" dirty="0" smtClean="0">
                <a:solidFill>
                  <a:schemeClr val="accent2"/>
                </a:solidFill>
                <a:latin typeface="Helvetica" pitchFamily="34" charset="0"/>
                <a:sym typeface="Symbol" pitchFamily="18" charset="2"/>
              </a:rPr>
              <a:t>M</a:t>
            </a:r>
            <a:r>
              <a:rPr lang="en-US" sz="2400" dirty="0" smtClean="0">
                <a:solidFill>
                  <a:schemeClr val="accent2"/>
                </a:solidFill>
                <a:latin typeface="Helvetica" pitchFamily="34" charset="0"/>
                <a:sym typeface="Symbol" pitchFamily="18" charset="2"/>
              </a:rPr>
              <a:t>=10</a:t>
            </a:r>
          </a:p>
          <a:p>
            <a:pPr marL="609600" indent="-609600">
              <a:lnSpc>
                <a:spcPct val="30000"/>
              </a:lnSpc>
              <a:buFontTx/>
              <a:buNone/>
              <a:defRPr/>
            </a:pPr>
            <a:endParaRPr lang="en-US" sz="2400" dirty="0" smtClean="0">
              <a:latin typeface="Helvetica" pitchFamily="34" charset="0"/>
              <a:sym typeface="Symbol" pitchFamily="18" charset="2"/>
            </a:endParaRPr>
          </a:p>
          <a:p>
            <a:pPr marL="609600" indent="-609600">
              <a:lnSpc>
                <a:spcPct val="80000"/>
              </a:lnSpc>
              <a:buFontTx/>
              <a:buNone/>
              <a:defRPr/>
            </a:pPr>
            <a:r>
              <a:rPr lang="en-US" sz="2400" b="1" dirty="0" smtClean="0">
                <a:solidFill>
                  <a:schemeClr val="accent2">
                    <a:lumMod val="75000"/>
                  </a:schemeClr>
                </a:solidFill>
                <a:latin typeface="Helvetica" pitchFamily="34" charset="0"/>
                <a:sym typeface="Symbol" pitchFamily="18" charset="2"/>
              </a:rPr>
              <a:t>Include an overflow bucket.</a:t>
            </a:r>
          </a:p>
          <a:p>
            <a:pPr marL="609600" indent="-609600">
              <a:lnSpc>
                <a:spcPct val="30000"/>
              </a:lnSpc>
              <a:buFontTx/>
              <a:buNone/>
              <a:defRPr/>
            </a:pPr>
            <a:endParaRPr lang="en-US" sz="2400" dirty="0" smtClean="0">
              <a:latin typeface="Helvetica" pitchFamily="34" charset="0"/>
              <a:sym typeface="Symbol" pitchFamily="18" charset="2"/>
            </a:endParaRPr>
          </a:p>
          <a:p>
            <a:pPr marL="609600" indent="-609600">
              <a:lnSpc>
                <a:spcPct val="80000"/>
              </a:lnSpc>
              <a:buFontTx/>
              <a:buNone/>
              <a:defRPr/>
            </a:pPr>
            <a:r>
              <a:rPr lang="en-US" sz="2400" dirty="0" smtClean="0">
                <a:latin typeface="Helvetica" pitchFamily="34" charset="0"/>
                <a:sym typeface="Symbol" pitchFamily="18" charset="2"/>
              </a:rPr>
              <a:t>Records hash to the first slot of the bucket, and fill bucket.  Go to overflow if necessary.</a:t>
            </a:r>
          </a:p>
          <a:p>
            <a:pPr marL="609600" indent="-609600">
              <a:lnSpc>
                <a:spcPct val="30000"/>
              </a:lnSpc>
              <a:buFontTx/>
              <a:buNone/>
              <a:defRPr/>
            </a:pPr>
            <a:endParaRPr lang="en-US" sz="2400" dirty="0" smtClean="0">
              <a:latin typeface="Helvetica" pitchFamily="34" charset="0"/>
              <a:sym typeface="Symbol" pitchFamily="18" charset="2"/>
            </a:endParaRPr>
          </a:p>
          <a:p>
            <a:pPr marL="609600" indent="-609600">
              <a:lnSpc>
                <a:spcPct val="80000"/>
              </a:lnSpc>
              <a:buFontTx/>
              <a:buNone/>
              <a:defRPr/>
            </a:pPr>
            <a:r>
              <a:rPr lang="en-US" sz="2400" dirty="0" smtClean="0">
                <a:latin typeface="Helvetica" pitchFamily="34" charset="0"/>
                <a:sym typeface="Symbol" pitchFamily="18" charset="2"/>
              </a:rPr>
              <a:t>When searching, first check the proper bucket.  Then check the overflow.</a:t>
            </a:r>
          </a:p>
          <a:p>
            <a:pPr marL="609600" indent="-609600">
              <a:lnSpc>
                <a:spcPct val="80000"/>
              </a:lnSpc>
              <a:buFontTx/>
              <a:buNone/>
              <a:defRPr/>
            </a:pPr>
            <a:r>
              <a:rPr lang="en-US" sz="2400" dirty="0" smtClean="0">
                <a:latin typeface="Helvetica" pitchFamily="34" charset="0"/>
                <a:sym typeface="Symbol" pitchFamily="18" charset="2"/>
              </a:rPr>
              <a:t>Expensive if overflow bucket contains many records</a:t>
            </a:r>
          </a:p>
          <a:p>
            <a:pPr marL="609600" indent="-609600">
              <a:lnSpc>
                <a:spcPct val="80000"/>
              </a:lnSpc>
              <a:buFontTx/>
              <a:buNone/>
              <a:defRPr/>
            </a:pPr>
            <a:r>
              <a:rPr lang="en-US" sz="2400" dirty="0" smtClean="0">
                <a:latin typeface="Helvetica" pitchFamily="34" charset="0"/>
                <a:sym typeface="Symbol" pitchFamily="18" charset="2"/>
              </a:rPr>
              <a:t>If stored on disk: set bucket size to a disk block: one disk access/op</a:t>
            </a:r>
          </a:p>
        </p:txBody>
      </p:sp>
      <p:sp>
        <p:nvSpPr>
          <p:cNvPr id="27652" name="Rectangle 4"/>
          <p:cNvSpPr>
            <a:spLocks noChangeArrowheads="1"/>
          </p:cNvSpPr>
          <p:nvPr/>
        </p:nvSpPr>
        <p:spPr bwMode="auto">
          <a:xfrm>
            <a:off x="6553200" y="1143000"/>
            <a:ext cx="762000" cy="5486400"/>
          </a:xfrm>
          <a:prstGeom prst="rect">
            <a:avLst/>
          </a:prstGeom>
          <a:noFill/>
          <a:ln w="9525">
            <a:solidFill>
              <a:schemeClr val="tx1"/>
            </a:solidFill>
            <a:miter lim="800000"/>
            <a:headEnd/>
            <a:tailEnd/>
          </a:ln>
        </p:spPr>
        <p:txBody>
          <a:bodyPr wrap="none" anchor="ctr"/>
          <a:lstStyle/>
          <a:p>
            <a:endParaRPr lang="en-US"/>
          </a:p>
        </p:txBody>
      </p:sp>
      <p:sp>
        <p:nvSpPr>
          <p:cNvPr id="27653" name="Rectangle 5"/>
          <p:cNvSpPr>
            <a:spLocks noChangeArrowheads="1"/>
          </p:cNvSpPr>
          <p:nvPr/>
        </p:nvSpPr>
        <p:spPr bwMode="auto">
          <a:xfrm>
            <a:off x="6553200" y="18288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4" name="Rectangle 6"/>
          <p:cNvSpPr>
            <a:spLocks noChangeArrowheads="1"/>
          </p:cNvSpPr>
          <p:nvPr/>
        </p:nvSpPr>
        <p:spPr bwMode="auto">
          <a:xfrm>
            <a:off x="6553200" y="25146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5" name="Rectangle 7"/>
          <p:cNvSpPr>
            <a:spLocks noChangeArrowheads="1"/>
          </p:cNvSpPr>
          <p:nvPr/>
        </p:nvSpPr>
        <p:spPr bwMode="auto">
          <a:xfrm>
            <a:off x="6553200" y="32004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6" name="Rectangle 8"/>
          <p:cNvSpPr>
            <a:spLocks noChangeArrowheads="1"/>
          </p:cNvSpPr>
          <p:nvPr/>
        </p:nvSpPr>
        <p:spPr bwMode="auto">
          <a:xfrm>
            <a:off x="6553200" y="38862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7" name="Rectangle 9"/>
          <p:cNvSpPr>
            <a:spLocks noChangeArrowheads="1"/>
          </p:cNvSpPr>
          <p:nvPr/>
        </p:nvSpPr>
        <p:spPr bwMode="auto">
          <a:xfrm>
            <a:off x="6553200" y="45720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8" name="Rectangle 10"/>
          <p:cNvSpPr>
            <a:spLocks noChangeArrowheads="1"/>
          </p:cNvSpPr>
          <p:nvPr/>
        </p:nvSpPr>
        <p:spPr bwMode="auto">
          <a:xfrm>
            <a:off x="6553200" y="11430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9" name="Rectangle 11"/>
          <p:cNvSpPr>
            <a:spLocks noChangeArrowheads="1"/>
          </p:cNvSpPr>
          <p:nvPr/>
        </p:nvSpPr>
        <p:spPr bwMode="auto">
          <a:xfrm>
            <a:off x="6553200" y="52578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60" name="Line 12"/>
          <p:cNvSpPr>
            <a:spLocks noChangeShapeType="1"/>
          </p:cNvSpPr>
          <p:nvPr/>
        </p:nvSpPr>
        <p:spPr bwMode="auto">
          <a:xfrm>
            <a:off x="6553200" y="1371600"/>
            <a:ext cx="762000" cy="0"/>
          </a:xfrm>
          <a:prstGeom prst="line">
            <a:avLst/>
          </a:prstGeom>
          <a:noFill/>
          <a:ln w="9525">
            <a:solidFill>
              <a:schemeClr val="tx1"/>
            </a:solidFill>
            <a:round/>
            <a:headEnd/>
            <a:tailEnd/>
          </a:ln>
        </p:spPr>
        <p:txBody>
          <a:bodyPr/>
          <a:lstStyle/>
          <a:p>
            <a:endParaRPr lang="en-US"/>
          </a:p>
        </p:txBody>
      </p:sp>
      <p:sp>
        <p:nvSpPr>
          <p:cNvPr id="27661" name="Line 13"/>
          <p:cNvSpPr>
            <a:spLocks noChangeShapeType="1"/>
          </p:cNvSpPr>
          <p:nvPr/>
        </p:nvSpPr>
        <p:spPr bwMode="auto">
          <a:xfrm>
            <a:off x="6553200" y="1447800"/>
            <a:ext cx="762000" cy="0"/>
          </a:xfrm>
          <a:prstGeom prst="line">
            <a:avLst/>
          </a:prstGeom>
          <a:noFill/>
          <a:ln w="9525">
            <a:solidFill>
              <a:schemeClr val="tx1"/>
            </a:solidFill>
            <a:round/>
            <a:headEnd/>
            <a:tailEnd/>
          </a:ln>
        </p:spPr>
        <p:txBody>
          <a:bodyPr/>
          <a:lstStyle/>
          <a:p>
            <a:endParaRPr lang="en-US"/>
          </a:p>
        </p:txBody>
      </p:sp>
      <p:sp>
        <p:nvSpPr>
          <p:cNvPr id="27662" name="Line 14"/>
          <p:cNvSpPr>
            <a:spLocks noChangeShapeType="1"/>
          </p:cNvSpPr>
          <p:nvPr/>
        </p:nvSpPr>
        <p:spPr bwMode="auto">
          <a:xfrm>
            <a:off x="6553200" y="1524000"/>
            <a:ext cx="762000" cy="0"/>
          </a:xfrm>
          <a:prstGeom prst="line">
            <a:avLst/>
          </a:prstGeom>
          <a:noFill/>
          <a:ln w="9525">
            <a:solidFill>
              <a:schemeClr val="tx1"/>
            </a:solidFill>
            <a:round/>
            <a:headEnd/>
            <a:tailEnd/>
          </a:ln>
        </p:spPr>
        <p:txBody>
          <a:bodyPr/>
          <a:lstStyle/>
          <a:p>
            <a:endParaRPr lang="en-US"/>
          </a:p>
        </p:txBody>
      </p:sp>
      <p:sp>
        <p:nvSpPr>
          <p:cNvPr id="27663" name="Line 15"/>
          <p:cNvSpPr>
            <a:spLocks noChangeShapeType="1"/>
          </p:cNvSpPr>
          <p:nvPr/>
        </p:nvSpPr>
        <p:spPr bwMode="auto">
          <a:xfrm>
            <a:off x="6553200" y="1600200"/>
            <a:ext cx="762000" cy="0"/>
          </a:xfrm>
          <a:prstGeom prst="line">
            <a:avLst/>
          </a:prstGeom>
          <a:noFill/>
          <a:ln w="9525">
            <a:solidFill>
              <a:schemeClr val="tx1"/>
            </a:solidFill>
            <a:round/>
            <a:headEnd/>
            <a:tailEnd/>
          </a:ln>
        </p:spPr>
        <p:txBody>
          <a:bodyPr/>
          <a:lstStyle/>
          <a:p>
            <a:endParaRPr lang="en-US"/>
          </a:p>
        </p:txBody>
      </p:sp>
      <p:sp>
        <p:nvSpPr>
          <p:cNvPr id="27664" name="Line 16"/>
          <p:cNvSpPr>
            <a:spLocks noChangeShapeType="1"/>
          </p:cNvSpPr>
          <p:nvPr/>
        </p:nvSpPr>
        <p:spPr bwMode="auto">
          <a:xfrm>
            <a:off x="6553200" y="1676400"/>
            <a:ext cx="762000" cy="0"/>
          </a:xfrm>
          <a:prstGeom prst="line">
            <a:avLst/>
          </a:prstGeom>
          <a:noFill/>
          <a:ln w="9525">
            <a:solidFill>
              <a:schemeClr val="tx1"/>
            </a:solidFill>
            <a:round/>
            <a:headEnd/>
            <a:tailEnd/>
          </a:ln>
        </p:spPr>
        <p:txBody>
          <a:bodyPr/>
          <a:lstStyle/>
          <a:p>
            <a:endParaRPr lang="en-US"/>
          </a:p>
        </p:txBody>
      </p:sp>
      <p:sp>
        <p:nvSpPr>
          <p:cNvPr id="27665" name="Line 17"/>
          <p:cNvSpPr>
            <a:spLocks noChangeShapeType="1"/>
          </p:cNvSpPr>
          <p:nvPr/>
        </p:nvSpPr>
        <p:spPr bwMode="auto">
          <a:xfrm>
            <a:off x="6553200" y="1752600"/>
            <a:ext cx="762000" cy="0"/>
          </a:xfrm>
          <a:prstGeom prst="line">
            <a:avLst/>
          </a:prstGeom>
          <a:noFill/>
          <a:ln w="9525">
            <a:solidFill>
              <a:schemeClr val="tx1"/>
            </a:solidFill>
            <a:round/>
            <a:headEnd/>
            <a:tailEnd/>
          </a:ln>
        </p:spPr>
        <p:txBody>
          <a:bodyPr/>
          <a:lstStyle/>
          <a:p>
            <a:endParaRPr lang="en-US"/>
          </a:p>
        </p:txBody>
      </p:sp>
      <p:sp>
        <p:nvSpPr>
          <p:cNvPr id="27666" name="Line 18"/>
          <p:cNvSpPr>
            <a:spLocks noChangeShapeType="1"/>
          </p:cNvSpPr>
          <p:nvPr/>
        </p:nvSpPr>
        <p:spPr bwMode="auto">
          <a:xfrm>
            <a:off x="6553200" y="2057400"/>
            <a:ext cx="762000" cy="0"/>
          </a:xfrm>
          <a:prstGeom prst="line">
            <a:avLst/>
          </a:prstGeom>
          <a:noFill/>
          <a:ln w="9525">
            <a:solidFill>
              <a:schemeClr val="tx1"/>
            </a:solidFill>
            <a:round/>
            <a:headEnd/>
            <a:tailEnd/>
          </a:ln>
        </p:spPr>
        <p:txBody>
          <a:bodyPr/>
          <a:lstStyle/>
          <a:p>
            <a:endParaRPr lang="en-US"/>
          </a:p>
        </p:txBody>
      </p:sp>
      <p:sp>
        <p:nvSpPr>
          <p:cNvPr id="27667" name="Line 19"/>
          <p:cNvSpPr>
            <a:spLocks noChangeShapeType="1"/>
          </p:cNvSpPr>
          <p:nvPr/>
        </p:nvSpPr>
        <p:spPr bwMode="auto">
          <a:xfrm>
            <a:off x="6553200" y="2133600"/>
            <a:ext cx="762000" cy="0"/>
          </a:xfrm>
          <a:prstGeom prst="line">
            <a:avLst/>
          </a:prstGeom>
          <a:noFill/>
          <a:ln w="9525">
            <a:solidFill>
              <a:schemeClr val="tx1"/>
            </a:solidFill>
            <a:round/>
            <a:headEnd/>
            <a:tailEnd/>
          </a:ln>
        </p:spPr>
        <p:txBody>
          <a:bodyPr/>
          <a:lstStyle/>
          <a:p>
            <a:endParaRPr lang="en-US"/>
          </a:p>
        </p:txBody>
      </p:sp>
      <p:sp>
        <p:nvSpPr>
          <p:cNvPr id="27668" name="Line 20"/>
          <p:cNvSpPr>
            <a:spLocks noChangeShapeType="1"/>
          </p:cNvSpPr>
          <p:nvPr/>
        </p:nvSpPr>
        <p:spPr bwMode="auto">
          <a:xfrm>
            <a:off x="6553200" y="2209800"/>
            <a:ext cx="762000" cy="0"/>
          </a:xfrm>
          <a:prstGeom prst="line">
            <a:avLst/>
          </a:prstGeom>
          <a:noFill/>
          <a:ln w="9525">
            <a:solidFill>
              <a:schemeClr val="tx1"/>
            </a:solidFill>
            <a:round/>
            <a:headEnd/>
            <a:tailEnd/>
          </a:ln>
        </p:spPr>
        <p:txBody>
          <a:bodyPr/>
          <a:lstStyle/>
          <a:p>
            <a:endParaRPr lang="en-US"/>
          </a:p>
        </p:txBody>
      </p:sp>
      <p:sp>
        <p:nvSpPr>
          <p:cNvPr id="27669" name="Line 21"/>
          <p:cNvSpPr>
            <a:spLocks noChangeShapeType="1"/>
          </p:cNvSpPr>
          <p:nvPr/>
        </p:nvSpPr>
        <p:spPr bwMode="auto">
          <a:xfrm>
            <a:off x="6553200" y="2286000"/>
            <a:ext cx="762000" cy="0"/>
          </a:xfrm>
          <a:prstGeom prst="line">
            <a:avLst/>
          </a:prstGeom>
          <a:noFill/>
          <a:ln w="9525">
            <a:solidFill>
              <a:schemeClr val="tx1"/>
            </a:solidFill>
            <a:round/>
            <a:headEnd/>
            <a:tailEnd/>
          </a:ln>
        </p:spPr>
        <p:txBody>
          <a:bodyPr/>
          <a:lstStyle/>
          <a:p>
            <a:endParaRPr lang="en-US"/>
          </a:p>
        </p:txBody>
      </p:sp>
      <p:sp>
        <p:nvSpPr>
          <p:cNvPr id="27670" name="Line 22"/>
          <p:cNvSpPr>
            <a:spLocks noChangeShapeType="1"/>
          </p:cNvSpPr>
          <p:nvPr/>
        </p:nvSpPr>
        <p:spPr bwMode="auto">
          <a:xfrm>
            <a:off x="6553200" y="2362200"/>
            <a:ext cx="762000" cy="0"/>
          </a:xfrm>
          <a:prstGeom prst="line">
            <a:avLst/>
          </a:prstGeom>
          <a:noFill/>
          <a:ln w="9525">
            <a:solidFill>
              <a:schemeClr val="tx1"/>
            </a:solidFill>
            <a:round/>
            <a:headEnd/>
            <a:tailEnd/>
          </a:ln>
        </p:spPr>
        <p:txBody>
          <a:bodyPr/>
          <a:lstStyle/>
          <a:p>
            <a:endParaRPr lang="en-US"/>
          </a:p>
        </p:txBody>
      </p:sp>
      <p:sp>
        <p:nvSpPr>
          <p:cNvPr id="27671" name="Line 23"/>
          <p:cNvSpPr>
            <a:spLocks noChangeShapeType="1"/>
          </p:cNvSpPr>
          <p:nvPr/>
        </p:nvSpPr>
        <p:spPr bwMode="auto">
          <a:xfrm>
            <a:off x="6553200" y="2438400"/>
            <a:ext cx="762000" cy="0"/>
          </a:xfrm>
          <a:prstGeom prst="line">
            <a:avLst/>
          </a:prstGeom>
          <a:noFill/>
          <a:ln w="9525">
            <a:solidFill>
              <a:schemeClr val="tx1"/>
            </a:solidFill>
            <a:round/>
            <a:headEnd/>
            <a:tailEnd/>
          </a:ln>
        </p:spPr>
        <p:txBody>
          <a:bodyPr/>
          <a:lstStyle/>
          <a:p>
            <a:endParaRPr lang="en-US"/>
          </a:p>
        </p:txBody>
      </p:sp>
      <p:sp>
        <p:nvSpPr>
          <p:cNvPr id="27672" name="Line 24"/>
          <p:cNvSpPr>
            <a:spLocks noChangeShapeType="1"/>
          </p:cNvSpPr>
          <p:nvPr/>
        </p:nvSpPr>
        <p:spPr bwMode="auto">
          <a:xfrm>
            <a:off x="6553200" y="2743200"/>
            <a:ext cx="762000" cy="0"/>
          </a:xfrm>
          <a:prstGeom prst="line">
            <a:avLst/>
          </a:prstGeom>
          <a:noFill/>
          <a:ln w="9525">
            <a:solidFill>
              <a:schemeClr val="tx1"/>
            </a:solidFill>
            <a:round/>
            <a:headEnd/>
            <a:tailEnd/>
          </a:ln>
        </p:spPr>
        <p:txBody>
          <a:bodyPr/>
          <a:lstStyle/>
          <a:p>
            <a:endParaRPr lang="en-US"/>
          </a:p>
        </p:txBody>
      </p:sp>
      <p:sp>
        <p:nvSpPr>
          <p:cNvPr id="27673" name="Line 25"/>
          <p:cNvSpPr>
            <a:spLocks noChangeShapeType="1"/>
          </p:cNvSpPr>
          <p:nvPr/>
        </p:nvSpPr>
        <p:spPr bwMode="auto">
          <a:xfrm>
            <a:off x="6553200" y="2819400"/>
            <a:ext cx="762000" cy="0"/>
          </a:xfrm>
          <a:prstGeom prst="line">
            <a:avLst/>
          </a:prstGeom>
          <a:noFill/>
          <a:ln w="9525">
            <a:solidFill>
              <a:schemeClr val="tx1"/>
            </a:solidFill>
            <a:round/>
            <a:headEnd/>
            <a:tailEnd/>
          </a:ln>
        </p:spPr>
        <p:txBody>
          <a:bodyPr/>
          <a:lstStyle/>
          <a:p>
            <a:endParaRPr lang="en-US"/>
          </a:p>
        </p:txBody>
      </p:sp>
      <p:sp>
        <p:nvSpPr>
          <p:cNvPr id="27674" name="Line 26"/>
          <p:cNvSpPr>
            <a:spLocks noChangeShapeType="1"/>
          </p:cNvSpPr>
          <p:nvPr/>
        </p:nvSpPr>
        <p:spPr bwMode="auto">
          <a:xfrm>
            <a:off x="6553200" y="2895600"/>
            <a:ext cx="762000" cy="0"/>
          </a:xfrm>
          <a:prstGeom prst="line">
            <a:avLst/>
          </a:prstGeom>
          <a:noFill/>
          <a:ln w="9525">
            <a:solidFill>
              <a:schemeClr val="tx1"/>
            </a:solidFill>
            <a:round/>
            <a:headEnd/>
            <a:tailEnd/>
          </a:ln>
        </p:spPr>
        <p:txBody>
          <a:bodyPr/>
          <a:lstStyle/>
          <a:p>
            <a:endParaRPr lang="en-US"/>
          </a:p>
        </p:txBody>
      </p:sp>
      <p:sp>
        <p:nvSpPr>
          <p:cNvPr id="27675" name="Line 27"/>
          <p:cNvSpPr>
            <a:spLocks noChangeShapeType="1"/>
          </p:cNvSpPr>
          <p:nvPr/>
        </p:nvSpPr>
        <p:spPr bwMode="auto">
          <a:xfrm>
            <a:off x="6553200" y="2971800"/>
            <a:ext cx="762000" cy="0"/>
          </a:xfrm>
          <a:prstGeom prst="line">
            <a:avLst/>
          </a:prstGeom>
          <a:noFill/>
          <a:ln w="9525">
            <a:solidFill>
              <a:schemeClr val="tx1"/>
            </a:solidFill>
            <a:round/>
            <a:headEnd/>
            <a:tailEnd/>
          </a:ln>
        </p:spPr>
        <p:txBody>
          <a:bodyPr/>
          <a:lstStyle/>
          <a:p>
            <a:endParaRPr lang="en-US"/>
          </a:p>
        </p:txBody>
      </p:sp>
      <p:sp>
        <p:nvSpPr>
          <p:cNvPr id="27676" name="Line 28"/>
          <p:cNvSpPr>
            <a:spLocks noChangeShapeType="1"/>
          </p:cNvSpPr>
          <p:nvPr/>
        </p:nvSpPr>
        <p:spPr bwMode="auto">
          <a:xfrm>
            <a:off x="6553200" y="3048000"/>
            <a:ext cx="762000" cy="0"/>
          </a:xfrm>
          <a:prstGeom prst="line">
            <a:avLst/>
          </a:prstGeom>
          <a:noFill/>
          <a:ln w="9525">
            <a:solidFill>
              <a:schemeClr val="tx1"/>
            </a:solidFill>
            <a:round/>
            <a:headEnd/>
            <a:tailEnd/>
          </a:ln>
        </p:spPr>
        <p:txBody>
          <a:bodyPr/>
          <a:lstStyle/>
          <a:p>
            <a:endParaRPr lang="en-US"/>
          </a:p>
        </p:txBody>
      </p:sp>
      <p:sp>
        <p:nvSpPr>
          <p:cNvPr id="27677" name="Line 29"/>
          <p:cNvSpPr>
            <a:spLocks noChangeShapeType="1"/>
          </p:cNvSpPr>
          <p:nvPr/>
        </p:nvSpPr>
        <p:spPr bwMode="auto">
          <a:xfrm>
            <a:off x="6553200" y="3124200"/>
            <a:ext cx="762000" cy="0"/>
          </a:xfrm>
          <a:prstGeom prst="line">
            <a:avLst/>
          </a:prstGeom>
          <a:noFill/>
          <a:ln w="9525">
            <a:solidFill>
              <a:schemeClr val="tx1"/>
            </a:solidFill>
            <a:round/>
            <a:headEnd/>
            <a:tailEnd/>
          </a:ln>
        </p:spPr>
        <p:txBody>
          <a:bodyPr/>
          <a:lstStyle/>
          <a:p>
            <a:endParaRPr lang="en-US"/>
          </a:p>
        </p:txBody>
      </p:sp>
      <p:sp>
        <p:nvSpPr>
          <p:cNvPr id="27678" name="Line 30"/>
          <p:cNvSpPr>
            <a:spLocks noChangeShapeType="1"/>
          </p:cNvSpPr>
          <p:nvPr/>
        </p:nvSpPr>
        <p:spPr bwMode="auto">
          <a:xfrm>
            <a:off x="6553200" y="3429000"/>
            <a:ext cx="762000" cy="0"/>
          </a:xfrm>
          <a:prstGeom prst="line">
            <a:avLst/>
          </a:prstGeom>
          <a:noFill/>
          <a:ln w="9525">
            <a:solidFill>
              <a:schemeClr val="tx1"/>
            </a:solidFill>
            <a:round/>
            <a:headEnd/>
            <a:tailEnd/>
          </a:ln>
        </p:spPr>
        <p:txBody>
          <a:bodyPr/>
          <a:lstStyle/>
          <a:p>
            <a:endParaRPr lang="en-US"/>
          </a:p>
        </p:txBody>
      </p:sp>
      <p:sp>
        <p:nvSpPr>
          <p:cNvPr id="27679" name="Line 31"/>
          <p:cNvSpPr>
            <a:spLocks noChangeShapeType="1"/>
          </p:cNvSpPr>
          <p:nvPr/>
        </p:nvSpPr>
        <p:spPr bwMode="auto">
          <a:xfrm>
            <a:off x="6553200" y="3505200"/>
            <a:ext cx="762000" cy="0"/>
          </a:xfrm>
          <a:prstGeom prst="line">
            <a:avLst/>
          </a:prstGeom>
          <a:noFill/>
          <a:ln w="9525">
            <a:solidFill>
              <a:schemeClr val="tx1"/>
            </a:solidFill>
            <a:round/>
            <a:headEnd/>
            <a:tailEnd/>
          </a:ln>
        </p:spPr>
        <p:txBody>
          <a:bodyPr/>
          <a:lstStyle/>
          <a:p>
            <a:endParaRPr lang="en-US"/>
          </a:p>
        </p:txBody>
      </p:sp>
      <p:sp>
        <p:nvSpPr>
          <p:cNvPr id="27680" name="Line 32"/>
          <p:cNvSpPr>
            <a:spLocks noChangeShapeType="1"/>
          </p:cNvSpPr>
          <p:nvPr/>
        </p:nvSpPr>
        <p:spPr bwMode="auto">
          <a:xfrm>
            <a:off x="6553200" y="3581400"/>
            <a:ext cx="762000" cy="0"/>
          </a:xfrm>
          <a:prstGeom prst="line">
            <a:avLst/>
          </a:prstGeom>
          <a:noFill/>
          <a:ln w="9525">
            <a:solidFill>
              <a:schemeClr val="tx1"/>
            </a:solidFill>
            <a:round/>
            <a:headEnd/>
            <a:tailEnd/>
          </a:ln>
        </p:spPr>
        <p:txBody>
          <a:bodyPr/>
          <a:lstStyle/>
          <a:p>
            <a:endParaRPr lang="en-US"/>
          </a:p>
        </p:txBody>
      </p:sp>
      <p:sp>
        <p:nvSpPr>
          <p:cNvPr id="27681" name="Line 33"/>
          <p:cNvSpPr>
            <a:spLocks noChangeShapeType="1"/>
          </p:cNvSpPr>
          <p:nvPr/>
        </p:nvSpPr>
        <p:spPr bwMode="auto">
          <a:xfrm>
            <a:off x="6553200" y="3657600"/>
            <a:ext cx="762000" cy="0"/>
          </a:xfrm>
          <a:prstGeom prst="line">
            <a:avLst/>
          </a:prstGeom>
          <a:noFill/>
          <a:ln w="9525">
            <a:solidFill>
              <a:schemeClr val="tx1"/>
            </a:solidFill>
            <a:round/>
            <a:headEnd/>
            <a:tailEnd/>
          </a:ln>
        </p:spPr>
        <p:txBody>
          <a:bodyPr/>
          <a:lstStyle/>
          <a:p>
            <a:endParaRPr lang="en-US"/>
          </a:p>
        </p:txBody>
      </p:sp>
      <p:sp>
        <p:nvSpPr>
          <p:cNvPr id="27682" name="Line 34"/>
          <p:cNvSpPr>
            <a:spLocks noChangeShapeType="1"/>
          </p:cNvSpPr>
          <p:nvPr/>
        </p:nvSpPr>
        <p:spPr bwMode="auto">
          <a:xfrm>
            <a:off x="6553200" y="3733800"/>
            <a:ext cx="762000" cy="0"/>
          </a:xfrm>
          <a:prstGeom prst="line">
            <a:avLst/>
          </a:prstGeom>
          <a:noFill/>
          <a:ln w="9525">
            <a:solidFill>
              <a:schemeClr val="tx1"/>
            </a:solidFill>
            <a:round/>
            <a:headEnd/>
            <a:tailEnd/>
          </a:ln>
        </p:spPr>
        <p:txBody>
          <a:bodyPr/>
          <a:lstStyle/>
          <a:p>
            <a:endParaRPr lang="en-US"/>
          </a:p>
        </p:txBody>
      </p:sp>
      <p:sp>
        <p:nvSpPr>
          <p:cNvPr id="27683" name="Line 35"/>
          <p:cNvSpPr>
            <a:spLocks noChangeShapeType="1"/>
          </p:cNvSpPr>
          <p:nvPr/>
        </p:nvSpPr>
        <p:spPr bwMode="auto">
          <a:xfrm>
            <a:off x="6553200" y="3810000"/>
            <a:ext cx="762000" cy="0"/>
          </a:xfrm>
          <a:prstGeom prst="line">
            <a:avLst/>
          </a:prstGeom>
          <a:noFill/>
          <a:ln w="9525">
            <a:solidFill>
              <a:schemeClr val="tx1"/>
            </a:solidFill>
            <a:round/>
            <a:headEnd/>
            <a:tailEnd/>
          </a:ln>
        </p:spPr>
        <p:txBody>
          <a:bodyPr/>
          <a:lstStyle/>
          <a:p>
            <a:endParaRPr lang="en-US"/>
          </a:p>
        </p:txBody>
      </p:sp>
      <p:sp>
        <p:nvSpPr>
          <p:cNvPr id="27684" name="Line 36"/>
          <p:cNvSpPr>
            <a:spLocks noChangeShapeType="1"/>
          </p:cNvSpPr>
          <p:nvPr/>
        </p:nvSpPr>
        <p:spPr bwMode="auto">
          <a:xfrm>
            <a:off x="6553200" y="4114800"/>
            <a:ext cx="762000" cy="0"/>
          </a:xfrm>
          <a:prstGeom prst="line">
            <a:avLst/>
          </a:prstGeom>
          <a:noFill/>
          <a:ln w="9525">
            <a:solidFill>
              <a:schemeClr val="tx1"/>
            </a:solidFill>
            <a:round/>
            <a:headEnd/>
            <a:tailEnd/>
          </a:ln>
        </p:spPr>
        <p:txBody>
          <a:bodyPr/>
          <a:lstStyle/>
          <a:p>
            <a:endParaRPr lang="en-US"/>
          </a:p>
        </p:txBody>
      </p:sp>
      <p:sp>
        <p:nvSpPr>
          <p:cNvPr id="27685" name="Line 37"/>
          <p:cNvSpPr>
            <a:spLocks noChangeShapeType="1"/>
          </p:cNvSpPr>
          <p:nvPr/>
        </p:nvSpPr>
        <p:spPr bwMode="auto">
          <a:xfrm>
            <a:off x="6553200" y="4191000"/>
            <a:ext cx="762000" cy="0"/>
          </a:xfrm>
          <a:prstGeom prst="line">
            <a:avLst/>
          </a:prstGeom>
          <a:noFill/>
          <a:ln w="9525">
            <a:solidFill>
              <a:schemeClr val="tx1"/>
            </a:solidFill>
            <a:round/>
            <a:headEnd/>
            <a:tailEnd/>
          </a:ln>
        </p:spPr>
        <p:txBody>
          <a:bodyPr/>
          <a:lstStyle/>
          <a:p>
            <a:endParaRPr lang="en-US"/>
          </a:p>
        </p:txBody>
      </p:sp>
      <p:sp>
        <p:nvSpPr>
          <p:cNvPr id="27686" name="Line 38"/>
          <p:cNvSpPr>
            <a:spLocks noChangeShapeType="1"/>
          </p:cNvSpPr>
          <p:nvPr/>
        </p:nvSpPr>
        <p:spPr bwMode="auto">
          <a:xfrm>
            <a:off x="6553200" y="4267200"/>
            <a:ext cx="762000" cy="0"/>
          </a:xfrm>
          <a:prstGeom prst="line">
            <a:avLst/>
          </a:prstGeom>
          <a:noFill/>
          <a:ln w="9525">
            <a:solidFill>
              <a:schemeClr val="tx1"/>
            </a:solidFill>
            <a:round/>
            <a:headEnd/>
            <a:tailEnd/>
          </a:ln>
        </p:spPr>
        <p:txBody>
          <a:bodyPr/>
          <a:lstStyle/>
          <a:p>
            <a:endParaRPr lang="en-US"/>
          </a:p>
        </p:txBody>
      </p:sp>
      <p:sp>
        <p:nvSpPr>
          <p:cNvPr id="27687" name="Line 39"/>
          <p:cNvSpPr>
            <a:spLocks noChangeShapeType="1"/>
          </p:cNvSpPr>
          <p:nvPr/>
        </p:nvSpPr>
        <p:spPr bwMode="auto">
          <a:xfrm>
            <a:off x="6553200" y="4343400"/>
            <a:ext cx="762000" cy="0"/>
          </a:xfrm>
          <a:prstGeom prst="line">
            <a:avLst/>
          </a:prstGeom>
          <a:noFill/>
          <a:ln w="9525">
            <a:solidFill>
              <a:schemeClr val="tx1"/>
            </a:solidFill>
            <a:round/>
            <a:headEnd/>
            <a:tailEnd/>
          </a:ln>
        </p:spPr>
        <p:txBody>
          <a:bodyPr/>
          <a:lstStyle/>
          <a:p>
            <a:endParaRPr lang="en-US"/>
          </a:p>
        </p:txBody>
      </p:sp>
      <p:sp>
        <p:nvSpPr>
          <p:cNvPr id="27688" name="Line 40"/>
          <p:cNvSpPr>
            <a:spLocks noChangeShapeType="1"/>
          </p:cNvSpPr>
          <p:nvPr/>
        </p:nvSpPr>
        <p:spPr bwMode="auto">
          <a:xfrm>
            <a:off x="6553200" y="4419600"/>
            <a:ext cx="762000" cy="0"/>
          </a:xfrm>
          <a:prstGeom prst="line">
            <a:avLst/>
          </a:prstGeom>
          <a:noFill/>
          <a:ln w="9525">
            <a:solidFill>
              <a:schemeClr val="tx1"/>
            </a:solidFill>
            <a:round/>
            <a:headEnd/>
            <a:tailEnd/>
          </a:ln>
        </p:spPr>
        <p:txBody>
          <a:bodyPr/>
          <a:lstStyle/>
          <a:p>
            <a:endParaRPr lang="en-US"/>
          </a:p>
        </p:txBody>
      </p:sp>
      <p:sp>
        <p:nvSpPr>
          <p:cNvPr id="27689" name="Line 41"/>
          <p:cNvSpPr>
            <a:spLocks noChangeShapeType="1"/>
          </p:cNvSpPr>
          <p:nvPr/>
        </p:nvSpPr>
        <p:spPr bwMode="auto">
          <a:xfrm>
            <a:off x="6553200" y="4495800"/>
            <a:ext cx="762000" cy="0"/>
          </a:xfrm>
          <a:prstGeom prst="line">
            <a:avLst/>
          </a:prstGeom>
          <a:noFill/>
          <a:ln w="9525">
            <a:solidFill>
              <a:schemeClr val="tx1"/>
            </a:solidFill>
            <a:round/>
            <a:headEnd/>
            <a:tailEnd/>
          </a:ln>
        </p:spPr>
        <p:txBody>
          <a:bodyPr/>
          <a:lstStyle/>
          <a:p>
            <a:endParaRPr lang="en-US"/>
          </a:p>
        </p:txBody>
      </p:sp>
      <p:sp>
        <p:nvSpPr>
          <p:cNvPr id="27690" name="Line 42"/>
          <p:cNvSpPr>
            <a:spLocks noChangeShapeType="1"/>
          </p:cNvSpPr>
          <p:nvPr/>
        </p:nvSpPr>
        <p:spPr bwMode="auto">
          <a:xfrm>
            <a:off x="6553200" y="4800600"/>
            <a:ext cx="762000" cy="0"/>
          </a:xfrm>
          <a:prstGeom prst="line">
            <a:avLst/>
          </a:prstGeom>
          <a:noFill/>
          <a:ln w="9525">
            <a:solidFill>
              <a:schemeClr val="tx1"/>
            </a:solidFill>
            <a:round/>
            <a:headEnd/>
            <a:tailEnd/>
          </a:ln>
        </p:spPr>
        <p:txBody>
          <a:bodyPr/>
          <a:lstStyle/>
          <a:p>
            <a:endParaRPr lang="en-US"/>
          </a:p>
        </p:txBody>
      </p:sp>
      <p:sp>
        <p:nvSpPr>
          <p:cNvPr id="27691" name="Line 43"/>
          <p:cNvSpPr>
            <a:spLocks noChangeShapeType="1"/>
          </p:cNvSpPr>
          <p:nvPr/>
        </p:nvSpPr>
        <p:spPr bwMode="auto">
          <a:xfrm>
            <a:off x="6553200" y="4876800"/>
            <a:ext cx="762000" cy="0"/>
          </a:xfrm>
          <a:prstGeom prst="line">
            <a:avLst/>
          </a:prstGeom>
          <a:noFill/>
          <a:ln w="9525">
            <a:solidFill>
              <a:schemeClr val="tx1"/>
            </a:solidFill>
            <a:round/>
            <a:headEnd/>
            <a:tailEnd/>
          </a:ln>
        </p:spPr>
        <p:txBody>
          <a:bodyPr/>
          <a:lstStyle/>
          <a:p>
            <a:endParaRPr lang="en-US"/>
          </a:p>
        </p:txBody>
      </p:sp>
      <p:sp>
        <p:nvSpPr>
          <p:cNvPr id="27692" name="Line 44"/>
          <p:cNvSpPr>
            <a:spLocks noChangeShapeType="1"/>
          </p:cNvSpPr>
          <p:nvPr/>
        </p:nvSpPr>
        <p:spPr bwMode="auto">
          <a:xfrm>
            <a:off x="6553200" y="4953000"/>
            <a:ext cx="762000" cy="0"/>
          </a:xfrm>
          <a:prstGeom prst="line">
            <a:avLst/>
          </a:prstGeom>
          <a:noFill/>
          <a:ln w="9525">
            <a:solidFill>
              <a:schemeClr val="tx1"/>
            </a:solidFill>
            <a:round/>
            <a:headEnd/>
            <a:tailEnd/>
          </a:ln>
        </p:spPr>
        <p:txBody>
          <a:bodyPr/>
          <a:lstStyle/>
          <a:p>
            <a:endParaRPr lang="en-US"/>
          </a:p>
        </p:txBody>
      </p:sp>
      <p:sp>
        <p:nvSpPr>
          <p:cNvPr id="27693" name="Line 45"/>
          <p:cNvSpPr>
            <a:spLocks noChangeShapeType="1"/>
          </p:cNvSpPr>
          <p:nvPr/>
        </p:nvSpPr>
        <p:spPr bwMode="auto">
          <a:xfrm>
            <a:off x="6553200" y="5029200"/>
            <a:ext cx="762000" cy="0"/>
          </a:xfrm>
          <a:prstGeom prst="line">
            <a:avLst/>
          </a:prstGeom>
          <a:noFill/>
          <a:ln w="9525">
            <a:solidFill>
              <a:schemeClr val="tx1"/>
            </a:solidFill>
            <a:round/>
            <a:headEnd/>
            <a:tailEnd/>
          </a:ln>
        </p:spPr>
        <p:txBody>
          <a:bodyPr/>
          <a:lstStyle/>
          <a:p>
            <a:endParaRPr lang="en-US"/>
          </a:p>
        </p:txBody>
      </p:sp>
      <p:sp>
        <p:nvSpPr>
          <p:cNvPr id="27694" name="Line 46"/>
          <p:cNvSpPr>
            <a:spLocks noChangeShapeType="1"/>
          </p:cNvSpPr>
          <p:nvPr/>
        </p:nvSpPr>
        <p:spPr bwMode="auto">
          <a:xfrm>
            <a:off x="6553200" y="5105400"/>
            <a:ext cx="762000" cy="0"/>
          </a:xfrm>
          <a:prstGeom prst="line">
            <a:avLst/>
          </a:prstGeom>
          <a:noFill/>
          <a:ln w="9525">
            <a:solidFill>
              <a:schemeClr val="tx1"/>
            </a:solidFill>
            <a:round/>
            <a:headEnd/>
            <a:tailEnd/>
          </a:ln>
        </p:spPr>
        <p:txBody>
          <a:bodyPr/>
          <a:lstStyle/>
          <a:p>
            <a:endParaRPr lang="en-US"/>
          </a:p>
        </p:txBody>
      </p:sp>
      <p:sp>
        <p:nvSpPr>
          <p:cNvPr id="27695" name="Line 47"/>
          <p:cNvSpPr>
            <a:spLocks noChangeShapeType="1"/>
          </p:cNvSpPr>
          <p:nvPr/>
        </p:nvSpPr>
        <p:spPr bwMode="auto">
          <a:xfrm>
            <a:off x="6553200" y="5181600"/>
            <a:ext cx="762000" cy="0"/>
          </a:xfrm>
          <a:prstGeom prst="line">
            <a:avLst/>
          </a:prstGeom>
          <a:noFill/>
          <a:ln w="9525">
            <a:solidFill>
              <a:schemeClr val="tx1"/>
            </a:solidFill>
            <a:round/>
            <a:headEnd/>
            <a:tailEnd/>
          </a:ln>
        </p:spPr>
        <p:txBody>
          <a:bodyPr/>
          <a:lstStyle/>
          <a:p>
            <a:endParaRPr lang="en-US"/>
          </a:p>
        </p:txBody>
      </p:sp>
      <p:sp>
        <p:nvSpPr>
          <p:cNvPr id="27696" name="Line 48"/>
          <p:cNvSpPr>
            <a:spLocks noChangeShapeType="1"/>
          </p:cNvSpPr>
          <p:nvPr/>
        </p:nvSpPr>
        <p:spPr bwMode="auto">
          <a:xfrm>
            <a:off x="6553200" y="5486400"/>
            <a:ext cx="762000" cy="0"/>
          </a:xfrm>
          <a:prstGeom prst="line">
            <a:avLst/>
          </a:prstGeom>
          <a:noFill/>
          <a:ln w="9525">
            <a:solidFill>
              <a:schemeClr val="tx1"/>
            </a:solidFill>
            <a:round/>
            <a:headEnd/>
            <a:tailEnd/>
          </a:ln>
        </p:spPr>
        <p:txBody>
          <a:bodyPr/>
          <a:lstStyle/>
          <a:p>
            <a:endParaRPr lang="en-US"/>
          </a:p>
        </p:txBody>
      </p:sp>
      <p:sp>
        <p:nvSpPr>
          <p:cNvPr id="27697" name="Line 49"/>
          <p:cNvSpPr>
            <a:spLocks noChangeShapeType="1"/>
          </p:cNvSpPr>
          <p:nvPr/>
        </p:nvSpPr>
        <p:spPr bwMode="auto">
          <a:xfrm>
            <a:off x="6553200" y="5562600"/>
            <a:ext cx="762000" cy="0"/>
          </a:xfrm>
          <a:prstGeom prst="line">
            <a:avLst/>
          </a:prstGeom>
          <a:noFill/>
          <a:ln w="9525">
            <a:solidFill>
              <a:schemeClr val="tx1"/>
            </a:solidFill>
            <a:round/>
            <a:headEnd/>
            <a:tailEnd/>
          </a:ln>
        </p:spPr>
        <p:txBody>
          <a:bodyPr/>
          <a:lstStyle/>
          <a:p>
            <a:endParaRPr lang="en-US"/>
          </a:p>
        </p:txBody>
      </p:sp>
      <p:sp>
        <p:nvSpPr>
          <p:cNvPr id="27698" name="Line 50"/>
          <p:cNvSpPr>
            <a:spLocks noChangeShapeType="1"/>
          </p:cNvSpPr>
          <p:nvPr/>
        </p:nvSpPr>
        <p:spPr bwMode="auto">
          <a:xfrm>
            <a:off x="6553200" y="5638800"/>
            <a:ext cx="762000" cy="0"/>
          </a:xfrm>
          <a:prstGeom prst="line">
            <a:avLst/>
          </a:prstGeom>
          <a:noFill/>
          <a:ln w="9525">
            <a:solidFill>
              <a:schemeClr val="tx1"/>
            </a:solidFill>
            <a:round/>
            <a:headEnd/>
            <a:tailEnd/>
          </a:ln>
        </p:spPr>
        <p:txBody>
          <a:bodyPr/>
          <a:lstStyle/>
          <a:p>
            <a:endParaRPr lang="en-US"/>
          </a:p>
        </p:txBody>
      </p:sp>
      <p:sp>
        <p:nvSpPr>
          <p:cNvPr id="27699" name="Line 51"/>
          <p:cNvSpPr>
            <a:spLocks noChangeShapeType="1"/>
          </p:cNvSpPr>
          <p:nvPr/>
        </p:nvSpPr>
        <p:spPr bwMode="auto">
          <a:xfrm>
            <a:off x="6553200" y="5715000"/>
            <a:ext cx="762000" cy="0"/>
          </a:xfrm>
          <a:prstGeom prst="line">
            <a:avLst/>
          </a:prstGeom>
          <a:noFill/>
          <a:ln w="9525">
            <a:solidFill>
              <a:schemeClr val="tx1"/>
            </a:solidFill>
            <a:round/>
            <a:headEnd/>
            <a:tailEnd/>
          </a:ln>
        </p:spPr>
        <p:txBody>
          <a:bodyPr/>
          <a:lstStyle/>
          <a:p>
            <a:endParaRPr lang="en-US"/>
          </a:p>
        </p:txBody>
      </p:sp>
      <p:sp>
        <p:nvSpPr>
          <p:cNvPr id="27700" name="Line 52"/>
          <p:cNvSpPr>
            <a:spLocks noChangeShapeType="1"/>
          </p:cNvSpPr>
          <p:nvPr/>
        </p:nvSpPr>
        <p:spPr bwMode="auto">
          <a:xfrm>
            <a:off x="6553200" y="5791200"/>
            <a:ext cx="762000" cy="0"/>
          </a:xfrm>
          <a:prstGeom prst="line">
            <a:avLst/>
          </a:prstGeom>
          <a:noFill/>
          <a:ln w="9525">
            <a:solidFill>
              <a:schemeClr val="tx1"/>
            </a:solidFill>
            <a:round/>
            <a:headEnd/>
            <a:tailEnd/>
          </a:ln>
        </p:spPr>
        <p:txBody>
          <a:bodyPr/>
          <a:lstStyle/>
          <a:p>
            <a:endParaRPr lang="en-US"/>
          </a:p>
        </p:txBody>
      </p:sp>
      <p:sp>
        <p:nvSpPr>
          <p:cNvPr id="27701" name="Line 53"/>
          <p:cNvSpPr>
            <a:spLocks noChangeShapeType="1"/>
          </p:cNvSpPr>
          <p:nvPr/>
        </p:nvSpPr>
        <p:spPr bwMode="auto">
          <a:xfrm>
            <a:off x="6553200" y="5867400"/>
            <a:ext cx="762000" cy="0"/>
          </a:xfrm>
          <a:prstGeom prst="line">
            <a:avLst/>
          </a:prstGeom>
          <a:noFill/>
          <a:ln w="9525">
            <a:solidFill>
              <a:schemeClr val="tx1"/>
            </a:solidFill>
            <a:round/>
            <a:headEnd/>
            <a:tailEnd/>
          </a:ln>
        </p:spPr>
        <p:txBody>
          <a:bodyPr/>
          <a:lstStyle/>
          <a:p>
            <a:endParaRPr lang="en-US"/>
          </a:p>
        </p:txBody>
      </p:sp>
      <p:sp>
        <p:nvSpPr>
          <p:cNvPr id="27702" name="Line 54"/>
          <p:cNvSpPr>
            <a:spLocks noChangeShapeType="1"/>
          </p:cNvSpPr>
          <p:nvPr/>
        </p:nvSpPr>
        <p:spPr bwMode="auto">
          <a:xfrm>
            <a:off x="6553200" y="6172200"/>
            <a:ext cx="762000" cy="0"/>
          </a:xfrm>
          <a:prstGeom prst="line">
            <a:avLst/>
          </a:prstGeom>
          <a:noFill/>
          <a:ln w="9525">
            <a:solidFill>
              <a:schemeClr val="tx1"/>
            </a:solidFill>
            <a:round/>
            <a:headEnd/>
            <a:tailEnd/>
          </a:ln>
        </p:spPr>
        <p:txBody>
          <a:bodyPr/>
          <a:lstStyle/>
          <a:p>
            <a:endParaRPr lang="en-US"/>
          </a:p>
        </p:txBody>
      </p:sp>
      <p:sp>
        <p:nvSpPr>
          <p:cNvPr id="27703" name="Line 55"/>
          <p:cNvSpPr>
            <a:spLocks noChangeShapeType="1"/>
          </p:cNvSpPr>
          <p:nvPr/>
        </p:nvSpPr>
        <p:spPr bwMode="auto">
          <a:xfrm>
            <a:off x="6553200" y="6248400"/>
            <a:ext cx="762000" cy="0"/>
          </a:xfrm>
          <a:prstGeom prst="line">
            <a:avLst/>
          </a:prstGeom>
          <a:noFill/>
          <a:ln w="9525">
            <a:solidFill>
              <a:schemeClr val="tx1"/>
            </a:solidFill>
            <a:round/>
            <a:headEnd/>
            <a:tailEnd/>
          </a:ln>
        </p:spPr>
        <p:txBody>
          <a:bodyPr/>
          <a:lstStyle/>
          <a:p>
            <a:endParaRPr lang="en-US"/>
          </a:p>
        </p:txBody>
      </p:sp>
      <p:sp>
        <p:nvSpPr>
          <p:cNvPr id="27704" name="Line 56"/>
          <p:cNvSpPr>
            <a:spLocks noChangeShapeType="1"/>
          </p:cNvSpPr>
          <p:nvPr/>
        </p:nvSpPr>
        <p:spPr bwMode="auto">
          <a:xfrm>
            <a:off x="6553200" y="6324600"/>
            <a:ext cx="762000" cy="0"/>
          </a:xfrm>
          <a:prstGeom prst="line">
            <a:avLst/>
          </a:prstGeom>
          <a:noFill/>
          <a:ln w="9525">
            <a:solidFill>
              <a:schemeClr val="tx1"/>
            </a:solidFill>
            <a:round/>
            <a:headEnd/>
            <a:tailEnd/>
          </a:ln>
        </p:spPr>
        <p:txBody>
          <a:bodyPr/>
          <a:lstStyle/>
          <a:p>
            <a:endParaRPr lang="en-US"/>
          </a:p>
        </p:txBody>
      </p:sp>
      <p:sp>
        <p:nvSpPr>
          <p:cNvPr id="27705" name="Line 57"/>
          <p:cNvSpPr>
            <a:spLocks noChangeShapeType="1"/>
          </p:cNvSpPr>
          <p:nvPr/>
        </p:nvSpPr>
        <p:spPr bwMode="auto">
          <a:xfrm>
            <a:off x="6553200" y="6400800"/>
            <a:ext cx="762000" cy="0"/>
          </a:xfrm>
          <a:prstGeom prst="line">
            <a:avLst/>
          </a:prstGeom>
          <a:noFill/>
          <a:ln w="9525">
            <a:solidFill>
              <a:schemeClr val="tx1"/>
            </a:solidFill>
            <a:round/>
            <a:headEnd/>
            <a:tailEnd/>
          </a:ln>
        </p:spPr>
        <p:txBody>
          <a:bodyPr/>
          <a:lstStyle/>
          <a:p>
            <a:endParaRPr lang="en-US"/>
          </a:p>
        </p:txBody>
      </p:sp>
      <p:sp>
        <p:nvSpPr>
          <p:cNvPr id="27706" name="Line 58"/>
          <p:cNvSpPr>
            <a:spLocks noChangeShapeType="1"/>
          </p:cNvSpPr>
          <p:nvPr/>
        </p:nvSpPr>
        <p:spPr bwMode="auto">
          <a:xfrm>
            <a:off x="6553200" y="6477000"/>
            <a:ext cx="762000" cy="0"/>
          </a:xfrm>
          <a:prstGeom prst="line">
            <a:avLst/>
          </a:prstGeom>
          <a:noFill/>
          <a:ln w="9525">
            <a:solidFill>
              <a:schemeClr val="tx1"/>
            </a:solidFill>
            <a:round/>
            <a:headEnd/>
            <a:tailEnd/>
          </a:ln>
        </p:spPr>
        <p:txBody>
          <a:bodyPr/>
          <a:lstStyle/>
          <a:p>
            <a:endParaRPr lang="en-US"/>
          </a:p>
        </p:txBody>
      </p:sp>
      <p:sp>
        <p:nvSpPr>
          <p:cNvPr id="27707" name="Line 59"/>
          <p:cNvSpPr>
            <a:spLocks noChangeShapeType="1"/>
          </p:cNvSpPr>
          <p:nvPr/>
        </p:nvSpPr>
        <p:spPr bwMode="auto">
          <a:xfrm>
            <a:off x="6553200" y="6553200"/>
            <a:ext cx="762000" cy="0"/>
          </a:xfrm>
          <a:prstGeom prst="line">
            <a:avLst/>
          </a:prstGeom>
          <a:noFill/>
          <a:ln w="9525">
            <a:solidFill>
              <a:schemeClr val="tx1"/>
            </a:solidFill>
            <a:round/>
            <a:headEnd/>
            <a:tailEnd/>
          </a:ln>
        </p:spPr>
        <p:txBody>
          <a:bodyPr/>
          <a:lstStyle/>
          <a:p>
            <a:endParaRPr lang="en-US"/>
          </a:p>
        </p:txBody>
      </p:sp>
      <p:sp>
        <p:nvSpPr>
          <p:cNvPr id="27708" name="Rectangle 60"/>
          <p:cNvSpPr>
            <a:spLocks noChangeArrowheads="1"/>
          </p:cNvSpPr>
          <p:nvPr/>
        </p:nvSpPr>
        <p:spPr bwMode="auto">
          <a:xfrm>
            <a:off x="6553200" y="59436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709" name="Rectangle 61"/>
          <p:cNvSpPr>
            <a:spLocks noChangeArrowheads="1"/>
          </p:cNvSpPr>
          <p:nvPr/>
        </p:nvSpPr>
        <p:spPr bwMode="auto">
          <a:xfrm>
            <a:off x="7772400" y="1143000"/>
            <a:ext cx="762000" cy="5486400"/>
          </a:xfrm>
          <a:prstGeom prst="rect">
            <a:avLst/>
          </a:prstGeom>
          <a:noFill/>
          <a:ln w="9525">
            <a:solidFill>
              <a:schemeClr val="tx1"/>
            </a:solidFill>
            <a:miter lim="800000"/>
            <a:headEnd/>
            <a:tailEnd/>
          </a:ln>
        </p:spPr>
        <p:txBody>
          <a:bodyPr wrap="none" anchor="ctr"/>
          <a:lstStyle/>
          <a:p>
            <a:endParaRPr lang="en-US"/>
          </a:p>
        </p:txBody>
      </p:sp>
      <p:sp>
        <p:nvSpPr>
          <p:cNvPr id="27710" name="Line 69"/>
          <p:cNvSpPr>
            <a:spLocks noChangeShapeType="1"/>
          </p:cNvSpPr>
          <p:nvPr/>
        </p:nvSpPr>
        <p:spPr bwMode="auto">
          <a:xfrm>
            <a:off x="7772400" y="1371600"/>
            <a:ext cx="762000" cy="0"/>
          </a:xfrm>
          <a:prstGeom prst="line">
            <a:avLst/>
          </a:prstGeom>
          <a:noFill/>
          <a:ln w="9525">
            <a:solidFill>
              <a:schemeClr val="tx1"/>
            </a:solidFill>
            <a:round/>
            <a:headEnd/>
            <a:tailEnd/>
          </a:ln>
        </p:spPr>
        <p:txBody>
          <a:bodyPr/>
          <a:lstStyle/>
          <a:p>
            <a:endParaRPr lang="en-US"/>
          </a:p>
        </p:txBody>
      </p:sp>
      <p:sp>
        <p:nvSpPr>
          <p:cNvPr id="27711" name="Line 70"/>
          <p:cNvSpPr>
            <a:spLocks noChangeShapeType="1"/>
          </p:cNvSpPr>
          <p:nvPr/>
        </p:nvSpPr>
        <p:spPr bwMode="auto">
          <a:xfrm>
            <a:off x="7772400" y="1447800"/>
            <a:ext cx="762000" cy="0"/>
          </a:xfrm>
          <a:prstGeom prst="line">
            <a:avLst/>
          </a:prstGeom>
          <a:noFill/>
          <a:ln w="9525">
            <a:solidFill>
              <a:schemeClr val="tx1"/>
            </a:solidFill>
            <a:round/>
            <a:headEnd/>
            <a:tailEnd/>
          </a:ln>
        </p:spPr>
        <p:txBody>
          <a:bodyPr/>
          <a:lstStyle/>
          <a:p>
            <a:endParaRPr lang="en-US"/>
          </a:p>
        </p:txBody>
      </p:sp>
      <p:sp>
        <p:nvSpPr>
          <p:cNvPr id="27712" name="Line 71"/>
          <p:cNvSpPr>
            <a:spLocks noChangeShapeType="1"/>
          </p:cNvSpPr>
          <p:nvPr/>
        </p:nvSpPr>
        <p:spPr bwMode="auto">
          <a:xfrm>
            <a:off x="7772400" y="1524000"/>
            <a:ext cx="762000" cy="0"/>
          </a:xfrm>
          <a:prstGeom prst="line">
            <a:avLst/>
          </a:prstGeom>
          <a:noFill/>
          <a:ln w="9525">
            <a:solidFill>
              <a:schemeClr val="tx1"/>
            </a:solidFill>
            <a:round/>
            <a:headEnd/>
            <a:tailEnd/>
          </a:ln>
        </p:spPr>
        <p:txBody>
          <a:bodyPr/>
          <a:lstStyle/>
          <a:p>
            <a:endParaRPr lang="en-US"/>
          </a:p>
        </p:txBody>
      </p:sp>
      <p:sp>
        <p:nvSpPr>
          <p:cNvPr id="27713" name="Line 72"/>
          <p:cNvSpPr>
            <a:spLocks noChangeShapeType="1"/>
          </p:cNvSpPr>
          <p:nvPr/>
        </p:nvSpPr>
        <p:spPr bwMode="auto">
          <a:xfrm>
            <a:off x="7772400" y="1600200"/>
            <a:ext cx="762000" cy="0"/>
          </a:xfrm>
          <a:prstGeom prst="line">
            <a:avLst/>
          </a:prstGeom>
          <a:noFill/>
          <a:ln w="9525">
            <a:solidFill>
              <a:schemeClr val="tx1"/>
            </a:solidFill>
            <a:round/>
            <a:headEnd/>
            <a:tailEnd/>
          </a:ln>
        </p:spPr>
        <p:txBody>
          <a:bodyPr/>
          <a:lstStyle/>
          <a:p>
            <a:endParaRPr lang="en-US"/>
          </a:p>
        </p:txBody>
      </p:sp>
      <p:sp>
        <p:nvSpPr>
          <p:cNvPr id="27714" name="Line 73"/>
          <p:cNvSpPr>
            <a:spLocks noChangeShapeType="1"/>
          </p:cNvSpPr>
          <p:nvPr/>
        </p:nvSpPr>
        <p:spPr bwMode="auto">
          <a:xfrm>
            <a:off x="7772400" y="1676400"/>
            <a:ext cx="762000" cy="0"/>
          </a:xfrm>
          <a:prstGeom prst="line">
            <a:avLst/>
          </a:prstGeom>
          <a:noFill/>
          <a:ln w="9525">
            <a:solidFill>
              <a:schemeClr val="tx1"/>
            </a:solidFill>
            <a:round/>
            <a:headEnd/>
            <a:tailEnd/>
          </a:ln>
        </p:spPr>
        <p:txBody>
          <a:bodyPr/>
          <a:lstStyle/>
          <a:p>
            <a:endParaRPr lang="en-US"/>
          </a:p>
        </p:txBody>
      </p:sp>
      <p:sp>
        <p:nvSpPr>
          <p:cNvPr id="27715" name="Line 74"/>
          <p:cNvSpPr>
            <a:spLocks noChangeShapeType="1"/>
          </p:cNvSpPr>
          <p:nvPr/>
        </p:nvSpPr>
        <p:spPr bwMode="auto">
          <a:xfrm>
            <a:off x="7772400" y="1752600"/>
            <a:ext cx="762000" cy="0"/>
          </a:xfrm>
          <a:prstGeom prst="line">
            <a:avLst/>
          </a:prstGeom>
          <a:noFill/>
          <a:ln w="9525">
            <a:solidFill>
              <a:schemeClr val="tx1"/>
            </a:solidFill>
            <a:round/>
            <a:headEnd/>
            <a:tailEnd/>
          </a:ln>
        </p:spPr>
        <p:txBody>
          <a:bodyPr/>
          <a:lstStyle/>
          <a:p>
            <a:endParaRPr lang="en-US"/>
          </a:p>
        </p:txBody>
      </p:sp>
      <p:sp>
        <p:nvSpPr>
          <p:cNvPr id="27716" name="Line 75"/>
          <p:cNvSpPr>
            <a:spLocks noChangeShapeType="1"/>
          </p:cNvSpPr>
          <p:nvPr/>
        </p:nvSpPr>
        <p:spPr bwMode="auto">
          <a:xfrm>
            <a:off x="7772400" y="2057400"/>
            <a:ext cx="762000" cy="0"/>
          </a:xfrm>
          <a:prstGeom prst="line">
            <a:avLst/>
          </a:prstGeom>
          <a:noFill/>
          <a:ln w="9525">
            <a:solidFill>
              <a:schemeClr val="tx1"/>
            </a:solidFill>
            <a:round/>
            <a:headEnd/>
            <a:tailEnd/>
          </a:ln>
        </p:spPr>
        <p:txBody>
          <a:bodyPr/>
          <a:lstStyle/>
          <a:p>
            <a:endParaRPr lang="en-US"/>
          </a:p>
        </p:txBody>
      </p:sp>
      <p:sp>
        <p:nvSpPr>
          <p:cNvPr id="27717" name="Line 76"/>
          <p:cNvSpPr>
            <a:spLocks noChangeShapeType="1"/>
          </p:cNvSpPr>
          <p:nvPr/>
        </p:nvSpPr>
        <p:spPr bwMode="auto">
          <a:xfrm>
            <a:off x="7772400" y="2133600"/>
            <a:ext cx="762000" cy="0"/>
          </a:xfrm>
          <a:prstGeom prst="line">
            <a:avLst/>
          </a:prstGeom>
          <a:noFill/>
          <a:ln w="9525">
            <a:solidFill>
              <a:schemeClr val="tx1"/>
            </a:solidFill>
            <a:round/>
            <a:headEnd/>
            <a:tailEnd/>
          </a:ln>
        </p:spPr>
        <p:txBody>
          <a:bodyPr/>
          <a:lstStyle/>
          <a:p>
            <a:endParaRPr lang="en-US"/>
          </a:p>
        </p:txBody>
      </p:sp>
      <p:sp>
        <p:nvSpPr>
          <p:cNvPr id="27718" name="Line 77"/>
          <p:cNvSpPr>
            <a:spLocks noChangeShapeType="1"/>
          </p:cNvSpPr>
          <p:nvPr/>
        </p:nvSpPr>
        <p:spPr bwMode="auto">
          <a:xfrm>
            <a:off x="7772400" y="2209800"/>
            <a:ext cx="762000" cy="0"/>
          </a:xfrm>
          <a:prstGeom prst="line">
            <a:avLst/>
          </a:prstGeom>
          <a:noFill/>
          <a:ln w="9525">
            <a:solidFill>
              <a:schemeClr val="tx1"/>
            </a:solidFill>
            <a:round/>
            <a:headEnd/>
            <a:tailEnd/>
          </a:ln>
        </p:spPr>
        <p:txBody>
          <a:bodyPr/>
          <a:lstStyle/>
          <a:p>
            <a:endParaRPr lang="en-US"/>
          </a:p>
        </p:txBody>
      </p:sp>
      <p:sp>
        <p:nvSpPr>
          <p:cNvPr id="27719" name="Line 78"/>
          <p:cNvSpPr>
            <a:spLocks noChangeShapeType="1"/>
          </p:cNvSpPr>
          <p:nvPr/>
        </p:nvSpPr>
        <p:spPr bwMode="auto">
          <a:xfrm>
            <a:off x="7772400" y="2286000"/>
            <a:ext cx="762000" cy="0"/>
          </a:xfrm>
          <a:prstGeom prst="line">
            <a:avLst/>
          </a:prstGeom>
          <a:noFill/>
          <a:ln w="9525">
            <a:solidFill>
              <a:schemeClr val="tx1"/>
            </a:solidFill>
            <a:round/>
            <a:headEnd/>
            <a:tailEnd/>
          </a:ln>
        </p:spPr>
        <p:txBody>
          <a:bodyPr/>
          <a:lstStyle/>
          <a:p>
            <a:endParaRPr lang="en-US"/>
          </a:p>
        </p:txBody>
      </p:sp>
      <p:sp>
        <p:nvSpPr>
          <p:cNvPr id="27720" name="Line 79"/>
          <p:cNvSpPr>
            <a:spLocks noChangeShapeType="1"/>
          </p:cNvSpPr>
          <p:nvPr/>
        </p:nvSpPr>
        <p:spPr bwMode="auto">
          <a:xfrm>
            <a:off x="7772400" y="2362200"/>
            <a:ext cx="762000" cy="0"/>
          </a:xfrm>
          <a:prstGeom prst="line">
            <a:avLst/>
          </a:prstGeom>
          <a:noFill/>
          <a:ln w="9525">
            <a:solidFill>
              <a:schemeClr val="tx1"/>
            </a:solidFill>
            <a:round/>
            <a:headEnd/>
            <a:tailEnd/>
          </a:ln>
        </p:spPr>
        <p:txBody>
          <a:bodyPr/>
          <a:lstStyle/>
          <a:p>
            <a:endParaRPr lang="en-US"/>
          </a:p>
        </p:txBody>
      </p:sp>
      <p:sp>
        <p:nvSpPr>
          <p:cNvPr id="27721" name="Line 80"/>
          <p:cNvSpPr>
            <a:spLocks noChangeShapeType="1"/>
          </p:cNvSpPr>
          <p:nvPr/>
        </p:nvSpPr>
        <p:spPr bwMode="auto">
          <a:xfrm>
            <a:off x="7772400" y="2438400"/>
            <a:ext cx="762000" cy="0"/>
          </a:xfrm>
          <a:prstGeom prst="line">
            <a:avLst/>
          </a:prstGeom>
          <a:noFill/>
          <a:ln w="9525">
            <a:solidFill>
              <a:schemeClr val="tx1"/>
            </a:solidFill>
            <a:round/>
            <a:headEnd/>
            <a:tailEnd/>
          </a:ln>
        </p:spPr>
        <p:txBody>
          <a:bodyPr/>
          <a:lstStyle/>
          <a:p>
            <a:endParaRPr lang="en-US"/>
          </a:p>
        </p:txBody>
      </p:sp>
      <p:sp>
        <p:nvSpPr>
          <p:cNvPr id="27722" name="Line 81"/>
          <p:cNvSpPr>
            <a:spLocks noChangeShapeType="1"/>
          </p:cNvSpPr>
          <p:nvPr/>
        </p:nvSpPr>
        <p:spPr bwMode="auto">
          <a:xfrm>
            <a:off x="7772400" y="2743200"/>
            <a:ext cx="762000" cy="0"/>
          </a:xfrm>
          <a:prstGeom prst="line">
            <a:avLst/>
          </a:prstGeom>
          <a:noFill/>
          <a:ln w="9525">
            <a:solidFill>
              <a:schemeClr val="tx1"/>
            </a:solidFill>
            <a:round/>
            <a:headEnd/>
            <a:tailEnd/>
          </a:ln>
        </p:spPr>
        <p:txBody>
          <a:bodyPr/>
          <a:lstStyle/>
          <a:p>
            <a:endParaRPr lang="en-US"/>
          </a:p>
        </p:txBody>
      </p:sp>
      <p:sp>
        <p:nvSpPr>
          <p:cNvPr id="27723" name="Line 82"/>
          <p:cNvSpPr>
            <a:spLocks noChangeShapeType="1"/>
          </p:cNvSpPr>
          <p:nvPr/>
        </p:nvSpPr>
        <p:spPr bwMode="auto">
          <a:xfrm>
            <a:off x="7772400" y="2819400"/>
            <a:ext cx="762000" cy="0"/>
          </a:xfrm>
          <a:prstGeom prst="line">
            <a:avLst/>
          </a:prstGeom>
          <a:noFill/>
          <a:ln w="9525">
            <a:solidFill>
              <a:schemeClr val="tx1"/>
            </a:solidFill>
            <a:round/>
            <a:headEnd/>
            <a:tailEnd/>
          </a:ln>
        </p:spPr>
        <p:txBody>
          <a:bodyPr/>
          <a:lstStyle/>
          <a:p>
            <a:endParaRPr lang="en-US"/>
          </a:p>
        </p:txBody>
      </p:sp>
      <p:sp>
        <p:nvSpPr>
          <p:cNvPr id="27724" name="Line 83"/>
          <p:cNvSpPr>
            <a:spLocks noChangeShapeType="1"/>
          </p:cNvSpPr>
          <p:nvPr/>
        </p:nvSpPr>
        <p:spPr bwMode="auto">
          <a:xfrm>
            <a:off x="7772400" y="2895600"/>
            <a:ext cx="762000" cy="0"/>
          </a:xfrm>
          <a:prstGeom prst="line">
            <a:avLst/>
          </a:prstGeom>
          <a:noFill/>
          <a:ln w="9525">
            <a:solidFill>
              <a:schemeClr val="tx1"/>
            </a:solidFill>
            <a:round/>
            <a:headEnd/>
            <a:tailEnd/>
          </a:ln>
        </p:spPr>
        <p:txBody>
          <a:bodyPr/>
          <a:lstStyle/>
          <a:p>
            <a:endParaRPr lang="en-US"/>
          </a:p>
        </p:txBody>
      </p:sp>
      <p:sp>
        <p:nvSpPr>
          <p:cNvPr id="27725" name="Line 84"/>
          <p:cNvSpPr>
            <a:spLocks noChangeShapeType="1"/>
          </p:cNvSpPr>
          <p:nvPr/>
        </p:nvSpPr>
        <p:spPr bwMode="auto">
          <a:xfrm>
            <a:off x="7772400" y="2971800"/>
            <a:ext cx="762000" cy="0"/>
          </a:xfrm>
          <a:prstGeom prst="line">
            <a:avLst/>
          </a:prstGeom>
          <a:noFill/>
          <a:ln w="9525">
            <a:solidFill>
              <a:schemeClr val="tx1"/>
            </a:solidFill>
            <a:round/>
            <a:headEnd/>
            <a:tailEnd/>
          </a:ln>
        </p:spPr>
        <p:txBody>
          <a:bodyPr/>
          <a:lstStyle/>
          <a:p>
            <a:endParaRPr lang="en-US"/>
          </a:p>
        </p:txBody>
      </p:sp>
      <p:sp>
        <p:nvSpPr>
          <p:cNvPr id="27726" name="Line 85"/>
          <p:cNvSpPr>
            <a:spLocks noChangeShapeType="1"/>
          </p:cNvSpPr>
          <p:nvPr/>
        </p:nvSpPr>
        <p:spPr bwMode="auto">
          <a:xfrm>
            <a:off x="7772400" y="3048000"/>
            <a:ext cx="762000" cy="0"/>
          </a:xfrm>
          <a:prstGeom prst="line">
            <a:avLst/>
          </a:prstGeom>
          <a:noFill/>
          <a:ln w="9525">
            <a:solidFill>
              <a:schemeClr val="tx1"/>
            </a:solidFill>
            <a:round/>
            <a:headEnd/>
            <a:tailEnd/>
          </a:ln>
        </p:spPr>
        <p:txBody>
          <a:bodyPr/>
          <a:lstStyle/>
          <a:p>
            <a:endParaRPr lang="en-US"/>
          </a:p>
        </p:txBody>
      </p:sp>
      <p:sp>
        <p:nvSpPr>
          <p:cNvPr id="27727" name="Line 86"/>
          <p:cNvSpPr>
            <a:spLocks noChangeShapeType="1"/>
          </p:cNvSpPr>
          <p:nvPr/>
        </p:nvSpPr>
        <p:spPr bwMode="auto">
          <a:xfrm>
            <a:off x="7772400" y="3124200"/>
            <a:ext cx="762000" cy="0"/>
          </a:xfrm>
          <a:prstGeom prst="line">
            <a:avLst/>
          </a:prstGeom>
          <a:noFill/>
          <a:ln w="9525">
            <a:solidFill>
              <a:schemeClr val="tx1"/>
            </a:solidFill>
            <a:round/>
            <a:headEnd/>
            <a:tailEnd/>
          </a:ln>
        </p:spPr>
        <p:txBody>
          <a:bodyPr/>
          <a:lstStyle/>
          <a:p>
            <a:endParaRPr lang="en-US"/>
          </a:p>
        </p:txBody>
      </p:sp>
      <p:sp>
        <p:nvSpPr>
          <p:cNvPr id="27728" name="Line 87"/>
          <p:cNvSpPr>
            <a:spLocks noChangeShapeType="1"/>
          </p:cNvSpPr>
          <p:nvPr/>
        </p:nvSpPr>
        <p:spPr bwMode="auto">
          <a:xfrm>
            <a:off x="7772400" y="3429000"/>
            <a:ext cx="762000" cy="0"/>
          </a:xfrm>
          <a:prstGeom prst="line">
            <a:avLst/>
          </a:prstGeom>
          <a:noFill/>
          <a:ln w="9525">
            <a:solidFill>
              <a:schemeClr val="tx1"/>
            </a:solidFill>
            <a:round/>
            <a:headEnd/>
            <a:tailEnd/>
          </a:ln>
        </p:spPr>
        <p:txBody>
          <a:bodyPr/>
          <a:lstStyle/>
          <a:p>
            <a:endParaRPr lang="en-US"/>
          </a:p>
        </p:txBody>
      </p:sp>
      <p:sp>
        <p:nvSpPr>
          <p:cNvPr id="27729" name="Line 88"/>
          <p:cNvSpPr>
            <a:spLocks noChangeShapeType="1"/>
          </p:cNvSpPr>
          <p:nvPr/>
        </p:nvSpPr>
        <p:spPr bwMode="auto">
          <a:xfrm>
            <a:off x="7772400" y="3505200"/>
            <a:ext cx="762000" cy="0"/>
          </a:xfrm>
          <a:prstGeom prst="line">
            <a:avLst/>
          </a:prstGeom>
          <a:noFill/>
          <a:ln w="9525">
            <a:solidFill>
              <a:schemeClr val="tx1"/>
            </a:solidFill>
            <a:round/>
            <a:headEnd/>
            <a:tailEnd/>
          </a:ln>
        </p:spPr>
        <p:txBody>
          <a:bodyPr/>
          <a:lstStyle/>
          <a:p>
            <a:endParaRPr lang="en-US"/>
          </a:p>
        </p:txBody>
      </p:sp>
      <p:sp>
        <p:nvSpPr>
          <p:cNvPr id="27730" name="Line 89"/>
          <p:cNvSpPr>
            <a:spLocks noChangeShapeType="1"/>
          </p:cNvSpPr>
          <p:nvPr/>
        </p:nvSpPr>
        <p:spPr bwMode="auto">
          <a:xfrm>
            <a:off x="7772400" y="3581400"/>
            <a:ext cx="762000" cy="0"/>
          </a:xfrm>
          <a:prstGeom prst="line">
            <a:avLst/>
          </a:prstGeom>
          <a:noFill/>
          <a:ln w="9525">
            <a:solidFill>
              <a:schemeClr val="tx1"/>
            </a:solidFill>
            <a:round/>
            <a:headEnd/>
            <a:tailEnd/>
          </a:ln>
        </p:spPr>
        <p:txBody>
          <a:bodyPr/>
          <a:lstStyle/>
          <a:p>
            <a:endParaRPr lang="en-US"/>
          </a:p>
        </p:txBody>
      </p:sp>
      <p:sp>
        <p:nvSpPr>
          <p:cNvPr id="27731" name="Line 90"/>
          <p:cNvSpPr>
            <a:spLocks noChangeShapeType="1"/>
          </p:cNvSpPr>
          <p:nvPr/>
        </p:nvSpPr>
        <p:spPr bwMode="auto">
          <a:xfrm>
            <a:off x="7772400" y="3657600"/>
            <a:ext cx="762000" cy="0"/>
          </a:xfrm>
          <a:prstGeom prst="line">
            <a:avLst/>
          </a:prstGeom>
          <a:noFill/>
          <a:ln w="9525">
            <a:solidFill>
              <a:schemeClr val="tx1"/>
            </a:solidFill>
            <a:round/>
            <a:headEnd/>
            <a:tailEnd/>
          </a:ln>
        </p:spPr>
        <p:txBody>
          <a:bodyPr/>
          <a:lstStyle/>
          <a:p>
            <a:endParaRPr lang="en-US"/>
          </a:p>
        </p:txBody>
      </p:sp>
      <p:sp>
        <p:nvSpPr>
          <p:cNvPr id="27732" name="Line 91"/>
          <p:cNvSpPr>
            <a:spLocks noChangeShapeType="1"/>
          </p:cNvSpPr>
          <p:nvPr/>
        </p:nvSpPr>
        <p:spPr bwMode="auto">
          <a:xfrm>
            <a:off x="7772400" y="3733800"/>
            <a:ext cx="762000" cy="0"/>
          </a:xfrm>
          <a:prstGeom prst="line">
            <a:avLst/>
          </a:prstGeom>
          <a:noFill/>
          <a:ln w="9525">
            <a:solidFill>
              <a:schemeClr val="tx1"/>
            </a:solidFill>
            <a:round/>
            <a:headEnd/>
            <a:tailEnd/>
          </a:ln>
        </p:spPr>
        <p:txBody>
          <a:bodyPr/>
          <a:lstStyle/>
          <a:p>
            <a:endParaRPr lang="en-US"/>
          </a:p>
        </p:txBody>
      </p:sp>
      <p:sp>
        <p:nvSpPr>
          <p:cNvPr id="27733" name="Line 92"/>
          <p:cNvSpPr>
            <a:spLocks noChangeShapeType="1"/>
          </p:cNvSpPr>
          <p:nvPr/>
        </p:nvSpPr>
        <p:spPr bwMode="auto">
          <a:xfrm>
            <a:off x="7772400" y="3810000"/>
            <a:ext cx="762000" cy="0"/>
          </a:xfrm>
          <a:prstGeom prst="line">
            <a:avLst/>
          </a:prstGeom>
          <a:noFill/>
          <a:ln w="9525">
            <a:solidFill>
              <a:schemeClr val="tx1"/>
            </a:solidFill>
            <a:round/>
            <a:headEnd/>
            <a:tailEnd/>
          </a:ln>
        </p:spPr>
        <p:txBody>
          <a:bodyPr/>
          <a:lstStyle/>
          <a:p>
            <a:endParaRPr lang="en-US"/>
          </a:p>
        </p:txBody>
      </p:sp>
      <p:sp>
        <p:nvSpPr>
          <p:cNvPr id="27734" name="Line 93"/>
          <p:cNvSpPr>
            <a:spLocks noChangeShapeType="1"/>
          </p:cNvSpPr>
          <p:nvPr/>
        </p:nvSpPr>
        <p:spPr bwMode="auto">
          <a:xfrm>
            <a:off x="7772400" y="4114800"/>
            <a:ext cx="762000" cy="0"/>
          </a:xfrm>
          <a:prstGeom prst="line">
            <a:avLst/>
          </a:prstGeom>
          <a:noFill/>
          <a:ln w="9525">
            <a:solidFill>
              <a:schemeClr val="tx1"/>
            </a:solidFill>
            <a:round/>
            <a:headEnd/>
            <a:tailEnd/>
          </a:ln>
        </p:spPr>
        <p:txBody>
          <a:bodyPr/>
          <a:lstStyle/>
          <a:p>
            <a:endParaRPr lang="en-US"/>
          </a:p>
        </p:txBody>
      </p:sp>
      <p:sp>
        <p:nvSpPr>
          <p:cNvPr id="27735" name="Line 94"/>
          <p:cNvSpPr>
            <a:spLocks noChangeShapeType="1"/>
          </p:cNvSpPr>
          <p:nvPr/>
        </p:nvSpPr>
        <p:spPr bwMode="auto">
          <a:xfrm>
            <a:off x="7772400" y="4191000"/>
            <a:ext cx="762000" cy="0"/>
          </a:xfrm>
          <a:prstGeom prst="line">
            <a:avLst/>
          </a:prstGeom>
          <a:noFill/>
          <a:ln w="9525">
            <a:solidFill>
              <a:schemeClr val="tx1"/>
            </a:solidFill>
            <a:round/>
            <a:headEnd/>
            <a:tailEnd/>
          </a:ln>
        </p:spPr>
        <p:txBody>
          <a:bodyPr/>
          <a:lstStyle/>
          <a:p>
            <a:endParaRPr lang="en-US"/>
          </a:p>
        </p:txBody>
      </p:sp>
      <p:sp>
        <p:nvSpPr>
          <p:cNvPr id="27736" name="Line 95"/>
          <p:cNvSpPr>
            <a:spLocks noChangeShapeType="1"/>
          </p:cNvSpPr>
          <p:nvPr/>
        </p:nvSpPr>
        <p:spPr bwMode="auto">
          <a:xfrm>
            <a:off x="7772400" y="4267200"/>
            <a:ext cx="762000" cy="0"/>
          </a:xfrm>
          <a:prstGeom prst="line">
            <a:avLst/>
          </a:prstGeom>
          <a:noFill/>
          <a:ln w="9525">
            <a:solidFill>
              <a:schemeClr val="tx1"/>
            </a:solidFill>
            <a:round/>
            <a:headEnd/>
            <a:tailEnd/>
          </a:ln>
        </p:spPr>
        <p:txBody>
          <a:bodyPr/>
          <a:lstStyle/>
          <a:p>
            <a:endParaRPr lang="en-US"/>
          </a:p>
        </p:txBody>
      </p:sp>
      <p:sp>
        <p:nvSpPr>
          <p:cNvPr id="27737" name="Line 96"/>
          <p:cNvSpPr>
            <a:spLocks noChangeShapeType="1"/>
          </p:cNvSpPr>
          <p:nvPr/>
        </p:nvSpPr>
        <p:spPr bwMode="auto">
          <a:xfrm>
            <a:off x="7772400" y="4343400"/>
            <a:ext cx="762000" cy="0"/>
          </a:xfrm>
          <a:prstGeom prst="line">
            <a:avLst/>
          </a:prstGeom>
          <a:noFill/>
          <a:ln w="9525">
            <a:solidFill>
              <a:schemeClr val="tx1"/>
            </a:solidFill>
            <a:round/>
            <a:headEnd/>
            <a:tailEnd/>
          </a:ln>
        </p:spPr>
        <p:txBody>
          <a:bodyPr/>
          <a:lstStyle/>
          <a:p>
            <a:endParaRPr lang="en-US"/>
          </a:p>
        </p:txBody>
      </p:sp>
      <p:sp>
        <p:nvSpPr>
          <p:cNvPr id="27738" name="Line 97"/>
          <p:cNvSpPr>
            <a:spLocks noChangeShapeType="1"/>
          </p:cNvSpPr>
          <p:nvPr/>
        </p:nvSpPr>
        <p:spPr bwMode="auto">
          <a:xfrm>
            <a:off x="7772400" y="4419600"/>
            <a:ext cx="762000" cy="0"/>
          </a:xfrm>
          <a:prstGeom prst="line">
            <a:avLst/>
          </a:prstGeom>
          <a:noFill/>
          <a:ln w="9525">
            <a:solidFill>
              <a:schemeClr val="tx1"/>
            </a:solidFill>
            <a:round/>
            <a:headEnd/>
            <a:tailEnd/>
          </a:ln>
        </p:spPr>
        <p:txBody>
          <a:bodyPr/>
          <a:lstStyle/>
          <a:p>
            <a:endParaRPr lang="en-US"/>
          </a:p>
        </p:txBody>
      </p:sp>
      <p:sp>
        <p:nvSpPr>
          <p:cNvPr id="27739" name="Line 98"/>
          <p:cNvSpPr>
            <a:spLocks noChangeShapeType="1"/>
          </p:cNvSpPr>
          <p:nvPr/>
        </p:nvSpPr>
        <p:spPr bwMode="auto">
          <a:xfrm>
            <a:off x="7772400" y="4495800"/>
            <a:ext cx="762000" cy="0"/>
          </a:xfrm>
          <a:prstGeom prst="line">
            <a:avLst/>
          </a:prstGeom>
          <a:noFill/>
          <a:ln w="9525">
            <a:solidFill>
              <a:schemeClr val="tx1"/>
            </a:solidFill>
            <a:round/>
            <a:headEnd/>
            <a:tailEnd/>
          </a:ln>
        </p:spPr>
        <p:txBody>
          <a:bodyPr/>
          <a:lstStyle/>
          <a:p>
            <a:endParaRPr lang="en-US"/>
          </a:p>
        </p:txBody>
      </p:sp>
      <p:sp>
        <p:nvSpPr>
          <p:cNvPr id="27740" name="Line 99"/>
          <p:cNvSpPr>
            <a:spLocks noChangeShapeType="1"/>
          </p:cNvSpPr>
          <p:nvPr/>
        </p:nvSpPr>
        <p:spPr bwMode="auto">
          <a:xfrm>
            <a:off x="7772400" y="4800600"/>
            <a:ext cx="762000" cy="0"/>
          </a:xfrm>
          <a:prstGeom prst="line">
            <a:avLst/>
          </a:prstGeom>
          <a:noFill/>
          <a:ln w="9525">
            <a:solidFill>
              <a:schemeClr val="tx1"/>
            </a:solidFill>
            <a:round/>
            <a:headEnd/>
            <a:tailEnd/>
          </a:ln>
        </p:spPr>
        <p:txBody>
          <a:bodyPr/>
          <a:lstStyle/>
          <a:p>
            <a:endParaRPr lang="en-US"/>
          </a:p>
        </p:txBody>
      </p:sp>
      <p:sp>
        <p:nvSpPr>
          <p:cNvPr id="27741" name="Line 100"/>
          <p:cNvSpPr>
            <a:spLocks noChangeShapeType="1"/>
          </p:cNvSpPr>
          <p:nvPr/>
        </p:nvSpPr>
        <p:spPr bwMode="auto">
          <a:xfrm>
            <a:off x="7772400" y="4876800"/>
            <a:ext cx="762000" cy="0"/>
          </a:xfrm>
          <a:prstGeom prst="line">
            <a:avLst/>
          </a:prstGeom>
          <a:noFill/>
          <a:ln w="9525">
            <a:solidFill>
              <a:schemeClr val="tx1"/>
            </a:solidFill>
            <a:round/>
            <a:headEnd/>
            <a:tailEnd/>
          </a:ln>
        </p:spPr>
        <p:txBody>
          <a:bodyPr/>
          <a:lstStyle/>
          <a:p>
            <a:endParaRPr lang="en-US"/>
          </a:p>
        </p:txBody>
      </p:sp>
      <p:sp>
        <p:nvSpPr>
          <p:cNvPr id="27742" name="Line 101"/>
          <p:cNvSpPr>
            <a:spLocks noChangeShapeType="1"/>
          </p:cNvSpPr>
          <p:nvPr/>
        </p:nvSpPr>
        <p:spPr bwMode="auto">
          <a:xfrm>
            <a:off x="7772400" y="4953000"/>
            <a:ext cx="762000" cy="0"/>
          </a:xfrm>
          <a:prstGeom prst="line">
            <a:avLst/>
          </a:prstGeom>
          <a:noFill/>
          <a:ln w="9525">
            <a:solidFill>
              <a:schemeClr val="tx1"/>
            </a:solidFill>
            <a:round/>
            <a:headEnd/>
            <a:tailEnd/>
          </a:ln>
        </p:spPr>
        <p:txBody>
          <a:bodyPr/>
          <a:lstStyle/>
          <a:p>
            <a:endParaRPr lang="en-US"/>
          </a:p>
        </p:txBody>
      </p:sp>
      <p:sp>
        <p:nvSpPr>
          <p:cNvPr id="27743" name="Line 102"/>
          <p:cNvSpPr>
            <a:spLocks noChangeShapeType="1"/>
          </p:cNvSpPr>
          <p:nvPr/>
        </p:nvSpPr>
        <p:spPr bwMode="auto">
          <a:xfrm>
            <a:off x="7772400" y="5029200"/>
            <a:ext cx="762000" cy="0"/>
          </a:xfrm>
          <a:prstGeom prst="line">
            <a:avLst/>
          </a:prstGeom>
          <a:noFill/>
          <a:ln w="9525">
            <a:solidFill>
              <a:schemeClr val="tx1"/>
            </a:solidFill>
            <a:round/>
            <a:headEnd/>
            <a:tailEnd/>
          </a:ln>
        </p:spPr>
        <p:txBody>
          <a:bodyPr/>
          <a:lstStyle/>
          <a:p>
            <a:endParaRPr lang="en-US"/>
          </a:p>
        </p:txBody>
      </p:sp>
      <p:sp>
        <p:nvSpPr>
          <p:cNvPr id="27744" name="Line 103"/>
          <p:cNvSpPr>
            <a:spLocks noChangeShapeType="1"/>
          </p:cNvSpPr>
          <p:nvPr/>
        </p:nvSpPr>
        <p:spPr bwMode="auto">
          <a:xfrm>
            <a:off x="7772400" y="5105400"/>
            <a:ext cx="762000" cy="0"/>
          </a:xfrm>
          <a:prstGeom prst="line">
            <a:avLst/>
          </a:prstGeom>
          <a:noFill/>
          <a:ln w="9525">
            <a:solidFill>
              <a:schemeClr val="tx1"/>
            </a:solidFill>
            <a:round/>
            <a:headEnd/>
            <a:tailEnd/>
          </a:ln>
        </p:spPr>
        <p:txBody>
          <a:bodyPr/>
          <a:lstStyle/>
          <a:p>
            <a:endParaRPr lang="en-US"/>
          </a:p>
        </p:txBody>
      </p:sp>
      <p:sp>
        <p:nvSpPr>
          <p:cNvPr id="27745" name="Line 104"/>
          <p:cNvSpPr>
            <a:spLocks noChangeShapeType="1"/>
          </p:cNvSpPr>
          <p:nvPr/>
        </p:nvSpPr>
        <p:spPr bwMode="auto">
          <a:xfrm>
            <a:off x="7772400" y="5181600"/>
            <a:ext cx="762000" cy="0"/>
          </a:xfrm>
          <a:prstGeom prst="line">
            <a:avLst/>
          </a:prstGeom>
          <a:noFill/>
          <a:ln w="9525">
            <a:solidFill>
              <a:schemeClr val="tx1"/>
            </a:solidFill>
            <a:round/>
            <a:headEnd/>
            <a:tailEnd/>
          </a:ln>
        </p:spPr>
        <p:txBody>
          <a:bodyPr/>
          <a:lstStyle/>
          <a:p>
            <a:endParaRPr lang="en-US"/>
          </a:p>
        </p:txBody>
      </p:sp>
      <p:sp>
        <p:nvSpPr>
          <p:cNvPr id="27746" name="Line 105"/>
          <p:cNvSpPr>
            <a:spLocks noChangeShapeType="1"/>
          </p:cNvSpPr>
          <p:nvPr/>
        </p:nvSpPr>
        <p:spPr bwMode="auto">
          <a:xfrm>
            <a:off x="7772400" y="5486400"/>
            <a:ext cx="762000" cy="0"/>
          </a:xfrm>
          <a:prstGeom prst="line">
            <a:avLst/>
          </a:prstGeom>
          <a:noFill/>
          <a:ln w="9525">
            <a:solidFill>
              <a:schemeClr val="tx1"/>
            </a:solidFill>
            <a:round/>
            <a:headEnd/>
            <a:tailEnd/>
          </a:ln>
        </p:spPr>
        <p:txBody>
          <a:bodyPr/>
          <a:lstStyle/>
          <a:p>
            <a:endParaRPr lang="en-US"/>
          </a:p>
        </p:txBody>
      </p:sp>
      <p:sp>
        <p:nvSpPr>
          <p:cNvPr id="27747" name="Line 106"/>
          <p:cNvSpPr>
            <a:spLocks noChangeShapeType="1"/>
          </p:cNvSpPr>
          <p:nvPr/>
        </p:nvSpPr>
        <p:spPr bwMode="auto">
          <a:xfrm>
            <a:off x="7772400" y="5562600"/>
            <a:ext cx="762000" cy="0"/>
          </a:xfrm>
          <a:prstGeom prst="line">
            <a:avLst/>
          </a:prstGeom>
          <a:noFill/>
          <a:ln w="9525">
            <a:solidFill>
              <a:schemeClr val="tx1"/>
            </a:solidFill>
            <a:round/>
            <a:headEnd/>
            <a:tailEnd/>
          </a:ln>
        </p:spPr>
        <p:txBody>
          <a:bodyPr/>
          <a:lstStyle/>
          <a:p>
            <a:endParaRPr lang="en-US"/>
          </a:p>
        </p:txBody>
      </p:sp>
      <p:sp>
        <p:nvSpPr>
          <p:cNvPr id="27748" name="Line 107"/>
          <p:cNvSpPr>
            <a:spLocks noChangeShapeType="1"/>
          </p:cNvSpPr>
          <p:nvPr/>
        </p:nvSpPr>
        <p:spPr bwMode="auto">
          <a:xfrm>
            <a:off x="7772400" y="5638800"/>
            <a:ext cx="762000" cy="0"/>
          </a:xfrm>
          <a:prstGeom prst="line">
            <a:avLst/>
          </a:prstGeom>
          <a:noFill/>
          <a:ln w="9525">
            <a:solidFill>
              <a:schemeClr val="tx1"/>
            </a:solidFill>
            <a:round/>
            <a:headEnd/>
            <a:tailEnd/>
          </a:ln>
        </p:spPr>
        <p:txBody>
          <a:bodyPr/>
          <a:lstStyle/>
          <a:p>
            <a:endParaRPr lang="en-US"/>
          </a:p>
        </p:txBody>
      </p:sp>
      <p:sp>
        <p:nvSpPr>
          <p:cNvPr id="27749" name="Line 108"/>
          <p:cNvSpPr>
            <a:spLocks noChangeShapeType="1"/>
          </p:cNvSpPr>
          <p:nvPr/>
        </p:nvSpPr>
        <p:spPr bwMode="auto">
          <a:xfrm>
            <a:off x="7772400" y="5715000"/>
            <a:ext cx="762000" cy="0"/>
          </a:xfrm>
          <a:prstGeom prst="line">
            <a:avLst/>
          </a:prstGeom>
          <a:noFill/>
          <a:ln w="9525">
            <a:solidFill>
              <a:schemeClr val="tx1"/>
            </a:solidFill>
            <a:round/>
            <a:headEnd/>
            <a:tailEnd/>
          </a:ln>
        </p:spPr>
        <p:txBody>
          <a:bodyPr/>
          <a:lstStyle/>
          <a:p>
            <a:endParaRPr lang="en-US"/>
          </a:p>
        </p:txBody>
      </p:sp>
      <p:sp>
        <p:nvSpPr>
          <p:cNvPr id="27750" name="Line 109"/>
          <p:cNvSpPr>
            <a:spLocks noChangeShapeType="1"/>
          </p:cNvSpPr>
          <p:nvPr/>
        </p:nvSpPr>
        <p:spPr bwMode="auto">
          <a:xfrm>
            <a:off x="7772400" y="5791200"/>
            <a:ext cx="762000" cy="0"/>
          </a:xfrm>
          <a:prstGeom prst="line">
            <a:avLst/>
          </a:prstGeom>
          <a:noFill/>
          <a:ln w="9525">
            <a:solidFill>
              <a:schemeClr val="tx1"/>
            </a:solidFill>
            <a:round/>
            <a:headEnd/>
            <a:tailEnd/>
          </a:ln>
        </p:spPr>
        <p:txBody>
          <a:bodyPr/>
          <a:lstStyle/>
          <a:p>
            <a:endParaRPr lang="en-US"/>
          </a:p>
        </p:txBody>
      </p:sp>
      <p:sp>
        <p:nvSpPr>
          <p:cNvPr id="27751" name="Line 110"/>
          <p:cNvSpPr>
            <a:spLocks noChangeShapeType="1"/>
          </p:cNvSpPr>
          <p:nvPr/>
        </p:nvSpPr>
        <p:spPr bwMode="auto">
          <a:xfrm>
            <a:off x="7772400" y="5867400"/>
            <a:ext cx="762000" cy="0"/>
          </a:xfrm>
          <a:prstGeom prst="line">
            <a:avLst/>
          </a:prstGeom>
          <a:noFill/>
          <a:ln w="9525">
            <a:solidFill>
              <a:schemeClr val="tx1"/>
            </a:solidFill>
            <a:round/>
            <a:headEnd/>
            <a:tailEnd/>
          </a:ln>
        </p:spPr>
        <p:txBody>
          <a:bodyPr/>
          <a:lstStyle/>
          <a:p>
            <a:endParaRPr lang="en-US"/>
          </a:p>
        </p:txBody>
      </p:sp>
      <p:sp>
        <p:nvSpPr>
          <p:cNvPr id="27752" name="Line 111"/>
          <p:cNvSpPr>
            <a:spLocks noChangeShapeType="1"/>
          </p:cNvSpPr>
          <p:nvPr/>
        </p:nvSpPr>
        <p:spPr bwMode="auto">
          <a:xfrm>
            <a:off x="7772400" y="6172200"/>
            <a:ext cx="762000" cy="0"/>
          </a:xfrm>
          <a:prstGeom prst="line">
            <a:avLst/>
          </a:prstGeom>
          <a:noFill/>
          <a:ln w="9525">
            <a:solidFill>
              <a:schemeClr val="tx1"/>
            </a:solidFill>
            <a:round/>
            <a:headEnd/>
            <a:tailEnd/>
          </a:ln>
        </p:spPr>
        <p:txBody>
          <a:bodyPr/>
          <a:lstStyle/>
          <a:p>
            <a:endParaRPr lang="en-US"/>
          </a:p>
        </p:txBody>
      </p:sp>
      <p:sp>
        <p:nvSpPr>
          <p:cNvPr id="27753" name="Line 112"/>
          <p:cNvSpPr>
            <a:spLocks noChangeShapeType="1"/>
          </p:cNvSpPr>
          <p:nvPr/>
        </p:nvSpPr>
        <p:spPr bwMode="auto">
          <a:xfrm>
            <a:off x="7772400" y="6248400"/>
            <a:ext cx="762000" cy="0"/>
          </a:xfrm>
          <a:prstGeom prst="line">
            <a:avLst/>
          </a:prstGeom>
          <a:noFill/>
          <a:ln w="9525">
            <a:solidFill>
              <a:schemeClr val="tx1"/>
            </a:solidFill>
            <a:round/>
            <a:headEnd/>
            <a:tailEnd/>
          </a:ln>
        </p:spPr>
        <p:txBody>
          <a:bodyPr/>
          <a:lstStyle/>
          <a:p>
            <a:endParaRPr lang="en-US"/>
          </a:p>
        </p:txBody>
      </p:sp>
      <p:sp>
        <p:nvSpPr>
          <p:cNvPr id="27754" name="Line 113"/>
          <p:cNvSpPr>
            <a:spLocks noChangeShapeType="1"/>
          </p:cNvSpPr>
          <p:nvPr/>
        </p:nvSpPr>
        <p:spPr bwMode="auto">
          <a:xfrm>
            <a:off x="7772400" y="6324600"/>
            <a:ext cx="762000" cy="0"/>
          </a:xfrm>
          <a:prstGeom prst="line">
            <a:avLst/>
          </a:prstGeom>
          <a:noFill/>
          <a:ln w="9525">
            <a:solidFill>
              <a:schemeClr val="tx1"/>
            </a:solidFill>
            <a:round/>
            <a:headEnd/>
            <a:tailEnd/>
          </a:ln>
        </p:spPr>
        <p:txBody>
          <a:bodyPr/>
          <a:lstStyle/>
          <a:p>
            <a:endParaRPr lang="en-US"/>
          </a:p>
        </p:txBody>
      </p:sp>
      <p:sp>
        <p:nvSpPr>
          <p:cNvPr id="27755" name="Line 114"/>
          <p:cNvSpPr>
            <a:spLocks noChangeShapeType="1"/>
          </p:cNvSpPr>
          <p:nvPr/>
        </p:nvSpPr>
        <p:spPr bwMode="auto">
          <a:xfrm>
            <a:off x="7772400" y="6400800"/>
            <a:ext cx="762000" cy="0"/>
          </a:xfrm>
          <a:prstGeom prst="line">
            <a:avLst/>
          </a:prstGeom>
          <a:noFill/>
          <a:ln w="9525">
            <a:solidFill>
              <a:schemeClr val="tx1"/>
            </a:solidFill>
            <a:round/>
            <a:headEnd/>
            <a:tailEnd/>
          </a:ln>
        </p:spPr>
        <p:txBody>
          <a:bodyPr/>
          <a:lstStyle/>
          <a:p>
            <a:endParaRPr lang="en-US"/>
          </a:p>
        </p:txBody>
      </p:sp>
      <p:sp>
        <p:nvSpPr>
          <p:cNvPr id="27756" name="Line 115"/>
          <p:cNvSpPr>
            <a:spLocks noChangeShapeType="1"/>
          </p:cNvSpPr>
          <p:nvPr/>
        </p:nvSpPr>
        <p:spPr bwMode="auto">
          <a:xfrm>
            <a:off x="7772400" y="6477000"/>
            <a:ext cx="762000" cy="0"/>
          </a:xfrm>
          <a:prstGeom prst="line">
            <a:avLst/>
          </a:prstGeom>
          <a:noFill/>
          <a:ln w="9525">
            <a:solidFill>
              <a:schemeClr val="tx1"/>
            </a:solidFill>
            <a:round/>
            <a:headEnd/>
            <a:tailEnd/>
          </a:ln>
        </p:spPr>
        <p:txBody>
          <a:bodyPr/>
          <a:lstStyle/>
          <a:p>
            <a:endParaRPr lang="en-US"/>
          </a:p>
        </p:txBody>
      </p:sp>
      <p:sp>
        <p:nvSpPr>
          <p:cNvPr id="27757" name="Line 116"/>
          <p:cNvSpPr>
            <a:spLocks noChangeShapeType="1"/>
          </p:cNvSpPr>
          <p:nvPr/>
        </p:nvSpPr>
        <p:spPr bwMode="auto">
          <a:xfrm>
            <a:off x="7772400" y="6553200"/>
            <a:ext cx="762000" cy="0"/>
          </a:xfrm>
          <a:prstGeom prst="line">
            <a:avLst/>
          </a:prstGeom>
          <a:noFill/>
          <a:ln w="9525">
            <a:solidFill>
              <a:schemeClr val="tx1"/>
            </a:solidFill>
            <a:round/>
            <a:headEnd/>
            <a:tailEnd/>
          </a:ln>
        </p:spPr>
        <p:txBody>
          <a:bodyPr/>
          <a:lstStyle/>
          <a:p>
            <a:endParaRPr lang="en-US"/>
          </a:p>
        </p:txBody>
      </p:sp>
      <p:sp>
        <p:nvSpPr>
          <p:cNvPr id="27758" name="Line 120"/>
          <p:cNvSpPr>
            <a:spLocks noChangeShapeType="1"/>
          </p:cNvSpPr>
          <p:nvPr/>
        </p:nvSpPr>
        <p:spPr bwMode="auto">
          <a:xfrm>
            <a:off x="7772400" y="6019800"/>
            <a:ext cx="762000" cy="0"/>
          </a:xfrm>
          <a:prstGeom prst="line">
            <a:avLst/>
          </a:prstGeom>
          <a:noFill/>
          <a:ln w="9525">
            <a:solidFill>
              <a:schemeClr val="tx1"/>
            </a:solidFill>
            <a:round/>
            <a:headEnd/>
            <a:tailEnd/>
          </a:ln>
        </p:spPr>
        <p:txBody>
          <a:bodyPr/>
          <a:lstStyle/>
          <a:p>
            <a:endParaRPr lang="en-US"/>
          </a:p>
        </p:txBody>
      </p:sp>
      <p:sp>
        <p:nvSpPr>
          <p:cNvPr id="27759" name="Line 121"/>
          <p:cNvSpPr>
            <a:spLocks noChangeShapeType="1"/>
          </p:cNvSpPr>
          <p:nvPr/>
        </p:nvSpPr>
        <p:spPr bwMode="auto">
          <a:xfrm>
            <a:off x="7772400" y="6096000"/>
            <a:ext cx="762000" cy="0"/>
          </a:xfrm>
          <a:prstGeom prst="line">
            <a:avLst/>
          </a:prstGeom>
          <a:noFill/>
          <a:ln w="9525">
            <a:solidFill>
              <a:schemeClr val="tx1"/>
            </a:solidFill>
            <a:round/>
            <a:headEnd/>
            <a:tailEnd/>
          </a:ln>
        </p:spPr>
        <p:txBody>
          <a:bodyPr/>
          <a:lstStyle/>
          <a:p>
            <a:endParaRPr lang="en-US"/>
          </a:p>
        </p:txBody>
      </p:sp>
      <p:sp>
        <p:nvSpPr>
          <p:cNvPr id="27760" name="Line 122"/>
          <p:cNvSpPr>
            <a:spLocks noChangeShapeType="1"/>
          </p:cNvSpPr>
          <p:nvPr/>
        </p:nvSpPr>
        <p:spPr bwMode="auto">
          <a:xfrm>
            <a:off x="7772400" y="5257800"/>
            <a:ext cx="762000" cy="0"/>
          </a:xfrm>
          <a:prstGeom prst="line">
            <a:avLst/>
          </a:prstGeom>
          <a:noFill/>
          <a:ln w="9525">
            <a:solidFill>
              <a:schemeClr val="tx1"/>
            </a:solidFill>
            <a:round/>
            <a:headEnd/>
            <a:tailEnd/>
          </a:ln>
        </p:spPr>
        <p:txBody>
          <a:bodyPr/>
          <a:lstStyle/>
          <a:p>
            <a:endParaRPr lang="en-US"/>
          </a:p>
        </p:txBody>
      </p:sp>
      <p:sp>
        <p:nvSpPr>
          <p:cNvPr id="27761" name="Line 123"/>
          <p:cNvSpPr>
            <a:spLocks noChangeShapeType="1"/>
          </p:cNvSpPr>
          <p:nvPr/>
        </p:nvSpPr>
        <p:spPr bwMode="auto">
          <a:xfrm>
            <a:off x="7772400" y="5334000"/>
            <a:ext cx="762000" cy="0"/>
          </a:xfrm>
          <a:prstGeom prst="line">
            <a:avLst/>
          </a:prstGeom>
          <a:noFill/>
          <a:ln w="9525">
            <a:solidFill>
              <a:schemeClr val="tx1"/>
            </a:solidFill>
            <a:round/>
            <a:headEnd/>
            <a:tailEnd/>
          </a:ln>
        </p:spPr>
        <p:txBody>
          <a:bodyPr/>
          <a:lstStyle/>
          <a:p>
            <a:endParaRPr lang="en-US"/>
          </a:p>
        </p:txBody>
      </p:sp>
      <p:sp>
        <p:nvSpPr>
          <p:cNvPr id="27762" name="Line 124"/>
          <p:cNvSpPr>
            <a:spLocks noChangeShapeType="1"/>
          </p:cNvSpPr>
          <p:nvPr/>
        </p:nvSpPr>
        <p:spPr bwMode="auto">
          <a:xfrm>
            <a:off x="7772400" y="4572000"/>
            <a:ext cx="762000" cy="0"/>
          </a:xfrm>
          <a:prstGeom prst="line">
            <a:avLst/>
          </a:prstGeom>
          <a:noFill/>
          <a:ln w="9525">
            <a:solidFill>
              <a:schemeClr val="tx1"/>
            </a:solidFill>
            <a:round/>
            <a:headEnd/>
            <a:tailEnd/>
          </a:ln>
        </p:spPr>
        <p:txBody>
          <a:bodyPr/>
          <a:lstStyle/>
          <a:p>
            <a:endParaRPr lang="en-US"/>
          </a:p>
        </p:txBody>
      </p:sp>
      <p:sp>
        <p:nvSpPr>
          <p:cNvPr id="27763" name="Line 125"/>
          <p:cNvSpPr>
            <a:spLocks noChangeShapeType="1"/>
          </p:cNvSpPr>
          <p:nvPr/>
        </p:nvSpPr>
        <p:spPr bwMode="auto">
          <a:xfrm>
            <a:off x="7772400" y="4648200"/>
            <a:ext cx="762000" cy="0"/>
          </a:xfrm>
          <a:prstGeom prst="line">
            <a:avLst/>
          </a:prstGeom>
          <a:noFill/>
          <a:ln w="9525">
            <a:solidFill>
              <a:schemeClr val="tx1"/>
            </a:solidFill>
            <a:round/>
            <a:headEnd/>
            <a:tailEnd/>
          </a:ln>
        </p:spPr>
        <p:txBody>
          <a:bodyPr/>
          <a:lstStyle/>
          <a:p>
            <a:endParaRPr lang="en-US"/>
          </a:p>
        </p:txBody>
      </p:sp>
      <p:sp>
        <p:nvSpPr>
          <p:cNvPr id="27764" name="Line 126"/>
          <p:cNvSpPr>
            <a:spLocks noChangeShapeType="1"/>
          </p:cNvSpPr>
          <p:nvPr/>
        </p:nvSpPr>
        <p:spPr bwMode="auto">
          <a:xfrm>
            <a:off x="7772400" y="3886200"/>
            <a:ext cx="762000" cy="0"/>
          </a:xfrm>
          <a:prstGeom prst="line">
            <a:avLst/>
          </a:prstGeom>
          <a:noFill/>
          <a:ln w="9525">
            <a:solidFill>
              <a:schemeClr val="tx1"/>
            </a:solidFill>
            <a:round/>
            <a:headEnd/>
            <a:tailEnd/>
          </a:ln>
        </p:spPr>
        <p:txBody>
          <a:bodyPr/>
          <a:lstStyle/>
          <a:p>
            <a:endParaRPr lang="en-US"/>
          </a:p>
        </p:txBody>
      </p:sp>
      <p:sp>
        <p:nvSpPr>
          <p:cNvPr id="27765" name="Line 127"/>
          <p:cNvSpPr>
            <a:spLocks noChangeShapeType="1"/>
          </p:cNvSpPr>
          <p:nvPr/>
        </p:nvSpPr>
        <p:spPr bwMode="auto">
          <a:xfrm>
            <a:off x="7772400" y="3962400"/>
            <a:ext cx="762000" cy="0"/>
          </a:xfrm>
          <a:prstGeom prst="line">
            <a:avLst/>
          </a:prstGeom>
          <a:noFill/>
          <a:ln w="9525">
            <a:solidFill>
              <a:schemeClr val="tx1"/>
            </a:solidFill>
            <a:round/>
            <a:headEnd/>
            <a:tailEnd/>
          </a:ln>
        </p:spPr>
        <p:txBody>
          <a:bodyPr/>
          <a:lstStyle/>
          <a:p>
            <a:endParaRPr lang="en-US"/>
          </a:p>
        </p:txBody>
      </p:sp>
      <p:sp>
        <p:nvSpPr>
          <p:cNvPr id="27766" name="Line 128"/>
          <p:cNvSpPr>
            <a:spLocks noChangeShapeType="1"/>
          </p:cNvSpPr>
          <p:nvPr/>
        </p:nvSpPr>
        <p:spPr bwMode="auto">
          <a:xfrm>
            <a:off x="7772400" y="3200400"/>
            <a:ext cx="762000" cy="0"/>
          </a:xfrm>
          <a:prstGeom prst="line">
            <a:avLst/>
          </a:prstGeom>
          <a:noFill/>
          <a:ln w="9525">
            <a:solidFill>
              <a:schemeClr val="tx1"/>
            </a:solidFill>
            <a:round/>
            <a:headEnd/>
            <a:tailEnd/>
          </a:ln>
        </p:spPr>
        <p:txBody>
          <a:bodyPr/>
          <a:lstStyle/>
          <a:p>
            <a:endParaRPr lang="en-US"/>
          </a:p>
        </p:txBody>
      </p:sp>
      <p:sp>
        <p:nvSpPr>
          <p:cNvPr id="27767" name="Line 129"/>
          <p:cNvSpPr>
            <a:spLocks noChangeShapeType="1"/>
          </p:cNvSpPr>
          <p:nvPr/>
        </p:nvSpPr>
        <p:spPr bwMode="auto">
          <a:xfrm>
            <a:off x="7772400" y="3276600"/>
            <a:ext cx="762000" cy="0"/>
          </a:xfrm>
          <a:prstGeom prst="line">
            <a:avLst/>
          </a:prstGeom>
          <a:noFill/>
          <a:ln w="9525">
            <a:solidFill>
              <a:schemeClr val="tx1"/>
            </a:solidFill>
            <a:round/>
            <a:headEnd/>
            <a:tailEnd/>
          </a:ln>
        </p:spPr>
        <p:txBody>
          <a:bodyPr/>
          <a:lstStyle/>
          <a:p>
            <a:endParaRPr lang="en-US"/>
          </a:p>
        </p:txBody>
      </p:sp>
      <p:sp>
        <p:nvSpPr>
          <p:cNvPr id="27768" name="Line 130"/>
          <p:cNvSpPr>
            <a:spLocks noChangeShapeType="1"/>
          </p:cNvSpPr>
          <p:nvPr/>
        </p:nvSpPr>
        <p:spPr bwMode="auto">
          <a:xfrm>
            <a:off x="7772400" y="5943600"/>
            <a:ext cx="762000" cy="0"/>
          </a:xfrm>
          <a:prstGeom prst="line">
            <a:avLst/>
          </a:prstGeom>
          <a:noFill/>
          <a:ln w="9525">
            <a:solidFill>
              <a:schemeClr val="tx1"/>
            </a:solidFill>
            <a:round/>
            <a:headEnd/>
            <a:tailEnd/>
          </a:ln>
        </p:spPr>
        <p:txBody>
          <a:bodyPr/>
          <a:lstStyle/>
          <a:p>
            <a:endParaRPr lang="en-US"/>
          </a:p>
        </p:txBody>
      </p:sp>
      <p:sp>
        <p:nvSpPr>
          <p:cNvPr id="27769" name="Line 131"/>
          <p:cNvSpPr>
            <a:spLocks noChangeShapeType="1"/>
          </p:cNvSpPr>
          <p:nvPr/>
        </p:nvSpPr>
        <p:spPr bwMode="auto">
          <a:xfrm>
            <a:off x="7772400" y="1981200"/>
            <a:ext cx="762000" cy="0"/>
          </a:xfrm>
          <a:prstGeom prst="line">
            <a:avLst/>
          </a:prstGeom>
          <a:noFill/>
          <a:ln w="9525">
            <a:solidFill>
              <a:schemeClr val="tx1"/>
            </a:solidFill>
            <a:round/>
            <a:headEnd/>
            <a:tailEnd/>
          </a:ln>
        </p:spPr>
        <p:txBody>
          <a:bodyPr/>
          <a:lstStyle/>
          <a:p>
            <a:endParaRPr lang="en-US"/>
          </a:p>
        </p:txBody>
      </p:sp>
      <p:sp>
        <p:nvSpPr>
          <p:cNvPr id="27770" name="Rectangle 132"/>
          <p:cNvSpPr>
            <a:spLocks noChangeArrowheads="1"/>
          </p:cNvSpPr>
          <p:nvPr/>
        </p:nvSpPr>
        <p:spPr bwMode="auto">
          <a:xfrm>
            <a:off x="7772400" y="11430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771" name="Rectangle 133"/>
          <p:cNvSpPr>
            <a:spLocks noChangeArrowheads="1"/>
          </p:cNvSpPr>
          <p:nvPr/>
        </p:nvSpPr>
        <p:spPr bwMode="auto">
          <a:xfrm>
            <a:off x="7772400" y="17526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772" name="Line 134"/>
          <p:cNvSpPr>
            <a:spLocks noChangeShapeType="1"/>
          </p:cNvSpPr>
          <p:nvPr/>
        </p:nvSpPr>
        <p:spPr bwMode="auto">
          <a:xfrm>
            <a:off x="7772400" y="5410200"/>
            <a:ext cx="762000" cy="0"/>
          </a:xfrm>
          <a:prstGeom prst="line">
            <a:avLst/>
          </a:prstGeom>
          <a:noFill/>
          <a:ln w="9525">
            <a:solidFill>
              <a:schemeClr val="tx1"/>
            </a:solidFill>
            <a:round/>
            <a:headEnd/>
            <a:tailEnd/>
          </a:ln>
        </p:spPr>
        <p:txBody>
          <a:bodyPr/>
          <a:lstStyle/>
          <a:p>
            <a:endParaRPr lang="en-US"/>
          </a:p>
        </p:txBody>
      </p:sp>
      <p:sp>
        <p:nvSpPr>
          <p:cNvPr id="27773" name="Line 135"/>
          <p:cNvSpPr>
            <a:spLocks noChangeShapeType="1"/>
          </p:cNvSpPr>
          <p:nvPr/>
        </p:nvSpPr>
        <p:spPr bwMode="auto">
          <a:xfrm>
            <a:off x="7772400" y="4724400"/>
            <a:ext cx="762000" cy="0"/>
          </a:xfrm>
          <a:prstGeom prst="line">
            <a:avLst/>
          </a:prstGeom>
          <a:noFill/>
          <a:ln w="9525">
            <a:solidFill>
              <a:schemeClr val="tx1"/>
            </a:solidFill>
            <a:round/>
            <a:headEnd/>
            <a:tailEnd/>
          </a:ln>
        </p:spPr>
        <p:txBody>
          <a:bodyPr/>
          <a:lstStyle/>
          <a:p>
            <a:endParaRPr lang="en-US"/>
          </a:p>
        </p:txBody>
      </p:sp>
      <p:sp>
        <p:nvSpPr>
          <p:cNvPr id="27774" name="Line 136"/>
          <p:cNvSpPr>
            <a:spLocks noChangeShapeType="1"/>
          </p:cNvSpPr>
          <p:nvPr/>
        </p:nvSpPr>
        <p:spPr bwMode="auto">
          <a:xfrm>
            <a:off x="7772400" y="4038600"/>
            <a:ext cx="762000" cy="0"/>
          </a:xfrm>
          <a:prstGeom prst="line">
            <a:avLst/>
          </a:prstGeom>
          <a:noFill/>
          <a:ln w="9525">
            <a:solidFill>
              <a:schemeClr val="tx1"/>
            </a:solidFill>
            <a:round/>
            <a:headEnd/>
            <a:tailEnd/>
          </a:ln>
        </p:spPr>
        <p:txBody>
          <a:bodyPr/>
          <a:lstStyle/>
          <a:p>
            <a:endParaRPr lang="en-US"/>
          </a:p>
        </p:txBody>
      </p:sp>
      <p:sp>
        <p:nvSpPr>
          <p:cNvPr id="27775" name="Line 137"/>
          <p:cNvSpPr>
            <a:spLocks noChangeShapeType="1"/>
          </p:cNvSpPr>
          <p:nvPr/>
        </p:nvSpPr>
        <p:spPr bwMode="auto">
          <a:xfrm>
            <a:off x="7772400" y="3352800"/>
            <a:ext cx="762000" cy="0"/>
          </a:xfrm>
          <a:prstGeom prst="line">
            <a:avLst/>
          </a:prstGeom>
          <a:noFill/>
          <a:ln w="9525">
            <a:solidFill>
              <a:schemeClr val="tx1"/>
            </a:solidFill>
            <a:round/>
            <a:headEnd/>
            <a:tailEnd/>
          </a:ln>
        </p:spPr>
        <p:txBody>
          <a:bodyPr/>
          <a:lstStyle/>
          <a:p>
            <a:endParaRPr lang="en-US"/>
          </a:p>
        </p:txBody>
      </p:sp>
      <p:sp>
        <p:nvSpPr>
          <p:cNvPr id="27776" name="AutoShape 138"/>
          <p:cNvSpPr>
            <a:spLocks/>
          </p:cNvSpPr>
          <p:nvPr/>
        </p:nvSpPr>
        <p:spPr bwMode="auto">
          <a:xfrm>
            <a:off x="6324600" y="4572000"/>
            <a:ext cx="152400" cy="685800"/>
          </a:xfrm>
          <a:prstGeom prst="leftBrace">
            <a:avLst>
              <a:gd name="adj1" fmla="val 37500"/>
              <a:gd name="adj2" fmla="val 50000"/>
            </a:avLst>
          </a:prstGeom>
          <a:noFill/>
          <a:ln w="19050">
            <a:solidFill>
              <a:srgbClr val="0000FF"/>
            </a:solidFill>
            <a:round/>
            <a:headEnd/>
            <a:tailEnd/>
          </a:ln>
        </p:spPr>
        <p:txBody>
          <a:bodyPr wrap="none" anchor="ctr"/>
          <a:lstStyle/>
          <a:p>
            <a:endParaRPr lang="en-US"/>
          </a:p>
        </p:txBody>
      </p:sp>
      <p:sp>
        <p:nvSpPr>
          <p:cNvPr id="27777" name="Line 139"/>
          <p:cNvSpPr>
            <a:spLocks noChangeShapeType="1"/>
          </p:cNvSpPr>
          <p:nvPr/>
        </p:nvSpPr>
        <p:spPr bwMode="auto">
          <a:xfrm flipV="1">
            <a:off x="5657850" y="5202238"/>
            <a:ext cx="685800" cy="685800"/>
          </a:xfrm>
          <a:prstGeom prst="line">
            <a:avLst/>
          </a:prstGeom>
          <a:noFill/>
          <a:ln w="19050">
            <a:solidFill>
              <a:srgbClr val="0000FF"/>
            </a:solidFill>
            <a:round/>
            <a:headEnd/>
            <a:tailEnd type="triangle" w="lg" len="lg"/>
          </a:ln>
        </p:spPr>
        <p:txBody>
          <a:bodyPr/>
          <a:lstStyle/>
          <a:p>
            <a:endParaRPr lang="en-US"/>
          </a:p>
        </p:txBody>
      </p:sp>
      <p:sp>
        <p:nvSpPr>
          <p:cNvPr id="27778" name="Line 140"/>
          <p:cNvSpPr>
            <a:spLocks noChangeShapeType="1"/>
          </p:cNvSpPr>
          <p:nvPr/>
        </p:nvSpPr>
        <p:spPr bwMode="auto">
          <a:xfrm>
            <a:off x="6019800" y="3657600"/>
            <a:ext cx="533400" cy="304800"/>
          </a:xfrm>
          <a:prstGeom prst="line">
            <a:avLst/>
          </a:prstGeom>
          <a:noFill/>
          <a:ln w="19050">
            <a:solidFill>
              <a:srgbClr val="0000FF"/>
            </a:solidFill>
            <a:round/>
            <a:headEnd/>
            <a:tailEnd type="triangle" w="lg" len="lg"/>
          </a:ln>
        </p:spPr>
        <p:txBody>
          <a:bodyPr/>
          <a:lstStyle/>
          <a:p>
            <a:endParaRPr lang="en-US"/>
          </a:p>
        </p:txBody>
      </p:sp>
      <p:sp>
        <p:nvSpPr>
          <p:cNvPr id="27779" name="Rectangle 141"/>
          <p:cNvSpPr>
            <a:spLocks noChangeArrowheads="1"/>
          </p:cNvSpPr>
          <p:nvPr/>
        </p:nvSpPr>
        <p:spPr bwMode="auto">
          <a:xfrm>
            <a:off x="7772400" y="2590800"/>
            <a:ext cx="762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780" name="AutoShape 142"/>
          <p:cNvSpPr>
            <a:spLocks/>
          </p:cNvSpPr>
          <p:nvPr/>
        </p:nvSpPr>
        <p:spPr bwMode="auto">
          <a:xfrm>
            <a:off x="7543800" y="2603500"/>
            <a:ext cx="152400" cy="4025900"/>
          </a:xfrm>
          <a:prstGeom prst="leftBrace">
            <a:avLst>
              <a:gd name="adj1" fmla="val 220139"/>
              <a:gd name="adj2" fmla="val 80204"/>
            </a:avLst>
          </a:prstGeom>
          <a:noFill/>
          <a:ln w="19050">
            <a:solidFill>
              <a:srgbClr val="0000FF"/>
            </a:solidFill>
            <a:round/>
            <a:headEnd/>
            <a:tailEnd/>
          </a:ln>
        </p:spPr>
        <p:txBody>
          <a:bodyPr wrap="none" anchor="ctr"/>
          <a:lstStyle/>
          <a:p>
            <a:endParaRPr lang="en-US"/>
          </a:p>
        </p:txBody>
      </p:sp>
      <p:sp>
        <p:nvSpPr>
          <p:cNvPr id="27781" name="Text Box 143"/>
          <p:cNvSpPr txBox="1">
            <a:spLocks noChangeArrowheads="1"/>
          </p:cNvSpPr>
          <p:nvPr/>
        </p:nvSpPr>
        <p:spPr bwMode="auto">
          <a:xfrm>
            <a:off x="4800600" y="3276600"/>
            <a:ext cx="1836738" cy="396875"/>
          </a:xfrm>
          <a:prstGeom prst="rect">
            <a:avLst/>
          </a:prstGeom>
          <a:noFill/>
          <a:ln w="9525">
            <a:noFill/>
            <a:miter lim="800000"/>
            <a:headEnd/>
            <a:tailEnd/>
          </a:ln>
        </p:spPr>
        <p:txBody>
          <a:bodyPr wrap="none">
            <a:spAutoFit/>
          </a:bodyPr>
          <a:lstStyle/>
          <a:p>
            <a:r>
              <a:rPr lang="en-US" sz="2000">
                <a:solidFill>
                  <a:schemeClr val="accent2"/>
                </a:solidFill>
                <a:latin typeface="Arial" charset="0"/>
                <a:cs typeface="Arial" charset="0"/>
              </a:rPr>
              <a:t>Home Position</a:t>
            </a:r>
          </a:p>
        </p:txBody>
      </p:sp>
      <p:sp>
        <p:nvSpPr>
          <p:cNvPr id="27782" name="Text Box 144"/>
          <p:cNvSpPr txBox="1">
            <a:spLocks noChangeArrowheads="1"/>
          </p:cNvSpPr>
          <p:nvPr/>
        </p:nvSpPr>
        <p:spPr bwMode="auto">
          <a:xfrm>
            <a:off x="4835525" y="5892800"/>
            <a:ext cx="1171575" cy="396875"/>
          </a:xfrm>
          <a:prstGeom prst="rect">
            <a:avLst/>
          </a:prstGeom>
          <a:noFill/>
          <a:ln w="9525">
            <a:noFill/>
            <a:miter lim="800000"/>
            <a:headEnd/>
            <a:tailEnd/>
          </a:ln>
        </p:spPr>
        <p:txBody>
          <a:bodyPr wrap="none">
            <a:spAutoFit/>
          </a:bodyPr>
          <a:lstStyle/>
          <a:p>
            <a:r>
              <a:rPr lang="en-US" sz="2000">
                <a:solidFill>
                  <a:schemeClr val="accent2"/>
                </a:solidFill>
                <a:latin typeface="Arial" charset="0"/>
                <a:cs typeface="Arial" charset="0"/>
              </a:rPr>
              <a:t>1 Bucket</a:t>
            </a:r>
          </a:p>
        </p:txBody>
      </p:sp>
      <p:sp>
        <p:nvSpPr>
          <p:cNvPr id="27783" name="Text Box 146"/>
          <p:cNvSpPr txBox="1">
            <a:spLocks noChangeArrowheads="1"/>
          </p:cNvSpPr>
          <p:nvPr/>
        </p:nvSpPr>
        <p:spPr bwMode="auto">
          <a:xfrm>
            <a:off x="7391400" y="3657600"/>
            <a:ext cx="1524000" cy="708025"/>
          </a:xfrm>
          <a:prstGeom prst="rect">
            <a:avLst/>
          </a:prstGeom>
          <a:solidFill>
            <a:schemeClr val="bg1"/>
          </a:solidFill>
          <a:ln w="9525">
            <a:solidFill>
              <a:srgbClr val="92D050"/>
            </a:solidFill>
            <a:miter lim="800000"/>
            <a:headEnd/>
            <a:tailEnd/>
          </a:ln>
        </p:spPr>
        <p:txBody>
          <a:bodyPr>
            <a:spAutoFit/>
          </a:bodyPr>
          <a:lstStyle/>
          <a:p>
            <a:r>
              <a:rPr lang="en-US" sz="2000">
                <a:solidFill>
                  <a:schemeClr val="accent2"/>
                </a:solidFill>
                <a:latin typeface="Arial" charset="0"/>
                <a:cs typeface="Arial" charset="0"/>
              </a:rPr>
              <a:t>Overflow Bucket</a:t>
            </a:r>
          </a:p>
        </p:txBody>
      </p:sp>
      <p:sp>
        <p:nvSpPr>
          <p:cNvPr id="27784" name="Text Box 147"/>
          <p:cNvSpPr txBox="1">
            <a:spLocks noChangeArrowheads="1"/>
          </p:cNvSpPr>
          <p:nvPr/>
        </p:nvSpPr>
        <p:spPr bwMode="auto">
          <a:xfrm>
            <a:off x="6751638" y="1347788"/>
            <a:ext cx="354012"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1</a:t>
            </a:r>
          </a:p>
        </p:txBody>
      </p:sp>
      <p:sp>
        <p:nvSpPr>
          <p:cNvPr id="27785" name="Text Box 148"/>
          <p:cNvSpPr txBox="1">
            <a:spLocks noChangeArrowheads="1"/>
          </p:cNvSpPr>
          <p:nvPr/>
        </p:nvSpPr>
        <p:spPr bwMode="auto">
          <a:xfrm>
            <a:off x="6753225" y="2101850"/>
            <a:ext cx="354013"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2</a:t>
            </a:r>
          </a:p>
        </p:txBody>
      </p:sp>
      <p:sp>
        <p:nvSpPr>
          <p:cNvPr id="27786" name="Text Box 149"/>
          <p:cNvSpPr txBox="1">
            <a:spLocks noChangeArrowheads="1"/>
          </p:cNvSpPr>
          <p:nvPr/>
        </p:nvSpPr>
        <p:spPr bwMode="auto">
          <a:xfrm>
            <a:off x="6754813" y="2752725"/>
            <a:ext cx="354012"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3</a:t>
            </a:r>
          </a:p>
        </p:txBody>
      </p:sp>
      <p:sp>
        <p:nvSpPr>
          <p:cNvPr id="27787" name="Text Box 150"/>
          <p:cNvSpPr txBox="1">
            <a:spLocks noChangeArrowheads="1"/>
          </p:cNvSpPr>
          <p:nvPr/>
        </p:nvSpPr>
        <p:spPr bwMode="auto">
          <a:xfrm>
            <a:off x="6753225" y="3416300"/>
            <a:ext cx="354013"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4</a:t>
            </a:r>
          </a:p>
        </p:txBody>
      </p:sp>
      <p:sp>
        <p:nvSpPr>
          <p:cNvPr id="27788" name="Text Box 151"/>
          <p:cNvSpPr txBox="1">
            <a:spLocks noChangeArrowheads="1"/>
          </p:cNvSpPr>
          <p:nvPr/>
        </p:nvSpPr>
        <p:spPr bwMode="auto">
          <a:xfrm>
            <a:off x="6753225" y="4117975"/>
            <a:ext cx="354013"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5</a:t>
            </a:r>
          </a:p>
        </p:txBody>
      </p:sp>
      <p:sp>
        <p:nvSpPr>
          <p:cNvPr id="27789" name="Text Box 152"/>
          <p:cNvSpPr txBox="1">
            <a:spLocks noChangeArrowheads="1"/>
          </p:cNvSpPr>
          <p:nvPr/>
        </p:nvSpPr>
        <p:spPr bwMode="auto">
          <a:xfrm>
            <a:off x="6754813" y="4794250"/>
            <a:ext cx="354012"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6</a:t>
            </a:r>
          </a:p>
        </p:txBody>
      </p:sp>
      <p:sp>
        <p:nvSpPr>
          <p:cNvPr id="27790" name="Text Box 153"/>
          <p:cNvSpPr txBox="1">
            <a:spLocks noChangeArrowheads="1"/>
          </p:cNvSpPr>
          <p:nvPr/>
        </p:nvSpPr>
        <p:spPr bwMode="auto">
          <a:xfrm>
            <a:off x="6778625" y="5508625"/>
            <a:ext cx="354013"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7</a:t>
            </a:r>
          </a:p>
        </p:txBody>
      </p:sp>
      <p:sp>
        <p:nvSpPr>
          <p:cNvPr id="27791" name="Text Box 154"/>
          <p:cNvSpPr txBox="1">
            <a:spLocks noChangeArrowheads="1"/>
          </p:cNvSpPr>
          <p:nvPr/>
        </p:nvSpPr>
        <p:spPr bwMode="auto">
          <a:xfrm>
            <a:off x="6754813" y="6159500"/>
            <a:ext cx="354012"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8</a:t>
            </a:r>
          </a:p>
        </p:txBody>
      </p:sp>
      <p:sp>
        <p:nvSpPr>
          <p:cNvPr id="27792" name="Text Box 155"/>
          <p:cNvSpPr txBox="1">
            <a:spLocks noChangeArrowheads="1"/>
          </p:cNvSpPr>
          <p:nvPr/>
        </p:nvSpPr>
        <p:spPr bwMode="auto">
          <a:xfrm>
            <a:off x="7956550" y="1323975"/>
            <a:ext cx="354013"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9</a:t>
            </a:r>
          </a:p>
        </p:txBody>
      </p:sp>
      <p:sp>
        <p:nvSpPr>
          <p:cNvPr id="27793" name="Text Box 156"/>
          <p:cNvSpPr txBox="1">
            <a:spLocks noChangeArrowheads="1"/>
          </p:cNvSpPr>
          <p:nvPr/>
        </p:nvSpPr>
        <p:spPr bwMode="auto">
          <a:xfrm>
            <a:off x="7880350" y="1976438"/>
            <a:ext cx="523875" cy="396875"/>
          </a:xfrm>
          <a:prstGeom prst="rect">
            <a:avLst/>
          </a:prstGeom>
          <a:noFill/>
          <a:ln w="9525">
            <a:noFill/>
            <a:miter lim="800000"/>
            <a:headEnd/>
            <a:tailEnd/>
          </a:ln>
        </p:spPr>
        <p:txBody>
          <a:bodyPr wrap="none">
            <a:spAutoFit/>
          </a:bodyPr>
          <a:lstStyle/>
          <a:p>
            <a:r>
              <a:rPr lang="en-US" sz="2000">
                <a:solidFill>
                  <a:schemeClr val="bg2"/>
                </a:solidFill>
                <a:latin typeface="Arial Black" pitchFamily="34" charset="0"/>
                <a:cs typeface="Arial" charset="0"/>
              </a:rPr>
              <a:t>10</a:t>
            </a:r>
          </a:p>
        </p:txBody>
      </p:sp>
      <p:sp>
        <p:nvSpPr>
          <p:cNvPr id="146" name="TextBox 145"/>
          <p:cNvSpPr txBox="1"/>
          <p:nvPr/>
        </p:nvSpPr>
        <p:spPr>
          <a:xfrm>
            <a:off x="5638800" y="8382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5613" y="365125"/>
            <a:ext cx="8226425" cy="914400"/>
          </a:xfrm>
        </p:spPr>
        <p:txBody>
          <a:bodyPr/>
          <a:lstStyle/>
          <a:p>
            <a:r>
              <a:rPr lang="en-US" smtClean="0">
                <a:latin typeface="Helvetica" pitchFamily="34" charset="0"/>
              </a:rPr>
              <a:t>Tree Indexing (1)</a:t>
            </a:r>
          </a:p>
        </p:txBody>
      </p:sp>
      <p:sp>
        <p:nvSpPr>
          <p:cNvPr id="17411" name="Rectangle 3"/>
          <p:cNvSpPr>
            <a:spLocks noGrp="1" noChangeArrowheads="1"/>
          </p:cNvSpPr>
          <p:nvPr>
            <p:ph type="body" idx="1"/>
          </p:nvPr>
        </p:nvSpPr>
        <p:spPr>
          <a:xfrm>
            <a:off x="455613" y="1600200"/>
            <a:ext cx="8226425" cy="4572000"/>
          </a:xfrm>
        </p:spPr>
        <p:txBody>
          <a:bodyPr/>
          <a:lstStyle/>
          <a:p>
            <a:pPr>
              <a:lnSpc>
                <a:spcPct val="80000"/>
              </a:lnSpc>
              <a:buFontTx/>
              <a:buNone/>
            </a:pPr>
            <a:r>
              <a:rPr lang="en-US" smtClean="0">
                <a:latin typeface="Helvetica" pitchFamily="34" charset="0"/>
              </a:rPr>
              <a:t>Linear index is poor for insertion/deletion.</a:t>
            </a:r>
          </a:p>
          <a:p>
            <a:pPr>
              <a:lnSpc>
                <a:spcPct val="80000"/>
              </a:lnSpc>
              <a:buFontTx/>
              <a:buNone/>
            </a:pPr>
            <a:endParaRPr lang="en-US" smtClean="0">
              <a:latin typeface="Helvetica" pitchFamily="34" charset="0"/>
            </a:endParaRPr>
          </a:p>
          <a:p>
            <a:pPr>
              <a:lnSpc>
                <a:spcPct val="80000"/>
              </a:lnSpc>
              <a:buFontTx/>
              <a:buNone/>
            </a:pPr>
            <a:r>
              <a:rPr lang="en-US" smtClean="0">
                <a:latin typeface="Helvetica" pitchFamily="34" charset="0"/>
              </a:rPr>
              <a:t>Tree index can efficiently support all desired operations:</a:t>
            </a:r>
          </a:p>
          <a:p>
            <a:pPr lvl="1">
              <a:lnSpc>
                <a:spcPct val="80000"/>
              </a:lnSpc>
            </a:pPr>
            <a:r>
              <a:rPr lang="en-US" smtClean="0">
                <a:latin typeface="Helvetica" pitchFamily="34" charset="0"/>
              </a:rPr>
              <a:t>Insert/delete</a:t>
            </a:r>
          </a:p>
          <a:p>
            <a:pPr lvl="1">
              <a:lnSpc>
                <a:spcPct val="80000"/>
              </a:lnSpc>
            </a:pPr>
            <a:r>
              <a:rPr lang="en-US" smtClean="0">
                <a:latin typeface="Helvetica" pitchFamily="34" charset="0"/>
              </a:rPr>
              <a:t>Multiple search keys (multiple indices)</a:t>
            </a:r>
          </a:p>
          <a:p>
            <a:pPr lvl="1">
              <a:lnSpc>
                <a:spcPct val="80000"/>
              </a:lnSpc>
            </a:pPr>
            <a:r>
              <a:rPr lang="en-US" smtClean="0">
                <a:latin typeface="Helvetica" pitchFamily="34" charset="0"/>
              </a:rPr>
              <a:t>Key range search</a:t>
            </a:r>
          </a:p>
          <a:p>
            <a:pPr lvl="1">
              <a:lnSpc>
                <a:spcPct val="80000"/>
              </a:lnSpc>
              <a:buFontTx/>
              <a:buNone/>
            </a:pPr>
            <a:endParaRPr lang="en-US" smtClean="0">
              <a:latin typeface="Helvetica" pitchFamily="34" charset="0"/>
            </a:endParaRPr>
          </a:p>
        </p:txBody>
      </p:sp>
      <p:sp>
        <p:nvSpPr>
          <p:cNvPr id="4" name="TextBox 3"/>
          <p:cNvSpPr txBox="1"/>
          <p:nvPr/>
        </p:nvSpPr>
        <p:spPr>
          <a:xfrm>
            <a:off x="6400800" y="6096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5613" y="365125"/>
            <a:ext cx="8226425" cy="914400"/>
          </a:xfrm>
        </p:spPr>
        <p:txBody>
          <a:bodyPr/>
          <a:lstStyle/>
          <a:p>
            <a:r>
              <a:rPr lang="en-US" smtClean="0">
                <a:latin typeface="Helvetica" pitchFamily="34" charset="0"/>
              </a:rPr>
              <a:t>2-3 Tree (2)</a:t>
            </a:r>
          </a:p>
        </p:txBody>
      </p:sp>
      <p:sp>
        <p:nvSpPr>
          <p:cNvPr id="20483" name="Rectangle 3"/>
          <p:cNvSpPr>
            <a:spLocks noGrp="1" noChangeArrowheads="1"/>
          </p:cNvSpPr>
          <p:nvPr>
            <p:ph type="body" idx="1"/>
          </p:nvPr>
        </p:nvSpPr>
        <p:spPr>
          <a:xfrm>
            <a:off x="455613" y="1600200"/>
            <a:ext cx="8226425" cy="4572000"/>
          </a:xfrm>
        </p:spPr>
        <p:txBody>
          <a:bodyPr/>
          <a:lstStyle/>
          <a:p>
            <a:pPr marL="609600" indent="-609600">
              <a:lnSpc>
                <a:spcPct val="80000"/>
              </a:lnSpc>
              <a:buFontTx/>
              <a:buNone/>
            </a:pPr>
            <a:r>
              <a:rPr lang="en-US" smtClean="0">
                <a:latin typeface="Helvetica" pitchFamily="34" charset="0"/>
              </a:rPr>
              <a:t>The advantage of the 2-3 Tree over the BST is that it can be updated at low cost.</a:t>
            </a:r>
          </a:p>
          <a:p>
            <a:pPr marL="609600" indent="-609600">
              <a:lnSpc>
                <a:spcPct val="80000"/>
              </a:lnSpc>
              <a:buFontTx/>
              <a:buNone/>
            </a:pPr>
            <a:endParaRPr lang="en-US" smtClean="0">
              <a:latin typeface="Helvetica" pitchFamily="34" charset="0"/>
            </a:endParaRPr>
          </a:p>
        </p:txBody>
      </p:sp>
      <p:pic>
        <p:nvPicPr>
          <p:cNvPr id="20484" name="Picture 4" descr="TTExamp"/>
          <p:cNvPicPr>
            <a:picLocks noChangeAspect="1" noChangeArrowheads="1"/>
          </p:cNvPicPr>
          <p:nvPr/>
        </p:nvPicPr>
        <p:blipFill>
          <a:blip r:embed="rId3"/>
          <a:srcRect l="1363" r="4543" b="3214"/>
          <a:stretch>
            <a:fillRect/>
          </a:stretch>
        </p:blipFill>
        <p:spPr bwMode="auto">
          <a:xfrm>
            <a:off x="838200" y="2743200"/>
            <a:ext cx="7461250" cy="2171700"/>
          </a:xfrm>
          <a:prstGeom prst="rect">
            <a:avLst/>
          </a:prstGeom>
          <a:noFill/>
          <a:ln w="9525">
            <a:noFill/>
            <a:miter lim="800000"/>
            <a:headEnd/>
            <a:tailEnd/>
          </a:ln>
        </p:spPr>
      </p:pic>
      <p:sp>
        <p:nvSpPr>
          <p:cNvPr id="5" name="TextBox 4"/>
          <p:cNvSpPr txBox="1"/>
          <p:nvPr/>
        </p:nvSpPr>
        <p:spPr>
          <a:xfrm>
            <a:off x="6400800" y="609600"/>
            <a:ext cx="681597" cy="461665"/>
          </a:xfrm>
          <a:prstGeom prst="rect">
            <a:avLst/>
          </a:prstGeom>
          <a:noFill/>
        </p:spPr>
        <p:txBody>
          <a:bodyPr wrap="none" rtlCol="0">
            <a:spAutoFit/>
          </a:bodyPr>
          <a:lstStyle/>
          <a:p>
            <a:r>
              <a:rPr lang="en-US" dirty="0" smtClean="0"/>
              <a:t>FYI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a:t>Indexes</a:t>
            </a:r>
          </a:p>
        </p:txBody>
      </p:sp>
      <p:sp>
        <p:nvSpPr>
          <p:cNvPr id="9221" name="Rectangle 5"/>
          <p:cNvSpPr>
            <a:spLocks noGrp="1" noChangeArrowheads="1"/>
          </p:cNvSpPr>
          <p:nvPr>
            <p:ph type="body" idx="1"/>
          </p:nvPr>
        </p:nvSpPr>
        <p:spPr>
          <a:noFill/>
          <a:ln/>
        </p:spPr>
        <p:txBody>
          <a:bodyPr/>
          <a:lstStyle/>
          <a:p>
            <a:r>
              <a:rPr lang="en-US"/>
              <a:t>An </a:t>
            </a:r>
            <a:r>
              <a:rPr lang="en-US" i="1" u="sng">
                <a:solidFill>
                  <a:schemeClr val="accent2"/>
                </a:solidFill>
              </a:rPr>
              <a:t>index </a:t>
            </a:r>
            <a:r>
              <a:rPr lang="en-US"/>
              <a:t>on a file speeds up selections on the </a:t>
            </a:r>
            <a:r>
              <a:rPr lang="en-US" i="1">
                <a:solidFill>
                  <a:schemeClr val="accent2"/>
                </a:solidFill>
              </a:rPr>
              <a:t>search key fields </a:t>
            </a:r>
            <a:r>
              <a:rPr lang="en-US"/>
              <a:t>for the index.</a:t>
            </a:r>
          </a:p>
          <a:p>
            <a:pPr lvl="1">
              <a:buSzPct val="75000"/>
            </a:pPr>
            <a:r>
              <a:rPr lang="en-US"/>
              <a:t>Any subset of the fields of a relation can be the search key for an index on the relation.</a:t>
            </a:r>
          </a:p>
          <a:p>
            <a:pPr lvl="1">
              <a:buSzPct val="75000"/>
            </a:pPr>
            <a:r>
              <a:rPr lang="en-US" i="1">
                <a:solidFill>
                  <a:schemeClr val="accent2"/>
                </a:solidFill>
              </a:rPr>
              <a:t>Search key </a:t>
            </a:r>
            <a:r>
              <a:rPr lang="en-US"/>
              <a:t>is </a:t>
            </a:r>
            <a:r>
              <a:rPr lang="en-US">
                <a:solidFill>
                  <a:schemeClr val="accent2"/>
                </a:solidFill>
              </a:rPr>
              <a:t>not</a:t>
            </a:r>
            <a:r>
              <a:rPr lang="en-US"/>
              <a:t> the same as </a:t>
            </a:r>
            <a:r>
              <a:rPr lang="en-US" i="1">
                <a:solidFill>
                  <a:schemeClr val="accent2"/>
                </a:solidFill>
              </a:rPr>
              <a:t>key</a:t>
            </a:r>
            <a:r>
              <a:rPr lang="en-US">
                <a:solidFill>
                  <a:schemeClr val="accent2"/>
                </a:solidFill>
              </a:rPr>
              <a:t> </a:t>
            </a:r>
            <a:r>
              <a:rPr lang="en-US"/>
              <a:t>(minimal set of fields that uniquely identify a record in a relation).</a:t>
            </a:r>
          </a:p>
          <a:p>
            <a:r>
              <a:rPr lang="en-US"/>
              <a:t>An index contains a collection of </a:t>
            </a:r>
            <a:r>
              <a:rPr lang="en-US" i="1">
                <a:solidFill>
                  <a:schemeClr val="accent2"/>
                </a:solidFill>
              </a:rPr>
              <a:t>data entries</a:t>
            </a:r>
            <a:r>
              <a:rPr lang="en-US"/>
              <a:t>, and supports efficient retrieval of all data entries </a:t>
            </a:r>
            <a:r>
              <a:rPr lang="en-US" b="1"/>
              <a:t>k* </a:t>
            </a:r>
            <a:r>
              <a:rPr lang="en-US"/>
              <a:t>with a given key value </a:t>
            </a:r>
            <a:r>
              <a:rPr lang="en-US" b="1"/>
              <a:t>k</a:t>
            </a:r>
            <a:r>
              <a:rPr lang="en-US"/>
              <a:t>.</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457200" y="533400"/>
            <a:ext cx="7772400" cy="1104900"/>
          </a:xfrm>
          <a:noFill/>
          <a:ln/>
        </p:spPr>
        <p:txBody>
          <a:bodyPr/>
          <a:lstStyle/>
          <a:p>
            <a:r>
              <a:rPr lang="en-US" sz="3600"/>
              <a:t>Alternatives for Data Entry </a:t>
            </a:r>
            <a:r>
              <a:rPr lang="en-US" sz="3600" b="1"/>
              <a:t>k* </a:t>
            </a:r>
            <a:r>
              <a:rPr lang="en-US" sz="3600"/>
              <a:t>in Index</a:t>
            </a:r>
          </a:p>
        </p:txBody>
      </p:sp>
      <p:sp>
        <p:nvSpPr>
          <p:cNvPr id="11269" name="Rectangle 5"/>
          <p:cNvSpPr>
            <a:spLocks noGrp="1" noChangeArrowheads="1"/>
          </p:cNvSpPr>
          <p:nvPr>
            <p:ph type="body" idx="1"/>
          </p:nvPr>
        </p:nvSpPr>
        <p:spPr>
          <a:xfrm>
            <a:off x="685800" y="1600200"/>
            <a:ext cx="8001000" cy="4876800"/>
          </a:xfrm>
          <a:noFill/>
          <a:ln/>
        </p:spPr>
        <p:txBody>
          <a:bodyPr/>
          <a:lstStyle/>
          <a:p>
            <a:r>
              <a:rPr lang="en-US"/>
              <a:t>Three alternatives:</a:t>
            </a:r>
          </a:p>
          <a:p>
            <a:pPr lvl="1"/>
            <a:r>
              <a:rPr lang="en-US">
                <a:solidFill>
                  <a:schemeClr val="accent2"/>
                </a:solidFill>
              </a:rPr>
              <a:t> Data record with key value</a:t>
            </a:r>
            <a:r>
              <a:rPr lang="en-US" b="1">
                <a:solidFill>
                  <a:schemeClr val="accent2"/>
                </a:solidFill>
              </a:rPr>
              <a:t> k</a:t>
            </a:r>
          </a:p>
          <a:p>
            <a:pPr lvl="1"/>
            <a:r>
              <a:rPr lang="en-US">
                <a:solidFill>
                  <a:schemeClr val="accent2"/>
                </a:solidFill>
              </a:rPr>
              <a:t> &lt;</a:t>
            </a:r>
            <a:r>
              <a:rPr lang="en-US" b="1">
                <a:solidFill>
                  <a:schemeClr val="accent2"/>
                </a:solidFill>
              </a:rPr>
              <a:t>k</a:t>
            </a:r>
            <a:r>
              <a:rPr lang="en-US">
                <a:solidFill>
                  <a:schemeClr val="accent2"/>
                </a:solidFill>
              </a:rPr>
              <a:t>, rid of data record with search key value</a:t>
            </a:r>
            <a:r>
              <a:rPr lang="en-US" b="1">
                <a:solidFill>
                  <a:schemeClr val="accent2"/>
                </a:solidFill>
              </a:rPr>
              <a:t> k</a:t>
            </a:r>
            <a:r>
              <a:rPr lang="en-US">
                <a:solidFill>
                  <a:schemeClr val="accent2"/>
                </a:solidFill>
              </a:rPr>
              <a:t>&gt;</a:t>
            </a:r>
          </a:p>
          <a:p>
            <a:pPr lvl="1"/>
            <a:r>
              <a:rPr lang="en-US">
                <a:solidFill>
                  <a:schemeClr val="accent2"/>
                </a:solidFill>
              </a:rPr>
              <a:t> &lt;</a:t>
            </a:r>
            <a:r>
              <a:rPr lang="en-US" b="1">
                <a:solidFill>
                  <a:schemeClr val="accent2"/>
                </a:solidFill>
              </a:rPr>
              <a:t>k</a:t>
            </a:r>
            <a:r>
              <a:rPr lang="en-US">
                <a:solidFill>
                  <a:schemeClr val="accent2"/>
                </a:solidFill>
              </a:rPr>
              <a:t>, list of rids of data records with search key </a:t>
            </a:r>
            <a:r>
              <a:rPr lang="en-US" b="1">
                <a:solidFill>
                  <a:schemeClr val="accent2"/>
                </a:solidFill>
              </a:rPr>
              <a:t>k</a:t>
            </a:r>
            <a:r>
              <a:rPr lang="en-US">
                <a:solidFill>
                  <a:schemeClr val="accent2"/>
                </a:solidFill>
              </a:rPr>
              <a:t>&gt;</a:t>
            </a:r>
          </a:p>
          <a:p>
            <a:r>
              <a:rPr lang="en-US"/>
              <a:t>Choice of alternative for data entries is orthogonal to the indexing technique used to locate data entries with a given key value </a:t>
            </a:r>
            <a:r>
              <a:rPr lang="en-US" b="1"/>
              <a:t>k</a:t>
            </a:r>
            <a:r>
              <a:rPr lang="en-US"/>
              <a:t>.</a:t>
            </a:r>
          </a:p>
          <a:p>
            <a:pPr lvl="1"/>
            <a:r>
              <a:rPr lang="en-US"/>
              <a:t>Examples of indexing techniques: B+ trees, hash-based structures</a:t>
            </a:r>
          </a:p>
          <a:p>
            <a:pPr lvl="1"/>
            <a:r>
              <a:rPr lang="en-US"/>
              <a:t>Typically, index contains auxiliary information that directs searches to the desired data entries</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Index Classification</a:t>
            </a:r>
          </a:p>
        </p:txBody>
      </p:sp>
      <p:sp>
        <p:nvSpPr>
          <p:cNvPr id="17413" name="Rectangle 5"/>
          <p:cNvSpPr>
            <a:spLocks noGrp="1" noChangeArrowheads="1"/>
          </p:cNvSpPr>
          <p:nvPr>
            <p:ph type="body" idx="1"/>
          </p:nvPr>
        </p:nvSpPr>
        <p:spPr>
          <a:xfrm>
            <a:off x="533400" y="1600200"/>
            <a:ext cx="8153400" cy="4076700"/>
          </a:xfrm>
          <a:noFill/>
          <a:ln/>
        </p:spPr>
        <p:txBody>
          <a:bodyPr/>
          <a:lstStyle/>
          <a:p>
            <a:r>
              <a:rPr lang="en-US" i="1">
                <a:solidFill>
                  <a:schemeClr val="accent2"/>
                </a:solidFill>
              </a:rPr>
              <a:t>Primary</a:t>
            </a:r>
            <a:r>
              <a:rPr lang="en-US">
                <a:solidFill>
                  <a:schemeClr val="accent2"/>
                </a:solidFill>
              </a:rPr>
              <a:t> vs. </a:t>
            </a:r>
            <a:r>
              <a:rPr lang="en-US" i="1">
                <a:solidFill>
                  <a:schemeClr val="accent2"/>
                </a:solidFill>
              </a:rPr>
              <a:t>secondary</a:t>
            </a:r>
            <a:r>
              <a:rPr lang="en-US">
                <a:solidFill>
                  <a:schemeClr val="accent2"/>
                </a:solidFill>
              </a:rPr>
              <a:t>:  </a:t>
            </a:r>
            <a:r>
              <a:rPr lang="en-US"/>
              <a:t>If search key contains primary key, then called primary index.</a:t>
            </a:r>
          </a:p>
          <a:p>
            <a:pPr lvl="1">
              <a:buSzPct val="75000"/>
            </a:pPr>
            <a:r>
              <a:rPr lang="en-US" i="1">
                <a:solidFill>
                  <a:schemeClr val="accent2"/>
                </a:solidFill>
              </a:rPr>
              <a:t>Unique</a:t>
            </a:r>
            <a:r>
              <a:rPr lang="en-US"/>
              <a:t> index:  Search key contains a candidate key.</a:t>
            </a:r>
          </a:p>
          <a:p>
            <a:r>
              <a:rPr lang="en-US" i="1">
                <a:solidFill>
                  <a:schemeClr val="accent2"/>
                </a:solidFill>
              </a:rPr>
              <a:t>Clustered</a:t>
            </a:r>
            <a:r>
              <a:rPr lang="en-US">
                <a:solidFill>
                  <a:schemeClr val="accent2"/>
                </a:solidFill>
              </a:rPr>
              <a:t> vs. </a:t>
            </a:r>
            <a:r>
              <a:rPr lang="en-US" i="1">
                <a:solidFill>
                  <a:schemeClr val="accent2"/>
                </a:solidFill>
              </a:rPr>
              <a:t>unclustered</a:t>
            </a:r>
            <a:r>
              <a:rPr lang="en-US">
                <a:solidFill>
                  <a:schemeClr val="accent2"/>
                </a:solidFill>
              </a:rPr>
              <a:t>:  </a:t>
            </a:r>
            <a:r>
              <a:rPr lang="en-US"/>
              <a:t>If order of data records is the same as, or `close to’, order of data entries, then called clustered index.</a:t>
            </a:r>
          </a:p>
          <a:p>
            <a:pPr lvl="1">
              <a:buSzPct val="75000"/>
            </a:pPr>
            <a:r>
              <a:rPr lang="en-US"/>
              <a:t>Alternative 1 implies clustered; in practice, clustered also implies Alternative 1 (since sorted files are rare).</a:t>
            </a:r>
          </a:p>
          <a:p>
            <a:pPr lvl="1">
              <a:buSzPct val="75000"/>
            </a:pPr>
            <a:r>
              <a:rPr lang="en-US"/>
              <a:t>A file can be clustered on at most one search key.</a:t>
            </a:r>
          </a:p>
          <a:p>
            <a:pPr lvl="1">
              <a:buSzPct val="75000"/>
            </a:pPr>
            <a:r>
              <a:rPr lang="en-US"/>
              <a:t>Cost of retrieving data records through index varies </a:t>
            </a:r>
            <a:r>
              <a:rPr lang="en-US" i="1"/>
              <a:t>greatly </a:t>
            </a:r>
            <a:r>
              <a:rPr lang="en-US"/>
              <a:t>based on whether index is clustered or not!</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INDEX DATA STRUCTURE</a:t>
            </a:r>
            <a:endParaRPr lang="en-US" dirty="0"/>
          </a:p>
        </p:txBody>
      </p:sp>
      <p:sp>
        <p:nvSpPr>
          <p:cNvPr id="3" name="Subtitle 2"/>
          <p:cNvSpPr>
            <a:spLocks noGrp="1"/>
          </p:cNvSpPr>
          <p:nvPr>
            <p:ph type="subTitle" idx="1"/>
          </p:nvPr>
        </p:nvSpPr>
        <p:spPr/>
        <p:txBody>
          <a:bodyPr/>
          <a:lstStyle/>
          <a:p>
            <a:r>
              <a:rPr lang="en-US" dirty="0" smtClean="0"/>
              <a:t>HASHING and B+ Trees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Hash-Based Indexes</a:t>
            </a:r>
          </a:p>
        </p:txBody>
      </p:sp>
      <p:sp>
        <p:nvSpPr>
          <p:cNvPr id="21509" name="Rectangle 5"/>
          <p:cNvSpPr>
            <a:spLocks noGrp="1" noChangeArrowheads="1"/>
          </p:cNvSpPr>
          <p:nvPr>
            <p:ph type="body" idx="1"/>
          </p:nvPr>
        </p:nvSpPr>
        <p:spPr>
          <a:xfrm>
            <a:off x="685800" y="1295400"/>
            <a:ext cx="7924800" cy="5105400"/>
          </a:xfrm>
          <a:noFill/>
          <a:ln/>
        </p:spPr>
        <p:txBody>
          <a:bodyPr/>
          <a:lstStyle/>
          <a:p>
            <a:pPr lvl="1">
              <a:buFont typeface="Wingdings" pitchFamily="2" charset="2"/>
              <a:buNone/>
            </a:pPr>
            <a:endParaRPr lang="en-US">
              <a:solidFill>
                <a:schemeClr val="accent2"/>
              </a:solidFill>
            </a:endParaRPr>
          </a:p>
          <a:p>
            <a:r>
              <a:rPr lang="en-US"/>
              <a:t>Good for equality selections.</a:t>
            </a:r>
          </a:p>
          <a:p>
            <a:pPr lvl="2"/>
            <a:r>
              <a:rPr lang="en-US" sz="2400"/>
              <a:t>Index is a collection of </a:t>
            </a:r>
            <a:r>
              <a:rPr lang="en-US" sz="2400" i="1" u="sng">
                <a:solidFill>
                  <a:schemeClr val="accent2"/>
                </a:solidFill>
              </a:rPr>
              <a:t>buckets</a:t>
            </a:r>
            <a:r>
              <a:rPr lang="en-US" sz="2400" i="1">
                <a:solidFill>
                  <a:schemeClr val="accent2"/>
                </a:solidFill>
              </a:rPr>
              <a:t>. </a:t>
            </a:r>
            <a:r>
              <a:rPr lang="en-US" sz="2400"/>
              <a:t>Bucket = </a:t>
            </a:r>
            <a:r>
              <a:rPr lang="en-US" sz="2400" i="1">
                <a:solidFill>
                  <a:schemeClr val="accent2"/>
                </a:solidFill>
              </a:rPr>
              <a:t>primary</a:t>
            </a:r>
            <a:r>
              <a:rPr lang="en-US" sz="2400">
                <a:solidFill>
                  <a:schemeClr val="accent2"/>
                </a:solidFill>
              </a:rPr>
              <a:t> page</a:t>
            </a:r>
            <a:r>
              <a:rPr lang="en-US" sz="2400"/>
              <a:t> plus zero or more</a:t>
            </a:r>
            <a:r>
              <a:rPr lang="en-US" sz="2400">
                <a:solidFill>
                  <a:schemeClr val="accent2"/>
                </a:solidFill>
              </a:rPr>
              <a:t> </a:t>
            </a:r>
            <a:r>
              <a:rPr lang="en-US" sz="2400" i="1">
                <a:solidFill>
                  <a:schemeClr val="accent2"/>
                </a:solidFill>
              </a:rPr>
              <a:t>overflow</a:t>
            </a:r>
            <a:r>
              <a:rPr lang="en-US" sz="2400">
                <a:solidFill>
                  <a:schemeClr val="accent2"/>
                </a:solidFill>
              </a:rPr>
              <a:t> pages</a:t>
            </a:r>
            <a:r>
              <a:rPr lang="en-US" sz="2400"/>
              <a:t>.</a:t>
            </a:r>
          </a:p>
          <a:p>
            <a:pPr lvl="2"/>
            <a:r>
              <a:rPr lang="en-US" sz="2400" i="1">
                <a:solidFill>
                  <a:schemeClr val="accent2"/>
                </a:solidFill>
              </a:rPr>
              <a:t>Hashing function</a:t>
            </a:r>
            <a:r>
              <a:rPr lang="en-US" sz="2400" b="1" i="1">
                <a:solidFill>
                  <a:schemeClr val="accent2"/>
                </a:solidFill>
              </a:rPr>
              <a:t> </a:t>
            </a:r>
            <a:r>
              <a:rPr lang="en-US" sz="2400" b="1">
                <a:solidFill>
                  <a:schemeClr val="accent2"/>
                </a:solidFill>
              </a:rPr>
              <a:t>h</a:t>
            </a:r>
            <a:r>
              <a:rPr lang="en-US" sz="2400">
                <a:solidFill>
                  <a:schemeClr val="accent2"/>
                </a:solidFill>
              </a:rPr>
              <a:t>:  </a:t>
            </a:r>
            <a:r>
              <a:rPr lang="en-US" sz="2400" b="1"/>
              <a:t>h</a:t>
            </a:r>
            <a:r>
              <a:rPr lang="en-US" sz="2400"/>
              <a:t>(</a:t>
            </a:r>
            <a:r>
              <a:rPr lang="en-US" sz="2400" i="1"/>
              <a:t>r</a:t>
            </a:r>
            <a:r>
              <a:rPr lang="en-US" sz="2400"/>
              <a:t>) = bucket in which record </a:t>
            </a:r>
            <a:r>
              <a:rPr lang="en-US" sz="2400" i="1"/>
              <a:t>r</a:t>
            </a:r>
            <a:r>
              <a:rPr lang="en-US" sz="2400"/>
              <a:t> belongs. </a:t>
            </a:r>
            <a:r>
              <a:rPr lang="en-US" sz="2400" b="1"/>
              <a:t>h</a:t>
            </a:r>
            <a:r>
              <a:rPr lang="en-US" sz="2400"/>
              <a:t> looks at the </a:t>
            </a:r>
            <a:r>
              <a:rPr lang="en-US" sz="2400" i="1">
                <a:solidFill>
                  <a:schemeClr val="accent2"/>
                </a:solidFill>
              </a:rPr>
              <a:t>search key</a:t>
            </a:r>
            <a:r>
              <a:rPr lang="en-US" sz="2400"/>
              <a:t> fields of </a:t>
            </a:r>
            <a:r>
              <a:rPr lang="en-US" sz="2400" i="1"/>
              <a:t>r.</a:t>
            </a:r>
          </a:p>
          <a:p>
            <a:r>
              <a:rPr lang="en-US"/>
              <a:t>If Alternative (1)</a:t>
            </a:r>
            <a:r>
              <a:rPr lang="en-US" i="1"/>
              <a:t> </a:t>
            </a:r>
            <a:r>
              <a:rPr lang="en-US"/>
              <a:t>is used, the buckets contain the data records; otherwise, they contain &lt;key, rid&gt; or &lt;key, rid-list&gt; pairs.</a:t>
            </a:r>
            <a:r>
              <a:rPr lang="en-US" sz="3200"/>
              <a:t> </a:t>
            </a:r>
          </a:p>
          <a:p>
            <a:endParaRPr lang="en-US" sz="3200"/>
          </a:p>
        </p:txBody>
      </p:sp>
    </p:spTree>
  </p:cSld>
  <p:clrMapOvr>
    <a:masterClrMapping/>
  </p:clrMapOvr>
  <p:transition>
    <p:cut/>
  </p:transition>
</p:sld>
</file>

<file path=ppt/theme/theme1.xml><?xml version="1.0" encoding="utf-8"?>
<a:theme xmlns:a="http://schemas.openxmlformats.org/drawingml/2006/main" name="l1">
  <a:themeElements>
    <a:clrScheme name="">
      <a:dk1>
        <a:srgbClr val="005400"/>
      </a:dk1>
      <a:lt1>
        <a:srgbClr val="FFF6E9"/>
      </a:lt1>
      <a:dk2>
        <a:srgbClr val="000000"/>
      </a:dk2>
      <a:lt2>
        <a:srgbClr val="00279F"/>
      </a:lt2>
      <a:accent1>
        <a:srgbClr val="438E00"/>
      </a:accent1>
      <a:accent2>
        <a:srgbClr val="FC0128"/>
      </a:accent2>
      <a:accent3>
        <a:srgbClr val="FFFAF2"/>
      </a:accent3>
      <a:accent4>
        <a:srgbClr val="004600"/>
      </a:accent4>
      <a:accent5>
        <a:srgbClr val="B0C6AA"/>
      </a:accent5>
      <a:accent6>
        <a:srgbClr val="E40123"/>
      </a:accent6>
      <a:hlink>
        <a:srgbClr val="4C2E00"/>
      </a:hlink>
      <a:folHlink>
        <a:srgbClr val="BC3700"/>
      </a:folHlink>
    </a:clrScheme>
    <a:fontScheme name="l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c:\msoffice\powerpnt\raghu\l1.ppt</Template>
  <TotalTime>537</TotalTime>
  <Pages>16</Pages>
  <Words>3077</Words>
  <Application>Microsoft PowerPoint 4.0</Application>
  <PresentationFormat>On-screen Show (4:3)</PresentationFormat>
  <Paragraphs>476</Paragraphs>
  <Slides>42</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l1</vt:lpstr>
      <vt:lpstr>Document</vt:lpstr>
      <vt:lpstr>Overview of Storage and Indexing</vt:lpstr>
      <vt:lpstr>Recall (Ch.1): Structure of a DBMS</vt:lpstr>
      <vt:lpstr>Data on External Storage</vt:lpstr>
      <vt:lpstr>Alternative File Organizations</vt:lpstr>
      <vt:lpstr>Indexes</vt:lpstr>
      <vt:lpstr>Alternatives for Data Entry k* in Index</vt:lpstr>
      <vt:lpstr>Index Classification</vt:lpstr>
      <vt:lpstr>INDEX DATA STRUCTURE</vt:lpstr>
      <vt:lpstr>Hash-Based Indexes</vt:lpstr>
      <vt:lpstr>Hashing (review 1/4)</vt:lpstr>
      <vt:lpstr>Hashing (review 2/4)</vt:lpstr>
      <vt:lpstr>B+ Tree Indexes</vt:lpstr>
      <vt:lpstr>Tree Indexing (2)</vt:lpstr>
      <vt:lpstr>2-3 Tree (1)</vt:lpstr>
      <vt:lpstr>Example B+ Tree</vt:lpstr>
      <vt:lpstr>Cost Model for Our Analysis</vt:lpstr>
      <vt:lpstr>Comparing File Organizations</vt:lpstr>
      <vt:lpstr>Operations to Compare</vt:lpstr>
      <vt:lpstr>Assumptions in Our Analysis</vt:lpstr>
      <vt:lpstr>Cost of Operations </vt:lpstr>
      <vt:lpstr>Cost of Operations </vt:lpstr>
      <vt:lpstr>Understanding the Workload</vt:lpstr>
      <vt:lpstr>Choice of Indexes</vt:lpstr>
      <vt:lpstr>Choice of Indexes (Contd.)</vt:lpstr>
      <vt:lpstr>Index Selection Guidelines</vt:lpstr>
      <vt:lpstr>Examples of Clustered Indexes</vt:lpstr>
      <vt:lpstr>Examples of Clustered Indexes</vt:lpstr>
      <vt:lpstr>Examples of Clustered Indexes</vt:lpstr>
      <vt:lpstr>Indexes with Composite Search Keys </vt:lpstr>
      <vt:lpstr>Composite Search Keys</vt:lpstr>
      <vt:lpstr>Index-Only Plans</vt:lpstr>
      <vt:lpstr>Index-Only Plans (Contd.)</vt:lpstr>
      <vt:lpstr>Summary</vt:lpstr>
      <vt:lpstr>Summary (Contd.)</vt:lpstr>
      <vt:lpstr>Summary (Contd.)</vt:lpstr>
      <vt:lpstr>Backup</vt:lpstr>
      <vt:lpstr>Alternatives for Data Entries (Contd.)</vt:lpstr>
      <vt:lpstr>Alternatives for Data Entries (Contd.)</vt:lpstr>
      <vt:lpstr>Hashing (review 3/4)</vt:lpstr>
      <vt:lpstr>Bucket Hashing (review 4/4)</vt:lpstr>
      <vt:lpstr>Tree Indexing (1)</vt:lpstr>
      <vt:lpstr>2-3 Tree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Organizations and Indexing</dc:title>
  <dc:subject>Database Management Systems</dc:subject>
  <dc:creator>Raghu Ramakrishnan and Johannes Gehrke</dc:creator>
  <cp:keywords>Chapter 8</cp:keywords>
  <dc:description/>
  <cp:lastModifiedBy>Hazem</cp:lastModifiedBy>
  <cp:revision>31</cp:revision>
  <cp:lastPrinted>1996-09-03T06:28:48Z</cp:lastPrinted>
  <dcterms:created xsi:type="dcterms:W3CDTF">1997-01-11T21:43:56Z</dcterms:created>
  <dcterms:modified xsi:type="dcterms:W3CDTF">2010-05-04T08:00:14Z</dcterms:modified>
</cp:coreProperties>
</file>