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handoutMasterIdLst>
    <p:handoutMasterId r:id="rId126"/>
  </p:handoutMasterIdLst>
  <p:sldIdLst>
    <p:sldId id="256" r:id="rId2"/>
    <p:sldId id="324" r:id="rId3"/>
    <p:sldId id="378" r:id="rId4"/>
    <p:sldId id="325" r:id="rId5"/>
    <p:sldId id="326" r:id="rId6"/>
    <p:sldId id="379" r:id="rId7"/>
    <p:sldId id="327" r:id="rId8"/>
    <p:sldId id="442" r:id="rId9"/>
    <p:sldId id="329" r:id="rId10"/>
    <p:sldId id="381" r:id="rId11"/>
    <p:sldId id="328" r:id="rId12"/>
    <p:sldId id="330" r:id="rId13"/>
    <p:sldId id="331" r:id="rId14"/>
    <p:sldId id="374" r:id="rId15"/>
    <p:sldId id="264" r:id="rId16"/>
    <p:sldId id="265" r:id="rId17"/>
    <p:sldId id="333" r:id="rId18"/>
    <p:sldId id="334" r:id="rId19"/>
    <p:sldId id="267" r:id="rId20"/>
    <p:sldId id="373" r:id="rId21"/>
    <p:sldId id="266" r:id="rId22"/>
    <p:sldId id="382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337" r:id="rId32"/>
    <p:sldId id="341" r:id="rId33"/>
    <p:sldId id="340" r:id="rId34"/>
    <p:sldId id="342" r:id="rId35"/>
    <p:sldId id="343" r:id="rId36"/>
    <p:sldId id="287" r:id="rId37"/>
    <p:sldId id="344" r:id="rId38"/>
    <p:sldId id="288" r:id="rId39"/>
    <p:sldId id="289" r:id="rId40"/>
    <p:sldId id="383" r:id="rId41"/>
    <p:sldId id="345" r:id="rId42"/>
    <p:sldId id="338" r:id="rId43"/>
    <p:sldId id="359" r:id="rId44"/>
    <p:sldId id="396" r:id="rId45"/>
    <p:sldId id="346" r:id="rId46"/>
    <p:sldId id="384" r:id="rId47"/>
    <p:sldId id="394" r:id="rId48"/>
    <p:sldId id="395" r:id="rId49"/>
    <p:sldId id="348" r:id="rId50"/>
    <p:sldId id="349" r:id="rId51"/>
    <p:sldId id="397" r:id="rId52"/>
    <p:sldId id="350" r:id="rId53"/>
    <p:sldId id="351" r:id="rId54"/>
    <p:sldId id="352" r:id="rId55"/>
    <p:sldId id="385" r:id="rId56"/>
    <p:sldId id="398" r:id="rId57"/>
    <p:sldId id="298" r:id="rId58"/>
    <p:sldId id="353" r:id="rId59"/>
    <p:sldId id="299" r:id="rId60"/>
    <p:sldId id="399" r:id="rId61"/>
    <p:sldId id="339" r:id="rId62"/>
    <p:sldId id="358" r:id="rId63"/>
    <p:sldId id="357" r:id="rId64"/>
    <p:sldId id="360" r:id="rId65"/>
    <p:sldId id="303" r:id="rId66"/>
    <p:sldId id="361" r:id="rId67"/>
    <p:sldId id="421" r:id="rId68"/>
    <p:sldId id="422" r:id="rId69"/>
    <p:sldId id="423" r:id="rId70"/>
    <p:sldId id="424" r:id="rId71"/>
    <p:sldId id="425" r:id="rId72"/>
    <p:sldId id="426" r:id="rId73"/>
    <p:sldId id="427" r:id="rId74"/>
    <p:sldId id="428" r:id="rId75"/>
    <p:sldId id="429" r:id="rId76"/>
    <p:sldId id="430" r:id="rId77"/>
    <p:sldId id="431" r:id="rId78"/>
    <p:sldId id="432" r:id="rId79"/>
    <p:sldId id="433" r:id="rId80"/>
    <p:sldId id="434" r:id="rId81"/>
    <p:sldId id="435" r:id="rId82"/>
    <p:sldId id="436" r:id="rId83"/>
    <p:sldId id="437" r:id="rId84"/>
    <p:sldId id="438" r:id="rId85"/>
    <p:sldId id="439" r:id="rId86"/>
    <p:sldId id="440" r:id="rId87"/>
    <p:sldId id="441" r:id="rId88"/>
    <p:sldId id="372" r:id="rId89"/>
    <p:sldId id="366" r:id="rId90"/>
    <p:sldId id="367" r:id="rId91"/>
    <p:sldId id="368" r:id="rId92"/>
    <p:sldId id="369" r:id="rId93"/>
    <p:sldId id="370" r:id="rId94"/>
    <p:sldId id="371" r:id="rId95"/>
    <p:sldId id="386" r:id="rId96"/>
    <p:sldId id="387" r:id="rId97"/>
    <p:sldId id="388" r:id="rId98"/>
    <p:sldId id="389" r:id="rId99"/>
    <p:sldId id="390" r:id="rId100"/>
    <p:sldId id="391" r:id="rId101"/>
    <p:sldId id="392" r:id="rId102"/>
    <p:sldId id="393" r:id="rId103"/>
    <p:sldId id="420" r:id="rId104"/>
    <p:sldId id="400" r:id="rId105"/>
    <p:sldId id="401" r:id="rId106"/>
    <p:sldId id="402" r:id="rId107"/>
    <p:sldId id="403" r:id="rId108"/>
    <p:sldId id="404" r:id="rId109"/>
    <p:sldId id="405" r:id="rId110"/>
    <p:sldId id="406" r:id="rId111"/>
    <p:sldId id="407" r:id="rId112"/>
    <p:sldId id="408" r:id="rId113"/>
    <p:sldId id="409" r:id="rId114"/>
    <p:sldId id="410" r:id="rId115"/>
    <p:sldId id="411" r:id="rId116"/>
    <p:sldId id="412" r:id="rId117"/>
    <p:sldId id="413" r:id="rId118"/>
    <p:sldId id="414" r:id="rId119"/>
    <p:sldId id="415" r:id="rId120"/>
    <p:sldId id="416" r:id="rId121"/>
    <p:sldId id="417" r:id="rId122"/>
    <p:sldId id="418" r:id="rId123"/>
    <p:sldId id="419" r:id="rId1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734" autoAdjust="0"/>
  </p:normalViewPr>
  <p:slideViewPr>
    <p:cSldViewPr>
      <p:cViewPr>
        <p:scale>
          <a:sx n="60" d="100"/>
          <a:sy n="60" d="100"/>
        </p:scale>
        <p:origin x="-87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The slides for this text are organized into chapters. This lecture covers Chapter 7.</a:t>
            </a:r>
          </a:p>
          <a:p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I Foundations</a:t>
            </a:r>
          </a:p>
          <a:p>
            <a:r>
              <a:rPr lang="en-US" smtClean="0">
                <a:cs typeface="Times New Roman" pitchFamily="18" charset="0"/>
              </a:rPr>
              <a:t>•Chapter 1: Introduction</a:t>
            </a:r>
          </a:p>
          <a:p>
            <a:r>
              <a:rPr lang="en-US" smtClean="0">
                <a:cs typeface="Times New Roman" pitchFamily="18" charset="0"/>
              </a:rPr>
              <a:t>•Chapter 2: ER Model and Conceptual Design</a:t>
            </a:r>
          </a:p>
          <a:p>
            <a:r>
              <a:rPr lang="en-US" smtClean="0">
                <a:cs typeface="Times New Roman" pitchFamily="18" charset="0"/>
              </a:rPr>
              <a:t>•Chapter 3: The Relational Model and SQL DDL</a:t>
            </a:r>
          </a:p>
          <a:p>
            <a:r>
              <a:rPr lang="en-US" smtClean="0">
                <a:cs typeface="Times New Roman" pitchFamily="18" charset="0"/>
              </a:rPr>
              <a:t>•Chapter 4: Relational Algebra and Relational Calculus</a:t>
            </a:r>
          </a:p>
          <a:p>
            <a:r>
              <a:rPr lang="en-US" smtClean="0">
                <a:cs typeface="Times New Roman" pitchFamily="18" charset="0"/>
              </a:rPr>
              <a:t>•Chapter 5: SQL</a:t>
            </a:r>
          </a:p>
          <a:p>
            <a:r>
              <a:rPr lang="en-US" smtClean="0">
                <a:cs typeface="Times New Roman" pitchFamily="18" charset="0"/>
              </a:rPr>
              <a:t>II Applications</a:t>
            </a:r>
          </a:p>
          <a:p>
            <a:r>
              <a:rPr lang="en-US" smtClean="0">
                <a:cs typeface="Times New Roman" pitchFamily="18" charset="0"/>
              </a:rPr>
              <a:t>•Chapter 6: Database Application Development</a:t>
            </a:r>
          </a:p>
          <a:p>
            <a:r>
              <a:rPr lang="en-US" smtClean="0">
                <a:cs typeface="Times New Roman" pitchFamily="18" charset="0"/>
              </a:rPr>
              <a:t>•Chapter 7: Database-backed Internet Applications</a:t>
            </a:r>
          </a:p>
          <a:p>
            <a:r>
              <a:rPr lang="en-US" smtClean="0">
                <a:cs typeface="Times New Roman" pitchFamily="18" charset="0"/>
              </a:rPr>
              <a:t>III Systems</a:t>
            </a:r>
          </a:p>
          <a:p>
            <a:r>
              <a:rPr lang="en-US" smtClean="0">
                <a:cs typeface="Times New Roman" pitchFamily="18" charset="0"/>
              </a:rPr>
              <a:t>•Chapter 8: Overview of Storage and Indexing</a:t>
            </a:r>
          </a:p>
          <a:p>
            <a:r>
              <a:rPr lang="en-US" smtClean="0">
                <a:cs typeface="Times New Roman" pitchFamily="18" charset="0"/>
              </a:rPr>
              <a:t>•Chapter 9: Data Storage</a:t>
            </a:r>
          </a:p>
          <a:p>
            <a:r>
              <a:rPr lang="en-US" smtClean="0">
                <a:cs typeface="Times New Roman" pitchFamily="18" charset="0"/>
              </a:rPr>
              <a:t>•Chapter 10: Tree Indexes</a:t>
            </a:r>
          </a:p>
          <a:p>
            <a:r>
              <a:rPr lang="en-US" smtClean="0">
                <a:cs typeface="Times New Roman" pitchFamily="18" charset="0"/>
              </a:rPr>
              <a:t>•Chapter 11: Hash Indexes</a:t>
            </a:r>
          </a:p>
          <a:p>
            <a:r>
              <a:rPr lang="en-US" smtClean="0">
                <a:cs typeface="Times New Roman" pitchFamily="18" charset="0"/>
              </a:rPr>
              <a:t>IV Systems</a:t>
            </a:r>
          </a:p>
          <a:p>
            <a:r>
              <a:rPr lang="en-US" smtClean="0">
                <a:cs typeface="Times New Roman" pitchFamily="18" charset="0"/>
              </a:rPr>
              <a:t>•Chapter 12: Overview of Query Evaluation</a:t>
            </a:r>
          </a:p>
          <a:p>
            <a:r>
              <a:rPr lang="en-US" smtClean="0">
                <a:cs typeface="Times New Roman" pitchFamily="18" charset="0"/>
              </a:rPr>
              <a:t>•Chapter 13: External Sorting</a:t>
            </a:r>
          </a:p>
          <a:p>
            <a:r>
              <a:rPr lang="en-US" smtClean="0">
                <a:cs typeface="Times New Roman" pitchFamily="18" charset="0"/>
              </a:rPr>
              <a:t>•Chapter 14: Evaluation of Relational Operators: First part (joins) and second part (other operators)</a:t>
            </a:r>
          </a:p>
          <a:p>
            <a:r>
              <a:rPr lang="en-US" smtClean="0">
                <a:cs typeface="Times New Roman" pitchFamily="18" charset="0"/>
              </a:rPr>
              <a:t>•Chapter 15: A Typical Relational Optimizer</a:t>
            </a:r>
          </a:p>
          <a:p>
            <a:r>
              <a:rPr lang="en-US" smtClean="0">
                <a:cs typeface="Times New Roman" pitchFamily="18" charset="0"/>
              </a:rPr>
              <a:t>V Systems</a:t>
            </a:r>
          </a:p>
          <a:p>
            <a:r>
              <a:rPr lang="en-US" smtClean="0">
                <a:cs typeface="Times New Roman" pitchFamily="18" charset="0"/>
              </a:rPr>
              <a:t>•Chapter 16: Overview of Transaction Management</a:t>
            </a:r>
          </a:p>
          <a:p>
            <a:r>
              <a:rPr lang="en-US" smtClean="0">
                <a:cs typeface="Times New Roman" pitchFamily="18" charset="0"/>
              </a:rPr>
              <a:t>•Chapter 17: Concurrency Control</a:t>
            </a:r>
          </a:p>
          <a:p>
            <a:r>
              <a:rPr lang="en-US" smtClean="0">
                <a:cs typeface="Times New Roman" pitchFamily="18" charset="0"/>
              </a:rPr>
              <a:t>•Chapter 18: Recovery</a:t>
            </a:r>
          </a:p>
          <a:p>
            <a:r>
              <a:rPr lang="en-US" smtClean="0">
                <a:cs typeface="Times New Roman" pitchFamily="18" charset="0"/>
              </a:rPr>
              <a:t>VI Applications</a:t>
            </a:r>
          </a:p>
          <a:p>
            <a:r>
              <a:rPr lang="en-US" smtClean="0">
                <a:cs typeface="Times New Roman" pitchFamily="18" charset="0"/>
              </a:rPr>
              <a:t>•Chapter 19: Schema Refinement, Functional Dependencies, Normalization</a:t>
            </a:r>
          </a:p>
          <a:p>
            <a:r>
              <a:rPr lang="en-US" smtClean="0">
                <a:cs typeface="Times New Roman" pitchFamily="18" charset="0"/>
              </a:rPr>
              <a:t>•Chapter 20: Physical Database Design, Database Tuning</a:t>
            </a:r>
          </a:p>
          <a:p>
            <a:r>
              <a:rPr lang="en-US" smtClean="0">
                <a:cs typeface="Times New Roman" pitchFamily="18" charset="0"/>
              </a:rPr>
              <a:t>•Chapter 21: Security and Authorization</a:t>
            </a:r>
          </a:p>
          <a:p>
            <a:r>
              <a:rPr lang="en-US" smtClean="0">
                <a:cs typeface="Times New Roman" pitchFamily="18" charset="0"/>
              </a:rPr>
              <a:t>VII Advanced Topics</a:t>
            </a:r>
          </a:p>
          <a:p>
            <a:r>
              <a:rPr lang="en-US" smtClean="0">
                <a:cs typeface="Times New Roman" pitchFamily="18" charset="0"/>
              </a:rPr>
              <a:t>•Chapter 22: Parallel and Distributed Database Systems</a:t>
            </a:r>
          </a:p>
          <a:p>
            <a:r>
              <a:rPr lang="en-US" smtClean="0">
                <a:cs typeface="Times New Roman" pitchFamily="18" charset="0"/>
              </a:rPr>
              <a:t>•Chapter 23: Data Warehousing and Decision Support</a:t>
            </a:r>
          </a:p>
          <a:p>
            <a:r>
              <a:rPr lang="en-US" smtClean="0">
                <a:cs typeface="Times New Roman" pitchFamily="18" charset="0"/>
              </a:rPr>
              <a:t>•Chapter 24: Object-Database Systems</a:t>
            </a:r>
          </a:p>
          <a:p>
            <a:r>
              <a:rPr lang="en-US" smtClean="0">
                <a:cs typeface="Times New Roman" pitchFamily="18" charset="0"/>
              </a:rPr>
              <a:t>•Chapter 25: Deductive Databases</a:t>
            </a:r>
          </a:p>
          <a:p>
            <a:r>
              <a:rPr lang="en-US" smtClean="0">
                <a:cs typeface="Times New Roman" pitchFamily="18" charset="0"/>
              </a:rPr>
              <a:t>•Chapter 26: Data Mining</a:t>
            </a:r>
          </a:p>
          <a:p>
            <a:r>
              <a:rPr lang="en-US" smtClean="0">
                <a:cs typeface="Times New Roman" pitchFamily="18" charset="0"/>
              </a:rPr>
              <a:t>•Chapter 27: Information Retrieval and XML Data Management</a:t>
            </a:r>
          </a:p>
          <a:p>
            <a:r>
              <a:rPr lang="en-US" smtClean="0">
                <a:cs typeface="Times New Roman" pitchFamily="18" charset="0"/>
              </a:rPr>
              <a:t>•Chapter 28: Spatial Databases</a:t>
            </a:r>
          </a:p>
          <a:p>
            <a:r>
              <a:rPr lang="en-US" smtClean="0">
                <a:cs typeface="Times New Roman" pitchFamily="18" charset="0"/>
              </a:rPr>
              <a:t> </a:t>
            </a:r>
            <a:endParaRPr lang="en-US" smtClean="0"/>
          </a:p>
        </p:txBody>
      </p:sp>
      <p:sp>
        <p:nvSpPr>
          <p:cNvPr id="1024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material is not covered in the book.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Trust Example: the dbms of a bank needs to trust the application running on an ATM machine to leave the database in a consistent state</a:t>
            </a:r>
          </a:p>
          <a:p>
            <a:pPr>
              <a:buFontTx/>
              <a:buChar char="•"/>
            </a:pPr>
            <a:r>
              <a:rPr lang="en-US" smtClean="0"/>
              <a:t>These disadvantages made thin clients (web browsers) very popular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smtClean="0"/>
              <a:t>Applications can use the full power of the platforms they are running on</a:t>
            </a:r>
          </a:p>
          <a:p>
            <a:pPr>
              <a:buFontTx/>
              <a:buChar char="-"/>
            </a:pPr>
            <a:r>
              <a:rPr lang="en-US" smtClean="0"/>
              <a:t>Thin clients need only small processing power for presentation</a:t>
            </a:r>
          </a:p>
          <a:p>
            <a:pPr>
              <a:buFontTx/>
              <a:buChar char="-"/>
            </a:pPr>
            <a:r>
              <a:rPr lang="en-US" smtClean="0"/>
              <a:t> if the middle tier becomes a bottleneck, several servers can be deployed to execute the middle tier code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XSLT: ex. Change the order of  the elements we are displaying (sort them)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19100"/>
            <a:ext cx="200025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19100"/>
            <a:ext cx="584835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100"/>
            <a:ext cx="8001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752600"/>
            <a:ext cx="39243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114800"/>
            <a:ext cx="39243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19100"/>
            <a:ext cx="8001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645525" y="6488113"/>
            <a:ext cx="406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9A332FF0-2229-41FA-9A3D-961A02C7CAB0}" type="slidenum">
              <a:rPr lang="en-US" sz="1400">
                <a:latin typeface="Book Antiqua" pitchFamily="18" charset="0"/>
              </a:rPr>
              <a:pPr algn="r">
                <a:defRPr/>
              </a:pPr>
              <a:t>‹#›</a:t>
            </a:fld>
            <a:endParaRPr lang="en-US" sz="1400">
              <a:latin typeface="Book Antiqua" pitchFamily="18" charset="0"/>
            </a:endParaRPr>
          </a:p>
        </p:txBody>
      </p:sp>
      <p:pic>
        <p:nvPicPr>
          <p:cNvPr id="1030" name="Picture 6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34300" y="0"/>
            <a:ext cx="1422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isc.edu/~dbbook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ebmaster@bookstore.com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isc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wisc.edu/~dbbook/index.html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nternet_Protocol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Style/XSL/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xsl/" TargetMode="External"/><Relationship Id="rId5" Type="http://schemas.openxmlformats.org/officeDocument/2006/relationships/hyperlink" Target="http://www.w3.org/TR/xpath" TargetMode="External"/><Relationship Id="rId4" Type="http://schemas.openxmlformats.org/officeDocument/2006/relationships/hyperlink" Target="http://www.w3.org/TR/xslt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fea.fea.aub.edu.lb/hhajj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pPr algn="ctr"/>
            <a:r>
              <a:rPr lang="en-US" dirty="0" smtClean="0"/>
              <a:t>Database-Backed Internet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Chapter 7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 Structure of HTTP Response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3124200"/>
          </a:xfrm>
        </p:spPr>
        <p:txBody>
          <a:bodyPr/>
          <a:lstStyle/>
          <a:p>
            <a:r>
              <a:rPr lang="en-US" sz="2400" dirty="0" smtClean="0"/>
              <a:t>Three parts:</a:t>
            </a:r>
          </a:p>
          <a:p>
            <a:pPr marL="914400" lvl="1" indent="-514350">
              <a:buFont typeface="Book Antiqua" pitchFamily="18" charset="0"/>
              <a:buAutoNum type="arabicPeriod"/>
            </a:pPr>
            <a:r>
              <a:rPr lang="en-US" sz="2000" b="1" dirty="0" smtClean="0"/>
              <a:t>A status line </a:t>
            </a:r>
            <a:r>
              <a:rPr lang="en-US" sz="2000" dirty="0" smtClean="0"/>
              <a:t>with three fields :  </a:t>
            </a:r>
            <a:endParaRPr lang="en-US" sz="2000" dirty="0" smtClean="0"/>
          </a:p>
          <a:p>
            <a:pPr marL="1314450" lvl="2" indent="-514350">
              <a:buFont typeface="Book Antiqua" pitchFamily="18" charset="0"/>
              <a:buAutoNum type="arabicPeriod"/>
            </a:pPr>
            <a:r>
              <a:rPr lang="en-US" sz="1800" dirty="0" smtClean="0"/>
              <a:t>HTTP </a:t>
            </a:r>
            <a:r>
              <a:rPr lang="en-US" sz="1800" dirty="0" smtClean="0"/>
              <a:t>version (e.g. 1.1), </a:t>
            </a:r>
            <a:endParaRPr lang="en-US" sz="1800" dirty="0" smtClean="0"/>
          </a:p>
          <a:p>
            <a:pPr marL="1314450" lvl="2" indent="-514350">
              <a:buFont typeface="Book Antiqua" pitchFamily="18" charset="0"/>
              <a:buAutoNum type="arabicPeriod"/>
            </a:pPr>
            <a:r>
              <a:rPr lang="en-US" sz="1800" dirty="0" smtClean="0"/>
              <a:t>status </a:t>
            </a:r>
            <a:r>
              <a:rPr lang="en-US" sz="1800" dirty="0" smtClean="0"/>
              <a:t>code (e.g. 200), and </a:t>
            </a:r>
            <a:endParaRPr lang="en-US" sz="1800" dirty="0" smtClean="0"/>
          </a:p>
          <a:p>
            <a:pPr marL="1314450" lvl="2" indent="-514350">
              <a:buFont typeface="Book Antiqua" pitchFamily="18" charset="0"/>
              <a:buAutoNum type="arabicPeriod"/>
            </a:pPr>
            <a:r>
              <a:rPr lang="en-US" sz="1800" dirty="0" smtClean="0"/>
              <a:t>server </a:t>
            </a:r>
            <a:r>
              <a:rPr lang="en-US" sz="1800" dirty="0" smtClean="0"/>
              <a:t>message (e.g. OK)</a:t>
            </a:r>
          </a:p>
          <a:p>
            <a:pPr marL="914400" lvl="1" indent="-514350">
              <a:buFont typeface="Book Antiqua" pitchFamily="18" charset="0"/>
              <a:buAutoNum type="arabicPeriod"/>
            </a:pPr>
            <a:r>
              <a:rPr lang="en-US" sz="2000" b="1" dirty="0" smtClean="0"/>
              <a:t>Several header lines </a:t>
            </a:r>
            <a:r>
              <a:rPr lang="en-US" sz="2000" dirty="0" smtClean="0"/>
              <a:t>containing info about the server and the message.</a:t>
            </a:r>
          </a:p>
          <a:p>
            <a:pPr marL="914400" lvl="1" indent="-514350">
              <a:buFont typeface="Book Antiqua" pitchFamily="18" charset="0"/>
              <a:buAutoNum type="arabicPeriod"/>
            </a:pPr>
            <a:r>
              <a:rPr lang="en-US" sz="2000" b="1" dirty="0" smtClean="0"/>
              <a:t>Body of the message</a:t>
            </a:r>
            <a:r>
              <a:rPr lang="en-US" sz="2000" dirty="0" smtClean="0"/>
              <a:t>; the actual data content.</a:t>
            </a:r>
          </a:p>
          <a:p>
            <a:pPr marL="914400" lvl="1" indent="-514350">
              <a:buFont typeface="Book Antiqua" pitchFamily="18" charset="0"/>
              <a:buAutoNum type="arabicPeriod"/>
            </a:pPr>
            <a:endParaRPr lang="en-US" sz="20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905000" y="4267200"/>
            <a:ext cx="68580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 replies (example </a:t>
            </a:r>
            <a:r>
              <a:rPr kumimoji="0" lang="en-US" sz="200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truncated to fit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HTTP/1.1 200 OK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 Mon, 04 Mar 2002 12:00:00 GMT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Server: Apache/1.3.0 (Linux)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Last-Modified: Mon, 01 Mar 2002 09:23:24 GMT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Content-Length: 1024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Content-Type: text/html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&lt;HTML&gt; &lt;HEAD&gt;&lt;/HEAD&gt;</a:t>
            </a:r>
            <a:endParaRPr lang="en-US" sz="1600" kern="0" dirty="0" smtClean="0">
              <a:solidFill>
                <a:schemeClr val="accent2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ASP.net Classic Example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/>
              <a:t>&lt;html&gt;</a:t>
            </a:r>
            <a:br>
              <a:rPr lang="en-GB" sz="2000" smtClean="0"/>
            </a:br>
            <a:r>
              <a:rPr lang="en-GB" sz="2000" smtClean="0"/>
              <a:t>&lt;body bgcolor="yellow"&gt;</a:t>
            </a:r>
            <a:br>
              <a:rPr lang="en-GB" sz="2000" smtClean="0"/>
            </a:br>
            <a:r>
              <a:rPr lang="en-GB" sz="2000" smtClean="0"/>
              <a:t>&lt;center&gt;</a:t>
            </a:r>
            <a:br>
              <a:rPr lang="en-GB" sz="2000" smtClean="0"/>
            </a:br>
            <a:r>
              <a:rPr lang="en-GB" sz="2000" smtClean="0"/>
              <a:t>&lt;h2&gt;Hello Students!&lt;/h2&gt;</a:t>
            </a:r>
            <a:br>
              <a:rPr lang="en-GB" sz="2000" smtClean="0"/>
            </a:br>
            <a:r>
              <a:rPr lang="en-GB" sz="2000" smtClean="0"/>
              <a:t>&lt;p&gt;&lt;%Response.Write(now())%&gt;&lt;/p&gt;</a:t>
            </a:r>
            <a:br>
              <a:rPr lang="en-GB" sz="2000" smtClean="0"/>
            </a:br>
            <a:r>
              <a:rPr lang="en-GB" sz="2000" smtClean="0"/>
              <a:t>&lt;/center&gt;</a:t>
            </a:r>
            <a:br>
              <a:rPr lang="en-GB" sz="2000" smtClean="0"/>
            </a:br>
            <a:r>
              <a:rPr lang="en-GB" sz="2000" smtClean="0"/>
              <a:t>&lt;/body&gt;</a:t>
            </a:r>
            <a:br>
              <a:rPr lang="en-GB" sz="2000" smtClean="0"/>
            </a:br>
            <a:r>
              <a:rPr lang="en-GB" sz="2000" smtClean="0"/>
              <a:t>&lt;/html&gt;</a:t>
            </a:r>
          </a:p>
          <a:p>
            <a:pPr>
              <a:buFont typeface="Wingdings" pitchFamily="2" charset="2"/>
              <a:buNone/>
            </a:pPr>
            <a:endParaRPr lang="en-GB" sz="2000" smtClean="0"/>
          </a:p>
          <a:p>
            <a:r>
              <a:rPr lang="en-GB" sz="2000" smtClean="0"/>
              <a:t>The code inside the &lt;% --%&gt; tags is executed on the server.</a:t>
            </a:r>
          </a:p>
          <a:p>
            <a:r>
              <a:rPr lang="en-GB" sz="2000" smtClean="0"/>
              <a:t>Response.Write is ASP code for writing something to the HTML output stream.</a:t>
            </a:r>
          </a:p>
          <a:p>
            <a:r>
              <a:rPr lang="en-GB" sz="2000" smtClean="0"/>
              <a:t>Now() is a function returning the servers current date and time.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ASP.net Visual Example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/>
          <a:lstStyle/>
          <a:p>
            <a:r>
              <a:rPr lang="en-US" smtClean="0"/>
              <a:t>Choose new web site in Visual studio, select C#</a:t>
            </a:r>
          </a:p>
          <a:p>
            <a:r>
              <a:rPr lang="en-US" smtClean="0"/>
              <a:t>ToolBox rich in many different controls</a:t>
            </a:r>
          </a:p>
          <a:p>
            <a:r>
              <a:rPr lang="en-US" smtClean="0"/>
              <a:t>Drag and drop control, modify properties </a:t>
            </a:r>
          </a:p>
          <a:p>
            <a:r>
              <a:rPr lang="en-US" smtClean="0"/>
              <a:t>Automatic generation of html code</a:t>
            </a:r>
          </a:p>
          <a:p>
            <a:r>
              <a:rPr lang="en-US" smtClean="0"/>
              <a:t>Add C# programming to web page or control</a:t>
            </a:r>
          </a:p>
          <a:p>
            <a:r>
              <a:rPr lang="en-US" smtClean="0"/>
              <a:t>Add C# Programming Events to page or control (i.e button click, exit text box, load page…)</a:t>
            </a:r>
          </a:p>
          <a:p>
            <a:r>
              <a:rPr lang="en-US" smtClean="0"/>
              <a:t>Add more web pages, and needed navigation between them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ASP.net with SQL 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Advanced ADO.NET</a:t>
            </a:r>
            <a:r>
              <a:rPr lang="en-US" smtClean="0"/>
              <a:t> software components that can be used by programmers to access data and data services.</a:t>
            </a:r>
          </a:p>
          <a:p>
            <a:r>
              <a:rPr lang="en-US" smtClean="0"/>
              <a:t>Easy Connection with Microsoft Database Products (Access, SQL Server) and Oracle through wizards</a:t>
            </a:r>
          </a:p>
          <a:p>
            <a:r>
              <a:rPr lang="en-US" smtClean="0"/>
              <a:t>Direct retrieval of datasets using ODBC connection.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Tier – Old Material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Servlets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Java Servlets: Java code that runs on the middle tier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Platform independent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Complete Java API available, including JDBC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Example: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import java.io.*;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import java.servlet.*;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import java.servlet.http.*;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public class ServetTemplate extends HttpServlet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public void doGet(HTTPServletRequest request,</a:t>
            </a:r>
            <a:br>
              <a:rPr lang="en-US" sz="1600" smtClean="0">
                <a:solidFill>
                  <a:schemeClr val="accent2"/>
                </a:solidFill>
              </a:rPr>
            </a:br>
            <a:r>
              <a:rPr lang="en-US" sz="1600" smtClean="0">
                <a:solidFill>
                  <a:schemeClr val="accent2"/>
                </a:solidFill>
              </a:rPr>
              <a:t>				HTTPServletResponse response)</a:t>
            </a:r>
            <a:br>
              <a:rPr lang="en-US" sz="1600" smtClean="0">
                <a:solidFill>
                  <a:schemeClr val="accent2"/>
                </a:solidFill>
              </a:rPr>
            </a:br>
            <a:r>
              <a:rPr lang="en-US" sz="1600" smtClean="0">
                <a:solidFill>
                  <a:schemeClr val="accent2"/>
                </a:solidFill>
              </a:rPr>
              <a:t>throws ServletExpection, IOException {</a:t>
            </a:r>
            <a:br>
              <a:rPr lang="en-US" sz="1600" smtClean="0">
                <a:solidFill>
                  <a:schemeClr val="accent2"/>
                </a:solidFill>
              </a:rPr>
            </a:br>
            <a:r>
              <a:rPr lang="en-US" sz="1600" smtClean="0">
                <a:solidFill>
                  <a:schemeClr val="accent2"/>
                </a:solidFill>
              </a:rPr>
              <a:t>	PrintWriter out=response.getWriter();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out.println(“Hello World”);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Servlets (Contd.)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Life of a servlet?</a:t>
            </a:r>
          </a:p>
          <a:p>
            <a:pPr lvl="1"/>
            <a:r>
              <a:rPr lang="en-US" smtClean="0"/>
              <a:t>Webserver forwards request to servlet container</a:t>
            </a:r>
          </a:p>
          <a:p>
            <a:pPr lvl="1"/>
            <a:r>
              <a:rPr lang="en-US" smtClean="0"/>
              <a:t>Container creates servlet instance (calls init() method; deallocation time: calls destroy() method)</a:t>
            </a:r>
          </a:p>
          <a:p>
            <a:pPr lvl="1"/>
            <a:r>
              <a:rPr lang="en-US" smtClean="0"/>
              <a:t>Container calls service() method</a:t>
            </a:r>
          </a:p>
          <a:p>
            <a:pPr lvl="2"/>
            <a:r>
              <a:rPr lang="en-US" smtClean="0"/>
              <a:t>service() calls doGet() for HTTP GET or doPost() for HTTP POST</a:t>
            </a:r>
          </a:p>
          <a:p>
            <a:pPr lvl="2"/>
            <a:r>
              <a:rPr lang="en-US" smtClean="0"/>
              <a:t>Usually, don’t override service(), but override doGet() and doPost()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Servlets: A Complete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public class ReadUserName extends HttpServlet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public void doGet(	HttpServletRequest request,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		HttpSevletResponse response)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throws ServletException, IOException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reponse.setContentType(“text/html”);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PrintWriter out=response.getWriter();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out.println(“&lt;HTML&gt;&lt;BODY&gt;\n &lt;UL&gt; \n” 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	“&lt;LI&gt;” + request.getParameter(“userid”) + “\n” 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	“&lt;LI&gt;” + request.getParameter(“password”) + “\n” 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	“&lt;UL&gt;\n&lt;BODY&gt;&lt;/HTML&gt;”);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public void doPost(	HttpServletRequest request,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		HttpSevletResponse response)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throws ServletException, IOException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doGet(request,response);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Server Pages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Servlets</a:t>
            </a:r>
          </a:p>
          <a:p>
            <a:pPr lvl="1"/>
            <a:r>
              <a:rPr lang="en-US" smtClean="0"/>
              <a:t>Generate HTML by writing it to the “PrintWriter” object</a:t>
            </a:r>
          </a:p>
          <a:p>
            <a:pPr lvl="1"/>
            <a:r>
              <a:rPr lang="en-US" smtClean="0"/>
              <a:t>Code first, webpage second</a:t>
            </a:r>
          </a:p>
          <a:p>
            <a:r>
              <a:rPr lang="en-US" smtClean="0"/>
              <a:t>JavaServerPages</a:t>
            </a:r>
          </a:p>
          <a:p>
            <a:pPr lvl="1"/>
            <a:r>
              <a:rPr lang="en-US" smtClean="0"/>
              <a:t>Written in HTML, Servlet-like code embedded in the HTML</a:t>
            </a:r>
          </a:p>
          <a:p>
            <a:pPr lvl="1"/>
            <a:r>
              <a:rPr lang="en-US" smtClean="0"/>
              <a:t>Webpage first, code second</a:t>
            </a:r>
          </a:p>
          <a:p>
            <a:pPr lvl="1"/>
            <a:r>
              <a:rPr lang="en-US" smtClean="0"/>
              <a:t>They are usually compiled into a Servlet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JavaServerPages: Example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&lt;html&gt;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&lt;head&gt;&lt;title&gt;Welcome to B&amp;N&lt;/title&gt;&lt;/head&gt;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&lt;body&gt;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&lt;h1&gt;Welcome back!&lt;/h1&gt;</a:t>
            </a:r>
            <a:br>
              <a:rPr lang="en-US" sz="2000" smtClean="0">
                <a:solidFill>
                  <a:schemeClr val="accent2"/>
                </a:solidFill>
              </a:rPr>
            </a:br>
            <a:r>
              <a:rPr lang="en-US" sz="2000" smtClean="0">
                <a:solidFill>
                  <a:schemeClr val="accent2"/>
                </a:solidFill>
              </a:rPr>
              <a:t>&lt;% String name=“NewUser”;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	if (request.getParameter(“username”) != null) {</a:t>
            </a:r>
            <a:br>
              <a:rPr lang="en-US" sz="2000" smtClean="0">
                <a:solidFill>
                  <a:schemeClr val="accent2"/>
                </a:solidFill>
              </a:rPr>
            </a:br>
            <a:r>
              <a:rPr lang="en-US" sz="2000" smtClean="0">
                <a:solidFill>
                  <a:schemeClr val="accent2"/>
                </a:solidFill>
              </a:rPr>
              <a:t>		name=request.getParameter(“username”);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%&gt;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You are logged on as user &lt;%=name%&gt;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&lt;p&gt;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&lt;/body&gt;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Maintaining State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HTTP is stateless.</a:t>
            </a:r>
          </a:p>
          <a:p>
            <a:pPr>
              <a:lnSpc>
                <a:spcPct val="90000"/>
              </a:lnSpc>
            </a:pPr>
            <a:r>
              <a:rPr lang="en-US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Easy to use: don’t need anything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Great for static-information applications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Requires no extra memory space</a:t>
            </a:r>
          </a:p>
          <a:p>
            <a:pPr>
              <a:lnSpc>
                <a:spcPct val="90000"/>
              </a:lnSpc>
            </a:pPr>
            <a:r>
              <a:rPr lang="en-US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record of previous requests means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shopping baskets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user logins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custom or dynamic content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Security is more difficult to implement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HTTP Message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3810000" cy="4610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Client to Server: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GET ~/index.html HTTP/1.1 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User-agent: Mozilla/4.0 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Accept: text/html, image/gif, image/jpeg 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524000"/>
            <a:ext cx="38100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Server replies: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HTTP/1.1 200 OK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Date: Mon, 04 Mar 2002 12:00:00 GMT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Server: Apache/1.3.0 (Linux)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Last-Modified: Mon, 01 Mar 2002 09:23:24 GMT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Content-Length: 1024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Content-Type: text/html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&lt;HTML&gt; &lt;HEAD&gt;&lt;/HEAD&gt;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&lt;h1&gt;Barns and </a:t>
            </a:r>
            <a:r>
              <a:rPr lang="en-US" sz="1600" dirty="0" err="1" smtClean="0">
                <a:solidFill>
                  <a:schemeClr val="accent2"/>
                </a:solidFill>
              </a:rPr>
              <a:t>Nobble</a:t>
            </a:r>
            <a:r>
              <a:rPr lang="en-US" sz="1600" dirty="0" smtClean="0">
                <a:solidFill>
                  <a:schemeClr val="accent2"/>
                </a:solidFill>
              </a:rPr>
              <a:t> Internet Bookstore&lt;/h1&gt;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Our inventory: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&lt;h3&gt;Science&lt;/h3&gt;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&lt;b&gt;The Character of Physical Law&lt;/b&gt;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4E27DF"/>
                </a:solidFill>
              </a:rPr>
              <a:t>...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648200" y="2438400"/>
            <a:ext cx="3733800" cy="1600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4648200" y="1905000"/>
            <a:ext cx="3733800" cy="5334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4648200" y="4038600"/>
            <a:ext cx="3733800" cy="2209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8534400" y="1981200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8610600" y="327660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II</a:t>
            </a:r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8534400" y="48768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III</a:t>
            </a:r>
          </a:p>
        </p:txBody>
      </p:sp>
      <p:cxnSp>
        <p:nvCxnSpPr>
          <p:cNvPr id="11275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3733800" y="2590800"/>
            <a:ext cx="1066800" cy="990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1276" name="TextBox 13"/>
          <p:cNvSpPr txBox="1">
            <a:spLocks noChangeArrowheads="1"/>
          </p:cNvSpPr>
          <p:nvPr/>
        </p:nvSpPr>
        <p:spPr bwMode="auto">
          <a:xfrm>
            <a:off x="1524000" y="3505200"/>
            <a:ext cx="2897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Date when </a:t>
            </a:r>
            <a:r>
              <a:rPr lang="en-US" sz="1600" b="1"/>
              <a:t>response</a:t>
            </a:r>
            <a:r>
              <a:rPr lang="en-US" sz="1600"/>
              <a:t> was created</a:t>
            </a:r>
          </a:p>
        </p:txBody>
      </p:sp>
      <p:cxnSp>
        <p:nvCxnSpPr>
          <p:cNvPr id="11277" name="Straight Arrow Connector 15"/>
          <p:cNvCxnSpPr>
            <a:cxnSpLocks noChangeShapeType="1"/>
          </p:cNvCxnSpPr>
          <p:nvPr/>
        </p:nvCxnSpPr>
        <p:spPr bwMode="auto">
          <a:xfrm rot="10800000" flipV="1">
            <a:off x="3886200" y="3124200"/>
            <a:ext cx="1066800" cy="990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1278" name="TextBox 16"/>
          <p:cNvSpPr txBox="1">
            <a:spLocks noChangeArrowheads="1"/>
          </p:cNvSpPr>
          <p:nvPr/>
        </p:nvSpPr>
        <p:spPr bwMode="auto">
          <a:xfrm>
            <a:off x="1524000" y="4114800"/>
            <a:ext cx="2620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Date when </a:t>
            </a:r>
            <a:r>
              <a:rPr lang="en-US" sz="1600" b="1"/>
              <a:t>data</a:t>
            </a:r>
            <a:r>
              <a:rPr lang="en-US" sz="1600"/>
              <a:t>  was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State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Server-side state</a:t>
            </a:r>
          </a:p>
          <a:p>
            <a:pPr lvl="1"/>
            <a:r>
              <a:rPr lang="en-US" smtClean="0"/>
              <a:t>Information is stored in a database, or in the application layer’s local memory</a:t>
            </a:r>
          </a:p>
          <a:p>
            <a:r>
              <a:rPr lang="en-US" smtClean="0"/>
              <a:t>Client-side state</a:t>
            </a:r>
          </a:p>
          <a:p>
            <a:pPr lvl="1"/>
            <a:r>
              <a:rPr lang="en-US" smtClean="0"/>
              <a:t>Information is stored on the client’s computer in the form of a cookie</a:t>
            </a:r>
          </a:p>
          <a:p>
            <a:r>
              <a:rPr lang="en-US" smtClean="0"/>
              <a:t>Hidden state</a:t>
            </a:r>
          </a:p>
          <a:p>
            <a:pPr lvl="1"/>
            <a:r>
              <a:rPr lang="en-US" smtClean="0"/>
              <a:t>Information is hidden within dynamically created web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State</a:t>
            </a:r>
          </a:p>
        </p:txBody>
      </p:sp>
      <p:pic>
        <p:nvPicPr>
          <p:cNvPr id="128003" name="Picture 3" descr="j030091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27375" y="4365625"/>
            <a:ext cx="1749425" cy="1724025"/>
          </a:xfrm>
          <a:noFill/>
        </p:spPr>
      </p:pic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4038600" y="2057400"/>
            <a:ext cx="3429000" cy="1752600"/>
          </a:xfrm>
          <a:prstGeom prst="wedgeEllipseCallout">
            <a:avLst>
              <a:gd name="adj1" fmla="val -43750"/>
              <a:gd name="adj2" fmla="val 76991"/>
            </a:avLst>
          </a:prstGeom>
          <a:solidFill>
            <a:srgbClr val="F8A9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latin typeface="Arial" charset="0"/>
              </a:rPr>
              <a:t>So many kinds of state…</a:t>
            </a:r>
          </a:p>
          <a:p>
            <a:pPr algn="ctr"/>
            <a:endParaRPr lang="en-US" sz="1800">
              <a:latin typeface="Arial" charset="0"/>
            </a:endParaRPr>
          </a:p>
          <a:p>
            <a:pPr algn="ctr"/>
            <a:r>
              <a:rPr lang="en-US" sz="1800">
                <a:latin typeface="Arial" charset="0"/>
              </a:rPr>
              <a:t>…how will I choose?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animBg="1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Server-Side State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types of Server side state:</a:t>
            </a:r>
          </a:p>
          <a:p>
            <a:r>
              <a:rPr lang="en-US" smtClean="0"/>
              <a:t>1. Store information in a database</a:t>
            </a:r>
          </a:p>
          <a:p>
            <a:pPr lvl="1"/>
            <a:r>
              <a:rPr lang="en-US" smtClean="0"/>
              <a:t>Data will be safe in the database</a:t>
            </a:r>
          </a:p>
          <a:p>
            <a:pPr lvl="1"/>
            <a:r>
              <a:rPr lang="en-US" smtClean="0"/>
              <a:t>BUT: requires a database access to query or update the information</a:t>
            </a:r>
          </a:p>
          <a:p>
            <a:r>
              <a:rPr lang="en-US" smtClean="0"/>
              <a:t>2. Use application layer’s local memory</a:t>
            </a:r>
          </a:p>
          <a:p>
            <a:pPr lvl="1"/>
            <a:r>
              <a:rPr lang="en-US" smtClean="0"/>
              <a:t>Can map the user’s IP address to some state</a:t>
            </a:r>
          </a:p>
          <a:p>
            <a:pPr lvl="1"/>
            <a:r>
              <a:rPr lang="en-US" smtClean="0"/>
              <a:t>BUT: this information is volatile and takes up lots of server main memory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276600" y="5943600"/>
            <a:ext cx="252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   5 million IPs = 20 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Server-Side State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Should use Server-side state maintenance for information that needs to persist</a:t>
            </a:r>
          </a:p>
          <a:p>
            <a:pPr lvl="1"/>
            <a:r>
              <a:rPr lang="en-US" smtClean="0"/>
              <a:t>Old customer orders</a:t>
            </a:r>
          </a:p>
          <a:p>
            <a:pPr lvl="1"/>
            <a:r>
              <a:rPr lang="en-US" smtClean="0"/>
              <a:t>“Click trails” of a user’s movement through a site</a:t>
            </a:r>
          </a:p>
          <a:p>
            <a:pPr lvl="1"/>
            <a:r>
              <a:rPr lang="en-US" smtClean="0"/>
              <a:t>Permanent choices a user makes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Client-side State: Cookies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Storing text on the client which will be passed to the application with every HTTP request. </a:t>
            </a:r>
          </a:p>
          <a:p>
            <a:pPr lvl="1"/>
            <a:r>
              <a:rPr lang="en-US" smtClean="0"/>
              <a:t>Can be disabled by the client. </a:t>
            </a:r>
          </a:p>
          <a:p>
            <a:pPr lvl="1"/>
            <a:r>
              <a:rPr lang="en-US" smtClean="0"/>
              <a:t>Are wrongfully perceived as "dangerous", and therefore will scare away potential site visitors if asked to enable cookies</a:t>
            </a:r>
            <a:r>
              <a:rPr lang="en-US" sz="1900" baseline="30000" smtClean="0"/>
              <a:t>1</a:t>
            </a:r>
          </a:p>
          <a:p>
            <a:r>
              <a:rPr lang="en-US" smtClean="0"/>
              <a:t>Are a collection of (Name, Value) pairs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873625" y="6583363"/>
            <a:ext cx="4270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30000">
                <a:latin typeface="Arial" charset="0"/>
              </a:rPr>
              <a:t>1</a:t>
            </a:r>
            <a:r>
              <a:rPr lang="en-US" sz="1200">
                <a:latin typeface="Arial" charset="0"/>
              </a:rPr>
              <a:t>http://www.webdevelopersjournal.com/columns/stateful.html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State: Cookies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Easy to use in Java Servlets / JSP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Provide a simple way to persist non-essential data on the client even when the browser has closed</a:t>
            </a: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z="2000" smtClean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Limit of 4 kilobytes of information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Users can (and often will) disable them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Should use cookies to store interactive state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The current user’s login information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The current shopping basket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Any non-permanent choices the user has made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Cookie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7927975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Cookie myCookie =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  new Cookie(“username", “jeffd");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response.addCookie(userCookie);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800" smtClean="0"/>
              <a:t>You can create a cookie at any time</a:t>
            </a:r>
            <a:endParaRPr lang="en-US" sz="18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95650" y="6080125"/>
            <a:ext cx="1588" cy="0"/>
            <a:chOff x="672" y="2352"/>
            <a:chExt cx="2746" cy="1385"/>
          </a:xfrm>
        </p:grpSpPr>
        <p:pic>
          <p:nvPicPr>
            <p:cNvPr id="77837" name="Picture 5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7" y="3192"/>
              <a:ext cx="35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8" name="Picture 6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33" y="3537"/>
              <a:ext cx="35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9" name="Picture 7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2352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76400" y="3810000"/>
            <a:ext cx="5086350" cy="1647825"/>
            <a:chOff x="1056" y="2400"/>
            <a:chExt cx="3204" cy="1038"/>
          </a:xfrm>
        </p:grpSpPr>
        <p:pic>
          <p:nvPicPr>
            <p:cNvPr id="77834" name="Picture 9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6" y="3216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5" name="Picture 10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04" y="2400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6" name="Picture 11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8" y="2688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43200" y="4495800"/>
            <a:ext cx="4095750" cy="1419225"/>
            <a:chOff x="1728" y="2832"/>
            <a:chExt cx="2580" cy="894"/>
          </a:xfrm>
        </p:grpSpPr>
        <p:pic>
          <p:nvPicPr>
            <p:cNvPr id="77832" name="Picture 13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28" y="2832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3" name="Picture 14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3504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35" name="Picture 15" descr="pac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810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A Cookie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Cookie[] cookies = request.getCookies();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String theUser;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for(int i=0; i&lt;cookies.length; i++)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  Cookie cookie = cookies[i];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  if(cookie.getName().equals(“username”)) 	theUser = cookie.getValue();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}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// at this point theUser == “username”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Cookies need to be accessed BEFORE you set your response header: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smtClean="0">
                <a:latin typeface="Courier New" pitchFamily="49" charset="0"/>
              </a:rPr>
              <a:t>response.setContentType("text/html");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smtClean="0">
                <a:latin typeface="Courier New" pitchFamily="49" charset="0"/>
              </a:rPr>
              <a:t>PrintWriter out = response.getWriter();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 Features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Cookies can have</a:t>
            </a:r>
          </a:p>
          <a:p>
            <a:pPr lvl="1"/>
            <a:r>
              <a:rPr lang="en-US" smtClean="0"/>
              <a:t>A duration (expire right away or persist even after the browser has closed)</a:t>
            </a:r>
          </a:p>
          <a:p>
            <a:pPr lvl="1"/>
            <a:r>
              <a:rPr lang="en-US" smtClean="0"/>
              <a:t>Filters for which domains/directory paths the cookie is sent to</a:t>
            </a:r>
          </a:p>
          <a:p>
            <a:r>
              <a:rPr lang="en-US" smtClean="0"/>
              <a:t>See the Java Servlet API and Servlet Tutorials for more information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State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Often users will disable cookies</a:t>
            </a:r>
          </a:p>
          <a:p>
            <a:r>
              <a:rPr lang="en-US" smtClean="0"/>
              <a:t>You can “hide” data in two places:</a:t>
            </a:r>
          </a:p>
          <a:p>
            <a:pPr lvl="1"/>
            <a:r>
              <a:rPr lang="en-US" smtClean="0"/>
              <a:t>Hidden fields within a form</a:t>
            </a:r>
          </a:p>
          <a:p>
            <a:pPr lvl="1"/>
            <a:r>
              <a:rPr lang="en-US" smtClean="0"/>
              <a:t>Using the path information</a:t>
            </a:r>
          </a:p>
          <a:p>
            <a:r>
              <a:rPr lang="en-US" smtClean="0"/>
              <a:t>Requires no “storage” of information because the state information is passed inside of each web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04900"/>
          </a:xfrm>
        </p:spPr>
        <p:txBody>
          <a:bodyPr/>
          <a:lstStyle/>
          <a:p>
            <a:r>
              <a:rPr lang="en-US" dirty="0" smtClean="0"/>
              <a:t>HTTP Protocol </a:t>
            </a:r>
            <a:r>
              <a:rPr lang="en-US" dirty="0" smtClean="0"/>
              <a:t>Structure – More details on HTTP Response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45720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Status </a:t>
            </a:r>
            <a:r>
              <a:rPr lang="en-US" sz="1800" dirty="0" smtClean="0"/>
              <a:t>line:</a:t>
            </a:r>
            <a:r>
              <a:rPr lang="en-US" sz="1800" dirty="0" smtClean="0">
                <a:solidFill>
                  <a:schemeClr val="accent2"/>
                </a:solidFill>
              </a:rPr>
              <a:t> HTTP/1.1 200 OK </a:t>
            </a:r>
          </a:p>
          <a:p>
            <a:pPr lvl="1">
              <a:defRPr/>
            </a:pPr>
            <a:r>
              <a:rPr lang="en-US" sz="1600" dirty="0" smtClean="0"/>
              <a:t>HTTP version:</a:t>
            </a:r>
            <a:r>
              <a:rPr lang="en-US" sz="1600" dirty="0" smtClean="0">
                <a:solidFill>
                  <a:schemeClr val="accent2"/>
                </a:solidFill>
              </a:rPr>
              <a:t> HTTP/1.1</a:t>
            </a:r>
          </a:p>
          <a:p>
            <a:pPr lvl="1">
              <a:defRPr/>
            </a:pPr>
            <a:r>
              <a:rPr lang="en-US" sz="1600" dirty="0" smtClean="0"/>
              <a:t>Status code: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200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US" sz="1600" dirty="0" smtClean="0"/>
              <a:t>Server message:</a:t>
            </a:r>
            <a:r>
              <a:rPr lang="en-US" sz="1600" dirty="0" smtClean="0">
                <a:solidFill>
                  <a:schemeClr val="accent2"/>
                </a:solidFill>
              </a:rPr>
              <a:t> OK</a:t>
            </a:r>
          </a:p>
          <a:p>
            <a:pPr lvl="1">
              <a:defRPr/>
            </a:pPr>
            <a:r>
              <a:rPr lang="en-US" sz="1600" dirty="0" smtClean="0"/>
              <a:t>Common status </a:t>
            </a:r>
            <a:r>
              <a:rPr lang="en-US" sz="1600" b="1" u="sng" dirty="0" smtClean="0"/>
              <a:t>code/server</a:t>
            </a:r>
            <a:r>
              <a:rPr lang="en-US" sz="1600" dirty="0" smtClean="0"/>
              <a:t> message combinations:</a:t>
            </a:r>
          </a:p>
          <a:p>
            <a:pPr lvl="2"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200 OK: </a:t>
            </a:r>
            <a:r>
              <a:rPr lang="en-US" sz="1400" dirty="0" smtClean="0"/>
              <a:t>Request succeeded</a:t>
            </a:r>
          </a:p>
          <a:p>
            <a:pPr lvl="2"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400 Bad Request: </a:t>
            </a:r>
            <a:r>
              <a:rPr lang="en-US" sz="1400" dirty="0" smtClean="0"/>
              <a:t>Request could not be fulfilled by the server</a:t>
            </a:r>
          </a:p>
          <a:p>
            <a:pPr lvl="2"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404 Not Found: </a:t>
            </a:r>
            <a:r>
              <a:rPr lang="en-US" sz="1400" dirty="0" smtClean="0"/>
              <a:t>Requested object does not exist on the server</a:t>
            </a:r>
          </a:p>
          <a:p>
            <a:pPr lvl="2"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505 HTTP Version not Supported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Several header Lines:</a:t>
            </a:r>
          </a:p>
          <a:p>
            <a:pPr lvl="1">
              <a:defRPr/>
            </a:pPr>
            <a:r>
              <a:rPr lang="en-US" sz="1400" dirty="0" smtClean="0"/>
              <a:t>Date when the object was created:</a:t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accent2"/>
                </a:solidFill>
              </a:rPr>
              <a:t>	Last-Modified: Mon, 01 Mar 2002 09:23:24 GMT </a:t>
            </a:r>
          </a:p>
          <a:p>
            <a:pPr lvl="1">
              <a:defRPr/>
            </a:pPr>
            <a:r>
              <a:rPr lang="en-US" sz="1400" dirty="0" smtClean="0"/>
              <a:t>Number of bytes being sent:</a:t>
            </a:r>
            <a:r>
              <a:rPr lang="en-US" sz="1400" dirty="0" smtClean="0">
                <a:solidFill>
                  <a:schemeClr val="accent2"/>
                </a:solidFill>
              </a:rPr>
              <a:t> Content-Length: 1024</a:t>
            </a:r>
          </a:p>
          <a:p>
            <a:pPr lvl="1">
              <a:defRPr/>
            </a:pPr>
            <a:r>
              <a:rPr lang="en-US" sz="1400" dirty="0" smtClean="0"/>
              <a:t>What type is the object being sent:</a:t>
            </a:r>
            <a:r>
              <a:rPr lang="en-US" sz="1400" dirty="0" smtClean="0">
                <a:solidFill>
                  <a:schemeClr val="accent2"/>
                </a:solidFill>
              </a:rPr>
              <a:t> Content-Type: text/html </a:t>
            </a:r>
          </a:p>
          <a:p>
            <a:pPr lvl="1">
              <a:defRPr/>
            </a:pPr>
            <a:r>
              <a:rPr lang="en-US" sz="1400" dirty="0" smtClean="0"/>
              <a:t>Other information such as the server type, server time, etc.</a:t>
            </a:r>
          </a:p>
          <a:p>
            <a:pPr>
              <a:defRPr/>
            </a:pPr>
            <a:r>
              <a:rPr lang="en-US" sz="1800" dirty="0" smtClean="0"/>
              <a:t>Body of message----e.g.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State: Hidden Fields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Declare hidden fields within a form:</a:t>
            </a:r>
          </a:p>
          <a:p>
            <a:pPr lvl="1"/>
            <a:r>
              <a:rPr lang="en-US" smtClean="0"/>
              <a:t>&lt;input type=‘hidden’ name=‘user’ value=‘username’/&gt;</a:t>
            </a:r>
          </a:p>
          <a:p>
            <a:r>
              <a:rPr lang="en-US" smtClean="0"/>
              <a:t>Users will not see this information (unless they view the HTML source)</a:t>
            </a:r>
          </a:p>
          <a:p>
            <a:r>
              <a:rPr lang="en-US" smtClean="0"/>
              <a:t>If used prolifically, it’s a killer for performance since EVERY page must be contained within a form.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State: Path Information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Path information is stored in the URL request: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>
                <a:latin typeface="Courier New" pitchFamily="49" charset="0"/>
              </a:rPr>
              <a:t>http://server.com/index.htm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?user=jeffd</a:t>
            </a:r>
          </a:p>
          <a:p>
            <a:r>
              <a:rPr lang="en-US" smtClean="0"/>
              <a:t>Can separate ‘fields’ with an &amp; character:</a:t>
            </a:r>
          </a:p>
          <a:p>
            <a:pPr lvl="1">
              <a:buFont typeface="Wingdings" pitchFamily="2" charset="2"/>
              <a:buNone/>
            </a:pPr>
            <a:r>
              <a:rPr lang="en-US" sz="2100" smtClean="0">
                <a:latin typeface="Courier New" pitchFamily="49" charset="0"/>
              </a:rPr>
              <a:t>index.htm</a:t>
            </a:r>
            <a:r>
              <a:rPr lang="en-US" sz="2100" smtClean="0">
                <a:solidFill>
                  <a:schemeClr val="hlink"/>
                </a:solidFill>
                <a:latin typeface="Courier New" pitchFamily="49" charset="0"/>
              </a:rPr>
              <a:t>?user=jeffd&amp;preference=pepsi</a:t>
            </a:r>
          </a:p>
          <a:p>
            <a:r>
              <a:rPr lang="en-US" smtClean="0"/>
              <a:t>There are mechanisms to parse this field in Java.  Check out the </a:t>
            </a:r>
            <a:r>
              <a:rPr lang="en-US" sz="2000" smtClean="0">
                <a:latin typeface="Courier New" pitchFamily="49" charset="0"/>
              </a:rPr>
              <a:t>javax.servlet.http.HttpUtils parserQueryString()</a:t>
            </a:r>
            <a:r>
              <a:rPr lang="en-US" smtClean="0"/>
              <a:t>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state methods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Typically all methods of state maintenance are used: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logs in and this information is stored in a cookie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issues a query which is stored in the path information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places an item in a shopping basket cookie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purchases items and credit-card information is stored/retrieved from a database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leaves a click-stream which is kept in a log on the web server (which can later be analyzed)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We covered:</a:t>
            </a:r>
          </a:p>
          <a:p>
            <a:r>
              <a:rPr lang="en-US" sz="2400" smtClean="0"/>
              <a:t>Internet Concepts (URIs, HTTP)</a:t>
            </a:r>
          </a:p>
          <a:p>
            <a:r>
              <a:rPr lang="en-US" sz="2400" smtClean="0"/>
              <a:t>Web data formats</a:t>
            </a:r>
          </a:p>
          <a:p>
            <a:pPr lvl="1"/>
            <a:r>
              <a:rPr lang="en-US" sz="2000" smtClean="0"/>
              <a:t>HTML, XML, DTDs</a:t>
            </a:r>
          </a:p>
          <a:p>
            <a:r>
              <a:rPr lang="en-US" sz="2400" smtClean="0"/>
              <a:t>Three-tier architectures</a:t>
            </a:r>
          </a:p>
          <a:p>
            <a:r>
              <a:rPr lang="en-US" sz="2400" smtClean="0"/>
              <a:t>The presentation layer</a:t>
            </a:r>
          </a:p>
          <a:p>
            <a:pPr lvl="1"/>
            <a:r>
              <a:rPr lang="en-US" sz="2000" smtClean="0"/>
              <a:t>HTML forms; HTTP Get and POST, URL encoding; Javascript; Stylesheets. XSLT</a:t>
            </a:r>
          </a:p>
          <a:p>
            <a:r>
              <a:rPr lang="en-US" sz="2400" smtClean="0"/>
              <a:t>The middle tier</a:t>
            </a:r>
          </a:p>
          <a:p>
            <a:pPr lvl="1"/>
            <a:r>
              <a:rPr lang="en-US" sz="2000" smtClean="0"/>
              <a:t>CGI, application servers, Servlets, JavaServerPages, passing arguments, maintaining state (cookies)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Remarks About HTTP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HTTP is stateless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“sessions”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Every message is completely self-contained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previous interaction is “remembered” by the protocol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Tradeoff between ease of implementation and ease of application development: Other functionality has to be built on top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Implications for applications: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Any state information (shopping carts, user login-information) need to be encoded in every HTTP request and response!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Popular methods on how to maintain state: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Cookies </a:t>
            </a:r>
            <a:r>
              <a:rPr lang="en-US" sz="1800" dirty="0" smtClean="0"/>
              <a:t>(discussed later)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Dynamically generate unique URL’s at the server level </a:t>
            </a:r>
            <a:r>
              <a:rPr lang="en-US" sz="1800" dirty="0" smtClean="0"/>
              <a:t>(discussed later )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Internet Concepts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Web data formats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HTML, XML, DTDs (Document Type Definition)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Introduction to three-tier architectures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presentation layer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HTML forms; HTTP Get and POST, URL encoding; </a:t>
            </a:r>
            <a:r>
              <a:rPr lang="en-US" dirty="0" err="1" smtClean="0"/>
              <a:t>Javascript</a:t>
            </a:r>
            <a:r>
              <a:rPr lang="en-US" dirty="0" smtClean="0"/>
              <a:t>; </a:t>
            </a:r>
            <a:r>
              <a:rPr lang="en-US" dirty="0" err="1" smtClean="0"/>
              <a:t>Stylesheets</a:t>
            </a:r>
            <a:r>
              <a:rPr lang="en-US" dirty="0" smtClean="0"/>
              <a:t>. XSLT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middle tier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CGI, application servers, </a:t>
            </a:r>
            <a:r>
              <a:rPr lang="en-US" dirty="0" err="1" smtClean="0"/>
              <a:t>Servlets</a:t>
            </a:r>
            <a:r>
              <a:rPr lang="en-US" dirty="0" smtClean="0"/>
              <a:t>, </a:t>
            </a:r>
            <a:r>
              <a:rPr lang="en-US" dirty="0" err="1" smtClean="0"/>
              <a:t>JavaServerPages</a:t>
            </a:r>
            <a:r>
              <a:rPr lang="en-US" dirty="0" smtClean="0"/>
              <a:t>, passing arguments, maintaining state (cookies)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Data Formats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The presentation language for the Internet</a:t>
            </a:r>
          </a:p>
          <a:p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A self-describing, hierarchal data model</a:t>
            </a:r>
          </a:p>
          <a:p>
            <a:r>
              <a:rPr lang="en-US" dirty="0" smtClean="0"/>
              <a:t>DTD</a:t>
            </a:r>
            <a:endParaRPr lang="en-US" dirty="0" smtClean="0"/>
          </a:p>
          <a:p>
            <a:pPr lvl="1"/>
            <a:r>
              <a:rPr lang="en-US" dirty="0" smtClean="0"/>
              <a:t>Standardizing schemas for </a:t>
            </a:r>
            <a:r>
              <a:rPr lang="en-US" dirty="0" smtClean="0"/>
              <a:t>Xml</a:t>
            </a:r>
          </a:p>
          <a:p>
            <a:r>
              <a:rPr lang="en-US" dirty="0" smtClean="0"/>
              <a:t>XSLT </a:t>
            </a:r>
            <a:r>
              <a:rPr lang="en-US" dirty="0" smtClean="0"/>
              <a:t>(not covered in the book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transform XML into other formats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HTML: An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&lt;HTML&gt;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&lt;HEAD&gt;&lt;/HEAD&gt;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&lt;BODY&gt;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&lt;h1&gt;Barns and </a:t>
            </a:r>
            <a:r>
              <a:rPr lang="en-US" sz="1600" dirty="0" err="1" smtClean="0">
                <a:solidFill>
                  <a:schemeClr val="accent2"/>
                </a:solidFill>
              </a:rPr>
              <a:t>Nobble</a:t>
            </a:r>
            <a:r>
              <a:rPr lang="en-US" sz="1600" dirty="0" smtClean="0">
                <a:solidFill>
                  <a:schemeClr val="accent2"/>
                </a:solidFill>
              </a:rPr>
              <a:t> Internet Bookstore&lt;/h1&gt;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Our inventory: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&lt;h3&gt;Science&lt;/h3&gt;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&lt;b&gt;The Character of Physical Law&lt;/b&gt;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&lt;UL&gt;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    &lt;LI&gt;Author: Richard Feynman&lt;/LI&gt;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&lt;LI&gt;Published 1980&lt;/LI&gt;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&lt;LI&gt;Hardcover&lt;/LI&gt;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&lt;/UL&gt;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&lt;h3&gt;Fiction&lt;/h3&gt;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&lt;b&gt;Waiting for the Mahatma&lt;/b&gt;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&lt;UL&gt;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&lt;LI&gt;Author: R.K. </a:t>
            </a:r>
            <a:r>
              <a:rPr lang="en-US" sz="1600" dirty="0" err="1" smtClean="0">
                <a:solidFill>
                  <a:schemeClr val="accent2"/>
                </a:solidFill>
              </a:rPr>
              <a:t>Narayan</a:t>
            </a:r>
            <a:r>
              <a:rPr lang="en-US" sz="1600" dirty="0" smtClean="0">
                <a:solidFill>
                  <a:schemeClr val="accent2"/>
                </a:solidFill>
              </a:rPr>
              <a:t>&lt;/LI&gt;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&lt;LI&gt;Published 1981&lt;/LI&gt;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&lt;/UL&gt;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&lt;b&gt;The English Teacher&lt;/b&gt;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&lt;UL&gt;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&lt;LI&gt;Author:  R.K. </a:t>
            </a:r>
            <a:r>
              <a:rPr lang="en-US" sz="1600" dirty="0" err="1" smtClean="0">
                <a:solidFill>
                  <a:schemeClr val="accent2"/>
                </a:solidFill>
              </a:rPr>
              <a:t>Narayan</a:t>
            </a:r>
            <a:r>
              <a:rPr lang="en-US" sz="1600" dirty="0" smtClean="0">
                <a:solidFill>
                  <a:schemeClr val="accent2"/>
                </a:solidFill>
              </a:rPr>
              <a:t>&lt;/LI&gt;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&lt;LI&gt;Published 1980&lt;/LI&gt;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&lt;LI&gt;Paperback&lt;/LI&gt;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&lt;/UL&gt;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&lt;/BODY&gt;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&lt;/HTML&gt;</a:t>
            </a:r>
          </a:p>
          <a:p>
            <a:pPr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257800" y="609600"/>
            <a:ext cx="132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Try it…..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HTML: A Short Introduction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HTML is a markup language (it adds marks </a:t>
            </a:r>
            <a:r>
              <a:rPr lang="en-US" dirty="0" err="1" smtClean="0"/>
              <a:t>ie</a:t>
            </a:r>
            <a:r>
              <a:rPr lang="en-US" dirty="0" smtClean="0"/>
              <a:t> tags to normal text)</a:t>
            </a:r>
          </a:p>
          <a:p>
            <a:r>
              <a:rPr lang="en-US" dirty="0" smtClean="0"/>
              <a:t>Commands are tags:</a:t>
            </a:r>
          </a:p>
          <a:p>
            <a:pPr lvl="1"/>
            <a:r>
              <a:rPr lang="en-US" dirty="0" smtClean="0"/>
              <a:t>Start tag and end tag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&lt;HTML&gt; … &lt;/HTML&gt;</a:t>
            </a:r>
          </a:p>
          <a:p>
            <a:pPr lvl="2"/>
            <a:r>
              <a:rPr lang="en-US" dirty="0" smtClean="0"/>
              <a:t>&lt;UL&gt; … &lt;/UL&gt;</a:t>
            </a:r>
          </a:p>
          <a:p>
            <a:r>
              <a:rPr lang="en-US" dirty="0" smtClean="0"/>
              <a:t>Many editors automatically generate HTML directly from your document (e.g., Microsoft Word has an “Save as html” facility)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HTML: Sample Commands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&lt;HTML&gt;: </a:t>
            </a:r>
            <a:r>
              <a:rPr lang="en-US" dirty="0" smtClean="0"/>
              <a:t>beginning of HTML document</a:t>
            </a:r>
            <a:endParaRPr lang="en-US" dirty="0" smtClean="0"/>
          </a:p>
          <a:p>
            <a:r>
              <a:rPr lang="en-US" dirty="0" smtClean="0"/>
              <a:t>&lt;UL&gt;: unordered list</a:t>
            </a:r>
          </a:p>
          <a:p>
            <a:r>
              <a:rPr lang="en-US" dirty="0" smtClean="0"/>
              <a:t>&lt;LI&gt;: list entry</a:t>
            </a:r>
          </a:p>
          <a:p>
            <a:r>
              <a:rPr lang="en-US" dirty="0" smtClean="0"/>
              <a:t>&lt;h1&gt;: largest heading</a:t>
            </a:r>
          </a:p>
          <a:p>
            <a:r>
              <a:rPr lang="en-US" dirty="0" smtClean="0"/>
              <a:t>&lt;h2&gt;: second-level heading, &lt;h3&gt;, &lt;h4&gt; analogous</a:t>
            </a:r>
          </a:p>
          <a:p>
            <a:r>
              <a:rPr lang="en-US" dirty="0" smtClean="0"/>
              <a:t>&lt;B&gt;Title&lt;/B&gt;: Bold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04900"/>
          </a:xfrm>
        </p:spPr>
        <p:txBody>
          <a:bodyPr/>
          <a:lstStyle/>
          <a:p>
            <a:r>
              <a:rPr lang="en-US" sz="3200" smtClean="0"/>
              <a:t>XML – The Extensible Markup Language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04900"/>
            <a:ext cx="8001000" cy="4572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Extensible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Limitless ability to define new languages or data sets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Markup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Notes or meta-data that describe your data or language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Language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way of communicating information</a:t>
            </a:r>
          </a:p>
          <a:p>
            <a:r>
              <a:rPr lang="en-US" dirty="0" smtClean="0"/>
              <a:t>Note </a:t>
            </a:r>
            <a:r>
              <a:rPr lang="en-US" dirty="0" smtClean="0"/>
              <a:t>XML complements HTML.  It does NOT replace it.  (XML is for carrying info.  HTML for displaying it. HTML does not convey the meaning of the content)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Internet Concepts</a:t>
            </a:r>
          </a:p>
          <a:p>
            <a:pPr>
              <a:lnSpc>
                <a:spcPct val="90000"/>
              </a:lnSpc>
            </a:pPr>
            <a:r>
              <a:rPr lang="en-US" smtClean="0"/>
              <a:t>Web data formats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HTML, XML, DTDs (Document Type Definition)</a:t>
            </a:r>
          </a:p>
          <a:p>
            <a:pPr>
              <a:lnSpc>
                <a:spcPct val="90000"/>
              </a:lnSpc>
            </a:pPr>
            <a:r>
              <a:rPr lang="en-US" smtClean="0"/>
              <a:t>Introduction to three-tier architectures</a:t>
            </a:r>
          </a:p>
          <a:p>
            <a:pPr>
              <a:lnSpc>
                <a:spcPct val="90000"/>
              </a:lnSpc>
            </a:pPr>
            <a:r>
              <a:rPr lang="en-US" smtClean="0"/>
              <a:t>The presentation layer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 forms; HTTP Get and POST, URL encoding; Javascript; Stylesheets. XSLT</a:t>
            </a:r>
          </a:p>
          <a:p>
            <a:pPr>
              <a:lnSpc>
                <a:spcPct val="90000"/>
              </a:lnSpc>
            </a:pPr>
            <a:r>
              <a:rPr lang="en-US" smtClean="0"/>
              <a:t>The middle tier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CGI, application servers, Servlets, JavaServerPages, passing arguments, maintaining state (cookies)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</a:t>
            </a:r>
            <a:r>
              <a:rPr lang="en-US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&lt;customer id="C1234"&gt; 	&lt;lname&gt;Smith&lt;/lname&gt; 	&lt;fname&gt;John&amp;gt;&lt;/fname&gt;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&lt;address type="biz"&gt;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&lt;street&gt;1310 Villa Street&lt;/street&gt; 			&lt;city&gt;Mountain View&lt;/city&gt; 			&lt;state&gt;CA&lt;/state&gt; 					&lt;zip&gt;94041&lt;/zip&gt;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&lt;/address&gt;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&lt;/customer&gt;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XML: An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&lt;?xml version="1.0" encoding="UTF-8" standalone="yes"?&gt;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&lt;BOOKLIST&gt;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&lt;BOOK genre="Science" format="Hardcover"&gt;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    &lt;FIRSTNAME&gt;Richard&lt;/FIRSTNAME&gt;&lt;LASTNAME&gt;Feynman&lt;/LASTNAME&gt;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&lt;/AUTHOR&gt;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&lt;TITLE&gt;The Character of Physical Law&lt;/TITLE&gt;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&lt;PUBLISHED&gt;1980&lt;/PUBLISHED&gt;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&lt;BOOK genre="Fiction"&gt;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    &lt;FIRSTNAME&gt;R.K.&lt;/FIRSTNAME&gt;&lt;LASTNAME&gt;Narayan&lt;/LASTNAME&gt;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&lt;/AUTHOR&gt;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&lt;TITLE&gt;Waiting for the Mahatma&lt;/TITLE&gt;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&lt;PUBLISHED&gt;1981&lt;/PUBLISHED&gt;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&lt;BOOK genre="Fiction"&gt;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    &lt;FIRSTNAME&gt;R.K.&lt;/FIRSTNAME&gt;&lt;LASTNAME&gt;Narayan&lt;/LASTNAME&gt;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&lt;/AUTHOR&gt;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&lt;TITLE&gt;The English Teacher&lt;/TITLE&gt;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    &lt;PUBLISHED&gt;1980&lt;/PUBLISHED&gt;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    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002060"/>
                </a:solidFill>
              </a:rPr>
              <a:t>&lt;/BOOKLIST&gt;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6400800" y="838200"/>
            <a:ext cx="68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FYI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What’s The Point?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You can include your data and a description of what the data 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represents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Similar to how you may organize data in a database (tables and fields)</a:t>
            </a:r>
            <a:endParaRPr lang="en-US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This is useful for defining your own language or protocol (</a:t>
            </a:r>
            <a:r>
              <a:rPr lang="en-US" sz="2000" dirty="0" err="1" smtClean="0">
                <a:solidFill>
                  <a:schemeClr val="bg1">
                    <a:lumMod val="10000"/>
                  </a:schemeClr>
                </a:solidFill>
              </a:rPr>
              <a:t>e.g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  WAP:  Wireless Application protocol)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Example: Chemical Markup Language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8514B8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&lt;molecule&gt;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		&lt;weight&gt;234.5&lt;/weight&gt;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		&lt;Spectra&gt;…&lt;/Spectra&gt;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		&lt;Figures&gt;…&lt;/Figures&gt;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&lt;/molecule&gt;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What’s The Point? (cont-d)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XML design goals: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XML should be compatible with SGML (Standard Generalized Markup Language).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SGML was developed to provide a meta-language that allows definition of data and document.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It should be easy to write XML processors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design should be formal and precise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XML uses XSL (Extensible Style Language) to describe how XML content will be displayed on the browser.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38100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FYI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572000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XML: Confluence of SGML and HTML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Xml looks like HTML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Xml is a hierarchy of user-defined tags called elements with attributes and data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Elements </a:t>
            </a:r>
            <a:r>
              <a:rPr lang="en-US" sz="2400" dirty="0" smtClean="0">
                <a:solidFill>
                  <a:schemeClr val="tx2"/>
                </a:solidFill>
              </a:rPr>
              <a:t>(e.g. BOOK) provide an indication of the </a:t>
            </a:r>
            <a:r>
              <a:rPr lang="en-US" sz="2400" dirty="0" smtClean="0">
                <a:solidFill>
                  <a:schemeClr val="tx2"/>
                </a:solidFill>
              </a:rPr>
              <a:t>data content </a:t>
            </a:r>
            <a:r>
              <a:rPr lang="en-US" sz="2400" dirty="0" smtClean="0">
                <a:solidFill>
                  <a:schemeClr val="tx2"/>
                </a:solidFill>
              </a:rPr>
              <a:t>that follows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lements </a:t>
            </a:r>
            <a:r>
              <a:rPr lang="en-US" sz="2400" dirty="0" smtClean="0">
                <a:solidFill>
                  <a:schemeClr val="tx2"/>
                </a:solidFill>
              </a:rPr>
              <a:t>are described by attributes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</a:t>
            </a:r>
            <a:r>
              <a:rPr lang="en-US" sz="2400" dirty="0" smtClean="0">
                <a:solidFill>
                  <a:schemeClr val="tx2"/>
                </a:solidFill>
              </a:rPr>
              <a:t>ata may contain other nested elements, or just pure data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8514B8"/>
                </a:solidFill>
              </a:rPr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&lt;BOOK genre="Science"   format="Hardcover"&gt;…&lt;/BOOK&gt;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934200" y="5257800"/>
            <a:ext cx="1371600" cy="731838"/>
            <a:chOff x="3936" y="3168"/>
            <a:chExt cx="864" cy="461"/>
          </a:xfrm>
        </p:grpSpPr>
        <p:sp>
          <p:nvSpPr>
            <p:cNvPr id="25618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closing tag</a:t>
              </a:r>
            </a:p>
          </p:txBody>
        </p:sp>
        <p:sp>
          <p:nvSpPr>
            <p:cNvPr id="25619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2362200" y="5257807"/>
            <a:ext cx="1066800" cy="381001"/>
            <a:chOff x="1488" y="3312"/>
            <a:chExt cx="672" cy="240"/>
          </a:xfrm>
        </p:grpSpPr>
        <p:sp>
          <p:nvSpPr>
            <p:cNvPr id="25616" name="Text Box 8"/>
            <p:cNvSpPr txBox="1">
              <a:spLocks noChangeArrowheads="1"/>
            </p:cNvSpPr>
            <p:nvPr/>
          </p:nvSpPr>
          <p:spPr bwMode="auto">
            <a:xfrm>
              <a:off x="1488" y="3379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pitchFamily="34" charset="0"/>
                </a:rPr>
                <a:t>attribute</a:t>
              </a:r>
            </a:p>
          </p:txBody>
        </p:sp>
        <p:sp>
          <p:nvSpPr>
            <p:cNvPr id="25617" name="Line 9"/>
            <p:cNvSpPr>
              <a:spLocks noChangeShapeType="1"/>
            </p:cNvSpPr>
            <p:nvPr/>
          </p:nvSpPr>
          <p:spPr bwMode="auto">
            <a:xfrm flipV="1">
              <a:off x="172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06" name="Group 10"/>
          <p:cNvGrpSpPr>
            <a:grpSpLocks/>
          </p:cNvGrpSpPr>
          <p:nvPr/>
        </p:nvGrpSpPr>
        <p:grpSpPr bwMode="auto">
          <a:xfrm>
            <a:off x="2819400" y="5334000"/>
            <a:ext cx="1524000" cy="808038"/>
            <a:chOff x="1920" y="3168"/>
            <a:chExt cx="960" cy="509"/>
          </a:xfrm>
        </p:grpSpPr>
        <p:sp>
          <p:nvSpPr>
            <p:cNvPr id="25614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 value</a:t>
              </a:r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07" name="Group 13"/>
          <p:cNvGrpSpPr>
            <a:grpSpLocks/>
          </p:cNvGrpSpPr>
          <p:nvPr/>
        </p:nvGrpSpPr>
        <p:grpSpPr bwMode="auto">
          <a:xfrm>
            <a:off x="6324600" y="5105400"/>
            <a:ext cx="762000" cy="808038"/>
            <a:chOff x="3120" y="3168"/>
            <a:chExt cx="480" cy="509"/>
          </a:xfrm>
        </p:grpSpPr>
        <p:sp>
          <p:nvSpPr>
            <p:cNvPr id="25612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data</a:t>
              </a:r>
            </a:p>
          </p:txBody>
        </p:sp>
        <p:sp>
          <p:nvSpPr>
            <p:cNvPr id="25613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08" name="Group 16"/>
          <p:cNvGrpSpPr>
            <a:grpSpLocks/>
          </p:cNvGrpSpPr>
          <p:nvPr/>
        </p:nvGrpSpPr>
        <p:grpSpPr bwMode="auto">
          <a:xfrm>
            <a:off x="1143000" y="5410200"/>
            <a:ext cx="1447800" cy="960438"/>
            <a:chOff x="816" y="3216"/>
            <a:chExt cx="912" cy="605"/>
          </a:xfrm>
        </p:grpSpPr>
        <p:sp>
          <p:nvSpPr>
            <p:cNvPr id="25609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open tag</a:t>
              </a:r>
            </a:p>
          </p:txBody>
        </p:sp>
        <p:sp>
          <p:nvSpPr>
            <p:cNvPr id="25610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1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element 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Elements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&lt;BOOK genre="Science" format="Hardcover"&gt;…&lt;/BOOK&gt;</a:t>
            </a:r>
          </a:p>
          <a:p>
            <a:pPr>
              <a:buFont typeface="Wingding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000" smtClean="0"/>
              <a:t>Xml is case and space sensitive</a:t>
            </a:r>
          </a:p>
          <a:p>
            <a:r>
              <a:rPr lang="en-US" sz="2000" smtClean="0"/>
              <a:t>Element opening and closing tag names must be identical</a:t>
            </a:r>
          </a:p>
          <a:p>
            <a:r>
              <a:rPr lang="en-US" sz="2000" smtClean="0"/>
              <a:t>Opening tags: “</a:t>
            </a:r>
            <a:r>
              <a:rPr lang="en-US" sz="2000" smtClean="0">
                <a:solidFill>
                  <a:srgbClr val="8514B8"/>
                </a:solidFill>
              </a:rPr>
              <a:t>&lt;</a:t>
            </a:r>
            <a:r>
              <a:rPr lang="en-US" sz="2000" smtClean="0"/>
              <a:t>” + element name + “</a:t>
            </a:r>
            <a:r>
              <a:rPr lang="en-US" sz="2000" smtClean="0">
                <a:solidFill>
                  <a:srgbClr val="8514B8"/>
                </a:solidFill>
              </a:rPr>
              <a:t>&gt;</a:t>
            </a:r>
            <a:r>
              <a:rPr lang="en-US" sz="2000" smtClean="0"/>
              <a:t>”</a:t>
            </a:r>
          </a:p>
          <a:p>
            <a:r>
              <a:rPr lang="en-US" sz="2000" smtClean="0"/>
              <a:t>Closing tags: “</a:t>
            </a:r>
            <a:r>
              <a:rPr lang="en-US" sz="2000" smtClean="0">
                <a:solidFill>
                  <a:srgbClr val="8514B8"/>
                </a:solidFill>
              </a:rPr>
              <a:t>&lt;/</a:t>
            </a:r>
            <a:r>
              <a:rPr lang="en-US" sz="2000" smtClean="0"/>
              <a:t>” + element name + “</a:t>
            </a:r>
            <a:r>
              <a:rPr lang="en-US" sz="2000" smtClean="0">
                <a:solidFill>
                  <a:srgbClr val="8514B8"/>
                </a:solidFill>
              </a:rPr>
              <a:t>&gt;</a:t>
            </a:r>
            <a:r>
              <a:rPr lang="en-US" sz="2000" smtClean="0"/>
              <a:t>”</a:t>
            </a:r>
          </a:p>
          <a:p>
            <a:r>
              <a:rPr lang="en-US" sz="2000" smtClean="0"/>
              <a:t>Empty Elements have no data and no closing tag: </a:t>
            </a:r>
          </a:p>
          <a:p>
            <a:pPr lvl="1"/>
            <a:r>
              <a:rPr lang="en-US" sz="2000" smtClean="0"/>
              <a:t>They begin with a “</a:t>
            </a:r>
            <a:r>
              <a:rPr lang="en-US" sz="2000" smtClean="0">
                <a:solidFill>
                  <a:srgbClr val="8514B8"/>
                </a:solidFill>
              </a:rPr>
              <a:t>&lt;</a:t>
            </a:r>
            <a:r>
              <a:rPr lang="en-US" sz="2000" smtClean="0"/>
              <a:t>“ and end with a “</a:t>
            </a:r>
            <a:r>
              <a:rPr lang="en-US" sz="2000" smtClean="0">
                <a:solidFill>
                  <a:srgbClr val="8514B8"/>
                </a:solidFill>
              </a:rPr>
              <a:t>/&gt;</a:t>
            </a:r>
            <a:r>
              <a:rPr lang="en-US" sz="2000" smtClean="0"/>
              <a:t>”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4C845"/>
                </a:solidFill>
              </a:rPr>
              <a:t>        </a:t>
            </a:r>
            <a:r>
              <a:rPr lang="en-US" sz="2000" smtClean="0">
                <a:solidFill>
                  <a:srgbClr val="8514B8"/>
                </a:solidFill>
              </a:rPr>
              <a:t>&lt;BOOK/&gt;</a:t>
            </a:r>
          </a:p>
          <a:p>
            <a:pPr lvl="1">
              <a:buFont typeface="Wingdings" pitchFamily="2" charset="2"/>
              <a:buNone/>
            </a:pPr>
            <a:endParaRPr lang="en-US" sz="2000" smtClean="0">
              <a:solidFill>
                <a:srgbClr val="8514B8"/>
              </a:solidFill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943600" y="2286000"/>
            <a:ext cx="1371600" cy="731838"/>
            <a:chOff x="3936" y="3168"/>
            <a:chExt cx="864" cy="461"/>
          </a:xfrm>
        </p:grpSpPr>
        <p:sp>
          <p:nvSpPr>
            <p:cNvPr id="26642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closing tag</a:t>
              </a:r>
            </a:p>
          </p:txBody>
        </p:sp>
        <p:sp>
          <p:nvSpPr>
            <p:cNvPr id="26643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629" name="Group 7"/>
          <p:cNvGrpSpPr>
            <a:grpSpLocks/>
          </p:cNvGrpSpPr>
          <p:nvPr/>
        </p:nvGrpSpPr>
        <p:grpSpPr bwMode="auto">
          <a:xfrm>
            <a:off x="1524000" y="2286000"/>
            <a:ext cx="1066800" cy="427038"/>
            <a:chOff x="1488" y="3168"/>
            <a:chExt cx="672" cy="269"/>
          </a:xfrm>
        </p:grpSpPr>
        <p:sp>
          <p:nvSpPr>
            <p:cNvPr id="26640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</a:t>
              </a:r>
            </a:p>
          </p:txBody>
        </p:sp>
        <p:sp>
          <p:nvSpPr>
            <p:cNvPr id="26641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630" name="Group 10"/>
          <p:cNvGrpSpPr>
            <a:grpSpLocks/>
          </p:cNvGrpSpPr>
          <p:nvPr/>
        </p:nvGrpSpPr>
        <p:grpSpPr bwMode="auto">
          <a:xfrm>
            <a:off x="2209800" y="2286000"/>
            <a:ext cx="1524000" cy="808038"/>
            <a:chOff x="1920" y="3168"/>
            <a:chExt cx="960" cy="509"/>
          </a:xfrm>
        </p:grpSpPr>
        <p:sp>
          <p:nvSpPr>
            <p:cNvPr id="26638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 value</a:t>
              </a:r>
            </a:p>
          </p:txBody>
        </p:sp>
        <p:sp>
          <p:nvSpPr>
            <p:cNvPr id="26639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631" name="Group 13"/>
          <p:cNvGrpSpPr>
            <a:grpSpLocks/>
          </p:cNvGrpSpPr>
          <p:nvPr/>
        </p:nvGrpSpPr>
        <p:grpSpPr bwMode="auto">
          <a:xfrm>
            <a:off x="5334000" y="2286000"/>
            <a:ext cx="762000" cy="808038"/>
            <a:chOff x="3120" y="3168"/>
            <a:chExt cx="480" cy="509"/>
          </a:xfrm>
        </p:grpSpPr>
        <p:sp>
          <p:nvSpPr>
            <p:cNvPr id="26636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data</a:t>
              </a:r>
            </a:p>
          </p:txBody>
        </p:sp>
        <p:sp>
          <p:nvSpPr>
            <p:cNvPr id="26637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632" name="Group 16"/>
          <p:cNvGrpSpPr>
            <a:grpSpLocks/>
          </p:cNvGrpSpPr>
          <p:nvPr/>
        </p:nvGrpSpPr>
        <p:grpSpPr bwMode="auto">
          <a:xfrm>
            <a:off x="533400" y="2362200"/>
            <a:ext cx="1447800" cy="960438"/>
            <a:chOff x="816" y="3216"/>
            <a:chExt cx="912" cy="605"/>
          </a:xfrm>
        </p:grpSpPr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open tag</a:t>
              </a:r>
            </a:p>
          </p:txBody>
        </p:sp>
        <p:sp>
          <p:nvSpPr>
            <p:cNvPr id="26634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5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element 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Attributes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&lt;BOOK genre="Science" format="Hardcover"&gt;…&lt;/BOOK&gt;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8514B8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8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Attributes provide additional information for element tags.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There can be zero or more attributes in every element; each one has the form:</a:t>
            </a:r>
          </a:p>
          <a:p>
            <a:pPr lvl="2">
              <a:buSzPct val="110000"/>
              <a:buFontTx/>
              <a:buNone/>
            </a:pPr>
            <a:r>
              <a:rPr lang="en-US" sz="1600" i="1" dirty="0" err="1" smtClean="0">
                <a:solidFill>
                  <a:srgbClr val="FF0000"/>
                </a:solidFill>
              </a:rPr>
              <a:t>attribute_name</a:t>
            </a:r>
            <a:r>
              <a:rPr lang="en-US" sz="1600" dirty="0" smtClean="0">
                <a:solidFill>
                  <a:srgbClr val="FF0000"/>
                </a:solidFill>
              </a:rPr>
              <a:t>=‘</a:t>
            </a:r>
            <a:r>
              <a:rPr lang="en-US" sz="1600" i="1" dirty="0" err="1" smtClean="0">
                <a:solidFill>
                  <a:srgbClr val="FF0000"/>
                </a:solidFill>
              </a:rPr>
              <a:t>attribute_value</a:t>
            </a:r>
            <a:r>
              <a:rPr lang="en-US" sz="1600" dirty="0" smtClean="0">
                <a:solidFill>
                  <a:srgbClr val="FF0000"/>
                </a:solidFill>
              </a:rPr>
              <a:t>’</a:t>
            </a:r>
          </a:p>
          <a:p>
            <a:pPr lvl="2">
              <a:buSzPct val="110000"/>
              <a:buFontTx/>
              <a:buChar char="-"/>
            </a:pPr>
            <a:r>
              <a:rPr lang="en-US" sz="1600" dirty="0" smtClean="0">
                <a:solidFill>
                  <a:srgbClr val="FF0000"/>
                </a:solidFill>
              </a:rPr>
              <a:t>There is no space between the name and the “=‘”</a:t>
            </a:r>
          </a:p>
          <a:p>
            <a:pPr lvl="2">
              <a:buSzPct val="110000"/>
              <a:buFontTx/>
              <a:buChar char="-"/>
            </a:pPr>
            <a:r>
              <a:rPr lang="en-US" sz="1600" dirty="0" smtClean="0">
                <a:solidFill>
                  <a:srgbClr val="FF0000"/>
                </a:solidFill>
              </a:rPr>
              <a:t>Attribute values must be surrounded by “ or ‘ characters</a:t>
            </a:r>
          </a:p>
          <a:p>
            <a:pPr lvl="2">
              <a:buSzPct val="110000"/>
              <a:buFontTx/>
              <a:buNone/>
            </a:pPr>
            <a:endParaRPr lang="en-US" sz="700" dirty="0" smtClean="0"/>
          </a:p>
          <a:p>
            <a:r>
              <a:rPr lang="en-US" sz="2000" dirty="0" smtClean="0"/>
              <a:t>Multiple attributes are separated by white space (one or more spaces or tabs).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943600" y="2286000"/>
            <a:ext cx="1371600" cy="731838"/>
            <a:chOff x="3936" y="3168"/>
            <a:chExt cx="864" cy="461"/>
          </a:xfrm>
        </p:grpSpPr>
        <p:sp>
          <p:nvSpPr>
            <p:cNvPr id="27666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closing tag</a:t>
              </a:r>
            </a:p>
          </p:txBody>
        </p:sp>
        <p:sp>
          <p:nvSpPr>
            <p:cNvPr id="27667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3" name="Group 7"/>
          <p:cNvGrpSpPr>
            <a:grpSpLocks/>
          </p:cNvGrpSpPr>
          <p:nvPr/>
        </p:nvGrpSpPr>
        <p:grpSpPr bwMode="auto">
          <a:xfrm>
            <a:off x="1981200" y="2286000"/>
            <a:ext cx="1066800" cy="427038"/>
            <a:chOff x="1488" y="3168"/>
            <a:chExt cx="672" cy="269"/>
          </a:xfrm>
        </p:grpSpPr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</a:t>
              </a:r>
            </a:p>
          </p:txBody>
        </p:sp>
        <p:sp>
          <p:nvSpPr>
            <p:cNvPr id="27665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4" name="Group 10"/>
          <p:cNvGrpSpPr>
            <a:grpSpLocks/>
          </p:cNvGrpSpPr>
          <p:nvPr/>
        </p:nvGrpSpPr>
        <p:grpSpPr bwMode="auto">
          <a:xfrm>
            <a:off x="2743200" y="2286000"/>
            <a:ext cx="1524000" cy="808038"/>
            <a:chOff x="1920" y="3168"/>
            <a:chExt cx="960" cy="509"/>
          </a:xfrm>
        </p:grpSpPr>
        <p:sp>
          <p:nvSpPr>
            <p:cNvPr id="27662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 value</a:t>
              </a:r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5" name="Group 13"/>
          <p:cNvGrpSpPr>
            <a:grpSpLocks/>
          </p:cNvGrpSpPr>
          <p:nvPr/>
        </p:nvGrpSpPr>
        <p:grpSpPr bwMode="auto">
          <a:xfrm>
            <a:off x="5486400" y="2362200"/>
            <a:ext cx="762000" cy="808038"/>
            <a:chOff x="3120" y="3168"/>
            <a:chExt cx="480" cy="509"/>
          </a:xfrm>
        </p:grpSpPr>
        <p:sp>
          <p:nvSpPr>
            <p:cNvPr id="27660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data</a:t>
              </a:r>
            </a:p>
          </p:txBody>
        </p:sp>
        <p:sp>
          <p:nvSpPr>
            <p:cNvPr id="27661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6" name="Group 16"/>
          <p:cNvGrpSpPr>
            <a:grpSpLocks/>
          </p:cNvGrpSpPr>
          <p:nvPr/>
        </p:nvGrpSpPr>
        <p:grpSpPr bwMode="auto">
          <a:xfrm>
            <a:off x="609600" y="2286000"/>
            <a:ext cx="1447800" cy="960438"/>
            <a:chOff x="816" y="3216"/>
            <a:chExt cx="912" cy="605"/>
          </a:xfrm>
        </p:grpSpPr>
        <p:sp>
          <p:nvSpPr>
            <p:cNvPr id="27657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open tag</a:t>
              </a:r>
            </a:p>
          </p:txBody>
        </p:sp>
        <p:sp>
          <p:nvSpPr>
            <p:cNvPr id="27658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59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element 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Data and Comments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&lt;BOOK genre="Science" format="Hardcover"&gt;…&lt;/BOOK&gt;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Xml data is any information between an opening and closing tag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Xml data must not contain the ‘</a:t>
            </a:r>
            <a:r>
              <a:rPr lang="en-US" sz="2000" dirty="0" smtClean="0">
                <a:solidFill>
                  <a:srgbClr val="8514B8"/>
                </a:solidFill>
              </a:rPr>
              <a:t>&lt;</a:t>
            </a:r>
            <a:r>
              <a:rPr lang="en-US" sz="2000" dirty="0" smtClean="0"/>
              <a:t>‘ or ‘</a:t>
            </a:r>
            <a:r>
              <a:rPr lang="en-US" sz="2000" dirty="0" smtClean="0">
                <a:solidFill>
                  <a:srgbClr val="8514B8"/>
                </a:solidFill>
              </a:rPr>
              <a:t>&gt;</a:t>
            </a:r>
            <a:r>
              <a:rPr lang="en-US" sz="2000" dirty="0" smtClean="0"/>
              <a:t>’ characters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Comments: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&lt;!- comment -&gt;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Entity reference:  </a:t>
            </a:r>
            <a:r>
              <a:rPr lang="en-US" sz="2000" dirty="0" smtClean="0">
                <a:solidFill>
                  <a:schemeClr val="tx2"/>
                </a:solidFill>
              </a:rPr>
              <a:t>Shortcuts for pointers of common text.  Start with ‘&amp;’ and end with ‘;’.   Example:  3 </a:t>
            </a:r>
            <a:r>
              <a:rPr lang="en-US" sz="2000" dirty="0" smtClean="0">
                <a:solidFill>
                  <a:srgbClr val="FF0000"/>
                </a:solidFill>
              </a:rPr>
              <a:t>&amp;</a:t>
            </a:r>
            <a:r>
              <a:rPr lang="en-US" sz="2000" dirty="0" err="1" smtClean="0">
                <a:solidFill>
                  <a:srgbClr val="FF0000"/>
                </a:solidFill>
              </a:rPr>
              <a:t>lt</a:t>
            </a:r>
            <a:r>
              <a:rPr lang="en-US" sz="2000" dirty="0" smtClean="0">
                <a:solidFill>
                  <a:srgbClr val="FF0000"/>
                </a:solidFill>
              </a:rPr>
              <a:t>;  </a:t>
            </a:r>
            <a:r>
              <a:rPr lang="en-US" sz="2000" dirty="0" smtClean="0">
                <a:solidFill>
                  <a:schemeClr val="tx2"/>
                </a:solidFill>
              </a:rPr>
              <a:t>5  (same as 3 &lt; 5)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6553200" y="2286000"/>
            <a:ext cx="1371600" cy="731838"/>
            <a:chOff x="3936" y="3168"/>
            <a:chExt cx="864" cy="461"/>
          </a:xfrm>
        </p:grpSpPr>
        <p:sp>
          <p:nvSpPr>
            <p:cNvPr id="28690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closing tag</a:t>
              </a:r>
            </a:p>
          </p:txBody>
        </p:sp>
        <p:sp>
          <p:nvSpPr>
            <p:cNvPr id="28691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677" name="Group 7"/>
          <p:cNvGrpSpPr>
            <a:grpSpLocks/>
          </p:cNvGrpSpPr>
          <p:nvPr/>
        </p:nvGrpSpPr>
        <p:grpSpPr bwMode="auto">
          <a:xfrm>
            <a:off x="2057400" y="2286000"/>
            <a:ext cx="1066800" cy="427038"/>
            <a:chOff x="1488" y="3168"/>
            <a:chExt cx="672" cy="269"/>
          </a:xfrm>
        </p:grpSpPr>
        <p:sp>
          <p:nvSpPr>
            <p:cNvPr id="28688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</a:t>
              </a:r>
            </a:p>
          </p:txBody>
        </p:sp>
        <p:sp>
          <p:nvSpPr>
            <p:cNvPr id="28689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678" name="Group 10"/>
          <p:cNvGrpSpPr>
            <a:grpSpLocks/>
          </p:cNvGrpSpPr>
          <p:nvPr/>
        </p:nvGrpSpPr>
        <p:grpSpPr bwMode="auto">
          <a:xfrm>
            <a:off x="2590800" y="2286000"/>
            <a:ext cx="1524000" cy="808038"/>
            <a:chOff x="1920" y="3168"/>
            <a:chExt cx="960" cy="509"/>
          </a:xfrm>
        </p:grpSpPr>
        <p:sp>
          <p:nvSpPr>
            <p:cNvPr id="28686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attribute value</a:t>
              </a:r>
            </a:p>
          </p:txBody>
        </p:sp>
        <p:sp>
          <p:nvSpPr>
            <p:cNvPr id="28687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679" name="Group 13"/>
          <p:cNvGrpSpPr>
            <a:grpSpLocks/>
          </p:cNvGrpSpPr>
          <p:nvPr/>
        </p:nvGrpSpPr>
        <p:grpSpPr bwMode="auto">
          <a:xfrm>
            <a:off x="6019800" y="2438400"/>
            <a:ext cx="762000" cy="808038"/>
            <a:chOff x="3120" y="3168"/>
            <a:chExt cx="480" cy="509"/>
          </a:xfrm>
        </p:grpSpPr>
        <p:sp>
          <p:nvSpPr>
            <p:cNvPr id="28684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data</a:t>
              </a:r>
            </a:p>
          </p:txBody>
        </p:sp>
        <p:sp>
          <p:nvSpPr>
            <p:cNvPr id="28685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680" name="Group 16"/>
          <p:cNvGrpSpPr>
            <a:grpSpLocks/>
          </p:cNvGrpSpPr>
          <p:nvPr/>
        </p:nvGrpSpPr>
        <p:grpSpPr bwMode="auto">
          <a:xfrm>
            <a:off x="457200" y="2286000"/>
            <a:ext cx="1447800" cy="960438"/>
            <a:chOff x="816" y="3216"/>
            <a:chExt cx="912" cy="605"/>
          </a:xfrm>
        </p:grpSpPr>
        <p:sp>
          <p:nvSpPr>
            <p:cNvPr id="28681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open tag</a:t>
              </a:r>
            </a:p>
          </p:txBody>
        </p:sp>
        <p:sp>
          <p:nvSpPr>
            <p:cNvPr id="28682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pitchFamily="34" charset="0"/>
                </a:rPr>
                <a:t>element 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Nesting &amp; Hierarchy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Xml tags can be nested in a tree hierarchy</a:t>
            </a:r>
          </a:p>
          <a:p>
            <a:r>
              <a:rPr lang="en-US" sz="2400" smtClean="0"/>
              <a:t>Xml documents can have only one root tag</a:t>
            </a:r>
          </a:p>
          <a:p>
            <a:r>
              <a:rPr lang="en-US" sz="2400" smtClean="0"/>
              <a:t>Between an opening and closing tag you can insert: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		1. Data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		2. More Elements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		3. A combination of data and elements</a:t>
            </a:r>
          </a:p>
          <a:p>
            <a:pPr lvl="1">
              <a:buFont typeface="Wingdings" pitchFamily="2" charset="2"/>
              <a:buNone/>
            </a:pPr>
            <a:endParaRPr lang="en-US" sz="600" smtClean="0"/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2"/>
                </a:solidFill>
              </a:rPr>
              <a:t>&lt;root&gt;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2"/>
                </a:solidFill>
              </a:rPr>
              <a:t>    &lt;tag1&gt;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2"/>
                </a:solidFill>
              </a:rPr>
              <a:t>        Some Text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2"/>
                </a:solidFill>
              </a:rPr>
              <a:t>        &lt;tag2&gt;More&lt;/tag2&gt;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2"/>
                </a:solidFill>
              </a:rPr>
              <a:t>    &lt;/tag1&gt;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2"/>
                </a:solidFill>
              </a:rPr>
              <a:t>&lt;/root&gt;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– Storage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 Storage is done just like an n-ary tree (DOM – Document Object Model for HTML representation)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14400" y="2514600"/>
            <a:ext cx="45720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ahoma" pitchFamily="34" charset="0"/>
              </a:rPr>
              <a:t>&lt;root&gt;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ahoma" pitchFamily="34" charset="0"/>
              </a:rPr>
              <a:t>    &lt;tag1&gt;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ahoma" pitchFamily="34" charset="0"/>
              </a:rPr>
              <a:t>        Some Text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ahoma" pitchFamily="34" charset="0"/>
              </a:rPr>
              <a:t>        &lt;tag2&gt;More&lt;/tag2&gt;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ahoma" pitchFamily="34" charset="0"/>
              </a:rPr>
              <a:t>    &lt;/tag1&gt;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ahoma" pitchFamily="34" charset="0"/>
              </a:rPr>
              <a:t>&lt;/root&gt;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29200" y="2514600"/>
            <a:ext cx="3200400" cy="762000"/>
            <a:chOff x="3168" y="1584"/>
            <a:chExt cx="2016" cy="480"/>
          </a:xfrm>
        </p:grpSpPr>
        <p:sp>
          <p:nvSpPr>
            <p:cNvPr id="30741" name="Oval 6"/>
            <p:cNvSpPr>
              <a:spLocks noChangeArrowheads="1"/>
            </p:cNvSpPr>
            <p:nvPr/>
          </p:nvSpPr>
          <p:spPr bwMode="auto">
            <a:xfrm>
              <a:off x="3168" y="1584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pitchFamily="34" charset="0"/>
                </a:rPr>
                <a:t>Node</a:t>
              </a:r>
            </a:p>
          </p:txBody>
        </p:sp>
        <p:sp>
          <p:nvSpPr>
            <p:cNvPr id="30742" name="Text Box 7"/>
            <p:cNvSpPr txBox="1">
              <a:spLocks noChangeArrowheads="1"/>
            </p:cNvSpPr>
            <p:nvPr/>
          </p:nvSpPr>
          <p:spPr bwMode="auto">
            <a:xfrm>
              <a:off x="3840" y="1632"/>
              <a:ext cx="1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Type: Element_Node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Name: Element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pitchFamily="34" charset="0"/>
                </a:rPr>
                <a:t>Root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29200" y="3276600"/>
            <a:ext cx="3200400" cy="1066800"/>
            <a:chOff x="3168" y="2064"/>
            <a:chExt cx="2016" cy="672"/>
          </a:xfrm>
        </p:grpSpPr>
        <p:sp>
          <p:nvSpPr>
            <p:cNvPr id="30738" name="Oval 9"/>
            <p:cNvSpPr>
              <a:spLocks noChangeArrowheads="1"/>
            </p:cNvSpPr>
            <p:nvPr/>
          </p:nvSpPr>
          <p:spPr bwMode="auto">
            <a:xfrm>
              <a:off x="3168" y="2256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pitchFamily="34" charset="0"/>
                </a:rPr>
                <a:t>Node</a:t>
              </a:r>
            </a:p>
          </p:txBody>
        </p:sp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3840" y="2304"/>
              <a:ext cx="1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Type: Element_Node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Name: Element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pitchFamily="34" charset="0"/>
                </a:rPr>
                <a:t>tag1</a:t>
              </a:r>
            </a:p>
          </p:txBody>
        </p:sp>
        <p:sp>
          <p:nvSpPr>
            <p:cNvPr id="30740" name="Line 11"/>
            <p:cNvSpPr>
              <a:spLocks noChangeShapeType="1"/>
            </p:cNvSpPr>
            <p:nvPr/>
          </p:nvSpPr>
          <p:spPr bwMode="auto">
            <a:xfrm>
              <a:off x="3408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15000" y="5410200"/>
            <a:ext cx="3124200" cy="1066800"/>
            <a:chOff x="3600" y="3408"/>
            <a:chExt cx="1968" cy="672"/>
          </a:xfrm>
        </p:grpSpPr>
        <p:sp>
          <p:nvSpPr>
            <p:cNvPr id="30735" name="Oval 13"/>
            <p:cNvSpPr>
              <a:spLocks noChangeArrowheads="1"/>
            </p:cNvSpPr>
            <p:nvPr/>
          </p:nvSpPr>
          <p:spPr bwMode="auto">
            <a:xfrm>
              <a:off x="3600" y="3600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pitchFamily="34" charset="0"/>
                </a:rPr>
                <a:t>Node</a:t>
              </a:r>
            </a:p>
          </p:txBody>
        </p:sp>
        <p:sp>
          <p:nvSpPr>
            <p:cNvPr id="30736" name="Text Box 14"/>
            <p:cNvSpPr txBox="1">
              <a:spLocks noChangeArrowheads="1"/>
            </p:cNvSpPr>
            <p:nvPr/>
          </p:nvSpPr>
          <p:spPr bwMode="auto">
            <a:xfrm>
              <a:off x="4224" y="3648"/>
              <a:ext cx="1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Type: Text_Node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Name: Text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pitchFamily="34" charset="0"/>
                </a:rPr>
                <a:t>More</a:t>
              </a:r>
            </a:p>
          </p:txBody>
        </p:sp>
        <p:sp>
          <p:nvSpPr>
            <p:cNvPr id="30737" name="Line 15"/>
            <p:cNvSpPr>
              <a:spLocks noChangeShapeType="1"/>
            </p:cNvSpPr>
            <p:nvPr/>
          </p:nvSpPr>
          <p:spPr bwMode="auto">
            <a:xfrm>
              <a:off x="3840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14600" y="4267200"/>
            <a:ext cx="6248400" cy="1143000"/>
            <a:chOff x="1584" y="2688"/>
            <a:chExt cx="3936" cy="720"/>
          </a:xfrm>
        </p:grpSpPr>
        <p:sp>
          <p:nvSpPr>
            <p:cNvPr id="30729" name="Oval 17"/>
            <p:cNvSpPr>
              <a:spLocks noChangeArrowheads="1"/>
            </p:cNvSpPr>
            <p:nvPr/>
          </p:nvSpPr>
          <p:spPr bwMode="auto">
            <a:xfrm>
              <a:off x="3600" y="2928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pitchFamily="34" charset="0"/>
                </a:rPr>
                <a:t>Node</a:t>
              </a:r>
            </a:p>
          </p:txBody>
        </p:sp>
        <p:sp>
          <p:nvSpPr>
            <p:cNvPr id="30730" name="Text Box 18"/>
            <p:cNvSpPr txBox="1">
              <a:spLocks noChangeArrowheads="1"/>
            </p:cNvSpPr>
            <p:nvPr/>
          </p:nvSpPr>
          <p:spPr bwMode="auto">
            <a:xfrm>
              <a:off x="4176" y="2976"/>
              <a:ext cx="1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Type: Element_Node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Name: Element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pitchFamily="34" charset="0"/>
                </a:rPr>
                <a:t>tag2</a:t>
              </a:r>
            </a:p>
          </p:txBody>
        </p:sp>
        <p:sp>
          <p:nvSpPr>
            <p:cNvPr id="30731" name="Oval 19"/>
            <p:cNvSpPr>
              <a:spLocks noChangeArrowheads="1"/>
            </p:cNvSpPr>
            <p:nvPr/>
          </p:nvSpPr>
          <p:spPr bwMode="auto">
            <a:xfrm>
              <a:off x="2784" y="2928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pitchFamily="34" charset="0"/>
                </a:rPr>
                <a:t>Node</a:t>
              </a:r>
            </a:p>
          </p:txBody>
        </p:sp>
        <p:sp>
          <p:nvSpPr>
            <p:cNvPr id="30732" name="Text Box 20"/>
            <p:cNvSpPr txBox="1">
              <a:spLocks noChangeArrowheads="1"/>
            </p:cNvSpPr>
            <p:nvPr/>
          </p:nvSpPr>
          <p:spPr bwMode="auto">
            <a:xfrm>
              <a:off x="1584" y="2976"/>
              <a:ext cx="110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Type: Text_Node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Name: Text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pitchFamily="34" charset="0"/>
                </a:rPr>
                <a:t>Some Text</a:t>
              </a:r>
            </a:p>
          </p:txBody>
        </p:sp>
        <p:sp>
          <p:nvSpPr>
            <p:cNvPr id="30733" name="Line 21"/>
            <p:cNvSpPr>
              <a:spLocks noChangeShapeType="1"/>
            </p:cNvSpPr>
            <p:nvPr/>
          </p:nvSpPr>
          <p:spPr bwMode="auto">
            <a:xfrm flipH="1">
              <a:off x="3126" y="2688"/>
              <a:ext cx="13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4" name="Line 22"/>
            <p:cNvSpPr>
              <a:spLocks noChangeShapeType="1"/>
            </p:cNvSpPr>
            <p:nvPr/>
          </p:nvSpPr>
          <p:spPr bwMode="auto">
            <a:xfrm>
              <a:off x="3552" y="2688"/>
              <a:ext cx="13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Key Internet Issues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Book Antiqua" pitchFamily="18" charset="0"/>
              <a:buAutoNum type="arabicPeriod"/>
            </a:pPr>
            <a:r>
              <a:rPr lang="en-US" dirty="0" smtClean="0"/>
              <a:t>How to locate sites on the internet?</a:t>
            </a:r>
          </a:p>
          <a:p>
            <a:pPr lvl="1"/>
            <a:r>
              <a:rPr lang="en-US" dirty="0" smtClean="0"/>
              <a:t>URI </a:t>
            </a:r>
            <a:endParaRPr lang="en-US" dirty="0" smtClean="0"/>
          </a:p>
          <a:p>
            <a:pPr marL="514350" indent="-514350">
              <a:buFont typeface="Book Antiqua" pitchFamily="18" charset="0"/>
              <a:buAutoNum type="arabicPeriod"/>
            </a:pPr>
            <a:r>
              <a:rPr lang="en-US" dirty="0" smtClean="0"/>
              <a:t>How programs on one site communicate with other sites?</a:t>
            </a:r>
          </a:p>
          <a:p>
            <a:pPr lvl="1"/>
            <a:r>
              <a:rPr lang="en-US" dirty="0" smtClean="0"/>
              <a:t>HTTP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DTD – Document Type Definition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572000"/>
          </a:xfrm>
        </p:spPr>
        <p:txBody>
          <a:bodyPr/>
          <a:lstStyle/>
          <a:p>
            <a:r>
              <a:rPr lang="en-US" dirty="0" smtClean="0"/>
              <a:t>A DTD is a schema for Xml data</a:t>
            </a:r>
          </a:p>
          <a:p>
            <a:r>
              <a:rPr lang="en-US" dirty="0" smtClean="0"/>
              <a:t>Allows us to define our own rules for tags.</a:t>
            </a:r>
          </a:p>
          <a:p>
            <a:r>
              <a:rPr lang="en-US" dirty="0" smtClean="0"/>
              <a:t>A DTD says what elements and attributes are required or optional</a:t>
            </a:r>
          </a:p>
          <a:p>
            <a:pPr lvl="1"/>
            <a:r>
              <a:rPr lang="en-US" dirty="0" smtClean="0"/>
              <a:t>Defines the formal structure of the language</a:t>
            </a:r>
          </a:p>
          <a:p>
            <a:r>
              <a:rPr lang="en-US" dirty="0" smtClean="0"/>
              <a:t>Xml protocols and languages can be standardized with DTD files</a:t>
            </a:r>
          </a:p>
          <a:p>
            <a:r>
              <a:rPr lang="en-US" dirty="0" smtClean="0"/>
              <a:t>A document that obeys standard XML guidelines, does not need a DTD file; and is called well-formed.</a:t>
            </a:r>
          </a:p>
          <a:p>
            <a:r>
              <a:rPr lang="en-US" dirty="0" smtClean="0"/>
              <a:t>For examples, see backup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Overview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Internet Concepts</a:t>
            </a:r>
          </a:p>
          <a:p>
            <a:pPr>
              <a:lnSpc>
                <a:spcPct val="90000"/>
              </a:lnSpc>
            </a:pPr>
            <a:r>
              <a:rPr lang="en-US" smtClean="0"/>
              <a:t>Web data formats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HTML, XML, DTDs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Introduction to three-tier architectures</a:t>
            </a:r>
          </a:p>
          <a:p>
            <a:pPr>
              <a:lnSpc>
                <a:spcPct val="90000"/>
              </a:lnSpc>
            </a:pPr>
            <a:r>
              <a:rPr lang="en-US" smtClean="0"/>
              <a:t>The presentation layer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 forms; HTTP Get and POST, URL encoding; Javascript; Stylesheets. XSLT</a:t>
            </a:r>
          </a:p>
          <a:p>
            <a:pPr>
              <a:lnSpc>
                <a:spcPct val="90000"/>
              </a:lnSpc>
            </a:pPr>
            <a:r>
              <a:rPr lang="en-US" smtClean="0"/>
              <a:t>The middle tier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CGI, application servers, Servlets, JavaServerPages, passing arguments, maintaining state (cookies)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Data-Intensive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Three separate types of functionality:</a:t>
            </a:r>
          </a:p>
          <a:p>
            <a:r>
              <a:rPr lang="en-US" smtClean="0">
                <a:solidFill>
                  <a:srgbClr val="FF0000"/>
                </a:solidFill>
              </a:rPr>
              <a:t>Data management</a:t>
            </a:r>
          </a:p>
          <a:p>
            <a:r>
              <a:rPr lang="en-US" smtClean="0">
                <a:solidFill>
                  <a:srgbClr val="FF0000"/>
                </a:solidFill>
              </a:rPr>
              <a:t>Application logic</a:t>
            </a:r>
          </a:p>
          <a:p>
            <a:r>
              <a:rPr lang="en-US" smtClean="0">
                <a:solidFill>
                  <a:srgbClr val="FF0000"/>
                </a:solidFill>
              </a:rPr>
              <a:t>Presentation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The system architecture determines whether these three components reside on a single system (“tier) or are distributed across several tiers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Single-Tier Architectures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74676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All functionality combined into a single tier, usually on a mainframe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User access through dumb terminals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Easy maintenance and administration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Today, users expect graphical user interfaces.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Centralized computation of all of them is too much for a central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Client-Server Architectures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72390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Work division: Thin client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Client implements only the graphical user interface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Server implements business logic and data management</a:t>
            </a:r>
          </a:p>
          <a:p>
            <a:endParaRPr lang="en-US" sz="2400" smtClean="0"/>
          </a:p>
          <a:p>
            <a:r>
              <a:rPr lang="en-US" sz="2400" smtClean="0">
                <a:solidFill>
                  <a:srgbClr val="FF0000"/>
                </a:solidFill>
              </a:rPr>
              <a:t>Work division: Thick client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Client implements both the graphical user interface and the business logic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Server implements data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Client-Server Architectures (Contd.)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Disadvantages of thick clients</a:t>
            </a:r>
          </a:p>
          <a:p>
            <a:pPr lvl="1"/>
            <a:r>
              <a:rPr lang="en-US" smtClean="0"/>
              <a:t>No central place to update the business logic</a:t>
            </a:r>
          </a:p>
          <a:p>
            <a:pPr lvl="1"/>
            <a:r>
              <a:rPr lang="en-US" smtClean="0"/>
              <a:t>Security issues: Server needs to trust clients</a:t>
            </a:r>
          </a:p>
          <a:p>
            <a:pPr lvl="2"/>
            <a:r>
              <a:rPr lang="en-US" smtClean="0"/>
              <a:t>Access control and authentication needs to be managed at the server</a:t>
            </a:r>
          </a:p>
          <a:p>
            <a:pPr lvl="2"/>
            <a:r>
              <a:rPr lang="en-US" smtClean="0"/>
              <a:t>Clients need to leave server database in consistent state</a:t>
            </a:r>
          </a:p>
          <a:p>
            <a:pPr lvl="2"/>
            <a:r>
              <a:rPr lang="en-US" smtClean="0"/>
              <a:t>One possibility: Encapsulate all database access into stored procedures</a:t>
            </a:r>
          </a:p>
          <a:p>
            <a:pPr lvl="1"/>
            <a:r>
              <a:rPr lang="en-US" smtClean="0"/>
              <a:t>Does not scale to more than several 100s of clients</a:t>
            </a:r>
          </a:p>
          <a:p>
            <a:pPr lvl="2"/>
            <a:r>
              <a:rPr lang="en-US" smtClean="0"/>
              <a:t>Large data transfer between server and client</a:t>
            </a:r>
          </a:p>
          <a:p>
            <a:pPr lvl="2"/>
            <a:r>
              <a:rPr lang="en-US" smtClean="0"/>
              <a:t>More than one server creates a problem: x clients, y servers: x*y connections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Three-Tier Architecture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5105400"/>
            <a:ext cx="42672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 System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124200" y="3352800"/>
            <a:ext cx="42672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Application Server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048000" y="2057400"/>
            <a:ext cx="4267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Client Program (Web Browser)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2170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Presentation tier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81000" y="3733800"/>
            <a:ext cx="15446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Middle tier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81000" y="5334000"/>
            <a:ext cx="23891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Data management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Three Layers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Presentation tier</a:t>
            </a:r>
          </a:p>
          <a:p>
            <a:pPr lvl="1"/>
            <a:r>
              <a:rPr lang="en-US" sz="2000" smtClean="0"/>
              <a:t>Primary interface to the user</a:t>
            </a:r>
          </a:p>
          <a:p>
            <a:pPr lvl="1"/>
            <a:r>
              <a:rPr lang="en-US" sz="2000" smtClean="0"/>
              <a:t>Needs to adapt to different display devices (PC, PDA, cell phone, voice access?)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Middle tier</a:t>
            </a:r>
          </a:p>
          <a:p>
            <a:pPr lvl="1"/>
            <a:r>
              <a:rPr lang="en-US" sz="2000" smtClean="0"/>
              <a:t>Implements business logic (implements complex actions, maintains state between different steps of a workflow)</a:t>
            </a:r>
          </a:p>
          <a:p>
            <a:pPr lvl="1"/>
            <a:r>
              <a:rPr lang="en-US" sz="2000" smtClean="0"/>
              <a:t>Accesses different data management systems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Data management tier</a:t>
            </a:r>
          </a:p>
          <a:p>
            <a:pPr lvl="1"/>
            <a:r>
              <a:rPr lang="en-US" sz="2000" smtClean="0"/>
              <a:t>One or more standard database management systems</a:t>
            </a:r>
          </a:p>
          <a:p>
            <a:pPr lvl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1: Airline reservations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724400"/>
          </a:xfrm>
        </p:spPr>
        <p:txBody>
          <a:bodyPr/>
          <a:lstStyle/>
          <a:p>
            <a:r>
              <a:rPr lang="en-US" smtClean="0"/>
              <a:t>Build a system for making airline reservations</a:t>
            </a:r>
          </a:p>
          <a:p>
            <a:r>
              <a:rPr lang="en-US" smtClean="0"/>
              <a:t>What is done in the different tiers?</a:t>
            </a:r>
          </a:p>
          <a:p>
            <a:r>
              <a:rPr lang="en-US" smtClean="0"/>
              <a:t>Database System</a:t>
            </a:r>
          </a:p>
          <a:p>
            <a:pPr lvl="1"/>
            <a:r>
              <a:rPr lang="en-US" smtClean="0"/>
              <a:t>Airline info, available seats, customer info, etc.</a:t>
            </a:r>
          </a:p>
          <a:p>
            <a:r>
              <a:rPr lang="en-US" smtClean="0"/>
              <a:t>Application Server</a:t>
            </a:r>
          </a:p>
          <a:p>
            <a:pPr lvl="1"/>
            <a:r>
              <a:rPr lang="en-US" smtClean="0"/>
              <a:t>Logic to make reservations, cancel reservations, add new airlines, etc.</a:t>
            </a:r>
          </a:p>
          <a:p>
            <a:r>
              <a:rPr lang="en-US" smtClean="0"/>
              <a:t>Client Program</a:t>
            </a:r>
          </a:p>
          <a:p>
            <a:pPr lvl="1"/>
            <a:r>
              <a:rPr lang="en-US" smtClean="0"/>
              <a:t>Log in different users, display forms and human-readable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2: Course Enrollment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Build a system using which students can enroll in courses</a:t>
            </a:r>
          </a:p>
          <a:p>
            <a:pPr>
              <a:lnSpc>
                <a:spcPct val="90000"/>
              </a:lnSpc>
            </a:pPr>
            <a:r>
              <a:rPr lang="en-US" smtClean="0"/>
              <a:t>Database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Student info, course info, instructor info, course availability, pre-requisites, etc.</a:t>
            </a:r>
          </a:p>
          <a:p>
            <a:pPr>
              <a:lnSpc>
                <a:spcPct val="90000"/>
              </a:lnSpc>
            </a:pPr>
            <a:r>
              <a:rPr lang="en-US" smtClean="0"/>
              <a:t>Application Server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Logic to add a course, drop a course, create a new course, etc.</a:t>
            </a:r>
          </a:p>
          <a:p>
            <a:pPr>
              <a:lnSpc>
                <a:spcPct val="90000"/>
              </a:lnSpc>
            </a:pPr>
            <a:r>
              <a:rPr lang="en-US" smtClean="0"/>
              <a:t>Client Program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Log in different users (students, staff, faculty), display forms and human-readable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Uniform Resource Identifiers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4953000"/>
          </a:xfrm>
        </p:spPr>
        <p:txBody>
          <a:bodyPr/>
          <a:lstStyle/>
          <a:p>
            <a:r>
              <a:rPr lang="en-US" sz="2400" dirty="0" smtClean="0"/>
              <a:t>URI is a string providing a Uniform naming schema to identify </a:t>
            </a:r>
            <a:r>
              <a:rPr lang="en-US" sz="2400" i="1" dirty="0" smtClean="0"/>
              <a:t>resources</a:t>
            </a:r>
            <a:r>
              <a:rPr lang="en-US" sz="2400" dirty="0" smtClean="0"/>
              <a:t> on the Internet</a:t>
            </a:r>
          </a:p>
          <a:p>
            <a:r>
              <a:rPr lang="en-US" sz="2400" dirty="0" smtClean="0"/>
              <a:t>A resource can be anything:</a:t>
            </a:r>
          </a:p>
          <a:p>
            <a:pPr lvl="1"/>
            <a:r>
              <a:rPr lang="en-US" sz="2000" dirty="0" smtClean="0"/>
              <a:t>Index.html</a:t>
            </a:r>
          </a:p>
          <a:p>
            <a:pPr lvl="1"/>
            <a:r>
              <a:rPr lang="en-US" sz="2000" dirty="0" smtClean="0"/>
              <a:t>mysong.mp3</a:t>
            </a:r>
          </a:p>
          <a:p>
            <a:pPr lvl="1"/>
            <a:r>
              <a:rPr lang="en-US" sz="2000" dirty="0" smtClean="0"/>
              <a:t>picture.jpg</a:t>
            </a:r>
          </a:p>
          <a:p>
            <a:endParaRPr lang="en-US" sz="2400" dirty="0" smtClean="0"/>
          </a:p>
          <a:p>
            <a:r>
              <a:rPr lang="en-US" sz="2400" dirty="0" smtClean="0"/>
              <a:t>Example URIs: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C:\Documents and Settings\</a:t>
            </a:r>
            <a:r>
              <a:rPr lang="en-US" sz="2400" dirty="0" err="1" smtClean="0"/>
              <a:t>Facullty</a:t>
            </a:r>
            <a:r>
              <a:rPr lang="en-US" sz="2400" dirty="0" smtClean="0"/>
              <a:t>\Desktop\XPS Desktop\Test 1.htm	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hlinkClick r:id="rId3"/>
              </a:rPr>
              <a:t>http://www.cs.wisc.edu/~dbbook/index.html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hlinkClick r:id="rId4"/>
              </a:rPr>
              <a:t>mailto:webmaster@bookstore.com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Technologies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905000" y="5105400"/>
            <a:ext cx="42672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 System</a:t>
            </a:r>
            <a:br>
              <a:rPr lang="en-US"/>
            </a:br>
            <a:r>
              <a:rPr lang="en-US" sz="2800" i="1"/>
              <a:t>(mySQL, Oracle, SQL Server)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05000" y="3352800"/>
            <a:ext cx="42672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Application Server</a:t>
            </a:r>
            <a:br>
              <a:rPr lang="en-US" dirty="0"/>
            </a:br>
            <a:r>
              <a:rPr lang="en-US" sz="2800" i="1" dirty="0" smtClean="0"/>
              <a:t>(Apache, Tomcat</a:t>
            </a:r>
            <a:r>
              <a:rPr lang="en-US" sz="2800" i="1" dirty="0"/>
              <a:t>, </a:t>
            </a:r>
            <a:r>
              <a:rPr lang="en-US" sz="2800" i="1" dirty="0" smtClean="0"/>
              <a:t>IIS</a:t>
            </a:r>
            <a:r>
              <a:rPr lang="en-US" sz="2800" i="1" dirty="0"/>
              <a:t>)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905000" y="2057400"/>
            <a:ext cx="4267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Client Program</a:t>
            </a:r>
            <a:br>
              <a:rPr lang="en-US"/>
            </a:br>
            <a:r>
              <a:rPr lang="en-US" sz="2800" i="1"/>
              <a:t>(Web Browser)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553200" y="1828800"/>
            <a:ext cx="1905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HTML</a:t>
            </a:r>
          </a:p>
          <a:p>
            <a:r>
              <a:rPr lang="en-US" i="1"/>
              <a:t>Javascript</a:t>
            </a:r>
          </a:p>
          <a:p>
            <a:r>
              <a:rPr lang="en-US" i="1"/>
              <a:t>XSLT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608763" y="3276600"/>
            <a:ext cx="1773237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JSP, ASP.net</a:t>
            </a:r>
            <a:br>
              <a:rPr lang="en-US" i="1"/>
            </a:br>
            <a:r>
              <a:rPr lang="en-US" i="1"/>
              <a:t>Servlets</a:t>
            </a:r>
          </a:p>
          <a:p>
            <a:r>
              <a:rPr lang="en-US" i="1"/>
              <a:t>Cookies</a:t>
            </a:r>
          </a:p>
          <a:p>
            <a:r>
              <a:rPr lang="en-US" i="1"/>
              <a:t>CGI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608763" y="5181600"/>
            <a:ext cx="79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XML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553200" y="5562600"/>
            <a:ext cx="2460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Stored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the Three-Tier Architecture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Heterogeneous systems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Tiers can be independently maintained, modified, and replaced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Thin clients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Only presentation layer at clients (web browsers)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Integrated data access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Several database systems can be handled transparently at the middle tier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Central management of connections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Scalability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Replication at middle tier permits scalability of business logic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Software development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Code for business logic is centralized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Interaction between tiers through well-defined APIs: Can reuse standard components at each 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Overview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Internet Concepts</a:t>
            </a:r>
          </a:p>
          <a:p>
            <a:pPr>
              <a:lnSpc>
                <a:spcPct val="90000"/>
              </a:lnSpc>
            </a:pPr>
            <a:r>
              <a:rPr lang="en-US" smtClean="0"/>
              <a:t>Web data formats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HTML, XML, DTDs</a:t>
            </a:r>
          </a:p>
          <a:p>
            <a:pPr>
              <a:lnSpc>
                <a:spcPct val="90000"/>
              </a:lnSpc>
            </a:pPr>
            <a:r>
              <a:rPr lang="en-US" smtClean="0"/>
              <a:t>Introduction to three-tier architectures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The presentation layer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HTML forms; HTTP Get and POST, URL encoding; Javascript; Stylesheets. XSLT</a:t>
            </a:r>
          </a:p>
          <a:p>
            <a:pPr>
              <a:lnSpc>
                <a:spcPct val="90000"/>
              </a:lnSpc>
            </a:pPr>
            <a:r>
              <a:rPr lang="en-US" smtClean="0"/>
              <a:t>The middle tier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CGI, application servers, Servlets, JavaServerPages, passing arguments, maintaining state (cookies)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the Presentation Tier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Functionality of the presentation tier</a:t>
            </a:r>
          </a:p>
          <a:p>
            <a:pPr lvl="1"/>
            <a:r>
              <a:rPr lang="en-US" dirty="0" smtClean="0"/>
              <a:t>Primary interface to the user</a:t>
            </a:r>
          </a:p>
          <a:p>
            <a:pPr lvl="1"/>
            <a:r>
              <a:rPr lang="en-US" dirty="0" smtClean="0"/>
              <a:t>Needs to adapt to different display devices (PC, PDA, cell phone, voice access?)</a:t>
            </a:r>
          </a:p>
          <a:p>
            <a:pPr lvl="1"/>
            <a:r>
              <a:rPr lang="en-US" dirty="0" smtClean="0"/>
              <a:t>Simple functionality, such as field validity checking</a:t>
            </a:r>
          </a:p>
          <a:p>
            <a:r>
              <a:rPr lang="en-US" dirty="0" smtClean="0"/>
              <a:t>We will cover: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HTML Forms: How to pass data to the middle tier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JavaScript: Simple functionality at the presentation tier.  NOTE:  It is Client side scripting.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Style sheets: Separating data from formatting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HTML FORMS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 Tag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4572000"/>
          </a:xfrm>
        </p:spPr>
        <p:txBody>
          <a:bodyPr/>
          <a:lstStyle/>
          <a:p>
            <a:r>
              <a:rPr lang="en-US" sz="2000" dirty="0" smtClean="0"/>
              <a:t>Common way to communicate data from client to middle tier</a:t>
            </a:r>
          </a:p>
          <a:p>
            <a:r>
              <a:rPr lang="en-US" sz="2000" dirty="0" smtClean="0"/>
              <a:t>General format of a form: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&lt;FORM ACTION=“page.asp” METHOD=“GET”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		NAME=“</a:t>
            </a:r>
            <a:r>
              <a:rPr lang="en-US" sz="1800" dirty="0" err="1" smtClean="0">
                <a:solidFill>
                  <a:schemeClr val="accent2"/>
                </a:solidFill>
              </a:rPr>
              <a:t>LoginForm</a:t>
            </a:r>
            <a:r>
              <a:rPr lang="en-US" sz="1800" dirty="0" smtClean="0">
                <a:solidFill>
                  <a:schemeClr val="accent2"/>
                </a:solidFill>
              </a:rPr>
              <a:t>”&gt;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…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&lt;/FORM&gt;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(Note:  asp stands for active server page;  </a:t>
            </a:r>
            <a:r>
              <a:rPr lang="en-US" sz="1800" dirty="0" err="1" smtClean="0">
                <a:solidFill>
                  <a:schemeClr val="accent2"/>
                </a:solidFill>
              </a:rPr>
              <a:t>jsp</a:t>
            </a:r>
            <a:r>
              <a:rPr lang="en-US" sz="1800" dirty="0" smtClean="0">
                <a:solidFill>
                  <a:schemeClr val="accent2"/>
                </a:solidFill>
              </a:rPr>
              <a:t> stands for Java Server Page. ) </a:t>
            </a:r>
          </a:p>
          <a:p>
            <a:r>
              <a:rPr lang="en-US" sz="2000" dirty="0" smtClean="0"/>
              <a:t>Components of an HTML FORM </a:t>
            </a:r>
            <a:r>
              <a:rPr lang="en-US" sz="2000" dirty="0" smtClean="0">
                <a:solidFill>
                  <a:srgbClr val="FF0000"/>
                </a:solidFill>
              </a:rPr>
              <a:t>tag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ACTION</a:t>
            </a:r>
            <a:r>
              <a:rPr lang="en-US" sz="1800" dirty="0" smtClean="0"/>
              <a:t>: Specifies URI that handles the content of the form.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METHOD</a:t>
            </a:r>
            <a:r>
              <a:rPr lang="en-US" sz="1800" dirty="0" smtClean="0"/>
              <a:t>: Specifies HTTP GET or POST method  (diff between GET &amp; POST.  GET includes parameters in URL.  POST includes parameters in body of message.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NAME</a:t>
            </a:r>
            <a:r>
              <a:rPr lang="en-US" sz="1800" dirty="0" smtClean="0"/>
              <a:t>: Name of the form; can be used in (client-side) scripts to refer to the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Inside HTML Forms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HTML forms are HTML.  So any HTML can go.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 specify input parameters, use </a:t>
            </a:r>
            <a:r>
              <a:rPr lang="en-US" sz="2400" dirty="0" smtClean="0">
                <a:solidFill>
                  <a:srgbClr val="FF0000"/>
                </a:solidFill>
              </a:rPr>
              <a:t>INPUT tag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Attributes: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TYPE: </a:t>
            </a:r>
            <a:r>
              <a:rPr lang="en-US" sz="1800" dirty="0" smtClean="0"/>
              <a:t>text (text input field), password (text input field where input is displayed as stars, reset (resets all input fields), and others (e.g. ‘size’ for text, radio button, text area,….)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NAME: </a:t>
            </a:r>
            <a:r>
              <a:rPr lang="en-US" sz="1800" dirty="0" smtClean="0"/>
              <a:t>symbolic name, used to identify field value at the middle tier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VALUE: </a:t>
            </a:r>
            <a:r>
              <a:rPr lang="en-US" sz="1800" dirty="0" smtClean="0"/>
              <a:t>default value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Example: &lt;INPUT TYPE=“text” Name=“title”&gt;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Example form: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&lt;form method="POST" action="TableOfContents.jsp"&gt;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&lt;input type="text" name="</a:t>
            </a:r>
            <a:r>
              <a:rPr lang="en-US" sz="1600" dirty="0" err="1" smtClean="0">
                <a:solidFill>
                  <a:schemeClr val="accent2"/>
                </a:solidFill>
              </a:rPr>
              <a:t>userid</a:t>
            </a:r>
            <a:r>
              <a:rPr lang="en-US" sz="1600" dirty="0" smtClean="0">
                <a:solidFill>
                  <a:schemeClr val="accent2"/>
                </a:solidFill>
              </a:rPr>
              <a:t>"&gt;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&lt;input type="password" name="password"&gt;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&lt;input type="submit" value="Login“ name="submit"&gt;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&lt;input type="reset" value="Clear"&gt;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&lt;/form&gt;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 bwMode="auto">
          <a:xfrm>
            <a:off x="2133600" y="5638800"/>
            <a:ext cx="13716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 bwMode="auto">
          <a:xfrm flipV="1">
            <a:off x="3505200" y="5486400"/>
            <a:ext cx="35814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05600" y="4648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 submit is clicked, the parameters inside the form are passed to the URI script, and the script is invoked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&lt;form method="POST" action="TableOfContents.jsp"&gt;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	&lt;input type="text" name="</a:t>
            </a:r>
            <a:r>
              <a:rPr lang="en-US" sz="2000" dirty="0" err="1" smtClean="0">
                <a:solidFill>
                  <a:schemeClr val="accent2"/>
                </a:solidFill>
              </a:rPr>
              <a:t>userid</a:t>
            </a:r>
            <a:r>
              <a:rPr lang="en-US" sz="2000" dirty="0" smtClean="0">
                <a:solidFill>
                  <a:schemeClr val="accent2"/>
                </a:solidFill>
              </a:rPr>
              <a:t>"&gt;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	&lt;input type="password" name="password"&gt;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	&lt;input type="submit" value="Login" name="submit"&gt;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	&lt;input type="reset" value="Clear"&gt;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&lt;/form&gt;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181600"/>
            <a:ext cx="7609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Save this in text  then change extension to </a:t>
            </a:r>
            <a:r>
              <a:rPr lang="en-US" dirty="0" err="1" smtClean="0"/>
              <a:t>htm</a:t>
            </a:r>
            <a:endParaRPr lang="en-US" dirty="0" smtClean="0"/>
          </a:p>
          <a:p>
            <a:r>
              <a:rPr lang="en-US" dirty="0" smtClean="0"/>
              <a:t>Note that HTML takes it, but we can improve presentation...</a:t>
            </a:r>
          </a:p>
          <a:p>
            <a:r>
              <a:rPr lang="en-US" dirty="0" smtClean="0"/>
              <a:t>Next slide..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HTML Forms: Example 2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&lt;form method="POST" action="TableOfContents.jsp"&gt;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&lt;table align = "center" border="0" width="300"&gt;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</a:t>
            </a:r>
            <a:r>
              <a:rPr lang="en-US" sz="1600" dirty="0" err="1" smtClean="0">
                <a:solidFill>
                  <a:schemeClr val="accent2"/>
                </a:solidFill>
              </a:rPr>
              <a:t>tr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		&lt;td&gt;</a:t>
            </a:r>
            <a:r>
              <a:rPr lang="en-US" sz="1600" dirty="0" err="1" smtClean="0">
                <a:solidFill>
                  <a:schemeClr val="accent2"/>
                </a:solidFill>
              </a:rPr>
              <a:t>Userid</a:t>
            </a:r>
            <a:r>
              <a:rPr lang="en-US" sz="1600" dirty="0" smtClean="0">
                <a:solidFill>
                  <a:schemeClr val="accent2"/>
                </a:solidFill>
              </a:rPr>
              <a:t>&lt;/td&gt;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&lt;td&gt;&lt;input type="text" name="</a:t>
            </a:r>
            <a:r>
              <a:rPr lang="en-US" sz="1600" dirty="0" err="1" smtClean="0">
                <a:solidFill>
                  <a:schemeClr val="accent2"/>
                </a:solidFill>
              </a:rPr>
              <a:t>userid</a:t>
            </a:r>
            <a:r>
              <a:rPr lang="en-US" sz="1600" dirty="0" smtClean="0">
                <a:solidFill>
                  <a:schemeClr val="accent2"/>
                </a:solidFill>
              </a:rPr>
              <a:t>" size="20"&gt;&lt;/td&gt;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&lt;/</a:t>
            </a:r>
            <a:r>
              <a:rPr lang="en-US" sz="1600" dirty="0" err="1" smtClean="0">
                <a:solidFill>
                  <a:schemeClr val="accent2"/>
                </a:solidFill>
              </a:rPr>
              <a:t>tr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</a:t>
            </a:r>
            <a:r>
              <a:rPr lang="en-US" sz="1600" dirty="0" err="1" smtClean="0">
                <a:solidFill>
                  <a:schemeClr val="accent2"/>
                </a:solidFill>
              </a:rPr>
              <a:t>tr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&lt;td&gt;Password&lt;/td&gt;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&lt;td&gt;&lt;input type="password" name="password" size="20"&gt;&lt;/td&gt;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&lt;/</a:t>
            </a:r>
            <a:r>
              <a:rPr lang="en-US" sz="1600" dirty="0" err="1" smtClean="0">
                <a:solidFill>
                  <a:schemeClr val="accent2"/>
                </a:solidFill>
              </a:rPr>
              <a:t>tr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</a:t>
            </a:r>
            <a:r>
              <a:rPr lang="en-US" sz="1600" dirty="0" err="1" smtClean="0">
                <a:solidFill>
                  <a:schemeClr val="accent2"/>
                </a:solidFill>
              </a:rPr>
              <a:t>tr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&lt;td align = "center"&gt;&lt;input type="submit" value="Login“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		name="submit"&gt;&lt;/td&gt;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&lt;/</a:t>
            </a:r>
            <a:r>
              <a:rPr lang="en-US" sz="1600" dirty="0" err="1" smtClean="0">
                <a:solidFill>
                  <a:schemeClr val="accent2"/>
                </a:solidFill>
              </a:rPr>
              <a:t>tr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	&lt;/table&gt;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&lt;/form&gt;</a:t>
            </a:r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5486400" y="6019800"/>
            <a:ext cx="332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Note:  tr == table row;  td== table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Passing Arguments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Two methods: GET and POST lead to encoded URIs that get passed (by the browser) to middle tier or client script</a:t>
            </a:r>
          </a:p>
          <a:p>
            <a:r>
              <a:rPr lang="en-US" sz="2400" dirty="0" smtClean="0"/>
              <a:t>GET</a:t>
            </a:r>
          </a:p>
          <a:p>
            <a:pPr lvl="1"/>
            <a:r>
              <a:rPr lang="en-US" sz="2000" dirty="0" smtClean="0"/>
              <a:t>Form contents go into the submitted URI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Structure of the encoded URI: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action?name1=value1&amp;name2=value2&amp;name3=value3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Action: name of the URI specified in the form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name,value</a:t>
            </a:r>
            <a:r>
              <a:rPr lang="en-US" sz="1800" dirty="0" smtClean="0">
                <a:solidFill>
                  <a:srgbClr val="FF0000"/>
                </a:solidFill>
              </a:rPr>
              <a:t>)-pairs come from INPUT fields in the form; empty fields have empty values (“name=“)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Example from previous password form: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err="1" smtClean="0">
                <a:solidFill>
                  <a:schemeClr val="tx2"/>
                </a:solidFill>
              </a:rPr>
              <a:t>TableOfContents.jsp?userid</a:t>
            </a:r>
            <a:r>
              <a:rPr lang="en-US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err="1" smtClean="0">
                <a:solidFill>
                  <a:schemeClr val="tx2"/>
                </a:solidFill>
              </a:rPr>
              <a:t>john&amp;password</a:t>
            </a:r>
            <a:r>
              <a:rPr lang="en-US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err="1" smtClean="0">
                <a:solidFill>
                  <a:schemeClr val="tx2"/>
                </a:solidFill>
              </a:rPr>
              <a:t>johnpw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Note that the page named action needs to be a program, script, or page that will process the user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Structure of URIs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URI has three parts:</a:t>
            </a:r>
          </a:p>
          <a:p>
            <a:pPr lvl="1"/>
            <a:r>
              <a:rPr lang="en-US" dirty="0" smtClean="0"/>
              <a:t>Name of the protocol (</a:t>
            </a:r>
            <a:r>
              <a:rPr lang="en-US" u="sng" dirty="0" smtClean="0">
                <a:solidFill>
                  <a:schemeClr val="hlink"/>
                </a:solidFill>
              </a:rPr>
              <a:t>http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 of the host computer (</a:t>
            </a:r>
            <a:r>
              <a:rPr lang="en-US" dirty="0" smtClean="0">
                <a:solidFill>
                  <a:srgbClr val="FFC000"/>
                </a:solidFill>
                <a:hlinkClick r:id="rId3"/>
              </a:rPr>
              <a:t>www.cs.wisc.edu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 of the resource (</a:t>
            </a:r>
            <a:r>
              <a:rPr lang="en-US" u="sng" dirty="0" smtClean="0">
                <a:solidFill>
                  <a:schemeClr val="hlink"/>
                </a:solidFill>
              </a:rPr>
              <a:t>~</a:t>
            </a:r>
            <a:r>
              <a:rPr lang="en-US" u="sng" dirty="0" err="1" smtClean="0">
                <a:solidFill>
                  <a:schemeClr val="hlink"/>
                </a:solidFill>
              </a:rPr>
              <a:t>dbbook</a:t>
            </a:r>
            <a:r>
              <a:rPr lang="en-US" u="sng" dirty="0" smtClean="0">
                <a:solidFill>
                  <a:schemeClr val="hlink"/>
                </a:solidFill>
              </a:rPr>
              <a:t>/index.html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hlinkClick r:id="rId4"/>
              </a:rPr>
              <a:t>Example: http://www.cs.wisc.edu/~dbbook/index.html</a:t>
            </a:r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r>
              <a:rPr lang="en-US" sz="2000" dirty="0" smtClean="0"/>
              <a:t>URLs are a subset of </a:t>
            </a:r>
            <a:r>
              <a:rPr lang="en-US" sz="2000" dirty="0" smtClean="0"/>
              <a:t>URIs.  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 GET: Encoding Form Fields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572000"/>
          </a:xfrm>
        </p:spPr>
        <p:txBody>
          <a:bodyPr/>
          <a:lstStyle/>
          <a:p>
            <a:pPr marL="533400" indent="-533400"/>
            <a:r>
              <a:rPr lang="en-US" dirty="0" smtClean="0">
                <a:solidFill>
                  <a:srgbClr val="FF0000"/>
                </a:solidFill>
              </a:rPr>
              <a:t>Form fields can contain general ASCII characters, but the resulting URI has to be a single consecutive string with no spaces</a:t>
            </a:r>
          </a:p>
          <a:p>
            <a:pPr marL="533400" indent="-533400"/>
            <a:r>
              <a:rPr lang="en-US" dirty="0" smtClean="0">
                <a:solidFill>
                  <a:srgbClr val="FF0000"/>
                </a:solidFill>
              </a:rPr>
              <a:t>Therefore, a special encoding convention converts such field values into “URI-compatible” characters: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dirty="0" smtClean="0"/>
              <a:t>Convert all “special” characters to %xyz, were xyz is the ASCII code of the character. Special characters include &amp;, =, +, %, etc.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dirty="0" smtClean="0"/>
              <a:t>Convert all spaces to the “+” character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dirty="0" smtClean="0"/>
              <a:t>Glue (</a:t>
            </a:r>
            <a:r>
              <a:rPr lang="en-US" dirty="0" err="1" smtClean="0"/>
              <a:t>name,value</a:t>
            </a:r>
            <a:r>
              <a:rPr lang="en-US" dirty="0" smtClean="0"/>
              <a:t>)-pairs from the form INPUT tags together with “&amp;” to form the 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JavaScript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– Client Based scripting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(Though may have some similarity But really) Independent of Java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Goal: Add functionality to the presentation tier.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Sample applications: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Form validation: Validate form input fields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Browser control: Open new windows, close existing windows (example: pop-up ads)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Detect browser type and load browser-specific page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Usually embedded directly inside the HTML with the </a:t>
            </a:r>
            <a:r>
              <a:rPr lang="en-US" sz="2000" dirty="0" smtClean="0">
                <a:solidFill>
                  <a:schemeClr val="accent2"/>
                </a:solidFill>
              </a:rPr>
              <a:t>&lt;SCRIPT&gt;</a:t>
            </a:r>
            <a:r>
              <a:rPr lang="en-US" sz="2000" dirty="0" smtClean="0"/>
              <a:t> … </a:t>
            </a:r>
            <a:r>
              <a:rPr lang="en-US" sz="2000" dirty="0" smtClean="0">
                <a:solidFill>
                  <a:schemeClr val="accent2"/>
                </a:solidFill>
              </a:rPr>
              <a:t>&lt;/SCRIPT&gt;</a:t>
            </a:r>
            <a:r>
              <a:rPr lang="en-US" sz="2000" dirty="0" smtClean="0"/>
              <a:t> tag.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&lt;SCRIPT&gt;</a:t>
            </a:r>
            <a:r>
              <a:rPr lang="en-US" sz="2000" dirty="0" smtClean="0"/>
              <a:t> tag has several attributes: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LANGUAGE: specifies language of the script (such as </a:t>
            </a:r>
            <a:r>
              <a:rPr lang="en-US" sz="1800" dirty="0" err="1" smtClean="0"/>
              <a:t>javascript</a:t>
            </a:r>
            <a:r>
              <a:rPr lang="en-US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SRC: external file with script code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Example: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accent2"/>
                </a:solidFill>
              </a:rPr>
              <a:t>&lt;SCRIPT LANGUAGE=“JavaScript” SRC=“validate.js&gt;</a:t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JavaScript (Contd.)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572000"/>
          </a:xfrm>
        </p:spPr>
        <p:txBody>
          <a:bodyPr/>
          <a:lstStyle/>
          <a:p>
            <a:r>
              <a:rPr lang="en-US" sz="2400" dirty="0" smtClean="0"/>
              <a:t>If &lt;SCRIPT&gt; tag does not have a SRC attribute, then the JavaScript is directly in the HTML file.</a:t>
            </a:r>
          </a:p>
          <a:p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&lt;SCRIPT LANGUAGE=“JavaScript”&gt;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&lt;!-- alert(“Welcome to our bookstore”)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//--&gt;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&lt;/SCRIPT&gt;</a:t>
            </a:r>
          </a:p>
          <a:p>
            <a:r>
              <a:rPr lang="en-US" sz="2400" dirty="0" smtClean="0"/>
              <a:t>Three different commenting styles</a:t>
            </a:r>
          </a:p>
          <a:p>
            <a:pPr lvl="1"/>
            <a:r>
              <a:rPr lang="en-US" sz="2000" dirty="0" smtClean="0"/>
              <a:t>&lt;!-- comment for HTML, since the following JavaScript code should be ignored by the HTML processor</a:t>
            </a:r>
          </a:p>
          <a:p>
            <a:pPr lvl="1"/>
            <a:r>
              <a:rPr lang="en-US" sz="2000" dirty="0" smtClean="0"/>
              <a:t>// comment for JavaScript in order to end the HTML comment</a:t>
            </a:r>
          </a:p>
          <a:p>
            <a:pPr lvl="1"/>
            <a:r>
              <a:rPr lang="en-US" sz="2000" dirty="0" smtClean="0"/>
              <a:t>/* similar to C comments</a:t>
            </a: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JavaScript (Contd.)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JavaScript is a complete scripting language</a:t>
            </a:r>
          </a:p>
          <a:p>
            <a:pPr lvl="1"/>
            <a:r>
              <a:rPr lang="en-US" smtClean="0"/>
              <a:t>Variables</a:t>
            </a:r>
          </a:p>
          <a:p>
            <a:pPr lvl="1"/>
            <a:r>
              <a:rPr lang="en-US" smtClean="0"/>
              <a:t>Assignments (=, +=, …)</a:t>
            </a:r>
          </a:p>
          <a:p>
            <a:pPr lvl="1"/>
            <a:r>
              <a:rPr lang="en-US" smtClean="0"/>
              <a:t>Comparison operators (&lt;,&gt;,…), boolean operators (&amp;&amp;, ||, !)</a:t>
            </a:r>
          </a:p>
          <a:p>
            <a:pPr lvl="1"/>
            <a:r>
              <a:rPr lang="en-US" smtClean="0"/>
              <a:t>Statements</a:t>
            </a:r>
          </a:p>
          <a:p>
            <a:pPr lvl="2"/>
            <a:r>
              <a:rPr lang="en-US" smtClean="0"/>
              <a:t>if (condition) {statements;} else {statements;}</a:t>
            </a:r>
          </a:p>
          <a:p>
            <a:pPr lvl="2"/>
            <a:r>
              <a:rPr lang="en-US" smtClean="0"/>
              <a:t>for loops, do-while loops, and while-loops</a:t>
            </a:r>
          </a:p>
          <a:p>
            <a:pPr lvl="1"/>
            <a:r>
              <a:rPr lang="en-US" smtClean="0"/>
              <a:t>Functions with return values</a:t>
            </a:r>
          </a:p>
          <a:p>
            <a:pPr lvl="2"/>
            <a:r>
              <a:rPr lang="en-US" smtClean="0"/>
              <a:t>Create functions using the function keyword</a:t>
            </a:r>
          </a:p>
          <a:p>
            <a:pPr lvl="2"/>
            <a:r>
              <a:rPr lang="en-US" smtClean="0"/>
              <a:t>f(arg1, …, argk) {statements;}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JavaScript: Example 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4419600" cy="45720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HTML Form: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&lt;form </a:t>
            </a:r>
            <a:r>
              <a:rPr lang="en-US" sz="1800" smtClean="0">
                <a:solidFill>
                  <a:srgbClr val="002060"/>
                </a:solidFill>
              </a:rPr>
              <a:t>name="LoginForm“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method="POST“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action="TableOfContents.jsp“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</a:t>
            </a:r>
            <a:r>
              <a:rPr lang="en-US" sz="1800" smtClean="0">
                <a:solidFill>
                  <a:srgbClr val="002060"/>
                </a:solidFill>
              </a:rPr>
              <a:t>onSubmit ="return testLoginEmpty()”</a:t>
            </a:r>
            <a:r>
              <a:rPr lang="en-US" sz="1800" smtClean="0">
                <a:solidFill>
                  <a:schemeClr val="accent2"/>
                </a:solidFill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&lt;input type="text" name="userid"&gt;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&lt;input type="password" name="password"&gt;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&lt;input type="submit" value="Login“ name="submit"&gt;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&lt;input type=“reset” value=“Clear”&gt;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&lt;/form&gt;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447800"/>
            <a:ext cx="4495800" cy="48006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Associated JavaScript: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&lt;script language="javascript"&gt;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function testLoginEmpty()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loginForm = document.LoginForm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if ((loginForm.userid.value == "") ||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  (loginForm.password.value == ""))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 alert('Please enter values for userid and password.');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  return false;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  else return true;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&lt;/script&gt;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172200"/>
            <a:ext cx="79964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Try the example: Hit Login without </a:t>
            </a:r>
            <a:r>
              <a:rPr lang="en-US" dirty="0" err="1" smtClean="0"/>
              <a:t>entring</a:t>
            </a:r>
            <a:r>
              <a:rPr lang="en-US" dirty="0" smtClean="0"/>
              <a:t> user id or password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StyleSheet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Stylesheets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Idea: Separate display from contents, and adapt display to different presentation formats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Two aspects: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Document transformations to decide what parts of the document to display in what order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Document rendering to decide how each part of the document is displayed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Why use </a:t>
            </a:r>
            <a:r>
              <a:rPr lang="en-US" sz="2400" dirty="0" err="1" smtClean="0"/>
              <a:t>stylesheets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Reuse of the same document for different displays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Tailor display to user’s preferences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Reuse of the same document in different contexts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Two </a:t>
            </a:r>
            <a:r>
              <a:rPr lang="en-US" sz="2400" dirty="0" err="1" smtClean="0"/>
              <a:t>stylesheet</a:t>
            </a:r>
            <a:r>
              <a:rPr lang="en-US" sz="2400" dirty="0" smtClean="0"/>
              <a:t> languages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Cascading style sheets (CSS): For HTML documents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Extensible </a:t>
            </a:r>
            <a:r>
              <a:rPr lang="en-US" sz="2000" dirty="0" err="1" smtClean="0"/>
              <a:t>stylesheet</a:t>
            </a:r>
            <a:r>
              <a:rPr lang="en-US" sz="2000" dirty="0" smtClean="0"/>
              <a:t> language (XSL): For XML documents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CSS: Cascading Style Sheets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Defines how to display HTML documents</a:t>
            </a:r>
          </a:p>
          <a:p>
            <a:r>
              <a:rPr lang="en-US" sz="2000" dirty="0" smtClean="0"/>
              <a:t>Many HTML documents can refer to the same CSS</a:t>
            </a:r>
          </a:p>
          <a:p>
            <a:pPr lvl="1"/>
            <a:r>
              <a:rPr lang="en-US" sz="1800" dirty="0" smtClean="0"/>
              <a:t>Can change format of a website by changing a single style sheet</a:t>
            </a:r>
          </a:p>
          <a:p>
            <a:pPr lvl="1"/>
            <a:r>
              <a:rPr lang="en-US" sz="1800" dirty="0" smtClean="0"/>
              <a:t>Example: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accent2"/>
                </a:solidFill>
              </a:rPr>
              <a:t>&lt;LINK REL=“style sheet” TYPE=“text/</a:t>
            </a:r>
            <a:r>
              <a:rPr lang="en-US" sz="1800" dirty="0" err="1" smtClean="0">
                <a:solidFill>
                  <a:schemeClr val="accent2"/>
                </a:solidFill>
              </a:rPr>
              <a:t>css</a:t>
            </a:r>
            <a:r>
              <a:rPr lang="en-US" sz="1800" dirty="0" smtClean="0">
                <a:solidFill>
                  <a:schemeClr val="accent2"/>
                </a:solidFill>
              </a:rPr>
              <a:t>” HREF=“books.css”/&gt;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Each line consists of three parts: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selector {property: value}</a:t>
            </a:r>
          </a:p>
          <a:p>
            <a:pPr lvl="1">
              <a:buNone/>
            </a:pPr>
            <a:r>
              <a:rPr lang="en-US" sz="1600" dirty="0" smtClean="0"/>
              <a:t>Example:  </a:t>
            </a:r>
            <a:r>
              <a:rPr lang="en-US" sz="1600" dirty="0" smtClean="0">
                <a:latin typeface="Arial Unicode MS" pitchFamily="34" charset="-128"/>
              </a:rPr>
              <a:t>body {background-color: yellow}</a:t>
            </a:r>
            <a:endParaRPr lang="en-US" sz="1600" dirty="0" smtClean="0"/>
          </a:p>
          <a:p>
            <a:r>
              <a:rPr lang="en-US" sz="2000" dirty="0" smtClean="0"/>
              <a:t>Selector (e.g. body): Tag whose format is defined</a:t>
            </a:r>
          </a:p>
          <a:p>
            <a:r>
              <a:rPr lang="en-US" sz="2000" dirty="0" smtClean="0"/>
              <a:t>Property (e.g. background-color): Tag’s attribute whose value is set</a:t>
            </a:r>
          </a:p>
          <a:p>
            <a:r>
              <a:rPr lang="en-US" sz="2000" dirty="0" smtClean="0"/>
              <a:t>Value (e.g. yellow): value of the attribute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CSS: Cascading Style Sheets – Example 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Example style sheet: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Arial Unicode MS" pitchFamily="34" charset="-128"/>
              </a:rPr>
              <a:t>body {background-color: yellow}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Arial Unicode MS" pitchFamily="34" charset="-128"/>
              </a:rPr>
              <a:t>h1 {font-size: 36pt}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Arial Unicode MS" pitchFamily="34" charset="-128"/>
              </a:rPr>
              <a:t>h3 {color: blue}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Arial Unicode MS" pitchFamily="34" charset="-128"/>
              </a:rPr>
              <a:t>p {margin-left: 50px; color: red}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The first line has the same effect as: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	&lt;body background-color=“yellow&gt;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Communication Protocol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4648200" cy="4572000"/>
          </a:xfrm>
        </p:spPr>
        <p:txBody>
          <a:bodyPr/>
          <a:lstStyle/>
          <a:p>
            <a:pPr marL="533400" indent="-533400">
              <a:defRPr/>
            </a:pPr>
            <a:r>
              <a:rPr lang="en-US" sz="2400" dirty="0" smtClean="0"/>
              <a:t>What is a communication protocol? </a:t>
            </a:r>
          </a:p>
          <a:p>
            <a:pPr marL="914400" lvl="1" indent="-457200">
              <a:defRPr/>
            </a:pPr>
            <a:r>
              <a:rPr lang="en-US" sz="2000" dirty="0" smtClean="0"/>
              <a:t>Set of standards that defines the structure of </a:t>
            </a:r>
            <a:r>
              <a:rPr lang="en-US" sz="2000" dirty="0" smtClean="0"/>
              <a:t>messages</a:t>
            </a:r>
          </a:p>
          <a:p>
            <a:pPr marL="533400" indent="-533400">
              <a:defRPr/>
            </a:pPr>
            <a:r>
              <a:rPr lang="en-US" sz="2400" dirty="0" smtClean="0"/>
              <a:t>HTTP is part of the internet protocol (TCP/IP), which involves four layers:</a:t>
            </a:r>
          </a:p>
          <a:p>
            <a:pPr marL="1314450" lvl="2" indent="-457200">
              <a:defRPr/>
            </a:pPr>
            <a:r>
              <a:rPr lang="en-US" sz="1600" dirty="0" smtClean="0"/>
              <a:t>Application (HTTP)</a:t>
            </a:r>
          </a:p>
          <a:p>
            <a:pPr marL="1314450" lvl="2" indent="-457200">
              <a:defRPr/>
            </a:pPr>
            <a:r>
              <a:rPr lang="en-US" sz="1600" dirty="0" smtClean="0"/>
              <a:t>Transport </a:t>
            </a:r>
            <a:r>
              <a:rPr lang="en-US" sz="1600" dirty="0" smtClean="0"/>
              <a:t>Layer </a:t>
            </a:r>
            <a:r>
              <a:rPr lang="en-US" sz="1600" dirty="0" smtClean="0"/>
              <a:t> - TCP </a:t>
            </a:r>
            <a:r>
              <a:rPr lang="en-US" sz="1600" dirty="0" smtClean="0"/>
              <a:t>(Transmission Control </a:t>
            </a:r>
            <a:r>
              <a:rPr lang="en-US" sz="1600" dirty="0" smtClean="0"/>
              <a:t>Protocol), </a:t>
            </a:r>
          </a:p>
          <a:p>
            <a:pPr marL="1314450" lvl="2" indent="-457200">
              <a:defRPr/>
            </a:pPr>
            <a:r>
              <a:rPr lang="en-US" sz="1600" dirty="0" smtClean="0"/>
              <a:t>Internet layer - </a:t>
            </a:r>
            <a:r>
              <a:rPr lang="en-US" sz="1600" dirty="0" smtClean="0"/>
              <a:t>IP </a:t>
            </a:r>
            <a:r>
              <a:rPr lang="en-US" sz="1600" dirty="0" smtClean="0"/>
              <a:t>(Internet Protocol), 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marL="1314450" lvl="2" indent="-457200">
              <a:defRPr/>
            </a:pPr>
            <a:r>
              <a:rPr lang="en-US" sz="1600" dirty="0" smtClean="0"/>
              <a:t>Ethernet / Link </a:t>
            </a:r>
            <a:r>
              <a:rPr lang="en-US" sz="1600" dirty="0" smtClean="0"/>
              <a:t>Layer</a:t>
            </a:r>
            <a:endParaRPr lang="en-US" sz="1600" dirty="0" smtClean="0"/>
          </a:p>
        </p:txBody>
      </p:sp>
      <p:pic>
        <p:nvPicPr>
          <p:cNvPr id="217090" name="Picture 2" descr="http://upload.wikimedia.org/wikipedia/commons/thumb/c/c4/IP_stack_connections.svg/250px-IP_stack_connection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76400"/>
            <a:ext cx="4133850" cy="44196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60895" y="5943600"/>
            <a:ext cx="408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smtClean="0">
                <a:hlinkClick r:id="rId4"/>
              </a:rPr>
              <a:t>http://en.wikipedia.org/wiki/Internet_Protocol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XSL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Language for expressing style sheets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More at: </a:t>
            </a:r>
            <a:r>
              <a:rPr lang="en-US" sz="2000" dirty="0" smtClean="0">
                <a:hlinkClick r:id="rId3"/>
              </a:rPr>
              <a:t>http://www.w3.org/Style/XSL/</a:t>
            </a: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Three components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XSLT: XSL Transformation language  (e.g.: </a:t>
            </a:r>
            <a:r>
              <a:rPr lang="en-US" sz="2000" dirty="0" err="1" smtClean="0"/>
              <a:t>reodering</a:t>
            </a:r>
            <a:r>
              <a:rPr lang="en-US" sz="2000" dirty="0" smtClean="0"/>
              <a:t>/sorting)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Can transform one document to another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More at </a:t>
            </a:r>
            <a:r>
              <a:rPr lang="en-US" sz="1800" dirty="0" smtClean="0">
                <a:hlinkClick r:id="rId4"/>
              </a:rPr>
              <a:t>http://www.w3.org/TR/xslt</a:t>
            </a:r>
            <a:r>
              <a:rPr lang="en-US" sz="1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XPath</a:t>
            </a:r>
            <a:r>
              <a:rPr lang="en-US" sz="2000" dirty="0" smtClean="0"/>
              <a:t>: XML Path Language (idea:  indexing)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Selects parts of an XML document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More at </a:t>
            </a:r>
            <a:r>
              <a:rPr lang="en-US" sz="1800" dirty="0" smtClean="0">
                <a:hlinkClick r:id="rId5"/>
              </a:rPr>
              <a:t>http://www.w3.org/TR/xpath</a:t>
            </a:r>
            <a:r>
              <a:rPr lang="en-US" sz="1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XSL Formatting Objects  (idea:  rendering)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Formats the output of an XSL transformation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More at </a:t>
            </a:r>
            <a:r>
              <a:rPr lang="en-US" sz="1800" dirty="0" smtClean="0">
                <a:hlinkClick r:id="rId6"/>
              </a:rPr>
              <a:t>http://www.w3.org/TR/xsl/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Overview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Internet Concepts</a:t>
            </a:r>
          </a:p>
          <a:p>
            <a:pPr>
              <a:lnSpc>
                <a:spcPct val="90000"/>
              </a:lnSpc>
            </a:pPr>
            <a:r>
              <a:rPr lang="en-US" smtClean="0"/>
              <a:t>Web data formats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HTML, XML, DTDs</a:t>
            </a:r>
          </a:p>
          <a:p>
            <a:pPr>
              <a:lnSpc>
                <a:spcPct val="90000"/>
              </a:lnSpc>
            </a:pPr>
            <a:r>
              <a:rPr lang="en-US" smtClean="0"/>
              <a:t>Introduction to three-tier architectures</a:t>
            </a:r>
          </a:p>
          <a:p>
            <a:pPr>
              <a:lnSpc>
                <a:spcPct val="90000"/>
              </a:lnSpc>
            </a:pPr>
            <a:r>
              <a:rPr lang="en-US" smtClean="0"/>
              <a:t>The presentation layer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HTML forms; HTTP Get and POST, URL encoding; Javascript; Stylesheets. XSLT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The middle tier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CGI, application servers, Servlets, JavaServerPages, passing arguments, maintaining state (cookies)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the Middle Tier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Functionality of the middle tier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Encodes business logic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Connects to database system(s)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Accepts form input from the presentation tier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Generates output for the presentation tier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will cover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CGI: Protocol for passing arguments to programs running at the middle tier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Application servers: Runtime environment at the middle tier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Servlets</a:t>
            </a:r>
            <a:r>
              <a:rPr lang="en-US" sz="2000" dirty="0" smtClean="0"/>
              <a:t>: Java programs at the middle tier </a:t>
            </a:r>
            <a:r>
              <a:rPr lang="en-US" sz="2000" dirty="0" smtClean="0">
                <a:solidFill>
                  <a:srgbClr val="FF0000"/>
                </a:solidFill>
              </a:rPr>
              <a:t>OR</a:t>
            </a:r>
            <a:r>
              <a:rPr lang="en-US" sz="2000" dirty="0" smtClean="0"/>
              <a:t> (ASP.net at the middle tier)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JavaServerPages</a:t>
            </a:r>
            <a:r>
              <a:rPr lang="en-US" sz="2000" dirty="0" smtClean="0"/>
              <a:t>: Java scripts at the middle tier </a:t>
            </a:r>
            <a:r>
              <a:rPr lang="en-US" sz="2000" dirty="0" smtClean="0">
                <a:solidFill>
                  <a:srgbClr val="FF0000"/>
                </a:solidFill>
              </a:rPr>
              <a:t>OR</a:t>
            </a:r>
            <a:r>
              <a:rPr lang="en-US" sz="2000" dirty="0" smtClean="0"/>
              <a:t> (C# as a language behind web pages)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Maintaining state: How to maintain state at the middle tier. Main focus: Cookies.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CGI: Common Gateway Interface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Goal: Transmit arguments from HTML forms to application programs running at the middle tier</a:t>
            </a:r>
          </a:p>
          <a:p>
            <a:r>
              <a:rPr lang="en-US" sz="2400" smtClean="0"/>
              <a:t>Details of the actual CGI protocol unimportant </a:t>
            </a:r>
            <a:r>
              <a:rPr lang="en-US" sz="2400" smtClean="0">
                <a:sym typeface="Wingdings" pitchFamily="2" charset="2"/>
              </a:rPr>
              <a:t> libraries implement high-level interfaces</a:t>
            </a:r>
          </a:p>
          <a:p>
            <a:endParaRPr lang="en-US" sz="2400" smtClean="0">
              <a:sym typeface="Wingdings" pitchFamily="2" charset="2"/>
            </a:endParaRPr>
          </a:p>
          <a:p>
            <a:r>
              <a:rPr lang="en-US" sz="2400" smtClean="0">
                <a:sym typeface="Wingdings" pitchFamily="2" charset="2"/>
              </a:rPr>
              <a:t>Disadvantages:</a:t>
            </a:r>
          </a:p>
          <a:p>
            <a:pPr lvl="1"/>
            <a:r>
              <a:rPr lang="en-US" sz="2000" smtClean="0">
                <a:sym typeface="Wingdings" pitchFamily="2" charset="2"/>
              </a:rPr>
              <a:t>The application program is invoked in a new process at every invocation (remedy: FastCGI)</a:t>
            </a:r>
          </a:p>
          <a:p>
            <a:pPr lvl="1"/>
            <a:r>
              <a:rPr lang="en-US" sz="2000" smtClean="0"/>
              <a:t>No resource sharing between application programs (e.g., database connections)</a:t>
            </a:r>
          </a:p>
          <a:p>
            <a:pPr lvl="1"/>
            <a:r>
              <a:rPr lang="en-US" sz="2000" smtClean="0"/>
              <a:t>Remedy: Application servers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12954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CGI: Example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HTML form: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&lt;form action=“findbooks.cgi” method=POST&gt;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Type an author name: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&lt;input type=“text” name=“authorName”&gt;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&lt;input type=“submit” value=“Send it”&gt;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&lt;input type=“reset” value=“Clear form”&gt;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&lt;/form&gt;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Perl code: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use CGI;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$dataIn=new CGI;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$dataIn-&gt;header();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$authorName=$dataIn-&gt;param(‘authorName’);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print(“&lt;HTML&gt;&lt;TITLE&gt;Argument passing test&lt;/TITLE&gt;”);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print(“The author name is “ + $authorName);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print(“&lt;/HTML&gt;”);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exit;</a:t>
            </a:r>
            <a:endParaRPr lang="en-US" sz="2000" smtClean="0"/>
          </a:p>
        </p:txBody>
      </p:sp>
      <p:sp>
        <p:nvSpPr>
          <p:cNvPr id="4" name="TextBox 3"/>
          <p:cNvSpPr txBox="1"/>
          <p:nvPr/>
        </p:nvSpPr>
        <p:spPr>
          <a:xfrm>
            <a:off x="7467600" y="12954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Servers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(Avoid the overhead of CGI)</a:t>
            </a:r>
          </a:p>
          <a:p>
            <a:r>
              <a:rPr lang="en-US" dirty="0" smtClean="0"/>
              <a:t>Main pool of threads of processes</a:t>
            </a:r>
          </a:p>
          <a:p>
            <a:r>
              <a:rPr lang="en-US" dirty="0" smtClean="0"/>
              <a:t>Manage connections</a:t>
            </a:r>
          </a:p>
          <a:p>
            <a:r>
              <a:rPr lang="en-US" dirty="0" smtClean="0"/>
              <a:t>Enable access to heterogeneous data sources</a:t>
            </a:r>
          </a:p>
          <a:p>
            <a:r>
              <a:rPr lang="en-US" dirty="0" smtClean="0"/>
              <a:t>Other functionality such as APIs for session management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Server: Process Structure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Process Structure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0351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Web Browser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352800" y="2438400"/>
            <a:ext cx="16430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Web Server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346325" y="3927475"/>
            <a:ext cx="2492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Application Server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6400800" y="2895600"/>
            <a:ext cx="2054225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C# Application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400800" y="3505200"/>
            <a:ext cx="1498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JavaBeans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6400800" y="4114800"/>
            <a:ext cx="1306513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DBMS 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400800" y="4800600"/>
            <a:ext cx="1306513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DBMS 2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438400" y="5715000"/>
            <a:ext cx="2130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Pool of Servlets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1828800" y="3886200"/>
            <a:ext cx="3429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133600" y="49530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2819400" y="49530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3505200" y="49530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4114800" y="49530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2133600" y="54102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2819400" y="54102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3505200" y="54102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4114800" y="5410200"/>
            <a:ext cx="457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1981200" y="4876800"/>
            <a:ext cx="3124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2438400" y="2667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2362200" y="2286000"/>
            <a:ext cx="946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HTTP</a:t>
            </a:r>
          </a:p>
        </p:txBody>
      </p:sp>
      <p:sp>
        <p:nvSpPr>
          <p:cNvPr id="64536" name="Line 25"/>
          <p:cNvSpPr>
            <a:spLocks noChangeShapeType="1"/>
          </p:cNvSpPr>
          <p:nvPr/>
        </p:nvSpPr>
        <p:spPr bwMode="auto">
          <a:xfrm flipH="1">
            <a:off x="4038600" y="2971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Line 26"/>
          <p:cNvSpPr>
            <a:spLocks noChangeShapeType="1"/>
          </p:cNvSpPr>
          <p:nvPr/>
        </p:nvSpPr>
        <p:spPr bwMode="auto">
          <a:xfrm>
            <a:off x="5334000" y="4343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Line 27"/>
          <p:cNvSpPr>
            <a:spLocks noChangeShapeType="1"/>
          </p:cNvSpPr>
          <p:nvPr/>
        </p:nvSpPr>
        <p:spPr bwMode="auto">
          <a:xfrm>
            <a:off x="53340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Text Box 28"/>
          <p:cNvSpPr txBox="1">
            <a:spLocks noChangeArrowheads="1"/>
          </p:cNvSpPr>
          <p:nvPr/>
        </p:nvSpPr>
        <p:spPr bwMode="auto">
          <a:xfrm>
            <a:off x="5318125" y="3851275"/>
            <a:ext cx="930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JDBC</a:t>
            </a:r>
          </a:p>
        </p:txBody>
      </p:sp>
      <p:sp>
        <p:nvSpPr>
          <p:cNvPr id="64540" name="Text Box 29"/>
          <p:cNvSpPr txBox="1">
            <a:spLocks noChangeArrowheads="1"/>
          </p:cNvSpPr>
          <p:nvPr/>
        </p:nvSpPr>
        <p:spPr bwMode="auto">
          <a:xfrm>
            <a:off x="5334000" y="4572000"/>
            <a:ext cx="1031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ODBC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Servlets with NetBeans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NetBeans</a:t>
            </a:r>
            <a:r>
              <a:rPr lang="en-US" dirty="0" smtClean="0"/>
              <a:t> is one of the most powerful Java programming IDE</a:t>
            </a:r>
          </a:p>
          <a:p>
            <a:pPr lvl="1"/>
            <a:r>
              <a:rPr lang="en-US" dirty="0" smtClean="0"/>
              <a:t>Java web (e.g. Tomcat) server bundled with </a:t>
            </a:r>
            <a:r>
              <a:rPr lang="en-US" dirty="0" err="1" smtClean="0"/>
              <a:t>NetBeans</a:t>
            </a:r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 err="1" smtClean="0"/>
              <a:t>Servlet</a:t>
            </a:r>
            <a:r>
              <a:rPr lang="en-US" dirty="0" smtClean="0"/>
              <a:t> is the simplest model to build a complete Java J2EE Web Application</a:t>
            </a:r>
          </a:p>
          <a:p>
            <a:r>
              <a:rPr lang="en-US" dirty="0" smtClean="0"/>
              <a:t>Creating a Java </a:t>
            </a:r>
            <a:r>
              <a:rPr lang="en-US" dirty="0" err="1" smtClean="0"/>
              <a:t>Servlet</a:t>
            </a:r>
            <a:r>
              <a:rPr lang="en-US" dirty="0" smtClean="0"/>
              <a:t> means that you are required to deal with JSP (</a:t>
            </a:r>
            <a:r>
              <a:rPr lang="en-US" dirty="0" err="1" smtClean="0"/>
              <a:t>JavaServer</a:t>
            </a:r>
            <a:r>
              <a:rPr lang="en-US" dirty="0" smtClean="0"/>
              <a:t> Pages)</a:t>
            </a:r>
          </a:p>
          <a:p>
            <a:pPr lvl="1"/>
            <a:r>
              <a:rPr lang="en-US" dirty="0" smtClean="0"/>
              <a:t>JSP plays as a front-end (what user sees)</a:t>
            </a:r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Servlet</a:t>
            </a:r>
            <a:r>
              <a:rPr lang="en-US" dirty="0" smtClean="0"/>
              <a:t> is the controller that contains the business logics, complex algorithms,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Online University Student Registration System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registration page where you fill in your details such as your name, your address, your username and etc are actually a JSP</a:t>
            </a:r>
          </a:p>
          <a:p>
            <a:r>
              <a:rPr lang="en-US" sz="2400" dirty="0" smtClean="0"/>
              <a:t>When data entry is complete, all the information will be sent to Java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for further processing</a:t>
            </a:r>
          </a:p>
          <a:p>
            <a:r>
              <a:rPr lang="en-US" sz="2400" dirty="0" smtClean="0"/>
              <a:t>Java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receives this information:</a:t>
            </a:r>
          </a:p>
          <a:p>
            <a:pPr lvl="1"/>
            <a:r>
              <a:rPr lang="en-US" sz="2000" dirty="0" smtClean="0"/>
              <a:t>does the necessary processes such as validations, generating user id, etc. </a:t>
            </a:r>
          </a:p>
          <a:p>
            <a:pPr lvl="1"/>
            <a:r>
              <a:rPr lang="en-US" sz="2000" dirty="0" smtClean="0"/>
              <a:t>Interacts with the database to retrieve or store information.</a:t>
            </a:r>
          </a:p>
          <a:p>
            <a:pPr lvl="1"/>
            <a:r>
              <a:rPr lang="en-US" sz="2000" dirty="0" smtClean="0"/>
              <a:t>Java </a:t>
            </a:r>
            <a:r>
              <a:rPr lang="en-US" sz="2000" dirty="0" err="1" smtClean="0"/>
              <a:t>Servlet</a:t>
            </a:r>
            <a:r>
              <a:rPr lang="en-US" sz="2000" dirty="0" smtClean="0"/>
              <a:t> redirects the user to the success page where the user can log in to the system. </a:t>
            </a:r>
          </a:p>
          <a:p>
            <a:pPr lvl="2"/>
            <a:r>
              <a:rPr lang="en-US" sz="1600" dirty="0" smtClean="0"/>
              <a:t>If error occurred, the user will be redirected to an error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simple web application - </a:t>
            </a:r>
            <a:r>
              <a:rPr lang="en-US" dirty="0" smtClean="0">
                <a:solidFill>
                  <a:srgbClr val="FF0000"/>
                </a:solidFill>
              </a:rPr>
              <a:t>Architecture   </a:t>
            </a:r>
            <a:r>
              <a:rPr lang="en-US" sz="3200" dirty="0" smtClean="0">
                <a:solidFill>
                  <a:srgbClr val="FF0000"/>
                </a:solidFill>
              </a:rPr>
              <a:t>(see handout on </a:t>
            </a:r>
            <a:r>
              <a:rPr lang="en-US" sz="3200" dirty="0" err="1" smtClean="0">
                <a:solidFill>
                  <a:srgbClr val="FF0000"/>
                </a:solidFill>
              </a:rPr>
              <a:t>Netbeans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Requirement:  Building an entry form and respond with greetings on Submit.</a:t>
            </a:r>
          </a:p>
          <a:p>
            <a:r>
              <a:rPr lang="en-US" sz="2400" dirty="0" smtClean="0"/>
              <a:t>Index.jsp plays the role of the front page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servelet</a:t>
            </a:r>
            <a:r>
              <a:rPr lang="en-US" sz="2400" dirty="0" smtClean="0"/>
              <a:t> plays the role of the business logic</a:t>
            </a:r>
          </a:p>
          <a:p>
            <a:r>
              <a:rPr lang="en-US" sz="2400" dirty="0" smtClean="0"/>
              <a:t>Sequence of calls:  index.jsp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GreetingServlet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greeting.jsp. </a:t>
            </a:r>
          </a:p>
          <a:p>
            <a:pPr lvl="1"/>
            <a:r>
              <a:rPr lang="en-US" sz="2000" b="1" dirty="0" smtClean="0"/>
              <a:t>index.jsp</a:t>
            </a:r>
            <a:r>
              <a:rPr lang="en-US" sz="2000" dirty="0" smtClean="0"/>
              <a:t> will first be displayed to users, the users then fill his or her first and surname in index.jsp and press Submit button. </a:t>
            </a:r>
          </a:p>
          <a:p>
            <a:pPr lvl="1"/>
            <a:r>
              <a:rPr lang="en-US" sz="2000" dirty="0" smtClean="0"/>
              <a:t>This information is sent to “</a:t>
            </a:r>
            <a:r>
              <a:rPr lang="en-US" sz="2000" b="1" dirty="0" err="1" smtClean="0"/>
              <a:t>GreetingServlet</a:t>
            </a:r>
            <a:r>
              <a:rPr lang="en-US" sz="2000" dirty="0" smtClean="0"/>
              <a:t>” Java </a:t>
            </a:r>
            <a:r>
              <a:rPr lang="en-US" sz="2000" dirty="0" err="1" smtClean="0"/>
              <a:t>Servlet</a:t>
            </a:r>
            <a:r>
              <a:rPr lang="en-US" sz="2000" dirty="0" smtClean="0"/>
              <a:t> where some processing is done 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GreetingServlet</a:t>
            </a:r>
            <a:r>
              <a:rPr lang="en-US" sz="2000" dirty="0" smtClean="0"/>
              <a:t>”  redirects the users to the </a:t>
            </a:r>
            <a:r>
              <a:rPr lang="en-US" sz="2000" b="1" dirty="0" smtClean="0"/>
              <a:t>greeting.jsp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Hypertext Transfer Protocol (HTTP)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800600"/>
          </a:xfrm>
        </p:spPr>
        <p:txBody>
          <a:bodyPr/>
          <a:lstStyle/>
          <a:p>
            <a:pPr marL="533400" indent="-533400"/>
            <a:r>
              <a:rPr lang="en-US" sz="2400" dirty="0" smtClean="0"/>
              <a:t>HTTP is the most common way to communicate on the internet</a:t>
            </a:r>
          </a:p>
          <a:p>
            <a:pPr marL="533400" indent="-533400"/>
            <a:r>
              <a:rPr lang="en-US" sz="2400" dirty="0" smtClean="0"/>
              <a:t>It is a client-server protocol.</a:t>
            </a:r>
          </a:p>
          <a:p>
            <a:pPr marL="533400" indent="-533400"/>
            <a:r>
              <a:rPr lang="en-US" sz="2400" dirty="0" smtClean="0"/>
              <a:t>What happens if you click on </a:t>
            </a:r>
            <a:endParaRPr lang="en-US" sz="2400" dirty="0" smtClean="0"/>
          </a:p>
          <a:p>
            <a:pPr marL="933450" lvl="1" indent="-533400"/>
            <a:r>
              <a:rPr lang="en-US" sz="2000" dirty="0" smtClean="0">
                <a:hlinkClick r:id="rId3"/>
              </a:rPr>
              <a:t>webfea.fea.aub.edu.lb/</a:t>
            </a:r>
            <a:r>
              <a:rPr lang="en-US" sz="2000" dirty="0" err="1" smtClean="0">
                <a:hlinkClick r:id="rId3"/>
              </a:rPr>
              <a:t>hhajj</a:t>
            </a:r>
            <a:r>
              <a:rPr lang="en-US" sz="2000" dirty="0" smtClean="0">
                <a:hlinkClick r:id="rId3"/>
              </a:rPr>
              <a:t>/ </a:t>
            </a:r>
            <a:endParaRPr lang="en-US" sz="2000" dirty="0" smtClean="0"/>
          </a:p>
          <a:p>
            <a:pPr marL="933450" lvl="1" indent="-533400">
              <a:buFont typeface="+mj-lt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Client </a:t>
            </a:r>
            <a:r>
              <a:rPr lang="en-US" sz="2000" dirty="0" smtClean="0">
                <a:solidFill>
                  <a:schemeClr val="accent2"/>
                </a:solidFill>
              </a:rPr>
              <a:t>(web browser) requests a page, and sends the HTTP request to </a:t>
            </a:r>
            <a:r>
              <a:rPr lang="en-US" sz="2000" dirty="0" smtClean="0">
                <a:solidFill>
                  <a:schemeClr val="accent2"/>
                </a:solidFill>
              </a:rPr>
              <a:t>server  </a:t>
            </a:r>
            <a:r>
              <a:rPr lang="en-US" sz="1600" dirty="0" smtClean="0"/>
              <a:t>(looking for </a:t>
            </a:r>
            <a:r>
              <a:rPr lang="en-US" sz="1600" dirty="0" smtClean="0"/>
              <a:t>webfea.fea.aub.edu.lb/</a:t>
            </a:r>
            <a:r>
              <a:rPr lang="en-US" sz="1600" dirty="0" err="1" smtClean="0"/>
              <a:t>hhajj</a:t>
            </a:r>
            <a:r>
              <a:rPr lang="en-US" sz="1600" dirty="0" smtClean="0"/>
              <a:t>/index.html)</a:t>
            </a:r>
            <a:endParaRPr lang="en-US" sz="2000" dirty="0" smtClean="0"/>
          </a:p>
          <a:p>
            <a:pPr marL="933450" lvl="1" indent="-533400">
              <a:buFont typeface="Monotype Sorts" pitchFamily="2" charset="2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Server receives request and replies</a:t>
            </a:r>
          </a:p>
          <a:p>
            <a:pPr marL="933450" lvl="1" indent="-533400">
              <a:buFont typeface="Monotype Sorts" pitchFamily="2" charset="2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Client receives reply; makes new requests</a:t>
            </a:r>
          </a:p>
          <a:p>
            <a:pPr marL="533400" indent="-533400"/>
            <a:endParaRPr lang="en-US" dirty="0" smtClean="0">
              <a:solidFill>
                <a:schemeClr val="accent2"/>
              </a:solidFill>
            </a:endParaRPr>
          </a:p>
          <a:p>
            <a:pPr marL="533400" indent="-533400"/>
            <a:r>
              <a:rPr lang="en-US" sz="2400" dirty="0" smtClean="0">
                <a:solidFill>
                  <a:schemeClr val="tx2"/>
                </a:solidFill>
              </a:rPr>
              <a:t>SSL (Secure Sockets Layer) is a variant of HTTP that uses encryption to exchange info (Ch. 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 simple web application – 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index.jsp 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/>
              <a:t>&lt;!DOCTYPE HTML PUBLIC "-//W3C//DTD HTML 4.01 Transitional//EN“ "http://www.w3.org/TR/html4/loose.dtd"&gt;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&lt;html&gt;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    &lt;head&gt;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        &lt;meta http-equiv="Content-Type" content="text/html; </a:t>
            </a:r>
            <a:r>
              <a:rPr lang="en-US" sz="1600" dirty="0" err="1" smtClean="0"/>
              <a:t>charset</a:t>
            </a:r>
            <a:r>
              <a:rPr lang="en-US" sz="1600" dirty="0" smtClean="0"/>
              <a:t>=UTF-8"&gt;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        &lt;title&gt;JSP Page&lt;/title&gt;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    &lt;/head&gt;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…..(see next slide)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81000" y="838200"/>
            <a:ext cx="8382000" cy="3581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 bwMode="auto">
          <a:xfrm rot="16200000" flipH="1">
            <a:off x="4343400" y="4648200"/>
            <a:ext cx="685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124200" y="51054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Header of the index.jsp file</a:t>
            </a:r>
          </a:p>
          <a:p>
            <a:r>
              <a:rPr lang="en-US" dirty="0" smtClean="0"/>
              <a:t>Automatically created by </a:t>
            </a:r>
            <a:r>
              <a:rPr lang="en-US" dirty="0" err="1" smtClean="0"/>
              <a:t>Netbeans</a:t>
            </a:r>
            <a:r>
              <a:rPr lang="en-US" dirty="0" smtClean="0"/>
              <a:t> when you try to create a web server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 simple web application – 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index.jsp 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533400" y="1828800"/>
            <a:ext cx="7543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 &lt;body&gt;</a:t>
            </a:r>
          </a:p>
          <a:p>
            <a:endParaRPr lang="en-US" sz="1800"/>
          </a:p>
          <a:p>
            <a:r>
              <a:rPr lang="en-US" sz="1800"/>
              <a:t>    &lt;h1&gt;JSP Page&lt;/h1&gt;</a:t>
            </a:r>
          </a:p>
          <a:p>
            <a:r>
              <a:rPr lang="en-US" sz="1800"/>
              <a:t>    &lt;form action="GreetingServlet" method="POST"&gt;</a:t>
            </a:r>
          </a:p>
          <a:p>
            <a:r>
              <a:rPr lang="en-US" sz="1800"/>
              <a:t>        First Name: &lt;input type="text" name="firstName" size="20"&gt;&lt;br&gt;</a:t>
            </a:r>
          </a:p>
          <a:p>
            <a:r>
              <a:rPr lang="en-US" sz="1800"/>
              <a:t>        Surname: &lt;input type="text" name="surname" size="20"&gt;</a:t>
            </a:r>
          </a:p>
          <a:p>
            <a:r>
              <a:rPr lang="en-US" sz="1800"/>
              <a:t>        &lt;br&gt;&lt;br&gt;</a:t>
            </a:r>
          </a:p>
          <a:p>
            <a:r>
              <a:rPr lang="en-US" sz="1800"/>
              <a:t>    &lt;input type="submit" value="Submit"&gt;</a:t>
            </a:r>
          </a:p>
          <a:p>
            <a:r>
              <a:rPr lang="en-US" sz="1800"/>
              <a:t>    &lt;/form&gt;</a:t>
            </a:r>
          </a:p>
          <a:p>
            <a:endParaRPr lang="en-US" sz="1800"/>
          </a:p>
          <a:p>
            <a:r>
              <a:rPr lang="en-US" sz="1800"/>
              <a:t>    &lt;/body&gt;</a:t>
            </a:r>
          </a:p>
          <a:p>
            <a:r>
              <a:rPr lang="en-US" sz="1800"/>
              <a:t>&lt;/html&gt;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04800" y="990600"/>
            <a:ext cx="6477000" cy="4724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4" idx="5"/>
          </p:cNvCxnSpPr>
          <p:nvPr/>
        </p:nvCxnSpPr>
        <p:spPr bwMode="auto">
          <a:xfrm rot="16200000" flipH="1">
            <a:off x="6037796" y="4818596"/>
            <a:ext cx="387072" cy="796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876800" y="55626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Manually added code </a:t>
            </a:r>
          </a:p>
          <a:p>
            <a:r>
              <a:rPr lang="en-US" dirty="0" smtClean="0"/>
              <a:t>To display the form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04900"/>
          </a:xfrm>
        </p:spPr>
        <p:txBody>
          <a:bodyPr/>
          <a:lstStyle/>
          <a:p>
            <a:r>
              <a:rPr lang="en-US" sz="3600" smtClean="0"/>
              <a:t> A simple web application – </a:t>
            </a:r>
            <a:r>
              <a:rPr lang="en-US" sz="3600" smtClean="0">
                <a:solidFill>
                  <a:srgbClr val="FF0000"/>
                </a:solidFill>
              </a:rPr>
              <a:t>GreetingServlet (1) 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/>
              <a:t>package </a:t>
            </a:r>
            <a:r>
              <a:rPr lang="en-US" sz="1600" dirty="0" err="1" smtClean="0"/>
              <a:t>com.mycompany.servlet</a:t>
            </a:r>
            <a:r>
              <a:rPr lang="en-US" sz="1600" dirty="0" smtClean="0"/>
              <a:t>;</a:t>
            </a:r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import java.io.*;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import java.net.*;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import </a:t>
            </a:r>
            <a:r>
              <a:rPr lang="en-US" sz="1600" dirty="0" err="1" smtClean="0"/>
              <a:t>javax.servlet</a:t>
            </a:r>
            <a:r>
              <a:rPr lang="en-US" sz="1600" dirty="0" smtClean="0"/>
              <a:t>.*;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import </a:t>
            </a:r>
            <a:r>
              <a:rPr lang="en-US" sz="1600" dirty="0" err="1" smtClean="0"/>
              <a:t>javax.servlet.http</a:t>
            </a:r>
            <a:r>
              <a:rPr lang="en-US" sz="1600" dirty="0" smtClean="0"/>
              <a:t>.*;</a:t>
            </a:r>
          </a:p>
          <a:p>
            <a:pPr>
              <a:buFont typeface="Wingdings" pitchFamily="2" charset="2"/>
              <a:buNone/>
            </a:pPr>
            <a:endParaRPr lang="en-US" sz="1600" dirty="0" smtClean="0"/>
          </a:p>
        </p:txBody>
      </p:sp>
      <p:sp>
        <p:nvSpPr>
          <p:cNvPr id="4" name="Oval 3"/>
          <p:cNvSpPr/>
          <p:nvPr/>
        </p:nvSpPr>
        <p:spPr bwMode="auto">
          <a:xfrm>
            <a:off x="381000" y="1524000"/>
            <a:ext cx="4419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 bwMode="auto">
          <a:xfrm flipV="1">
            <a:off x="4800600" y="1905000"/>
            <a:ext cx="304800" cy="38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105400" y="1447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the package , </a:t>
            </a:r>
            <a:r>
              <a:rPr lang="en-US" dirty="0" err="1" smtClean="0"/>
              <a:t>ie</a:t>
            </a:r>
            <a:r>
              <a:rPr lang="en-US" dirty="0" smtClean="0"/>
              <a:t> folder containing java code a name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0" y="2057400"/>
            <a:ext cx="3733800" cy="2133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8" idx="5"/>
          </p:cNvCxnSpPr>
          <p:nvPr/>
        </p:nvCxnSpPr>
        <p:spPr bwMode="auto">
          <a:xfrm rot="16200000" flipH="1">
            <a:off x="3608969" y="3456569"/>
            <a:ext cx="464858" cy="13088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57600" y="43434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Automatically included in </a:t>
            </a:r>
            <a:r>
              <a:rPr lang="en-US" dirty="0" err="1" smtClean="0"/>
              <a:t>Servlet</a:t>
            </a:r>
            <a:r>
              <a:rPr lang="en-US" dirty="0" smtClean="0"/>
              <a:t> when created by </a:t>
            </a:r>
            <a:r>
              <a:rPr lang="en-US" dirty="0" err="1" smtClean="0"/>
              <a:t>Netbeans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04900"/>
          </a:xfrm>
        </p:spPr>
        <p:txBody>
          <a:bodyPr/>
          <a:lstStyle/>
          <a:p>
            <a:r>
              <a:rPr lang="en-US" sz="3600" smtClean="0"/>
              <a:t> A simple web application – </a:t>
            </a:r>
            <a:r>
              <a:rPr lang="en-US" sz="3600" smtClean="0">
                <a:solidFill>
                  <a:srgbClr val="FF0000"/>
                </a:solidFill>
              </a:rPr>
              <a:t>GreetingServlet (1)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85800" y="1503363"/>
            <a:ext cx="929640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public class </a:t>
            </a:r>
            <a:r>
              <a:rPr lang="en-US" sz="1800" dirty="0" err="1"/>
              <a:t>GreetingServlet</a:t>
            </a:r>
            <a:r>
              <a:rPr lang="en-US" sz="1800" dirty="0"/>
              <a:t> extends </a:t>
            </a:r>
            <a:r>
              <a:rPr lang="en-US" sz="1800" dirty="0" err="1"/>
              <a:t>HttpServlet</a:t>
            </a:r>
            <a:r>
              <a:rPr lang="en-US" sz="1800" dirty="0"/>
              <a:t> {</a:t>
            </a:r>
          </a:p>
          <a:p>
            <a:r>
              <a:rPr lang="en-US" sz="1800" dirty="0"/>
              <a:t>    protected void </a:t>
            </a:r>
            <a:r>
              <a:rPr lang="en-US" sz="1800" dirty="0" err="1"/>
              <a:t>processRequest</a:t>
            </a:r>
            <a:r>
              <a:rPr lang="en-US" sz="1800" dirty="0"/>
              <a:t>(</a:t>
            </a:r>
            <a:r>
              <a:rPr lang="en-US" sz="1800" dirty="0" err="1"/>
              <a:t>HttpServletRequest</a:t>
            </a:r>
            <a:r>
              <a:rPr lang="en-US" sz="1800" dirty="0"/>
              <a:t> request, </a:t>
            </a:r>
            <a:r>
              <a:rPr lang="en-US" sz="1800" dirty="0" err="1"/>
              <a:t>HttpServletResponse</a:t>
            </a:r>
            <a:r>
              <a:rPr lang="en-US" sz="1800" dirty="0"/>
              <a:t> response)</a:t>
            </a:r>
          </a:p>
          <a:p>
            <a:r>
              <a:rPr lang="en-US" sz="1800" dirty="0"/>
              <a:t>    throws </a:t>
            </a:r>
            <a:r>
              <a:rPr lang="en-US" sz="1800" dirty="0" err="1"/>
              <a:t>ServletException</a:t>
            </a:r>
            <a:r>
              <a:rPr lang="en-US" sz="1800" dirty="0"/>
              <a:t>, </a:t>
            </a:r>
            <a:r>
              <a:rPr lang="en-US" sz="1800" dirty="0" err="1"/>
              <a:t>IOException</a:t>
            </a:r>
            <a:r>
              <a:rPr lang="en-US" sz="1800" dirty="0"/>
              <a:t> {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response.setContentType</a:t>
            </a:r>
            <a:r>
              <a:rPr lang="en-US" sz="1800" dirty="0"/>
              <a:t>("text/</a:t>
            </a:r>
            <a:r>
              <a:rPr lang="en-US" sz="1800" dirty="0" err="1"/>
              <a:t>html;charset</a:t>
            </a:r>
            <a:r>
              <a:rPr lang="en-US" sz="1800" dirty="0"/>
              <a:t>=UTF-8");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PrintWriter</a:t>
            </a:r>
            <a:r>
              <a:rPr lang="en-US" sz="1800" dirty="0"/>
              <a:t> out = </a:t>
            </a:r>
            <a:r>
              <a:rPr lang="en-US" sz="1800" dirty="0" err="1"/>
              <a:t>response.getWriter</a:t>
            </a:r>
            <a:r>
              <a:rPr lang="en-US" sz="1800" dirty="0"/>
              <a:t>();</a:t>
            </a:r>
          </a:p>
          <a:p>
            <a:r>
              <a:rPr lang="en-US" sz="1800" dirty="0"/>
              <a:t>        String </a:t>
            </a:r>
            <a:r>
              <a:rPr lang="en-US" sz="1800" dirty="0" err="1"/>
              <a:t>firstName</a:t>
            </a:r>
            <a:r>
              <a:rPr lang="en-US" sz="1800" dirty="0"/>
              <a:t> = </a:t>
            </a:r>
            <a:r>
              <a:rPr lang="en-US" sz="1800" dirty="0" err="1"/>
              <a:t>request.getParameter</a:t>
            </a:r>
            <a:r>
              <a:rPr lang="en-US" sz="1800" dirty="0"/>
              <a:t>("</a:t>
            </a:r>
            <a:r>
              <a:rPr lang="en-US" sz="1800" dirty="0" err="1"/>
              <a:t>firstName</a:t>
            </a:r>
            <a:r>
              <a:rPr lang="en-US" sz="1800" dirty="0"/>
              <a:t>").</a:t>
            </a:r>
            <a:r>
              <a:rPr lang="en-US" sz="1800" dirty="0" err="1"/>
              <a:t>toString</a:t>
            </a:r>
            <a:r>
              <a:rPr lang="en-US" sz="1800" dirty="0"/>
              <a:t>();</a:t>
            </a:r>
          </a:p>
          <a:p>
            <a:r>
              <a:rPr lang="en-US" sz="1800" dirty="0"/>
              <a:t>        String surname = </a:t>
            </a:r>
            <a:r>
              <a:rPr lang="en-US" sz="1800" dirty="0" err="1"/>
              <a:t>request.getParameter</a:t>
            </a:r>
            <a:r>
              <a:rPr lang="en-US" sz="1800" dirty="0"/>
              <a:t>("surname").</a:t>
            </a:r>
            <a:r>
              <a:rPr lang="en-US" sz="1800" dirty="0" err="1"/>
              <a:t>toString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("&lt;html&gt;");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("&lt;head&gt;");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("&lt;title&gt;</a:t>
            </a:r>
            <a:r>
              <a:rPr lang="en-US" sz="1800" dirty="0" err="1"/>
              <a:t>Servlet</a:t>
            </a:r>
            <a:r>
              <a:rPr lang="en-US" sz="1800" dirty="0"/>
              <a:t> </a:t>
            </a:r>
            <a:r>
              <a:rPr lang="en-US" sz="1800" dirty="0" err="1"/>
              <a:t>GreetingServlet</a:t>
            </a:r>
            <a:r>
              <a:rPr lang="en-US" sz="1800" dirty="0"/>
              <a:t>&lt;/title&gt;");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("&lt;/head&gt;");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("&lt;body&gt;");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("&lt;h1&gt;</a:t>
            </a:r>
            <a:r>
              <a:rPr lang="en-US" sz="1800" dirty="0" err="1"/>
              <a:t>Servlet</a:t>
            </a:r>
            <a:r>
              <a:rPr lang="en-US" sz="1800" dirty="0"/>
              <a:t> </a:t>
            </a:r>
            <a:r>
              <a:rPr lang="en-US" sz="1800" dirty="0" err="1"/>
              <a:t>GreetingServlet</a:t>
            </a:r>
            <a:r>
              <a:rPr lang="en-US" sz="1800" dirty="0"/>
              <a:t> at " + </a:t>
            </a:r>
            <a:r>
              <a:rPr lang="en-US" sz="1800" dirty="0" err="1"/>
              <a:t>request.getContextPath</a:t>
            </a:r>
            <a:r>
              <a:rPr lang="en-US" sz="1800" dirty="0"/>
              <a:t> () + "&lt;/h1&gt;");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("&lt;p&gt;Welcome " + </a:t>
            </a:r>
            <a:r>
              <a:rPr lang="en-US" sz="1800" dirty="0" err="1"/>
              <a:t>firstName</a:t>
            </a:r>
            <a:r>
              <a:rPr lang="en-US" sz="1800" dirty="0"/>
              <a:t> + " " + surname + "&lt;/p&gt;");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("&lt;/body&gt;");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out.println</a:t>
            </a:r>
            <a:r>
              <a:rPr lang="en-US" sz="1800" dirty="0"/>
              <a:t>("&lt;/html&gt;");</a:t>
            </a:r>
          </a:p>
          <a:p>
            <a:r>
              <a:rPr lang="en-US" sz="1800" dirty="0"/>
              <a:t>        </a:t>
            </a:r>
            <a:r>
              <a:rPr lang="en-US" sz="1800" dirty="0" err="1"/>
              <a:t>out.close</a:t>
            </a:r>
            <a:r>
              <a:rPr lang="en-US" sz="1800" dirty="0"/>
              <a:t>();</a:t>
            </a:r>
          </a:p>
          <a:p>
            <a:r>
              <a:rPr lang="en-US" sz="1800" dirty="0"/>
              <a:t>    }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0" y="1371600"/>
            <a:ext cx="9144000" cy="1295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6019800" y="990600"/>
            <a:ext cx="4572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248401" y="609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Automatically provided in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0" y="2438400"/>
            <a:ext cx="7924800" cy="1219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6200000" flipH="1">
            <a:off x="7124700" y="3467100"/>
            <a:ext cx="3810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172200" y="3733801"/>
            <a:ext cx="297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Your addition.  Note the names from the HTML form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 bwMode="auto">
          <a:xfrm>
            <a:off x="762000" y="5257800"/>
            <a:ext cx="72390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400800" y="4343400"/>
            <a:ext cx="106680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04900"/>
          </a:xfrm>
        </p:spPr>
        <p:txBody>
          <a:bodyPr/>
          <a:lstStyle/>
          <a:p>
            <a:r>
              <a:rPr lang="en-US" sz="3600" smtClean="0"/>
              <a:t> A simple web application – </a:t>
            </a:r>
            <a:r>
              <a:rPr lang="en-US" sz="3600" smtClean="0">
                <a:solidFill>
                  <a:srgbClr val="FF0000"/>
                </a:solidFill>
              </a:rPr>
              <a:t>GreetingServlet (1) 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609600" y="1752600"/>
            <a:ext cx="8534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protected void doGet(HttpServletRequest request, HttpServletResponse response)</a:t>
            </a:r>
          </a:p>
          <a:p>
            <a:r>
              <a:rPr lang="en-US" sz="1800"/>
              <a:t>    throws ServletException, IOException {</a:t>
            </a:r>
          </a:p>
          <a:p>
            <a:r>
              <a:rPr lang="en-US" sz="1800"/>
              <a:t>        processRequest(request, response);</a:t>
            </a:r>
          </a:p>
          <a:p>
            <a:r>
              <a:rPr lang="en-US" sz="1800"/>
              <a:t>    }</a:t>
            </a:r>
          </a:p>
          <a:p>
            <a:r>
              <a:rPr lang="en-US" sz="1800"/>
              <a:t>    </a:t>
            </a:r>
          </a:p>
          <a:p>
            <a:r>
              <a:rPr lang="en-US" sz="1800"/>
              <a:t>    /** Handles the HTTP &lt;code&gt;POST&lt;/code&gt; method.</a:t>
            </a:r>
          </a:p>
          <a:p>
            <a:r>
              <a:rPr lang="en-US" sz="1800"/>
              <a:t>     * @param request servlet request</a:t>
            </a:r>
          </a:p>
          <a:p>
            <a:r>
              <a:rPr lang="en-US" sz="1800"/>
              <a:t>     * @param response servlet response</a:t>
            </a:r>
          </a:p>
          <a:p>
            <a:r>
              <a:rPr lang="en-US" sz="1800"/>
              <a:t>     */</a:t>
            </a:r>
          </a:p>
          <a:p>
            <a:r>
              <a:rPr lang="en-US" sz="1800"/>
              <a:t>    protected void doPost(HttpServletRequest request, HttpServletResponse response)</a:t>
            </a:r>
          </a:p>
          <a:p>
            <a:r>
              <a:rPr lang="en-US" sz="1800"/>
              <a:t>    throws ServletException, IOException {</a:t>
            </a:r>
          </a:p>
          <a:p>
            <a:r>
              <a:rPr lang="en-US" sz="1800"/>
              <a:t>        processRequest(request, response);</a:t>
            </a:r>
          </a:p>
          <a:p>
            <a:r>
              <a:rPr lang="en-US" sz="1800"/>
              <a:t>    }</a:t>
            </a:r>
          </a:p>
          <a:p>
            <a:r>
              <a:rPr lang="en-US" sz="1800"/>
              <a:t>}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28600" y="1524000"/>
            <a:ext cx="8915400" cy="411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>
            <a:off x="7467600" y="4953000"/>
            <a:ext cx="685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81200" y="5638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Automatically provided to </a:t>
            </a:r>
            <a:r>
              <a:rPr lang="en-US" sz="2000" b="1" dirty="0" err="1" smtClean="0">
                <a:solidFill>
                  <a:srgbClr val="FF0000"/>
                </a:solidFill>
              </a:rPr>
              <a:t>repsond</a:t>
            </a:r>
            <a:r>
              <a:rPr lang="en-US" sz="2000" b="1" dirty="0" smtClean="0">
                <a:solidFill>
                  <a:srgbClr val="FF0000"/>
                </a:solidFill>
              </a:rPr>
              <a:t> to GET or POST requests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Can insert additional code inside to connect to database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 simple web application – </a:t>
            </a:r>
            <a:r>
              <a:rPr lang="en-US" smtClean="0">
                <a:solidFill>
                  <a:srgbClr val="FF0000"/>
                </a:solidFill>
              </a:rPr>
              <a:t>GreetingServlet (2) 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Java Servlet that you create must be registered in the </a:t>
            </a:r>
            <a:r>
              <a:rPr lang="en-US" b="1" smtClean="0"/>
              <a:t>web.xml</a:t>
            </a:r>
            <a:r>
              <a:rPr lang="en-US" smtClean="0"/>
              <a:t> file</a:t>
            </a:r>
          </a:p>
          <a:p>
            <a:pPr lvl="1"/>
            <a:r>
              <a:rPr lang="en-US" smtClean="0"/>
              <a:t>Web.xml itself is actually a deployment descriptor.</a:t>
            </a:r>
          </a:p>
          <a:p>
            <a:pPr lvl="1"/>
            <a:r>
              <a:rPr lang="en-US" smtClean="0"/>
              <a:t>It contains the necessary configurations for the web application. </a:t>
            </a:r>
          </a:p>
          <a:p>
            <a:pPr lvl="1"/>
            <a:r>
              <a:rPr lang="en-US" smtClean="0"/>
              <a:t>Web.xml is not only used for Java Servlet but also for other purposes such as security, parameters and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GET vs POST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 </a:t>
            </a:r>
          </a:p>
          <a:p>
            <a:pPr lvl="1"/>
            <a:r>
              <a:rPr lang="en-US" smtClean="0"/>
              <a:t>has limited length for the information that is submitted but it is easily appended on the last URL of your Java Servlet. </a:t>
            </a:r>
          </a:p>
          <a:p>
            <a:pPr lvl="1"/>
            <a:r>
              <a:rPr lang="en-US" smtClean="0"/>
              <a:t>Might pose a security threat</a:t>
            </a:r>
          </a:p>
          <a:p>
            <a:r>
              <a:rPr lang="en-US" smtClean="0"/>
              <a:t>POST </a:t>
            </a:r>
          </a:p>
          <a:p>
            <a:pPr lvl="1"/>
            <a:r>
              <a:rPr lang="en-US" smtClean="0"/>
              <a:t>does not have any limitation of the length of information sent and it is hidden from the URL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15240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Maintaining State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HTTP is stateless.</a:t>
            </a:r>
          </a:p>
          <a:p>
            <a:pPr>
              <a:lnSpc>
                <a:spcPct val="90000"/>
              </a:lnSpc>
            </a:pPr>
            <a:r>
              <a:rPr lang="en-US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Easy to use: don’t need anything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Great for static-information applications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Requires no extra memory space</a:t>
            </a:r>
          </a:p>
          <a:p>
            <a:pPr>
              <a:lnSpc>
                <a:spcPct val="90000"/>
              </a:lnSpc>
            </a:pPr>
            <a:r>
              <a:rPr lang="en-US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record of previous requests means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shopping baskets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user logins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custom or dynamic content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Security is more difficult to implement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State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572000"/>
          </a:xfrm>
        </p:spPr>
        <p:txBody>
          <a:bodyPr/>
          <a:lstStyle/>
          <a:p>
            <a:r>
              <a:rPr lang="en-US" dirty="0" smtClean="0"/>
              <a:t>Server-side state (middle tier)</a:t>
            </a:r>
          </a:p>
          <a:p>
            <a:r>
              <a:rPr lang="en-US" dirty="0" smtClean="0"/>
              <a:t>Client-side state (presentation tier)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3352800"/>
            <a:ext cx="6096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Explain concept in rest of foils without going into details.</a:t>
            </a:r>
          </a:p>
          <a:p>
            <a:r>
              <a:rPr lang="en-US" i="1" dirty="0" smtClean="0"/>
              <a:t>Maybe briefly show how a cookie is created in </a:t>
            </a:r>
            <a:r>
              <a:rPr lang="en-US" i="1" dirty="0" err="1" smtClean="0"/>
              <a:t>servlet</a:t>
            </a:r>
            <a:r>
              <a:rPr lang="en-US" i="1" dirty="0" smtClean="0"/>
              <a:t> and how it gets checked.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State – middle tier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572000"/>
          </a:xfrm>
        </p:spPr>
        <p:txBody>
          <a:bodyPr/>
          <a:lstStyle/>
          <a:p>
            <a:r>
              <a:rPr lang="en-US" smtClean="0"/>
              <a:t>Server-side state (middle tier)</a:t>
            </a:r>
          </a:p>
          <a:p>
            <a:pPr lvl="1"/>
            <a:r>
              <a:rPr lang="en-US" smtClean="0"/>
              <a:t>Information is stored in: </a:t>
            </a:r>
          </a:p>
          <a:p>
            <a:pPr lvl="2"/>
            <a:r>
              <a:rPr lang="en-US" smtClean="0"/>
              <a:t>The database (might result in a bottleneck) </a:t>
            </a:r>
          </a:p>
          <a:p>
            <a:pPr lvl="2"/>
            <a:r>
              <a:rPr lang="en-US" smtClean="0"/>
              <a:t>The application layer’s local memory (information is volatile)</a:t>
            </a:r>
          </a:p>
          <a:p>
            <a:pPr lvl="2"/>
            <a:r>
              <a:rPr lang="en-US" smtClean="0"/>
              <a:t>Local files (compromise between the first two approaches)</a:t>
            </a:r>
          </a:p>
          <a:p>
            <a:pPr lvl="1"/>
            <a:r>
              <a:rPr lang="en-US" smtClean="0"/>
              <a:t>Only use server-side state maintenance for information that needs to persist</a:t>
            </a:r>
          </a:p>
          <a:p>
            <a:pPr lvl="2"/>
            <a:r>
              <a:rPr lang="en-US" smtClean="0"/>
              <a:t>Old customer orders</a:t>
            </a:r>
          </a:p>
          <a:p>
            <a:pPr lvl="2"/>
            <a:r>
              <a:rPr lang="en-US" smtClean="0"/>
              <a:t>user’s movement through a site</a:t>
            </a:r>
          </a:p>
          <a:p>
            <a:pPr lvl="2"/>
            <a:r>
              <a:rPr lang="en-US" smtClean="0"/>
              <a:t>Permanent choices a user makes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15240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Structure </a:t>
            </a:r>
            <a:r>
              <a:rPr lang="en-US" dirty="0" smtClean="0"/>
              <a:t>of HTTP Request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4724400"/>
            <a:ext cx="3810000" cy="167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u="sng" dirty="0" smtClean="0"/>
              <a:t>Client to </a:t>
            </a:r>
            <a:r>
              <a:rPr lang="en-US" sz="2000" b="1" u="sng" dirty="0" smtClean="0"/>
              <a:t>Server(example):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GET ~/index.html HTTP/1.1 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User-agent: </a:t>
            </a:r>
            <a:r>
              <a:rPr lang="en-US" sz="1600" dirty="0" smtClean="0">
                <a:solidFill>
                  <a:schemeClr val="accent2"/>
                </a:solidFill>
              </a:rPr>
              <a:t>Chrome /10.0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Accept: text/html, image/gif, image/jpeg 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solidFill>
                <a:schemeClr val="accent2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2209800"/>
          </a:xfrm>
        </p:spPr>
        <p:txBody>
          <a:bodyPr/>
          <a:lstStyle/>
          <a:p>
            <a:r>
              <a:rPr lang="en-US" dirty="0" smtClean="0"/>
              <a:t>Client Request - Several </a:t>
            </a:r>
            <a:r>
              <a:rPr lang="en-US" dirty="0" smtClean="0"/>
              <a:t>lines of ASCII </a:t>
            </a:r>
            <a:r>
              <a:rPr lang="en-US" dirty="0" smtClean="0"/>
              <a:t>text</a:t>
            </a:r>
            <a:endParaRPr lang="en-US" dirty="0" smtClean="0"/>
          </a:p>
          <a:p>
            <a:pPr lvl="1"/>
            <a:r>
              <a:rPr lang="en-US" b="1" dirty="0" smtClean="0"/>
              <a:t>Request Line </a:t>
            </a:r>
            <a:r>
              <a:rPr lang="en-US" dirty="0" smtClean="0"/>
              <a:t>has three parts:  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HTTP </a:t>
            </a:r>
            <a:r>
              <a:rPr lang="en-US" dirty="0" smtClean="0"/>
              <a:t>method (GET/POST), 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HTTP </a:t>
            </a:r>
            <a:r>
              <a:rPr lang="en-US" dirty="0" smtClean="0"/>
              <a:t>URI</a:t>
            </a:r>
            <a:r>
              <a:rPr lang="en-US" dirty="0" smtClean="0"/>
              <a:t>,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HTTP </a:t>
            </a:r>
            <a:r>
              <a:rPr lang="en-US" dirty="0" smtClean="0"/>
              <a:t>version used by the client.</a:t>
            </a:r>
          </a:p>
          <a:p>
            <a:pPr lvl="1"/>
            <a:r>
              <a:rPr lang="en-US" b="1" dirty="0" smtClean="0"/>
              <a:t>Client version </a:t>
            </a:r>
            <a:r>
              <a:rPr lang="en-US" dirty="0" smtClean="0"/>
              <a:t>(e.g. </a:t>
            </a:r>
            <a:r>
              <a:rPr lang="en-US" dirty="0" smtClean="0"/>
              <a:t>Chrome / 10.0)</a:t>
            </a:r>
            <a:endParaRPr lang="en-US" dirty="0" smtClean="0"/>
          </a:p>
          <a:p>
            <a:pPr lvl="1"/>
            <a:r>
              <a:rPr lang="en-US" dirty="0" smtClean="0"/>
              <a:t>Line describing </a:t>
            </a:r>
            <a:r>
              <a:rPr lang="en-US" b="1" dirty="0" smtClean="0"/>
              <a:t>formats accepted </a:t>
            </a:r>
            <a:r>
              <a:rPr lang="en-US" dirty="0" smtClean="0"/>
              <a:t>by the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State – presentation tier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534400" cy="4572000"/>
          </a:xfrm>
        </p:spPr>
        <p:txBody>
          <a:bodyPr/>
          <a:lstStyle/>
          <a:p>
            <a:r>
              <a:rPr lang="en-US" smtClean="0"/>
              <a:t>Client-side state</a:t>
            </a:r>
          </a:p>
          <a:p>
            <a:pPr lvl="1"/>
            <a:r>
              <a:rPr lang="en-US" smtClean="0"/>
              <a:t>Cookies:</a:t>
            </a:r>
          </a:p>
          <a:p>
            <a:pPr lvl="2"/>
            <a:r>
              <a:rPr lang="en-US" smtClean="0"/>
              <a:t>Information is stored on the client’s computer in the form of a cookie.</a:t>
            </a:r>
          </a:p>
          <a:p>
            <a:pPr lvl="2"/>
            <a:r>
              <a:rPr lang="en-US" smtClean="0"/>
              <a:t>When a user accesses a Server, the server creates a unique (Name, Value) pair and send it back to the user along with the user’s information (login, preference, …)</a:t>
            </a:r>
          </a:p>
          <a:p>
            <a:pPr lvl="2"/>
            <a:r>
              <a:rPr lang="en-US" smtClean="0"/>
              <a:t>Every time the user accesses the Server again, the user’s information are passed to the server </a:t>
            </a:r>
          </a:p>
          <a:p>
            <a:r>
              <a:rPr lang="en-US" smtClean="0"/>
              <a:t>Hidden state</a:t>
            </a:r>
          </a:p>
          <a:p>
            <a:pPr lvl="2"/>
            <a:r>
              <a:rPr lang="en-US" smtClean="0"/>
              <a:t>Information is hidden within dynamically created web pages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15240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State: Cookies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Easy to use in Java Servlets / JSP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Provide a simple way to persist non-essential data on the client even when the browser has closed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Limit of 4 kilobytes of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Users can (and often will) disable them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Should use cookies to store interactive state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The current user’s login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The current shopping basket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Any non-permanent choices the user has made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15240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 Creation and retrieval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7927975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server creates the cookie as follows and returns it to the user: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Cookie myCookie = new Cookie(“username", “jeffd");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response.addCookie(userCookie);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server matches the incoming cookie as follows: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Cookie[] cookies = request.getCookies();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String theUser;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for(int i=0; i&lt;cookies.length; i++)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  Cookie cookie = cookies[i];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  if(cookie.getName().equals(“username”))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		theUser = cookie.getValue();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Courier New" pitchFamily="49" charset="0"/>
              </a:rPr>
              <a:t>}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95650" y="6080125"/>
            <a:ext cx="1588" cy="0"/>
            <a:chOff x="672" y="2352"/>
            <a:chExt cx="2746" cy="1385"/>
          </a:xfrm>
        </p:grpSpPr>
        <p:pic>
          <p:nvPicPr>
            <p:cNvPr id="78853" name="Picture 5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7" y="3192"/>
              <a:ext cx="35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854" name="Picture 6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33" y="3537"/>
              <a:ext cx="35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855" name="Picture 7" descr="cook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2352"/>
              <a:ext cx="3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6858000" y="12192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BRIEF?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State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Often users will disable cookies</a:t>
            </a:r>
          </a:p>
          <a:p>
            <a:r>
              <a:rPr lang="en-US" smtClean="0"/>
              <a:t>You can “hide” data in two places:</a:t>
            </a:r>
          </a:p>
          <a:p>
            <a:pPr lvl="1"/>
            <a:r>
              <a:rPr lang="en-US" smtClean="0"/>
              <a:t>Hidden fields within a form</a:t>
            </a:r>
          </a:p>
          <a:p>
            <a:pPr lvl="1"/>
            <a:r>
              <a:rPr lang="en-US" smtClean="0"/>
              <a:t>Using the path information</a:t>
            </a:r>
          </a:p>
          <a:p>
            <a:r>
              <a:rPr lang="en-US" smtClean="0"/>
              <a:t>Requires no “storage” of information because the state information is passed inside of each web page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15240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State: Hidden Fields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Declare hidden fields within a form:</a:t>
            </a:r>
          </a:p>
          <a:p>
            <a:pPr lvl="1"/>
            <a:r>
              <a:rPr lang="en-US" smtClean="0"/>
              <a:t>&lt;input type=‘hidden’ name=‘user’ value=‘username’/&gt;</a:t>
            </a:r>
          </a:p>
          <a:p>
            <a:r>
              <a:rPr lang="en-US" smtClean="0"/>
              <a:t>Users will not see this information (unless they view the HTML source)</a:t>
            </a:r>
          </a:p>
          <a:p>
            <a:r>
              <a:rPr lang="en-US" smtClean="0"/>
              <a:t>If used prolifically, it’s a killer for performance since EVERY page must be contained within a form.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7162800" y="11430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State: Path Information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Path information is stored in the URL request: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>
                <a:latin typeface="Courier New" pitchFamily="49" charset="0"/>
              </a:rPr>
              <a:t>http://server.com/index.htm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?user=jeffd</a:t>
            </a:r>
          </a:p>
          <a:p>
            <a:r>
              <a:rPr lang="en-US" smtClean="0"/>
              <a:t>Can separate ‘fields’ with an &amp; character:</a:t>
            </a:r>
          </a:p>
          <a:p>
            <a:pPr lvl="1">
              <a:buFont typeface="Wingdings" pitchFamily="2" charset="2"/>
              <a:buNone/>
            </a:pPr>
            <a:r>
              <a:rPr lang="en-US" sz="2100" smtClean="0">
                <a:latin typeface="Courier New" pitchFamily="49" charset="0"/>
              </a:rPr>
              <a:t>index.htm</a:t>
            </a:r>
            <a:r>
              <a:rPr lang="en-US" sz="2100" smtClean="0">
                <a:solidFill>
                  <a:schemeClr val="hlink"/>
                </a:solidFill>
                <a:latin typeface="Courier New" pitchFamily="49" charset="0"/>
              </a:rPr>
              <a:t>?user=jeffd&amp;preference=pepsi</a:t>
            </a:r>
          </a:p>
          <a:p>
            <a:r>
              <a:rPr lang="en-US" smtClean="0"/>
              <a:t>There are mechanisms to parse this field in Java.  Check out the </a:t>
            </a:r>
            <a:r>
              <a:rPr lang="en-US" sz="2000" smtClean="0">
                <a:latin typeface="Courier New" pitchFamily="49" charset="0"/>
              </a:rPr>
              <a:t>javax.servlet.http.HttpUtils parserQueryString()</a:t>
            </a:r>
            <a:r>
              <a:rPr lang="en-US" smtClean="0"/>
              <a:t> method.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7600" y="12954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state methods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Typically all methods of state maintenance are used: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logs in and this information is stored in a cookie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issues a query which is stored in the path information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places an item in a shopping basket cookie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purchases items and credit-card information is stored/retrieved from a database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User leaves a click-stream which is kept in a log on the web server (which can later be analyzed)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10668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We covered:</a:t>
            </a:r>
          </a:p>
          <a:p>
            <a:r>
              <a:rPr lang="en-US" sz="2400" smtClean="0"/>
              <a:t>Internet Concepts (URIs, HTTP)</a:t>
            </a:r>
          </a:p>
          <a:p>
            <a:r>
              <a:rPr lang="en-US" sz="2400" smtClean="0"/>
              <a:t>Web data formats</a:t>
            </a:r>
          </a:p>
          <a:p>
            <a:pPr lvl="1"/>
            <a:r>
              <a:rPr lang="en-US" sz="2000" smtClean="0"/>
              <a:t>HTML, XML, DTDs</a:t>
            </a:r>
          </a:p>
          <a:p>
            <a:r>
              <a:rPr lang="en-US" sz="2400" smtClean="0"/>
              <a:t>Three-tier architectures</a:t>
            </a:r>
          </a:p>
          <a:p>
            <a:r>
              <a:rPr lang="en-US" sz="2400" smtClean="0"/>
              <a:t>The presentation layer</a:t>
            </a:r>
          </a:p>
          <a:p>
            <a:pPr lvl="1"/>
            <a:r>
              <a:rPr lang="en-US" sz="2000" smtClean="0"/>
              <a:t>HTML forms; HTTP Get and POST, URL encoding; Javascript; Stylesheets. XSLT</a:t>
            </a:r>
          </a:p>
          <a:p>
            <a:r>
              <a:rPr lang="en-US" sz="2400" smtClean="0"/>
              <a:t>The middle tier</a:t>
            </a:r>
          </a:p>
          <a:p>
            <a:pPr lvl="1"/>
            <a:r>
              <a:rPr lang="en-US" sz="2000" smtClean="0"/>
              <a:t>application servers, Servlets, JavaServerPages, passing arguments, maintaining state (cookies)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Backup</a:t>
            </a:r>
          </a:p>
        </p:txBody>
      </p:sp>
      <p:sp>
        <p:nvSpPr>
          <p:cNvPr id="860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DTD – An Example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3703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&lt;?xml version='1.0'?&gt;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&lt;!ELEMENT Basket (Cherry+, (Apple | Orange)*) 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&lt;!ELEMENT Cherry EMPTY&gt;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&lt;!ATTLIST Cherry flavor CDATA #REQUIRED&gt;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&lt;!ELEMENT Apple EMPTY&gt;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&lt;!ATTLIST Apple color CDATA #REQUIRED&gt;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&lt;!ELEMENT Orange EMPTY&gt;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		&lt;!ATTLIST Orange location ‘Florida’&gt;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--------------------------------------------------------------------------------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1600" smtClean="0">
              <a:solidFill>
                <a:schemeClr val="accent2"/>
              </a:solidFill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724400" y="4800600"/>
            <a:ext cx="4419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&lt;Basket&gt;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     &lt;Apple/&gt;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     &lt;Cherry flavor=‘good’/&gt;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     &lt;Orange/&gt;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&lt;/Basket&gt;</a:t>
            </a:r>
            <a:endParaRPr lang="en-US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914400" y="4800600"/>
            <a:ext cx="43434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&lt;Basket&gt;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     &lt;Cherry flavor=‘good’/&gt;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     &lt;Apple color=‘red’/&gt;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     &lt;Apple color=‘green’/&gt;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&lt;/Basket&gt;</a:t>
            </a:r>
            <a:endParaRPr lang="en-US">
              <a:solidFill>
                <a:schemeClr val="accent2"/>
              </a:solidFill>
              <a:latin typeface="Tahoma" pitchFamily="34" charset="0"/>
            </a:endParaRPr>
          </a:p>
        </p:txBody>
      </p:sp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4325938" y="4740275"/>
            <a:ext cx="457200" cy="457200"/>
            <a:chOff x="4560" y="1008"/>
            <a:chExt cx="288" cy="288"/>
          </a:xfrm>
        </p:grpSpPr>
        <p:sp>
          <p:nvSpPr>
            <p:cNvPr id="87055" name="Oval 7"/>
            <p:cNvSpPr>
              <a:spLocks noChangeArrowheads="1"/>
            </p:cNvSpPr>
            <p:nvPr/>
          </p:nvSpPr>
          <p:spPr bwMode="auto">
            <a:xfrm>
              <a:off x="4560" y="100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6" name="Oval 8"/>
            <p:cNvSpPr>
              <a:spLocks noChangeArrowheads="1"/>
            </p:cNvSpPr>
            <p:nvPr/>
          </p:nvSpPr>
          <p:spPr bwMode="auto">
            <a:xfrm>
              <a:off x="4632" y="108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7" name="Oval 9"/>
            <p:cNvSpPr>
              <a:spLocks noChangeArrowheads="1"/>
            </p:cNvSpPr>
            <p:nvPr/>
          </p:nvSpPr>
          <p:spPr bwMode="auto">
            <a:xfrm>
              <a:off x="4728" y="108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58" name="Group 10"/>
            <p:cNvGrpSpPr>
              <a:grpSpLocks/>
            </p:cNvGrpSpPr>
            <p:nvPr/>
          </p:nvGrpSpPr>
          <p:grpSpPr bwMode="auto">
            <a:xfrm flipV="1">
              <a:off x="4632" y="1200"/>
              <a:ext cx="144" cy="27"/>
              <a:chOff x="4608" y="912"/>
              <a:chExt cx="192" cy="48"/>
            </a:xfrm>
          </p:grpSpPr>
          <p:sp>
            <p:nvSpPr>
              <p:cNvPr id="87059" name="Arc 11"/>
              <p:cNvSpPr>
                <a:spLocks/>
              </p:cNvSpPr>
              <p:nvPr/>
            </p:nvSpPr>
            <p:spPr bwMode="auto">
              <a:xfrm rot="10800000" flipH="1">
                <a:off x="4704" y="912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0" name="Arc 12"/>
              <p:cNvSpPr>
                <a:spLocks/>
              </p:cNvSpPr>
              <p:nvPr/>
            </p:nvSpPr>
            <p:spPr bwMode="auto">
              <a:xfrm rot="10800000">
                <a:off x="4608" y="912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7047" name="Group 13"/>
          <p:cNvGrpSpPr>
            <a:grpSpLocks/>
          </p:cNvGrpSpPr>
          <p:nvPr/>
        </p:nvGrpSpPr>
        <p:grpSpPr bwMode="auto">
          <a:xfrm>
            <a:off x="506413" y="4737100"/>
            <a:ext cx="457200" cy="457200"/>
            <a:chOff x="5088" y="1488"/>
            <a:chExt cx="288" cy="288"/>
          </a:xfrm>
        </p:grpSpPr>
        <p:sp>
          <p:nvSpPr>
            <p:cNvPr id="87049" name="Oval 14"/>
            <p:cNvSpPr>
              <a:spLocks noChangeArrowheads="1"/>
            </p:cNvSpPr>
            <p:nvPr/>
          </p:nvSpPr>
          <p:spPr bwMode="auto">
            <a:xfrm>
              <a:off x="5088" y="148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0" name="Oval 15"/>
            <p:cNvSpPr>
              <a:spLocks noChangeArrowheads="1"/>
            </p:cNvSpPr>
            <p:nvPr/>
          </p:nvSpPr>
          <p:spPr bwMode="auto">
            <a:xfrm>
              <a:off x="5166" y="156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1" name="Oval 16"/>
            <p:cNvSpPr>
              <a:spLocks noChangeArrowheads="1"/>
            </p:cNvSpPr>
            <p:nvPr/>
          </p:nvSpPr>
          <p:spPr bwMode="auto">
            <a:xfrm>
              <a:off x="5262" y="156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52" name="Group 17"/>
            <p:cNvGrpSpPr>
              <a:grpSpLocks/>
            </p:cNvGrpSpPr>
            <p:nvPr/>
          </p:nvGrpSpPr>
          <p:grpSpPr bwMode="auto">
            <a:xfrm>
              <a:off x="5160" y="1698"/>
              <a:ext cx="144" cy="27"/>
              <a:chOff x="4608" y="912"/>
              <a:chExt cx="192" cy="48"/>
            </a:xfrm>
          </p:grpSpPr>
          <p:sp>
            <p:nvSpPr>
              <p:cNvPr id="87053" name="Arc 18"/>
              <p:cNvSpPr>
                <a:spLocks/>
              </p:cNvSpPr>
              <p:nvPr/>
            </p:nvSpPr>
            <p:spPr bwMode="auto">
              <a:xfrm rot="10800000" flipH="1">
                <a:off x="4704" y="912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4" name="Arc 19"/>
              <p:cNvSpPr>
                <a:spLocks/>
              </p:cNvSpPr>
              <p:nvPr/>
            </p:nvSpPr>
            <p:spPr bwMode="auto">
              <a:xfrm rot="10800000">
                <a:off x="4608" y="912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7048" name="TextBox 19"/>
          <p:cNvSpPr txBox="1">
            <a:spLocks noChangeArrowheads="1"/>
          </p:cNvSpPr>
          <p:nvPr/>
        </p:nvSpPr>
        <p:spPr bwMode="auto">
          <a:xfrm>
            <a:off x="7086600" y="1371600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and POST (Request)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Recall </a:t>
            </a:r>
            <a:r>
              <a:rPr lang="en-US" sz="1800" dirty="0" smtClean="0"/>
              <a:t>example:  GET ~/index.html HTTP/1.1 .</a:t>
            </a:r>
            <a:endParaRPr lang="en-US" sz="1800" dirty="0" smtClean="0"/>
          </a:p>
          <a:p>
            <a:r>
              <a:rPr lang="en-US" dirty="0" smtClean="0"/>
              <a:t>Note that request can have one of two possible methods: GET and POST</a:t>
            </a:r>
          </a:p>
          <a:p>
            <a:r>
              <a:rPr lang="en-US" dirty="0" smtClean="0"/>
              <a:t>GET </a:t>
            </a:r>
            <a:r>
              <a:rPr lang="en-US" dirty="0" smtClean="0"/>
              <a:t>includes parameters in URL.  </a:t>
            </a:r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smtClean="0"/>
              <a:t>includes parameters in body of </a:t>
            </a:r>
            <a:r>
              <a:rPr lang="en-US" dirty="0" smtClean="0"/>
              <a:t>message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DTD - !ELEMENT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&lt;!ELEMENT Basket (Cherry+, (Apple | Orange)*) 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!ELEMENT</a:t>
            </a:r>
            <a:r>
              <a:rPr lang="en-US" smtClean="0"/>
              <a:t> declares an element name, and what children elements it should have</a:t>
            </a:r>
          </a:p>
          <a:p>
            <a:pPr>
              <a:lnSpc>
                <a:spcPct val="90000"/>
              </a:lnSpc>
            </a:pPr>
            <a:r>
              <a:rPr lang="en-US" smtClean="0"/>
              <a:t>Content types: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Other elements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#PCDATA (parsed character data)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EMPTY (no content)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ANY (no checking inside this structure)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regular expression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590800" y="2438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Name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Children</a:t>
            </a:r>
          </a:p>
        </p:txBody>
      </p:sp>
      <p:sp>
        <p:nvSpPr>
          <p:cNvPr id="88070" name="AutoShape 6"/>
          <p:cNvSpPr>
            <a:spLocks/>
          </p:cNvSpPr>
          <p:nvPr/>
        </p:nvSpPr>
        <p:spPr bwMode="auto">
          <a:xfrm rot="-5400000">
            <a:off x="5448300" y="342900"/>
            <a:ext cx="152400" cy="3886200"/>
          </a:xfrm>
          <a:prstGeom prst="leftBrace">
            <a:avLst>
              <a:gd name="adj1" fmla="val 2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AutoShape 7"/>
          <p:cNvSpPr>
            <a:spLocks/>
          </p:cNvSpPr>
          <p:nvPr/>
        </p:nvSpPr>
        <p:spPr bwMode="auto">
          <a:xfrm rot="-5400000">
            <a:off x="2971800" y="1752600"/>
            <a:ext cx="76200" cy="990600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TextBox 7"/>
          <p:cNvSpPr txBox="1">
            <a:spLocks noChangeArrowheads="1"/>
          </p:cNvSpPr>
          <p:nvPr/>
        </p:nvSpPr>
        <p:spPr bwMode="auto">
          <a:xfrm>
            <a:off x="6934200" y="228600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DTD - !ELEMENT (Contd.)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regular expression has the following structure:</a:t>
            </a:r>
          </a:p>
          <a:p>
            <a:pPr lvl="1"/>
            <a:r>
              <a:rPr lang="en-US" smtClean="0"/>
              <a:t>exp</a:t>
            </a:r>
            <a:r>
              <a:rPr lang="en-US" baseline="-25000" smtClean="0"/>
              <a:t>1</a:t>
            </a:r>
            <a:r>
              <a:rPr lang="en-US" smtClean="0"/>
              <a:t>, exp</a:t>
            </a:r>
            <a:r>
              <a:rPr lang="en-US" baseline="-25000" smtClean="0"/>
              <a:t>2</a:t>
            </a:r>
            <a:r>
              <a:rPr lang="en-US" smtClean="0"/>
              <a:t>, exp</a:t>
            </a:r>
            <a:r>
              <a:rPr lang="en-US" baseline="-25000" smtClean="0"/>
              <a:t>3</a:t>
            </a:r>
            <a:r>
              <a:rPr lang="en-US" smtClean="0"/>
              <a:t>, …, exp</a:t>
            </a:r>
            <a:r>
              <a:rPr lang="en-US" baseline="-25000" smtClean="0"/>
              <a:t>k</a:t>
            </a:r>
            <a:r>
              <a:rPr lang="en-US" smtClean="0"/>
              <a:t>: A list of regular expressions</a:t>
            </a:r>
          </a:p>
          <a:p>
            <a:pPr lvl="1"/>
            <a:r>
              <a:rPr lang="en-US" smtClean="0"/>
              <a:t>exp*: An optional expression with zero or more occurrences</a:t>
            </a:r>
          </a:p>
          <a:p>
            <a:pPr lvl="1"/>
            <a:r>
              <a:rPr lang="en-US" smtClean="0"/>
              <a:t>exp+: An optional expression with one or more occurrences</a:t>
            </a:r>
          </a:p>
          <a:p>
            <a:pPr lvl="1"/>
            <a:r>
              <a:rPr lang="en-US" smtClean="0"/>
              <a:t>exp</a:t>
            </a:r>
            <a:r>
              <a:rPr lang="en-US" baseline="-25000" smtClean="0"/>
              <a:t>1</a:t>
            </a:r>
            <a:r>
              <a:rPr lang="en-US" smtClean="0"/>
              <a:t> | exp</a:t>
            </a:r>
            <a:r>
              <a:rPr lang="en-US" baseline="-25000" smtClean="0"/>
              <a:t>2</a:t>
            </a:r>
            <a:r>
              <a:rPr lang="en-US" smtClean="0"/>
              <a:t> | … | exp</a:t>
            </a:r>
            <a:r>
              <a:rPr lang="en-US" baseline="-25000" smtClean="0"/>
              <a:t>k</a:t>
            </a:r>
            <a:r>
              <a:rPr lang="en-US" smtClean="0"/>
              <a:t>: A disjunction of expressions</a:t>
            </a:r>
          </a:p>
        </p:txBody>
      </p:sp>
      <p:sp>
        <p:nvSpPr>
          <p:cNvPr id="89092" name="TextBox 3"/>
          <p:cNvSpPr txBox="1">
            <a:spLocks noChangeArrowheads="1"/>
          </p:cNvSpPr>
          <p:nvPr/>
        </p:nvSpPr>
        <p:spPr bwMode="auto">
          <a:xfrm>
            <a:off x="6934200" y="228600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DTD - !ATTLIST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  &lt;!ATTLIST   Cherry   flavor   CDATA   #REQUIRED&gt;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8514B8"/>
                </a:solidFill>
              </a:rPr>
              <a:t/>
            </a:r>
            <a:br>
              <a:rPr lang="en-US" sz="2000" smtClean="0">
                <a:solidFill>
                  <a:srgbClr val="8514B8"/>
                </a:solidFill>
              </a:rPr>
            </a:br>
            <a:r>
              <a:rPr lang="en-US" sz="2000" smtClean="0">
                <a:solidFill>
                  <a:schemeClr val="accent2"/>
                </a:solidFill>
              </a:rPr>
              <a:t>&lt;!ATTLIST Orange  location CDATA #REQUIRED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				color ‘orange’&gt;</a:t>
            </a:r>
            <a:endParaRPr lang="en-US" smtClean="0">
              <a:solidFill>
                <a:schemeClr val="accent2"/>
              </a:solidFill>
            </a:endParaRPr>
          </a:p>
          <a:p>
            <a:r>
              <a:rPr lang="en-US" smtClean="0">
                <a:solidFill>
                  <a:schemeClr val="accent2"/>
                </a:solidFill>
              </a:rPr>
              <a:t>!ATTLIST</a:t>
            </a:r>
            <a:r>
              <a:rPr lang="en-US" smtClean="0">
                <a:solidFill>
                  <a:srgbClr val="04C845"/>
                </a:solidFill>
              </a:rPr>
              <a:t> </a:t>
            </a:r>
            <a:r>
              <a:rPr lang="en-US" smtClean="0"/>
              <a:t>defines a list of attributes for an element</a:t>
            </a:r>
          </a:p>
          <a:p>
            <a:r>
              <a:rPr lang="en-US" smtClean="0"/>
              <a:t>Attributes can be of different types, can be required or not required, and they can have default values.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590800" y="2362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Element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733800" y="2362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Attribute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29200" y="2362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Type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705600" y="2362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Flag</a:t>
            </a:r>
          </a:p>
        </p:txBody>
      </p:sp>
      <p:sp>
        <p:nvSpPr>
          <p:cNvPr id="90120" name="AutoShape 8"/>
          <p:cNvSpPr>
            <a:spLocks/>
          </p:cNvSpPr>
          <p:nvPr/>
        </p:nvSpPr>
        <p:spPr bwMode="auto">
          <a:xfrm rot="-5400000">
            <a:off x="4152900" y="18669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AutoShape 9"/>
          <p:cNvSpPr>
            <a:spLocks/>
          </p:cNvSpPr>
          <p:nvPr/>
        </p:nvSpPr>
        <p:spPr bwMode="auto">
          <a:xfrm rot="-5400000">
            <a:off x="3086100" y="17907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AutoShape 10"/>
          <p:cNvSpPr>
            <a:spLocks/>
          </p:cNvSpPr>
          <p:nvPr/>
        </p:nvSpPr>
        <p:spPr bwMode="auto">
          <a:xfrm rot="-5400000">
            <a:off x="5295900" y="17907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AutoShape 11"/>
          <p:cNvSpPr>
            <a:spLocks/>
          </p:cNvSpPr>
          <p:nvPr/>
        </p:nvSpPr>
        <p:spPr bwMode="auto">
          <a:xfrm rot="-5400000">
            <a:off x="6858000" y="14478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TextBox 11"/>
          <p:cNvSpPr txBox="1">
            <a:spLocks noChangeArrowheads="1"/>
          </p:cNvSpPr>
          <p:nvPr/>
        </p:nvSpPr>
        <p:spPr bwMode="auto">
          <a:xfrm>
            <a:off x="6934200" y="228600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DTD – Well-Formed and Valid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&lt;?xml version='1.0'?&gt;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&lt;!ELEMENT Basket (Cherry+)&gt;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	&lt;!ELEMENT Cherry EMPTY&gt;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>
                <a:solidFill>
                  <a:schemeClr val="accent2"/>
                </a:solidFill>
              </a:rPr>
              <a:t>		&lt;!ATTLIST Cherry flavor CDATA #REQUIRED&gt;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--------------------------------------------------------------------------------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514600" y="49530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Tahoma" pitchFamily="34" charset="0"/>
              </a:rPr>
              <a:t>Well-Formed and Valid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&lt;Basket&gt;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   &lt;Cherry flavor=‘good’/&gt;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&lt;/Basket&gt;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762000" y="32004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Tahoma" pitchFamily="34" charset="0"/>
              </a:rPr>
              <a:t>Not Well-Formed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&lt;basket&gt;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   &lt;Cherry flavor=good&gt;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&lt;/Basket&gt;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343400" y="32004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Tahoma" pitchFamily="34" charset="0"/>
              </a:rPr>
              <a:t>Well-Formed but Invalid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&lt;Job&gt;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   &lt;Location&gt;Home&lt;/Location&gt;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&lt;/Job&gt;</a:t>
            </a:r>
          </a:p>
        </p:txBody>
      </p:sp>
      <p:sp>
        <p:nvSpPr>
          <p:cNvPr id="91143" name="TextBox 6"/>
          <p:cNvSpPr txBox="1">
            <a:spLocks noChangeArrowheads="1"/>
          </p:cNvSpPr>
          <p:nvPr/>
        </p:nvSpPr>
        <p:spPr bwMode="auto">
          <a:xfrm>
            <a:off x="6934200" y="228600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and DTDs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More and more standardized DTDs will be developed</a:t>
            </a:r>
          </a:p>
          <a:p>
            <a:pPr lvl="1"/>
            <a:r>
              <a:rPr lang="en-US" sz="2000" smtClean="0"/>
              <a:t>MathML</a:t>
            </a:r>
          </a:p>
          <a:p>
            <a:pPr lvl="1"/>
            <a:r>
              <a:rPr lang="en-US" sz="2000" smtClean="0"/>
              <a:t>Chemical Markup Language</a:t>
            </a:r>
          </a:p>
          <a:p>
            <a:r>
              <a:rPr lang="en-US" sz="2400" smtClean="0"/>
              <a:t>Allows light-weight exchange of data with the same semantics</a:t>
            </a:r>
          </a:p>
          <a:p>
            <a:endParaRPr lang="en-US" sz="2400" smtClean="0"/>
          </a:p>
          <a:p>
            <a:r>
              <a:rPr lang="en-US" sz="2400" smtClean="0"/>
              <a:t>Sophisticated query languages for XML are available:</a:t>
            </a:r>
          </a:p>
          <a:p>
            <a:pPr lvl="1"/>
            <a:r>
              <a:rPr lang="en-US" sz="2000" smtClean="0"/>
              <a:t>Xquery</a:t>
            </a:r>
          </a:p>
          <a:p>
            <a:pPr lvl="1"/>
            <a:r>
              <a:rPr lang="en-US" sz="2000" smtClean="0"/>
              <a:t>XPath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6934200" y="228600"/>
            <a:ext cx="74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smtClean="0"/>
          </a:p>
          <a:p>
            <a:pPr>
              <a:buFont typeface="Wingdings" pitchFamily="2" charset="2"/>
              <a:buNone/>
            </a:pPr>
            <a:endParaRPr lang="en-US" sz="3600" b="1" smtClean="0"/>
          </a:p>
          <a:p>
            <a:pPr>
              <a:buFont typeface="Wingdings" pitchFamily="2" charset="2"/>
              <a:buNone/>
            </a:pPr>
            <a:r>
              <a:rPr lang="en-US" sz="3600" b="1" smtClean="0"/>
              <a:t>   The following slides can replace the discussion about Servlets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Server Pages ASP.net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05800" cy="4572000"/>
          </a:xfrm>
        </p:spPr>
        <p:txBody>
          <a:bodyPr/>
          <a:lstStyle/>
          <a:p>
            <a:r>
              <a:rPr lang="en-GB" sz="2400" smtClean="0"/>
              <a:t>ASP.NET is a part of the Microsoft .NET framework, and a powerful tool for creating dynamic and interactive web pages.</a:t>
            </a:r>
          </a:p>
          <a:p>
            <a:r>
              <a:rPr lang="en-GB" sz="2400" smtClean="0"/>
              <a:t>ASP.NET is an entirely new technology for server-side scripting. It was written from the ground up and is not backward compatible with classic ASP, an old technology.</a:t>
            </a:r>
          </a:p>
          <a:p>
            <a:r>
              <a:rPr lang="en-US" sz="2400" smtClean="0"/>
              <a:t>ASP.NET is a program that runs inside IIS (Internet Information Services) which is Microsoft's Internet server </a:t>
            </a:r>
          </a:p>
          <a:p>
            <a:r>
              <a:rPr lang="en-US" sz="2400" smtClean="0"/>
              <a:t>IIS comes as a free component with Windows servers </a:t>
            </a:r>
          </a:p>
          <a:p>
            <a:r>
              <a:rPr lang="en-US" sz="2400" smtClean="0"/>
              <a:t>IIS is also a part of Windows 2000 and UP.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ASP.net (continued)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b="1" smtClean="0"/>
              <a:t>What is an ASP.NET File?</a:t>
            </a:r>
          </a:p>
          <a:p>
            <a:r>
              <a:rPr lang="en-GB" sz="2000" smtClean="0"/>
              <a:t>An ASP.NET file is just the same as an HTML file </a:t>
            </a:r>
          </a:p>
          <a:p>
            <a:r>
              <a:rPr lang="en-GB" sz="2000" smtClean="0"/>
              <a:t>An ASP.NET file can contain HTML, XML, and scripts </a:t>
            </a:r>
          </a:p>
          <a:p>
            <a:r>
              <a:rPr lang="en-GB" sz="2000" smtClean="0"/>
              <a:t>Scripts in an ASP.NET file are executed on the server </a:t>
            </a:r>
          </a:p>
          <a:p>
            <a:r>
              <a:rPr lang="en-GB" sz="2000" smtClean="0"/>
              <a:t>An ASP.NET file has the file extension ".aspx" </a:t>
            </a:r>
          </a:p>
          <a:p>
            <a:endParaRPr lang="en-GB" sz="2000" smtClean="0"/>
          </a:p>
          <a:p>
            <a:pPr>
              <a:buFont typeface="Wingdings" pitchFamily="2" charset="2"/>
              <a:buNone/>
            </a:pPr>
            <a:r>
              <a:rPr lang="en-GB" sz="2000" b="1" smtClean="0"/>
              <a:t>How Does ASP.NET Work?</a:t>
            </a:r>
          </a:p>
          <a:p>
            <a:r>
              <a:rPr lang="en-GB" sz="2000" smtClean="0"/>
              <a:t>When a browser requests an HTML file, the server returns the file </a:t>
            </a:r>
          </a:p>
          <a:p>
            <a:r>
              <a:rPr lang="en-GB" sz="2000" smtClean="0"/>
              <a:t>When a browser requests an ASP.NET file, IIS passes the request to the ASP.NET engine on the server </a:t>
            </a:r>
          </a:p>
          <a:p>
            <a:r>
              <a:rPr lang="en-GB" sz="2000" smtClean="0"/>
              <a:t>The ASP.NET engine reads the file, line by line, and executes the scripts in the file </a:t>
            </a:r>
          </a:p>
          <a:p>
            <a:r>
              <a:rPr lang="en-GB" sz="2000" smtClean="0"/>
              <a:t>Finally, the ASP.NET file is returned to the browser as plain HTML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The Microsoft .NET Framework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/>
          <a:lstStyle/>
          <a:p>
            <a:r>
              <a:rPr lang="en-GB" sz="2200" smtClean="0"/>
              <a:t>The .NET Framework is an environment for building, deploying, and running Web applications and Web Services.</a:t>
            </a:r>
          </a:p>
          <a:p>
            <a:pPr>
              <a:buFont typeface="Wingdings" pitchFamily="2" charset="2"/>
              <a:buNone/>
            </a:pPr>
            <a:endParaRPr lang="en-GB" sz="2200" b="1" smtClean="0"/>
          </a:p>
          <a:p>
            <a:pPr>
              <a:buFont typeface="Wingdings" pitchFamily="2" charset="2"/>
              <a:buNone/>
            </a:pPr>
            <a:r>
              <a:rPr lang="en-GB" sz="2200" b="1" smtClean="0"/>
              <a:t>The .NET Framework consists of 3 main parts:</a:t>
            </a:r>
            <a:endParaRPr lang="en-GB" sz="2200" smtClean="0"/>
          </a:p>
          <a:p>
            <a:r>
              <a:rPr lang="en-GB" sz="2200" smtClean="0"/>
              <a:t>Programming languages: C# (What we will use), Visual Basic (VB .NET), and  J# (Pronounced J sharp, Microsoft Java) </a:t>
            </a:r>
          </a:p>
          <a:p>
            <a:r>
              <a:rPr lang="en-GB" sz="2200" smtClean="0"/>
              <a:t>Server and client technologies: ASP .NET mainly, plus more advanced technologies including Windows desktop solutions, Compact Framework (PDA / Mobile solutions),  and ADO.net for database connectivity.</a:t>
            </a:r>
          </a:p>
          <a:p>
            <a:r>
              <a:rPr lang="en-GB" sz="2200" smtClean="0"/>
              <a:t>Development environments: Visual Studio .NET (we are currently using) and Visual Web Developer </a:t>
            </a:r>
          </a:p>
          <a:p>
            <a:pPr>
              <a:buFont typeface="Wingdings" pitchFamily="2" charset="2"/>
              <a:buNone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ASP.NET Controls</a:t>
            </a:r>
            <a:endParaRPr lang="en-US" smtClean="0"/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ASP.NET contains a large set of HTML controls. Almost all HTML elements on a page can be defined as ASP.NET control objects that can be controlled by scripts.</a:t>
            </a:r>
          </a:p>
          <a:p>
            <a:r>
              <a:rPr lang="en-GB" smtClean="0"/>
              <a:t>ASP.NET also contains a new set of object-oriented input controls, like programmable list-boxes and validation controls.</a:t>
            </a:r>
          </a:p>
          <a:p>
            <a:r>
              <a:rPr lang="en-GB" smtClean="0"/>
              <a:t>ASP.NET supports form-based user authentication, cookie management, and automatic redirecting of unauthorized logins.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1">
  <a:themeElements>
    <a:clrScheme name="">
      <a:dk1>
        <a:srgbClr val="005400"/>
      </a:dk1>
      <a:lt1>
        <a:srgbClr val="FFF6E9"/>
      </a:lt1>
      <a:dk2>
        <a:srgbClr val="000000"/>
      </a:dk2>
      <a:lt2>
        <a:srgbClr val="C8FEC8"/>
      </a:lt2>
      <a:accent1>
        <a:srgbClr val="438E00"/>
      </a:accent1>
      <a:accent2>
        <a:srgbClr val="FC0128"/>
      </a:accent2>
      <a:accent3>
        <a:srgbClr val="FFFAF2"/>
      </a:accent3>
      <a:accent4>
        <a:srgbClr val="004600"/>
      </a:accent4>
      <a:accent5>
        <a:srgbClr val="B0C6AA"/>
      </a:accent5>
      <a:accent6>
        <a:srgbClr val="E40123"/>
      </a:accent6>
      <a:hlink>
        <a:srgbClr val="4C2E00"/>
      </a:hlink>
      <a:folHlink>
        <a:srgbClr val="BC3700"/>
      </a:folHlink>
    </a:clrScheme>
    <a:fontScheme name="l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c:\msoffice\powerpnt\raghu\book\slides\l1.ppt</Template>
  <TotalTime>5293</TotalTime>
  <Pages>30</Pages>
  <Words>7593</Words>
  <Application>Microsoft PowerPoint 4.0</Application>
  <PresentationFormat>On-screen Show (4:3)</PresentationFormat>
  <Paragraphs>1309</Paragraphs>
  <Slides>123</Slides>
  <Notes>98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24" baseType="lpstr">
      <vt:lpstr>l1</vt:lpstr>
      <vt:lpstr>Database-Backed Internet Applications</vt:lpstr>
      <vt:lpstr>Lecture Overview</vt:lpstr>
      <vt:lpstr>Two Key Internet Issues </vt:lpstr>
      <vt:lpstr>1. Uniform Resource Identifiers</vt:lpstr>
      <vt:lpstr>1. Structure of URIs</vt:lpstr>
      <vt:lpstr>2. Communication Protocol</vt:lpstr>
      <vt:lpstr>2. Hypertext Transfer Protocol (HTTP)</vt:lpstr>
      <vt:lpstr>2. Structure of HTTP Request</vt:lpstr>
      <vt:lpstr>GET and POST (Request)</vt:lpstr>
      <vt:lpstr>2.  Structure of HTTP Response</vt:lpstr>
      <vt:lpstr>Example: HTTP Message Structure</vt:lpstr>
      <vt:lpstr>HTTP Protocol Structure – More details on HTTP Response</vt:lpstr>
      <vt:lpstr>Some Remarks About HTTP</vt:lpstr>
      <vt:lpstr>Lecture Overview</vt:lpstr>
      <vt:lpstr>Web Data Formats</vt:lpstr>
      <vt:lpstr>HTML: An Example</vt:lpstr>
      <vt:lpstr>HTML: A Short Introduction</vt:lpstr>
      <vt:lpstr>HTML: Sample Commands</vt:lpstr>
      <vt:lpstr>XML – The Extensible Markup Language</vt:lpstr>
      <vt:lpstr>XML Example</vt:lpstr>
      <vt:lpstr>XML: An Example</vt:lpstr>
      <vt:lpstr>XML – What’s The Point?</vt:lpstr>
      <vt:lpstr>XML – What’s The Point? (cont-d)</vt:lpstr>
      <vt:lpstr>XML – Structure</vt:lpstr>
      <vt:lpstr>XML – Elements</vt:lpstr>
      <vt:lpstr>XML – Attributes</vt:lpstr>
      <vt:lpstr>XML – Data and Comments</vt:lpstr>
      <vt:lpstr>XML – Nesting &amp; Hierarchy</vt:lpstr>
      <vt:lpstr>Xml – Storage</vt:lpstr>
      <vt:lpstr>DTD – Document Type Definition</vt:lpstr>
      <vt:lpstr>Lecture Overview</vt:lpstr>
      <vt:lpstr>Components of Data-Intensive Systems</vt:lpstr>
      <vt:lpstr>Single-Tier Architectures</vt:lpstr>
      <vt:lpstr>Client-Server Architectures</vt:lpstr>
      <vt:lpstr>Client-Server Architectures (Contd.)</vt:lpstr>
      <vt:lpstr>The Three-Tier Architecture</vt:lpstr>
      <vt:lpstr>The Three Layers</vt:lpstr>
      <vt:lpstr>Example 1: Airline reservations</vt:lpstr>
      <vt:lpstr>Example 2: Course Enrollment</vt:lpstr>
      <vt:lpstr>Technologies</vt:lpstr>
      <vt:lpstr>Advantages of the Three-Tier Architecture</vt:lpstr>
      <vt:lpstr>Lecture Overview</vt:lpstr>
      <vt:lpstr>Overview of the Presentation Tier</vt:lpstr>
      <vt:lpstr>HTML FORMS</vt:lpstr>
      <vt:lpstr>HTML Forms Tag</vt:lpstr>
      <vt:lpstr>What goes Inside HTML Forms</vt:lpstr>
      <vt:lpstr>Try Example 1</vt:lpstr>
      <vt:lpstr>Try HTML Forms: Example 2</vt:lpstr>
      <vt:lpstr>Passing Arguments</vt:lpstr>
      <vt:lpstr>HTTP GET: Encoding Form Fields</vt:lpstr>
      <vt:lpstr>JavaScript</vt:lpstr>
      <vt:lpstr>JavaScript – Client Based scripting</vt:lpstr>
      <vt:lpstr>JavaScript (Contd.)</vt:lpstr>
      <vt:lpstr>JavaScript (Contd.)</vt:lpstr>
      <vt:lpstr>JavaScript: Example 3</vt:lpstr>
      <vt:lpstr>StyleSheet</vt:lpstr>
      <vt:lpstr>Stylesheets</vt:lpstr>
      <vt:lpstr>CSS: Cascading Style Sheets</vt:lpstr>
      <vt:lpstr>CSS: Cascading Style Sheets – Example 4</vt:lpstr>
      <vt:lpstr>XSL</vt:lpstr>
      <vt:lpstr>Lecture Overview</vt:lpstr>
      <vt:lpstr>Overview of the Middle Tier</vt:lpstr>
      <vt:lpstr>CGI: Common Gateway Interface</vt:lpstr>
      <vt:lpstr>CGI: Example</vt:lpstr>
      <vt:lpstr>Application Servers</vt:lpstr>
      <vt:lpstr>Application Server: Process Structure</vt:lpstr>
      <vt:lpstr>Java Servlets with NetBeans</vt:lpstr>
      <vt:lpstr>Example: Online University Student Registration System</vt:lpstr>
      <vt:lpstr> A simple web application - Architecture   (see handout on Netbeans)</vt:lpstr>
      <vt:lpstr> A simple web application –  index.jsp </vt:lpstr>
      <vt:lpstr> A simple web application –  index.jsp </vt:lpstr>
      <vt:lpstr> A simple web application – GreetingServlet (1) </vt:lpstr>
      <vt:lpstr> A simple web application – GreetingServlet (1) </vt:lpstr>
      <vt:lpstr> A simple web application – GreetingServlet (1) </vt:lpstr>
      <vt:lpstr> A simple web application – GreetingServlet (2) </vt:lpstr>
      <vt:lpstr>GET vs POST</vt:lpstr>
      <vt:lpstr>Maintaining State</vt:lpstr>
      <vt:lpstr>Application State</vt:lpstr>
      <vt:lpstr>Application State – middle tier</vt:lpstr>
      <vt:lpstr>Application State – presentation tier</vt:lpstr>
      <vt:lpstr>Client State: Cookies</vt:lpstr>
      <vt:lpstr>Cookie Creation and retrieval</vt:lpstr>
      <vt:lpstr>Hidden State</vt:lpstr>
      <vt:lpstr>Hidden State: Hidden Fields</vt:lpstr>
      <vt:lpstr>Hidden State: Path Information</vt:lpstr>
      <vt:lpstr>Multiple state methods</vt:lpstr>
      <vt:lpstr>Summary</vt:lpstr>
      <vt:lpstr>Backup</vt:lpstr>
      <vt:lpstr>DTD – An Example</vt:lpstr>
      <vt:lpstr>DTD - !ELEMENT</vt:lpstr>
      <vt:lpstr>DTD - !ELEMENT (Contd.)</vt:lpstr>
      <vt:lpstr>DTD - !ATTLIST</vt:lpstr>
      <vt:lpstr>DTD – Well-Formed and Valid</vt:lpstr>
      <vt:lpstr>XML and DTDs</vt:lpstr>
      <vt:lpstr>Slide 95</vt:lpstr>
      <vt:lpstr>Active Server Pages ASP.net</vt:lpstr>
      <vt:lpstr>ASP.net (continued)</vt:lpstr>
      <vt:lpstr>The Microsoft .NET Framework</vt:lpstr>
      <vt:lpstr>ASP.NET Controls</vt:lpstr>
      <vt:lpstr>ASP.net Classic Example</vt:lpstr>
      <vt:lpstr>ASP.net Visual Example</vt:lpstr>
      <vt:lpstr>ASP.net with SQL </vt:lpstr>
      <vt:lpstr>Middle Tier – Old Material </vt:lpstr>
      <vt:lpstr>Servlets</vt:lpstr>
      <vt:lpstr>Servlets (Contd.)</vt:lpstr>
      <vt:lpstr>Servlets: A Complete Example</vt:lpstr>
      <vt:lpstr>Java Server Pages</vt:lpstr>
      <vt:lpstr>JavaServerPages: Example</vt:lpstr>
      <vt:lpstr>Maintaining State</vt:lpstr>
      <vt:lpstr>Application State</vt:lpstr>
      <vt:lpstr>Application State</vt:lpstr>
      <vt:lpstr>Server-Side State</vt:lpstr>
      <vt:lpstr>Server-Side State</vt:lpstr>
      <vt:lpstr>Client-side State: Cookies</vt:lpstr>
      <vt:lpstr>Client State: Cookies</vt:lpstr>
      <vt:lpstr>Creating A Cookie</vt:lpstr>
      <vt:lpstr>Accessing A Cookie</vt:lpstr>
      <vt:lpstr>Cookie Features</vt:lpstr>
      <vt:lpstr>Hidden State</vt:lpstr>
      <vt:lpstr>Hidden State: Hidden Fields</vt:lpstr>
      <vt:lpstr>Hidden State: Path Information</vt:lpstr>
      <vt:lpstr>Multiple state methods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SQL: Queries, Programming, Triggers</dc:title>
  <dc:subject>Database Management Systems</dc:subject>
  <dc:creator>Raghu Ramakrishnan and Johannes Gehrke</dc:creator>
  <cp:keywords>Chapter 5</cp:keywords>
  <dc:description>See the notes for information on how the slides are organized.</dc:description>
  <cp:lastModifiedBy>Hazem</cp:lastModifiedBy>
  <cp:revision>188</cp:revision>
  <cp:lastPrinted>1601-01-01T00:00:00Z</cp:lastPrinted>
  <dcterms:created xsi:type="dcterms:W3CDTF">1997-01-12T19:06:00Z</dcterms:created>
  <dcterms:modified xsi:type="dcterms:W3CDTF">2011-04-14T08:02:59Z</dcterms:modified>
</cp:coreProperties>
</file>