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374" r:id="rId3"/>
    <p:sldId id="294" r:id="rId4"/>
    <p:sldId id="364" r:id="rId5"/>
    <p:sldId id="365" r:id="rId6"/>
    <p:sldId id="375" r:id="rId7"/>
    <p:sldId id="305" r:id="rId8"/>
    <p:sldId id="306" r:id="rId9"/>
    <p:sldId id="366" r:id="rId10"/>
    <p:sldId id="295" r:id="rId11"/>
    <p:sldId id="298" r:id="rId12"/>
    <p:sldId id="307" r:id="rId13"/>
    <p:sldId id="371" r:id="rId14"/>
    <p:sldId id="367" r:id="rId15"/>
    <p:sldId id="299" r:id="rId16"/>
    <p:sldId id="348" r:id="rId17"/>
    <p:sldId id="308" r:id="rId18"/>
    <p:sldId id="310" r:id="rId19"/>
    <p:sldId id="360" r:id="rId20"/>
    <p:sldId id="311" r:id="rId21"/>
    <p:sldId id="312" r:id="rId22"/>
    <p:sldId id="361" r:id="rId23"/>
    <p:sldId id="313" r:id="rId24"/>
    <p:sldId id="314" r:id="rId25"/>
    <p:sldId id="362" r:id="rId26"/>
    <p:sldId id="389" r:id="rId27"/>
    <p:sldId id="315" r:id="rId28"/>
    <p:sldId id="372" r:id="rId29"/>
    <p:sldId id="373" r:id="rId30"/>
    <p:sldId id="317" r:id="rId31"/>
    <p:sldId id="318" r:id="rId32"/>
    <p:sldId id="319" r:id="rId33"/>
    <p:sldId id="320" r:id="rId34"/>
    <p:sldId id="321" r:id="rId35"/>
    <p:sldId id="322" r:id="rId36"/>
    <p:sldId id="300" r:id="rId37"/>
    <p:sldId id="368" r:id="rId38"/>
    <p:sldId id="323" r:id="rId39"/>
    <p:sldId id="324" r:id="rId40"/>
    <p:sldId id="325" r:id="rId41"/>
    <p:sldId id="369" r:id="rId42"/>
    <p:sldId id="328" r:id="rId43"/>
    <p:sldId id="390" r:id="rId44"/>
    <p:sldId id="327" r:id="rId45"/>
    <p:sldId id="330" r:id="rId46"/>
    <p:sldId id="331" r:id="rId47"/>
    <p:sldId id="370" r:id="rId48"/>
    <p:sldId id="332" r:id="rId49"/>
    <p:sldId id="333" r:id="rId50"/>
    <p:sldId id="334" r:id="rId51"/>
    <p:sldId id="302" r:id="rId52"/>
    <p:sldId id="326" r:id="rId53"/>
    <p:sldId id="340" r:id="rId54"/>
    <p:sldId id="376" r:id="rId55"/>
    <p:sldId id="377" r:id="rId56"/>
    <p:sldId id="378" r:id="rId57"/>
    <p:sldId id="379" r:id="rId58"/>
    <p:sldId id="380" r:id="rId59"/>
    <p:sldId id="381" r:id="rId60"/>
    <p:sldId id="382" r:id="rId61"/>
    <p:sldId id="383" r:id="rId62"/>
    <p:sldId id="384" r:id="rId63"/>
    <p:sldId id="385" r:id="rId64"/>
    <p:sldId id="386" r:id="rId65"/>
    <p:sldId id="387" r:id="rId66"/>
    <p:sldId id="388" r:id="rId67"/>
    <p:sldId id="356" r:id="rId68"/>
    <p:sldId id="357" r:id="rId69"/>
    <p:sldId id="358" r:id="rId70"/>
    <p:sldId id="359" r:id="rId71"/>
    <p:sldId id="341" r:id="rId72"/>
    <p:sldId id="337" r:id="rId73"/>
    <p:sldId id="363" r:id="rId74"/>
    <p:sldId id="352" r:id="rId75"/>
    <p:sldId id="342" r:id="rId76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042EE"/>
    <a:srgbClr val="0906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9" autoAdjust="0"/>
    <p:restoredTop sz="85980" autoAdjust="0"/>
  </p:normalViewPr>
  <p:slideViewPr>
    <p:cSldViewPr>
      <p:cViewPr varScale="1">
        <p:scale>
          <a:sx n="67" d="100"/>
          <a:sy n="67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6057"/>
            <a:ext cx="5029200" cy="409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8975"/>
            <a:ext cx="4537075" cy="340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The slides for this text are organized into chapters. This lecture covers Chapter 6.</a:t>
            </a:r>
          </a:p>
          <a:p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I Foundations</a:t>
            </a:r>
          </a:p>
          <a:p>
            <a:r>
              <a:rPr lang="en-US">
                <a:cs typeface="Times New Roman" pitchFamily="18" charset="0"/>
              </a:rPr>
              <a:t>•Chapter 1: Introduction</a:t>
            </a:r>
          </a:p>
          <a:p>
            <a:r>
              <a:rPr lang="en-US">
                <a:cs typeface="Times New Roman" pitchFamily="18" charset="0"/>
              </a:rPr>
              <a:t>•Chapter 2: ER Model and Conceptual Design</a:t>
            </a:r>
          </a:p>
          <a:p>
            <a:r>
              <a:rPr lang="en-US">
                <a:cs typeface="Times New Roman" pitchFamily="18" charset="0"/>
              </a:rPr>
              <a:t>•Chapter 3: The Relational Model and SQL DDL</a:t>
            </a:r>
          </a:p>
          <a:p>
            <a:r>
              <a:rPr lang="en-US">
                <a:cs typeface="Times New Roman" pitchFamily="18" charset="0"/>
              </a:rPr>
              <a:t>•Chapter 4: Relational Algebra and Relational Calculus</a:t>
            </a:r>
          </a:p>
          <a:p>
            <a:r>
              <a:rPr lang="en-US">
                <a:cs typeface="Times New Roman" pitchFamily="18" charset="0"/>
              </a:rPr>
              <a:t>•Chapter 5: SQL</a:t>
            </a:r>
          </a:p>
          <a:p>
            <a:r>
              <a:rPr lang="en-US">
                <a:cs typeface="Times New Roman" pitchFamily="18" charset="0"/>
              </a:rPr>
              <a:t>II Applications</a:t>
            </a:r>
          </a:p>
          <a:p>
            <a:r>
              <a:rPr lang="en-US">
                <a:cs typeface="Times New Roman" pitchFamily="18" charset="0"/>
              </a:rPr>
              <a:t>•Chapter 6: Database Application Development</a:t>
            </a:r>
          </a:p>
          <a:p>
            <a:r>
              <a:rPr lang="en-US">
                <a:cs typeface="Times New Roman" pitchFamily="18" charset="0"/>
              </a:rPr>
              <a:t>•Chapter 7: Database-backed Internet Applications</a:t>
            </a:r>
          </a:p>
          <a:p>
            <a:r>
              <a:rPr lang="en-US">
                <a:cs typeface="Times New Roman" pitchFamily="18" charset="0"/>
              </a:rPr>
              <a:t>III Systems</a:t>
            </a:r>
          </a:p>
          <a:p>
            <a:r>
              <a:rPr lang="en-US">
                <a:cs typeface="Times New Roman" pitchFamily="18" charset="0"/>
              </a:rPr>
              <a:t>•Chapter 8: Overview of Storage and Indexing</a:t>
            </a:r>
          </a:p>
          <a:p>
            <a:r>
              <a:rPr lang="en-US">
                <a:cs typeface="Times New Roman" pitchFamily="18" charset="0"/>
              </a:rPr>
              <a:t>•Chapter 9: Data Storage</a:t>
            </a:r>
          </a:p>
          <a:p>
            <a:r>
              <a:rPr lang="en-US">
                <a:cs typeface="Times New Roman" pitchFamily="18" charset="0"/>
              </a:rPr>
              <a:t>•Chapter 10: Tree Indexes</a:t>
            </a:r>
          </a:p>
          <a:p>
            <a:r>
              <a:rPr lang="en-US">
                <a:cs typeface="Times New Roman" pitchFamily="18" charset="0"/>
              </a:rPr>
              <a:t>•Chapter 11: Hash Indexes</a:t>
            </a:r>
          </a:p>
          <a:p>
            <a:r>
              <a:rPr lang="en-US">
                <a:cs typeface="Times New Roman" pitchFamily="18" charset="0"/>
              </a:rPr>
              <a:t>IV Systems</a:t>
            </a:r>
          </a:p>
          <a:p>
            <a:r>
              <a:rPr lang="en-US">
                <a:cs typeface="Times New Roman" pitchFamily="18" charset="0"/>
              </a:rPr>
              <a:t>•Chapter 12: Overview of Query Evaluation</a:t>
            </a:r>
          </a:p>
          <a:p>
            <a:r>
              <a:rPr lang="en-US">
                <a:cs typeface="Times New Roman" pitchFamily="18" charset="0"/>
              </a:rPr>
              <a:t>•Chapter 13: External Sorting</a:t>
            </a:r>
          </a:p>
          <a:p>
            <a:r>
              <a:rPr lang="en-US">
                <a:cs typeface="Times New Roman" pitchFamily="18" charset="0"/>
              </a:rPr>
              <a:t>•Chapter 14: Evaluation of Relational Operators: First part (joins) and second part (other operators)</a:t>
            </a:r>
          </a:p>
          <a:p>
            <a:r>
              <a:rPr lang="en-US">
                <a:cs typeface="Times New Roman" pitchFamily="18" charset="0"/>
              </a:rPr>
              <a:t>•Chapter 15: A Typical Relational Optimizer</a:t>
            </a:r>
          </a:p>
          <a:p>
            <a:r>
              <a:rPr lang="en-US">
                <a:cs typeface="Times New Roman" pitchFamily="18" charset="0"/>
              </a:rPr>
              <a:t>V Systems</a:t>
            </a:r>
          </a:p>
          <a:p>
            <a:r>
              <a:rPr lang="en-US">
                <a:cs typeface="Times New Roman" pitchFamily="18" charset="0"/>
              </a:rPr>
              <a:t>•Chapter 16: Overview of Transaction Management</a:t>
            </a:r>
          </a:p>
          <a:p>
            <a:r>
              <a:rPr lang="en-US">
                <a:cs typeface="Times New Roman" pitchFamily="18" charset="0"/>
              </a:rPr>
              <a:t>•Chapter 17: Concurrency Control</a:t>
            </a:r>
          </a:p>
          <a:p>
            <a:r>
              <a:rPr lang="en-US">
                <a:cs typeface="Times New Roman" pitchFamily="18" charset="0"/>
              </a:rPr>
              <a:t>•Chapter 18: Recovery</a:t>
            </a:r>
          </a:p>
          <a:p>
            <a:r>
              <a:rPr lang="en-US">
                <a:cs typeface="Times New Roman" pitchFamily="18" charset="0"/>
              </a:rPr>
              <a:t>VI Applications</a:t>
            </a:r>
          </a:p>
          <a:p>
            <a:r>
              <a:rPr lang="en-US">
                <a:cs typeface="Times New Roman" pitchFamily="18" charset="0"/>
              </a:rPr>
              <a:t>•Chapter 19: Schema Refinement, Functional Dependencies, Normalization</a:t>
            </a:r>
          </a:p>
          <a:p>
            <a:r>
              <a:rPr lang="en-US">
                <a:cs typeface="Times New Roman" pitchFamily="18" charset="0"/>
              </a:rPr>
              <a:t>•Chapter 20: Physical Database Design, Database Tuning</a:t>
            </a:r>
          </a:p>
          <a:p>
            <a:r>
              <a:rPr lang="en-US">
                <a:cs typeface="Times New Roman" pitchFamily="18" charset="0"/>
              </a:rPr>
              <a:t>•Chapter 21: Security and Authorization</a:t>
            </a:r>
          </a:p>
          <a:p>
            <a:r>
              <a:rPr lang="en-US">
                <a:cs typeface="Times New Roman" pitchFamily="18" charset="0"/>
              </a:rPr>
              <a:t>VII Advanced Topics</a:t>
            </a:r>
          </a:p>
          <a:p>
            <a:r>
              <a:rPr lang="en-US">
                <a:cs typeface="Times New Roman" pitchFamily="18" charset="0"/>
              </a:rPr>
              <a:t>•Chapter 22: Parallel and Distributed Database Systems</a:t>
            </a:r>
          </a:p>
          <a:p>
            <a:r>
              <a:rPr lang="en-US">
                <a:cs typeface="Times New Roman" pitchFamily="18" charset="0"/>
              </a:rPr>
              <a:t>•Chapter 23: Data Warehousing and Decision Support</a:t>
            </a:r>
          </a:p>
          <a:p>
            <a:r>
              <a:rPr lang="en-US">
                <a:cs typeface="Times New Roman" pitchFamily="18" charset="0"/>
              </a:rPr>
              <a:t>•Chapter 24: Object-Database Systems</a:t>
            </a:r>
          </a:p>
          <a:p>
            <a:r>
              <a:rPr lang="en-US">
                <a:cs typeface="Times New Roman" pitchFamily="18" charset="0"/>
              </a:rPr>
              <a:t>•Chapter 25: Deductive Databases</a:t>
            </a:r>
          </a:p>
          <a:p>
            <a:r>
              <a:rPr lang="en-US">
                <a:cs typeface="Times New Roman" pitchFamily="18" charset="0"/>
              </a:rPr>
              <a:t>•Chapter 26: Data Mining</a:t>
            </a:r>
          </a:p>
          <a:p>
            <a:r>
              <a:rPr lang="en-US">
                <a:cs typeface="Times New Roman" pitchFamily="18" charset="0"/>
              </a:rPr>
              <a:t>•Chapter 27: Information Retrieval and XML Data Management</a:t>
            </a:r>
          </a:p>
          <a:p>
            <a:r>
              <a:rPr lang="en-US">
                <a:cs typeface="Times New Roman" pitchFamily="18" charset="0"/>
              </a:rPr>
              <a:t>•Chapter 28: Spatial Databases</a:t>
            </a:r>
          </a:p>
          <a:p>
            <a:r>
              <a:rPr lang="en-US">
                <a:cs typeface="Times New Roman" pitchFamily="18" charset="0"/>
              </a:rPr>
              <a:t> </a:t>
            </a:r>
          </a:p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620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16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88620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16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620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16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8652114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2971800" cy="4553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ln cap="flat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0463" y="688975"/>
            <a:ext cx="45370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191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645525" y="6488113"/>
            <a:ext cx="406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EE0CC3A-2815-410E-881B-4CF00A5086B2}" type="slidenum">
              <a:rPr lang="en-US" sz="1400">
                <a:latin typeface="Book Antiqua" pitchFamily="18" charset="0"/>
              </a:rPr>
              <a:pPr algn="r"/>
              <a:t>‹#›</a:t>
            </a:fld>
            <a:endParaRPr lang="en-US" sz="140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ata/odb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va.sun.com/products/jdbc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default.asp" TargetMode="External"/><Relationship Id="rId2" Type="http://schemas.openxmlformats.org/officeDocument/2006/relationships/hyperlink" Target="http://www.w3schools.com/ado/default.asp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225245(SQL.80).aspx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lab.stanford.edu/~ullman/fcdb/oracle/or-proc.html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b.boulder.ibm.com/infocenter/db2luw/v9r5/index.jsp?topic=/com.ibm.db2.luw.apdv.embed.doc/doc/r0005905.html" TargetMode="External"/><Relationship Id="rId4" Type="http://schemas.openxmlformats.org/officeDocument/2006/relationships/hyperlink" Target="http://download.oracle.com/docs/cd/A57673_01/DOC/api/doc/PAD18/apb.htm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microsoft.com/kb/265808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Database Application Development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Chapter 6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667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533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Approach: Embed SQL in the host language.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preprocessor converts the SQL statements into special API calls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preprocessor is DBMS-dependent.  Each DBMS has its own pre-processor.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Then a regular compiler is used to compile the code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Executable works with a particular DBMS for which the code was compiled.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Language constructs: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Declare host variables: </a:t>
            </a:r>
            <a:br>
              <a:rPr lang="en-US" sz="2000" dirty="0" smtClean="0"/>
            </a:br>
            <a:r>
              <a:rPr lang="en-US" sz="2000" dirty="0" smtClean="0">
                <a:latin typeface="Arial Unicode MS" pitchFamily="34" charset="-128"/>
              </a:rPr>
              <a:t>EXEC SQL BEGIN (END) DECLARE SECTION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Connect </a:t>
            </a:r>
            <a:r>
              <a:rPr lang="en-US" sz="2000" dirty="0"/>
              <a:t>to a database:</a:t>
            </a:r>
            <a:br>
              <a:rPr lang="en-US" sz="2000" dirty="0"/>
            </a:br>
            <a:r>
              <a:rPr lang="en-US" sz="2000" dirty="0">
                <a:latin typeface="Arial Unicode MS" pitchFamily="34" charset="-128"/>
              </a:rPr>
              <a:t>EXEC SQL CONNECT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Execute query Statements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>
                <a:latin typeface="Arial Unicode MS" pitchFamily="34" charset="-128"/>
              </a:rPr>
              <a:t>EXEC SQL Statement</a:t>
            </a:r>
            <a:r>
              <a:rPr lang="en-US" sz="2000" dirty="0" smtClean="0">
                <a:latin typeface="Arial Unicode MS" pitchFamily="34" charset="-128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Unicode MS" pitchFamily="34" charset="-128"/>
              </a:rPr>
              <a:t>May need to open a CURSOR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Unicode MS" pitchFamily="34" charset="-128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Embedding SQL in C: An Example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6096000" cy="4076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char SQLSTATE[6];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BEGIN DECLARE SECTION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char 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[20]; short </a:t>
            </a:r>
            <a:r>
              <a:rPr lang="en-US" sz="1800" dirty="0" err="1">
                <a:latin typeface="Arial Unicode MS" pitchFamily="34" charset="-128"/>
              </a:rPr>
              <a:t>c_minrating</a:t>
            </a:r>
            <a:r>
              <a:rPr lang="en-US" sz="1800" dirty="0">
                <a:latin typeface="Arial Unicode MS" pitchFamily="34" charset="-128"/>
              </a:rPr>
              <a:t>; float 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END DECLARE </a:t>
            </a:r>
            <a:r>
              <a:rPr lang="en-US" sz="1800" dirty="0" smtClean="0">
                <a:latin typeface="Arial Unicode MS" pitchFamily="34" charset="-128"/>
              </a:rPr>
              <a:t>SECTION</a:t>
            </a:r>
          </a:p>
          <a:p>
            <a:pPr marL="342900" lvl="1" indent="-342900">
              <a:lnSpc>
                <a:spcPct val="90000"/>
              </a:lnSpc>
              <a:buSzPct val="75000"/>
              <a:buNone/>
            </a:pPr>
            <a:r>
              <a:rPr lang="en-US" sz="1400" dirty="0" smtClean="0"/>
              <a:t>EXEC SQL CONNECT TO {[</a:t>
            </a:r>
            <a:r>
              <a:rPr lang="en-US" sz="1400" i="1" dirty="0" err="1" smtClean="0"/>
              <a:t>server_name</a:t>
            </a:r>
            <a:r>
              <a:rPr lang="en-US" sz="1400" b="1" dirty="0" smtClean="0"/>
              <a:t>.</a:t>
            </a:r>
            <a:r>
              <a:rPr lang="en-US" sz="1400" dirty="0" smtClean="0"/>
              <a:t>]</a:t>
            </a:r>
            <a:r>
              <a:rPr lang="en-US" sz="1400" i="1" dirty="0" err="1" smtClean="0"/>
              <a:t>database_name</a:t>
            </a:r>
            <a:r>
              <a:rPr lang="en-US" sz="1400" dirty="0" smtClean="0"/>
              <a:t>} [AS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connection_name</a:t>
            </a:r>
            <a:r>
              <a:rPr lang="en-US" sz="1400" dirty="0" smtClean="0"/>
              <a:t>] USER</a:t>
            </a:r>
            <a:r>
              <a:rPr lang="en-US" sz="1400" i="1" dirty="0" smtClean="0"/>
              <a:t> </a:t>
            </a:r>
            <a:r>
              <a:rPr lang="en-US" sz="1400" dirty="0" smtClean="0"/>
              <a:t>[</a:t>
            </a:r>
            <a:r>
              <a:rPr lang="en-US" sz="1400" i="1" dirty="0" smtClean="0"/>
              <a:t>login</a:t>
            </a:r>
            <a:r>
              <a:rPr lang="en-US" sz="1400" dirty="0" smtClean="0"/>
              <a:t>[</a:t>
            </a:r>
            <a:r>
              <a:rPr lang="en-US" sz="1400" b="1" dirty="0" smtClean="0"/>
              <a:t>.</a:t>
            </a:r>
            <a:r>
              <a:rPr lang="en-US" sz="1400" i="1" dirty="0" smtClean="0"/>
              <a:t>password</a:t>
            </a:r>
            <a:r>
              <a:rPr lang="en-US" sz="1400" dirty="0" smtClean="0"/>
              <a:t>] | $integrated] 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>
                <a:latin typeface="Arial Unicode MS" pitchFamily="34" charset="-128"/>
              </a:rPr>
              <a:t>c_minrating</a:t>
            </a:r>
            <a:r>
              <a:rPr lang="en-US" sz="1800" dirty="0">
                <a:latin typeface="Arial Unicode MS" pitchFamily="34" charset="-128"/>
              </a:rPr>
              <a:t> = random();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DECLARE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 CURSOR FOR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SELECT </a:t>
            </a:r>
            <a:r>
              <a:rPr lang="en-US" sz="1800" dirty="0" err="1">
                <a:latin typeface="Arial Unicode MS" pitchFamily="34" charset="-128"/>
              </a:rPr>
              <a:t>S.sname</a:t>
            </a:r>
            <a:r>
              <a:rPr lang="en-US" sz="1800" dirty="0">
                <a:latin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</a:rPr>
              <a:t>S.age</a:t>
            </a:r>
            <a:r>
              <a:rPr lang="en-US" sz="1800" dirty="0">
                <a:latin typeface="Arial Unicode MS" pitchFamily="34" charset="-128"/>
              </a:rPr>
              <a:t>	FROM Sailors 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WHERE </a:t>
            </a:r>
            <a:r>
              <a:rPr lang="en-US" sz="1800" dirty="0" err="1">
                <a:latin typeface="Arial Unicode MS" pitchFamily="34" charset="-128"/>
              </a:rPr>
              <a:t>S.rating</a:t>
            </a:r>
            <a:r>
              <a:rPr lang="en-US" sz="1800" dirty="0">
                <a:latin typeface="Arial Unicode MS" pitchFamily="34" charset="-128"/>
              </a:rPr>
              <a:t> &gt; :</a:t>
            </a:r>
            <a:r>
              <a:rPr lang="en-US" sz="1800" dirty="0" err="1">
                <a:latin typeface="Arial Unicode MS" pitchFamily="34" charset="-128"/>
              </a:rPr>
              <a:t>c_minrating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ORDER BY </a:t>
            </a:r>
            <a:r>
              <a:rPr lang="en-US" sz="1800" dirty="0" err="1">
                <a:latin typeface="Arial Unicode MS" pitchFamily="34" charset="-128"/>
              </a:rPr>
              <a:t>S.sname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EXEC SQL OPEN </a:t>
            </a:r>
            <a:r>
              <a:rPr lang="en-US" sz="1800" dirty="0" err="1" smtClean="0">
                <a:latin typeface="Arial Unicode MS" pitchFamily="34" charset="-128"/>
              </a:rPr>
              <a:t>sinfo</a:t>
            </a:r>
            <a:r>
              <a:rPr lang="en-US" sz="1800" dirty="0" smtClean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do </a:t>
            </a:r>
            <a:r>
              <a:rPr lang="en-US" sz="1800" dirty="0">
                <a:latin typeface="Arial Unicode MS" pitchFamily="34" charset="-128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EXEC SQL FETCH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 INTO :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, :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</a:rPr>
              <a:t>printf</a:t>
            </a:r>
            <a:r>
              <a:rPr lang="en-US" sz="1800" dirty="0">
                <a:latin typeface="Arial Unicode MS" pitchFamily="34" charset="-128"/>
              </a:rPr>
              <a:t>(“%s is %d years old\n”, 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} while (SQLSTATE != ‘02000</a:t>
            </a:r>
            <a:r>
              <a:rPr lang="en-US" sz="1800" dirty="0" smtClean="0">
                <a:latin typeface="Arial Unicode MS" pitchFamily="34" charset="-128"/>
              </a:rPr>
              <a:t>’);  // while FOUND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CLOSE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1524000"/>
            <a:ext cx="17526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Declare Variables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3276600"/>
            <a:ext cx="17526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Declare and Open a cursor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4800600"/>
            <a:ext cx="1752600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Execute the query and traverse results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2438400"/>
            <a:ext cx="17526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Connect to DB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Allows </a:t>
            </a:r>
            <a:r>
              <a:rPr lang="en-US" sz="2400" dirty="0"/>
              <a:t>construction of SQL statements on-the-fly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char </a:t>
            </a:r>
            <a:r>
              <a:rPr lang="en-US" sz="2400" dirty="0" err="1">
                <a:latin typeface="Arial Unicode MS" pitchFamily="34" charset="-128"/>
              </a:rPr>
              <a:t>c_sqlstring</a:t>
            </a:r>
            <a:r>
              <a:rPr lang="en-US" sz="2400" dirty="0">
                <a:latin typeface="Arial Unicode MS" pitchFamily="34" charset="-128"/>
              </a:rPr>
              <a:t>[]=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{“DELETE FROM Sailors WHERE </a:t>
            </a:r>
            <a:r>
              <a:rPr lang="en-US" sz="2400" dirty="0" err="1">
                <a:latin typeface="Arial Unicode MS" pitchFamily="34" charset="-128"/>
              </a:rPr>
              <a:t>raiting</a:t>
            </a:r>
            <a:r>
              <a:rPr lang="en-US" sz="2400" dirty="0">
                <a:latin typeface="Arial Unicode MS" pitchFamily="34" charset="-128"/>
              </a:rPr>
              <a:t>&gt;5”};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EXEC SQL PREPARE </a:t>
            </a:r>
            <a:r>
              <a:rPr lang="en-US" sz="2400" dirty="0" err="1">
                <a:latin typeface="Arial Unicode MS" pitchFamily="34" charset="-128"/>
              </a:rPr>
              <a:t>readytogo</a:t>
            </a:r>
            <a:r>
              <a:rPr lang="en-US" sz="2400" dirty="0">
                <a:latin typeface="Arial Unicode MS" pitchFamily="34" charset="-128"/>
              </a:rPr>
              <a:t> FROM :</a:t>
            </a:r>
            <a:r>
              <a:rPr lang="en-US" sz="2400" dirty="0" err="1">
                <a:latin typeface="Arial Unicode MS" pitchFamily="34" charset="-128"/>
              </a:rPr>
              <a:t>c_sqlstring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EXEC SQL EXECUTE </a:t>
            </a:r>
            <a:r>
              <a:rPr lang="en-US" sz="2400" dirty="0" err="1">
                <a:latin typeface="Arial Unicode MS" pitchFamily="34" charset="-128"/>
              </a:rPr>
              <a:t>readytogo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800100"/>
          </a:xfrm>
        </p:spPr>
        <p:txBody>
          <a:bodyPr/>
          <a:lstStyle/>
          <a:p>
            <a:r>
              <a:rPr lang="en-US" sz="2400" dirty="0" smtClean="0"/>
              <a:t>Embedded SQL – overall program structure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572000"/>
          </a:xfrm>
        </p:spPr>
        <p:txBody>
          <a:bodyPr/>
          <a:lstStyle/>
          <a:p>
            <a:r>
              <a:rPr lang="en-US" sz="1800" b="1" dirty="0" smtClean="0"/>
              <a:t>Include required SQL environment files </a:t>
            </a:r>
            <a:r>
              <a:rPr lang="en-US" sz="1800" dirty="0" smtClean="0"/>
              <a:t>(use #include &lt;</a:t>
            </a:r>
            <a:r>
              <a:rPr lang="en-US" sz="1800" dirty="0" err="1" smtClean="0"/>
              <a:t>sqlenv.h</a:t>
            </a:r>
            <a:r>
              <a:rPr lang="en-US" sz="1800" dirty="0" smtClean="0"/>
              <a:t>&gt; and #include &lt;</a:t>
            </a:r>
            <a:r>
              <a:rPr lang="en-US" sz="1800" dirty="0" err="1" smtClean="0"/>
              <a:t>sqlutil.h</a:t>
            </a:r>
            <a:r>
              <a:rPr lang="en-US" sz="1800" dirty="0" smtClean="0"/>
              <a:t>&gt;</a:t>
            </a:r>
          </a:p>
          <a:p>
            <a:r>
              <a:rPr lang="en-US" sz="1800" b="1" dirty="0" smtClean="0"/>
              <a:t>Declare Variables </a:t>
            </a:r>
            <a:r>
              <a:rPr lang="en-US" sz="1800" dirty="0" smtClean="0"/>
              <a:t>within host program (use EXEC SQL BEGIN/ END DECLARE)</a:t>
            </a:r>
          </a:p>
          <a:p>
            <a:r>
              <a:rPr lang="en-US" sz="1800" b="1" dirty="0" smtClean="0"/>
              <a:t>Include SQLCA for error </a:t>
            </a:r>
            <a:r>
              <a:rPr lang="en-US" sz="1800" dirty="0" smtClean="0"/>
              <a:t>codes (use EXEC INCLUDE SQLCA)</a:t>
            </a:r>
          </a:p>
          <a:p>
            <a:r>
              <a:rPr lang="en-US" sz="1800" b="1" dirty="0" smtClean="0"/>
              <a:t>Connect to database </a:t>
            </a:r>
            <a:r>
              <a:rPr lang="en-US" sz="1800" dirty="0" smtClean="0"/>
              <a:t>(use EXEC SSQL CONNECT)</a:t>
            </a:r>
          </a:p>
          <a:p>
            <a:r>
              <a:rPr lang="en-US" sz="1800" b="1" dirty="0" smtClean="0"/>
              <a:t>Declare Cursor </a:t>
            </a:r>
            <a:r>
              <a:rPr lang="en-US" sz="1800" dirty="0" smtClean="0"/>
              <a:t>for multiple reads (use EXEC SQL DECLARE </a:t>
            </a:r>
            <a:r>
              <a:rPr lang="en-US" sz="1800" dirty="0" err="1" smtClean="0"/>
              <a:t>cursor_name</a:t>
            </a:r>
            <a:r>
              <a:rPr lang="en-US" sz="1800" dirty="0" smtClean="0"/>
              <a:t> CURSOR FOR </a:t>
            </a:r>
            <a:r>
              <a:rPr lang="en-US" sz="1800" dirty="0" err="1" smtClean="0"/>
              <a:t>sql_query</a:t>
            </a:r>
            <a:r>
              <a:rPr lang="en-US" sz="1800" dirty="0" smtClean="0"/>
              <a:t>)</a:t>
            </a:r>
          </a:p>
          <a:p>
            <a:r>
              <a:rPr lang="en-US" sz="1800" b="1" dirty="0" smtClean="0"/>
              <a:t>Interact with database:</a:t>
            </a:r>
          </a:p>
          <a:p>
            <a:pPr lvl="1"/>
            <a:r>
              <a:rPr lang="en-US" sz="1600" b="1" dirty="0" smtClean="0"/>
              <a:t>Read data from cursor </a:t>
            </a:r>
            <a:r>
              <a:rPr lang="en-US" sz="1600" dirty="0" smtClean="0"/>
              <a:t>(either copied or pointed by cursor)  (use EXEC SQL FETCH </a:t>
            </a:r>
            <a:r>
              <a:rPr lang="en-US" sz="1600" dirty="0" err="1" smtClean="0"/>
              <a:t>cursor_name</a:t>
            </a:r>
            <a:r>
              <a:rPr lang="en-US" sz="1600" dirty="0" smtClean="0"/>
              <a:t> INTO :local_variable1, :local_variable2;)</a:t>
            </a:r>
          </a:p>
          <a:p>
            <a:pPr lvl="1"/>
            <a:r>
              <a:rPr lang="en-US" sz="1600" b="1" dirty="0" smtClean="0"/>
              <a:t>Update data in DB </a:t>
            </a:r>
            <a:r>
              <a:rPr lang="en-US" sz="1600" dirty="0" smtClean="0"/>
              <a:t>(use EXEC SQL UPDATE…)</a:t>
            </a:r>
          </a:p>
          <a:p>
            <a:pPr lvl="1"/>
            <a:r>
              <a:rPr lang="en-US" sz="1600" b="1" dirty="0" smtClean="0"/>
              <a:t>Read one row </a:t>
            </a:r>
            <a:r>
              <a:rPr lang="en-US" sz="1600" dirty="0" smtClean="0"/>
              <a:t>(use EXECX SQL SELECT..WHERE </a:t>
            </a:r>
            <a:r>
              <a:rPr lang="en-US" sz="1600" dirty="0" err="1" smtClean="0"/>
              <a:t>sid</a:t>
            </a:r>
            <a:r>
              <a:rPr lang="en-US" sz="1600" dirty="0" smtClean="0"/>
              <a:t> = some)</a:t>
            </a:r>
          </a:p>
          <a:p>
            <a:pPr lvl="1"/>
            <a:r>
              <a:rPr lang="en-US" sz="1600" b="1" dirty="0" smtClean="0"/>
              <a:t>For dynamic query </a:t>
            </a:r>
            <a:r>
              <a:rPr lang="en-US" sz="1600" dirty="0" smtClean="0"/>
              <a:t>(use EXEC SQL PREPARE </a:t>
            </a:r>
            <a:r>
              <a:rPr lang="en-US" sz="1600" dirty="0" err="1" smtClean="0"/>
              <a:t>stmt_dyn</a:t>
            </a:r>
            <a:r>
              <a:rPr lang="en-US" sz="1600" dirty="0" smtClean="0"/>
              <a:t> FROM :</a:t>
            </a:r>
            <a:r>
              <a:rPr lang="en-US" sz="1600" dirty="0" err="1" smtClean="0"/>
              <a:t>str_stmt</a:t>
            </a:r>
            <a:r>
              <a:rPr lang="en-US" sz="1600" dirty="0" smtClean="0"/>
              <a:t>;   and then EXEC SQL EXECUTE </a:t>
            </a:r>
            <a:r>
              <a:rPr lang="en-US" sz="1600" dirty="0" err="1" smtClean="0"/>
              <a:t>stmt_dyn</a:t>
            </a:r>
            <a:r>
              <a:rPr lang="en-US" sz="1600" dirty="0" smtClean="0"/>
              <a:t> FROM :</a:t>
            </a:r>
            <a:r>
              <a:rPr lang="en-US" sz="1600" dirty="0" err="1" smtClean="0"/>
              <a:t>input_var</a:t>
            </a:r>
            <a:r>
              <a:rPr lang="en-US" sz="1600" dirty="0" smtClean="0"/>
              <a:t>)</a:t>
            </a:r>
          </a:p>
          <a:p>
            <a:r>
              <a:rPr lang="en-US" sz="2000" b="1" dirty="0" smtClean="0"/>
              <a:t>Close connection </a:t>
            </a:r>
            <a:r>
              <a:rPr lang="en-US" sz="2000" dirty="0" smtClean="0"/>
              <a:t>(use EXEC SQL CLOSE </a:t>
            </a:r>
            <a:r>
              <a:rPr lang="en-US" sz="2000" dirty="0" err="1" smtClean="0"/>
              <a:t>cursor_name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Log off from database and free all resources </a:t>
            </a:r>
            <a:r>
              <a:rPr lang="en-US" sz="2000" dirty="0" smtClean="0"/>
              <a:t>(use EXEC SQL COMMIT RELEASE)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/>
              <a:t>Embedded SQL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Database APIs: Alternative to embedding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  <a:noFill/>
          <a:ln/>
        </p:spPr>
        <p:txBody>
          <a:bodyPr/>
          <a:lstStyle/>
          <a:p>
            <a:r>
              <a:rPr lang="en-US" sz="2400" dirty="0"/>
              <a:t>Rather than modify compiler, add library with database calls (API)</a:t>
            </a:r>
            <a:endParaRPr lang="en-US" sz="2400" i="1" dirty="0"/>
          </a:p>
          <a:p>
            <a:r>
              <a:rPr lang="en-US" sz="2400" dirty="0"/>
              <a:t>Special standardized interface: procedures/objects</a:t>
            </a:r>
          </a:p>
          <a:p>
            <a:r>
              <a:rPr lang="en-US" sz="2400" dirty="0"/>
              <a:t>Pass SQL strings from language, presents result sets in a language-friendly way</a:t>
            </a:r>
            <a:endParaRPr lang="en-US" sz="2400" i="1" dirty="0"/>
          </a:p>
          <a:p>
            <a:r>
              <a:rPr lang="en-US" sz="2400" dirty="0" smtClean="0"/>
              <a:t>At the high level, two key options: Sun’s </a:t>
            </a:r>
            <a:r>
              <a:rPr lang="en-US" sz="2400" i="1" dirty="0"/>
              <a:t>JDBC: </a:t>
            </a:r>
            <a:r>
              <a:rPr lang="en-US" sz="2400" dirty="0"/>
              <a:t>Java </a:t>
            </a:r>
            <a:r>
              <a:rPr lang="en-US" sz="2400" dirty="0" smtClean="0"/>
              <a:t>API and Microsoft’s ODBC</a:t>
            </a:r>
            <a:endParaRPr lang="en-US" sz="2400" dirty="0"/>
          </a:p>
          <a:p>
            <a:pPr lvl="1">
              <a:buSzPct val="75000"/>
            </a:pPr>
            <a:r>
              <a:rPr lang="en-US" sz="2000" dirty="0" smtClean="0"/>
              <a:t>a </a:t>
            </a:r>
            <a:r>
              <a:rPr lang="en-US" sz="2000" dirty="0"/>
              <a:t>“driver” traps the calls and translates them into DBMS-specific code</a:t>
            </a:r>
          </a:p>
          <a:p>
            <a:pPr lvl="1">
              <a:buSzPct val="75000"/>
            </a:pPr>
            <a:r>
              <a:rPr lang="en-US" sz="2000" dirty="0"/>
              <a:t>database can be across a network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ODBC:  </a:t>
            </a:r>
            <a:r>
              <a:rPr lang="en-US" dirty="0" smtClean="0">
                <a:hlinkClick r:id="rId3"/>
              </a:rPr>
              <a:t>www.microsoft.com/data/odbc</a:t>
            </a:r>
            <a:endParaRPr lang="en-US" dirty="0" smtClean="0"/>
          </a:p>
          <a:p>
            <a:r>
              <a:rPr lang="en-US" dirty="0" smtClean="0"/>
              <a:t>For JDBC:  </a:t>
            </a:r>
            <a:r>
              <a:rPr lang="en-US" dirty="0" smtClean="0">
                <a:hlinkClick r:id="rId4"/>
              </a:rPr>
              <a:t>java.sun.com/products/</a:t>
            </a:r>
            <a:r>
              <a:rPr lang="en-US" dirty="0" err="1" smtClean="0">
                <a:hlinkClick r:id="rId4"/>
              </a:rPr>
              <a:t>jdbc</a:t>
            </a:r>
            <a:endParaRPr lang="en-US" dirty="0" smtClean="0"/>
          </a:p>
          <a:p>
            <a:r>
              <a:rPr lang="en-US" dirty="0" smtClean="0"/>
              <a:t>Books:  “ODBC developer’s guide” by Sanders,  “JDBC DB access with Java…” by Hamilton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Info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9100"/>
            <a:ext cx="8229600" cy="1104900"/>
          </a:xfrm>
        </p:spPr>
        <p:txBody>
          <a:bodyPr/>
          <a:lstStyle/>
          <a:p>
            <a:r>
              <a:rPr lang="en-US" dirty="0" smtClean="0"/>
              <a:t>Driver-based (e.g. JDBC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Architecture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800600" cy="4076700"/>
          </a:xfrm>
        </p:spPr>
        <p:txBody>
          <a:bodyPr/>
          <a:lstStyle/>
          <a:p>
            <a:r>
              <a:rPr lang="en-US" dirty="0"/>
              <a:t>Four architectural components:</a:t>
            </a:r>
          </a:p>
          <a:p>
            <a:pPr lvl="1"/>
            <a:r>
              <a:rPr lang="en-US" dirty="0"/>
              <a:t>Application (initiates and terminates connections, submits SQL statements)</a:t>
            </a:r>
          </a:p>
          <a:p>
            <a:pPr lvl="1"/>
            <a:r>
              <a:rPr lang="en-US" dirty="0"/>
              <a:t>Driver manager (load JDBC driver)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Driver: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connects </a:t>
            </a:r>
            <a:r>
              <a:rPr lang="en-US" dirty="0">
                <a:solidFill>
                  <a:srgbClr val="FF0000"/>
                </a:solidFill>
              </a:rPr>
              <a:t>to data source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transmits requests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returns/translates results and error codes)</a:t>
            </a:r>
          </a:p>
          <a:p>
            <a:pPr lvl="1"/>
            <a:r>
              <a:rPr lang="en-US" dirty="0"/>
              <a:t>Data source (processes SQL statements)</a:t>
            </a:r>
          </a:p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257800" y="1803737"/>
            <a:ext cx="3886200" cy="4292263"/>
            <a:chOff x="5257800" y="1066800"/>
            <a:chExt cx="3886200" cy="4292263"/>
          </a:xfrm>
        </p:grpSpPr>
        <p:sp>
          <p:nvSpPr>
            <p:cNvPr id="12" name="Rectangle 11"/>
            <p:cNvSpPr/>
            <p:nvPr/>
          </p:nvSpPr>
          <p:spPr bwMode="auto">
            <a:xfrm>
              <a:off x="7848453" y="3124200"/>
              <a:ext cx="11430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48453" y="3128665"/>
              <a:ext cx="12955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Driver 3 </a:t>
              </a:r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257800" y="1066800"/>
              <a:ext cx="3657600" cy="4292263"/>
              <a:chOff x="5257800" y="1066800"/>
              <a:chExt cx="3657600" cy="4292263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6858000" y="1143000"/>
                <a:ext cx="11430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086600" y="1066800"/>
                <a:ext cx="715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App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6477000" y="2129135"/>
                <a:ext cx="18288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634291" y="2133600"/>
                <a:ext cx="15953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Driver Mgr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257800" y="3119735"/>
                <a:ext cx="11430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257800" y="3124200"/>
                <a:ext cx="12955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Driver 1 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53053" y="3124200"/>
                <a:ext cx="11430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53053" y="3128665"/>
                <a:ext cx="12955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Driver 2 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5257800" y="4343400"/>
                <a:ext cx="990600" cy="914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Folded Corner 14"/>
              <p:cNvSpPr/>
              <p:nvPr/>
            </p:nvSpPr>
            <p:spPr bwMode="auto">
              <a:xfrm>
                <a:off x="8001000" y="4191000"/>
                <a:ext cx="914400" cy="1066800"/>
              </a:xfrm>
              <a:prstGeom prst="foldedCorner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001000" y="4267200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Data source 3 </a:t>
                </a:r>
                <a:endParaRPr lang="en-US" sz="2000" dirty="0"/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5257800" y="4267200"/>
                <a:ext cx="990600" cy="2286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705600" y="4343400"/>
                <a:ext cx="990600" cy="914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6705600" y="4267200"/>
                <a:ext cx="990600" cy="2286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781800" y="4343400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Data source 2 </a:t>
                </a:r>
                <a:endParaRPr lang="en-US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334000" y="4343400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Data source 1</a:t>
                </a:r>
                <a:endParaRPr lang="en-US" sz="2000" dirty="0"/>
              </a:p>
            </p:txBody>
          </p:sp>
          <p:cxnSp>
            <p:nvCxnSpPr>
              <p:cNvPr id="23" name="Straight Arrow Connector 22"/>
              <p:cNvCxnSpPr>
                <a:stCxn id="4" idx="2"/>
                <a:endCxn id="7" idx="0"/>
              </p:cNvCxnSpPr>
              <p:nvPr/>
            </p:nvCxnSpPr>
            <p:spPr bwMode="auto">
              <a:xfrm rot="16200000" flipH="1">
                <a:off x="7202123" y="1903777"/>
                <a:ext cx="457200" cy="244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>
                <a:stCxn id="6" idx="2"/>
                <a:endCxn id="9" idx="0"/>
              </p:cNvCxnSpPr>
              <p:nvPr/>
            </p:nvCxnSpPr>
            <p:spPr bwMode="auto">
              <a:xfrm rot="5400000">
                <a:off x="6417655" y="2150454"/>
                <a:ext cx="461665" cy="148582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>
                <a:stCxn id="6" idx="2"/>
                <a:endCxn id="11" idx="0"/>
              </p:cNvCxnSpPr>
              <p:nvPr/>
            </p:nvCxnSpPr>
            <p:spPr bwMode="auto">
              <a:xfrm rot="5400000">
                <a:off x="7063049" y="2800314"/>
                <a:ext cx="466130" cy="19057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2" name="Straight Arrow Connector 31"/>
              <p:cNvCxnSpPr>
                <a:stCxn id="6" idx="2"/>
                <a:endCxn id="13" idx="0"/>
              </p:cNvCxnSpPr>
              <p:nvPr/>
            </p:nvCxnSpPr>
            <p:spPr bwMode="auto">
              <a:xfrm rot="16200000" flipH="1">
                <a:off x="7710748" y="2343186"/>
                <a:ext cx="466130" cy="110482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5" name="Straight Arrow Connector 34"/>
              <p:cNvCxnSpPr>
                <a:stCxn id="8" idx="2"/>
                <a:endCxn id="17" idx="0"/>
              </p:cNvCxnSpPr>
              <p:nvPr/>
            </p:nvCxnSpPr>
            <p:spPr bwMode="auto">
              <a:xfrm rot="5400000">
                <a:off x="5484168" y="3922067"/>
                <a:ext cx="614065" cy="76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8" name="Straight Arrow Connector 37"/>
              <p:cNvCxnSpPr/>
              <p:nvPr/>
            </p:nvCxnSpPr>
            <p:spPr bwMode="auto">
              <a:xfrm rot="5400000">
                <a:off x="6893867" y="3926533"/>
                <a:ext cx="614065" cy="76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9" name="Straight Arrow Connector 38"/>
              <p:cNvCxnSpPr>
                <a:endCxn id="15" idx="0"/>
              </p:cNvCxnSpPr>
              <p:nvPr/>
            </p:nvCxnSpPr>
            <p:spPr bwMode="auto">
              <a:xfrm rot="16200000" flipH="1">
                <a:off x="8115300" y="3848100"/>
                <a:ext cx="533400" cy="1524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Classes and Interfaces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533400" indent="-533400"/>
            <a:r>
              <a:rPr lang="en-US" sz="2400" dirty="0" smtClean="0"/>
              <a:t>JDBC is a collection of Java classes and interfaces that enables database access from programs written in Java.</a:t>
            </a:r>
          </a:p>
          <a:p>
            <a:pPr marL="533400" indent="-533400"/>
            <a:r>
              <a:rPr lang="en-US" sz="2400" dirty="0" smtClean="0"/>
              <a:t>It contains methods for:</a:t>
            </a:r>
          </a:p>
          <a:p>
            <a:pPr marL="933450" lvl="1" indent="-533400"/>
            <a:r>
              <a:rPr lang="en-US" sz="2000" dirty="0" smtClean="0"/>
              <a:t>Connecting to a data source</a:t>
            </a:r>
          </a:p>
          <a:p>
            <a:pPr marL="933450" lvl="1" indent="-533400"/>
            <a:r>
              <a:rPr lang="en-US" sz="2000" dirty="0" smtClean="0"/>
              <a:t>Executing SQL statements</a:t>
            </a:r>
          </a:p>
          <a:p>
            <a:pPr marL="933450" lvl="1" indent="-533400"/>
            <a:r>
              <a:rPr lang="en-US" sz="2000" dirty="0" smtClean="0"/>
              <a:t>Examining sets of results from SQL queries</a:t>
            </a:r>
          </a:p>
          <a:p>
            <a:pPr marL="933450" lvl="1" indent="-533400"/>
            <a:r>
              <a:rPr lang="en-US" sz="2000" dirty="0" smtClean="0"/>
              <a:t>Transaction management</a:t>
            </a:r>
          </a:p>
          <a:p>
            <a:pPr marL="933450" lvl="1" indent="-533400"/>
            <a:r>
              <a:rPr lang="en-US" sz="2000" dirty="0" smtClean="0"/>
              <a:t>Exception handling</a:t>
            </a:r>
          </a:p>
          <a:p>
            <a:pPr marL="533400" indent="-533400"/>
            <a:r>
              <a:rPr lang="en-US" dirty="0" smtClean="0"/>
              <a:t>Java application should  include the java.sql package:</a:t>
            </a:r>
          </a:p>
          <a:p>
            <a:pPr marL="933450" lvl="1" indent="-533400"/>
            <a:r>
              <a:rPr lang="en-US" dirty="0" smtClean="0">
                <a:solidFill>
                  <a:srgbClr val="FF0000"/>
                </a:solidFill>
              </a:rPr>
              <a:t>import java.sql.*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connect to the database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Load </a:t>
            </a:r>
            <a:r>
              <a:rPr lang="en-US" dirty="0"/>
              <a:t>the JDBC </a:t>
            </a:r>
            <a:r>
              <a:rPr lang="en-US" dirty="0" smtClean="0"/>
              <a:t>driver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Connect </a:t>
            </a:r>
            <a:r>
              <a:rPr lang="en-US" dirty="0"/>
              <a:t>to the data source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Execute SQL </a:t>
            </a:r>
            <a:r>
              <a:rPr lang="en-US" dirty="0" smtClean="0"/>
              <a:t>statements  (use </a:t>
            </a:r>
            <a:r>
              <a:rPr lang="en-US" dirty="0" err="1" smtClean="0"/>
              <a:t>ResultSet</a:t>
            </a:r>
            <a:r>
              <a:rPr lang="en-US" dirty="0" smtClean="0"/>
              <a:t>)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useful links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http://msdn.microsoft.com/en-us/library/tw738475.aspx</a:t>
            </a:r>
          </a:p>
          <a:p>
            <a:r>
              <a:rPr lang="en-US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://www.w3schools.com/ado/default.asp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http://www.w3schools.com/php/default.asp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Loading the JDBC driver - JDBC </a:t>
            </a:r>
            <a:r>
              <a:rPr lang="en-US" dirty="0"/>
              <a:t>Driver Management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076700"/>
          </a:xfrm>
        </p:spPr>
        <p:txBody>
          <a:bodyPr/>
          <a:lstStyle/>
          <a:p>
            <a:r>
              <a:rPr lang="en-US" dirty="0"/>
              <a:t>All drivers are managed by the </a:t>
            </a:r>
            <a:r>
              <a:rPr lang="en-US" dirty="0" err="1" smtClean="0">
                <a:solidFill>
                  <a:srgbClr val="FF0000"/>
                </a:solidFill>
              </a:rPr>
              <a:t>Drivermanager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class, which has methods to dynamically add/delete drivers</a:t>
            </a:r>
            <a:endParaRPr lang="en-US" dirty="0"/>
          </a:p>
          <a:p>
            <a:r>
              <a:rPr lang="en-US" dirty="0"/>
              <a:t>Loading a JDBC driver:</a:t>
            </a:r>
          </a:p>
          <a:p>
            <a:pPr lvl="1"/>
            <a:r>
              <a:rPr lang="en-US" dirty="0"/>
              <a:t>In the Java code:</a:t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  <a:latin typeface="Arial Unicode MS" pitchFamily="34" charset="-128"/>
              </a:rPr>
              <a:t>Class.forName</a:t>
            </a:r>
            <a:r>
              <a:rPr lang="en-US" dirty="0">
                <a:latin typeface="Arial Unicode MS" pitchFamily="34" charset="-128"/>
              </a:rPr>
              <a:t>(“oracle/</a:t>
            </a:r>
            <a:r>
              <a:rPr lang="en-US" dirty="0" err="1">
                <a:latin typeface="Arial Unicode MS" pitchFamily="34" charset="-128"/>
              </a:rPr>
              <a:t>jdbc.driver.Oracledriver</a:t>
            </a:r>
            <a:r>
              <a:rPr lang="en-US" dirty="0" smtClean="0">
                <a:latin typeface="Arial Unicode MS" pitchFamily="34" charset="-128"/>
              </a:rPr>
              <a:t>”);</a:t>
            </a:r>
          </a:p>
          <a:p>
            <a:pPr lvl="2">
              <a:buNone/>
            </a:pPr>
            <a:r>
              <a:rPr lang="en-US" sz="1400" dirty="0" smtClean="0"/>
              <a:t>(for SQL server) Driver d = (Driver)</a:t>
            </a:r>
            <a:r>
              <a:rPr lang="en-US" sz="1400" dirty="0" err="1" smtClean="0"/>
              <a:t>Class.forName</a:t>
            </a:r>
            <a:r>
              <a:rPr lang="en-US" sz="1400" dirty="0" smtClean="0"/>
              <a:t>("</a:t>
            </a:r>
            <a:r>
              <a:rPr lang="en-US" sz="1400" dirty="0" err="1" smtClean="0"/>
              <a:t>com.microsoft.jdbc.sqlserver.SQLServerDriver</a:t>
            </a:r>
            <a:r>
              <a:rPr lang="en-US" sz="1400" dirty="0" smtClean="0"/>
              <a:t>").</a:t>
            </a:r>
            <a:r>
              <a:rPr lang="en-US" sz="1400" dirty="0" err="1" smtClean="0"/>
              <a:t>newInstance</a:t>
            </a:r>
            <a:r>
              <a:rPr lang="en-US" sz="1400" dirty="0" smtClean="0"/>
              <a:t>();</a:t>
            </a:r>
            <a:endParaRPr lang="en-US" sz="1400" dirty="0" smtClean="0">
              <a:latin typeface="Arial Unicode MS" pitchFamily="34" charset="-128"/>
            </a:endParaRPr>
          </a:p>
          <a:p>
            <a:pPr lvl="2"/>
            <a:r>
              <a:rPr lang="en-US" dirty="0" smtClean="0">
                <a:latin typeface="Arial Unicode MS" pitchFamily="34" charset="-128"/>
              </a:rPr>
              <a:t>This will automatically register the driver</a:t>
            </a:r>
            <a:endParaRPr lang="en-US" dirty="0">
              <a:latin typeface="Arial Unicode MS" pitchFamily="34" charset="-128"/>
            </a:endParaRPr>
          </a:p>
          <a:p>
            <a:pPr lvl="1"/>
            <a:r>
              <a:rPr lang="en-US" dirty="0" smtClean="0"/>
              <a:t>Alternatively, when </a:t>
            </a:r>
            <a:r>
              <a:rPr lang="en-US" dirty="0"/>
              <a:t>starting the Java </a:t>
            </a:r>
            <a:r>
              <a:rPr lang="en-US" dirty="0" smtClean="0"/>
              <a:t>application include on the command line: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 Unicode MS" pitchFamily="34" charset="-128"/>
              </a:rPr>
              <a:t>-</a:t>
            </a:r>
            <a:r>
              <a:rPr lang="en-US" dirty="0" err="1">
                <a:latin typeface="Arial Unicode MS" pitchFamily="34" charset="-128"/>
              </a:rPr>
              <a:t>Djdbc.drivers</a:t>
            </a:r>
            <a:r>
              <a:rPr lang="en-US" dirty="0">
                <a:latin typeface="Arial Unicode MS" pitchFamily="34" charset="-128"/>
              </a:rPr>
              <a:t>=oracle/</a:t>
            </a:r>
            <a:r>
              <a:rPr lang="en-US" dirty="0" err="1">
                <a:latin typeface="Arial Unicode MS" pitchFamily="34" charset="-128"/>
              </a:rPr>
              <a:t>jdbc.driver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81000" y="3048000"/>
            <a:ext cx="8305800" cy="2514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8153400" y="8382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Connections </a:t>
            </a:r>
            <a:r>
              <a:rPr lang="en-US" dirty="0"/>
              <a:t>in JDBC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5900"/>
            <a:ext cx="7772400" cy="407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interact with a data source through sessions. Each connection identifies a logical session.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Connections are specified through a JDBC URL, a URL that uses the </a:t>
            </a:r>
            <a:r>
              <a:rPr lang="en-US" sz="2400" dirty="0" err="1" smtClean="0"/>
              <a:t>jdbc</a:t>
            </a:r>
            <a:r>
              <a:rPr lang="en-US" sz="2400" dirty="0" smtClean="0"/>
              <a:t> protocol: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jdbc</a:t>
            </a:r>
            <a:r>
              <a:rPr lang="en-US" sz="2400" dirty="0"/>
              <a:t>:&lt;</a:t>
            </a:r>
            <a:r>
              <a:rPr lang="en-US" sz="2400" dirty="0" err="1"/>
              <a:t>subprotocol</a:t>
            </a:r>
            <a:r>
              <a:rPr lang="en-US" sz="2400" dirty="0"/>
              <a:t>&gt;:&lt;</a:t>
            </a:r>
            <a:r>
              <a:rPr lang="en-US" sz="2400" dirty="0" err="1"/>
              <a:t>otherParameters</a:t>
            </a:r>
            <a:r>
              <a:rPr lang="en-US" sz="2400" dirty="0"/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Example: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String </a:t>
            </a:r>
            <a:r>
              <a:rPr lang="en-US" sz="2000" dirty="0" err="1">
                <a:latin typeface="Arial Unicode MS" pitchFamily="34" charset="-128"/>
              </a:rPr>
              <a:t>url</a:t>
            </a:r>
            <a:r>
              <a:rPr lang="en-US" sz="2000" dirty="0">
                <a:latin typeface="Arial Unicode MS" pitchFamily="34" charset="-128"/>
              </a:rPr>
              <a:t>=“jdbc:oracle:www.bookstore.com:3083”;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Connection con;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try{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	con = </a:t>
            </a:r>
            <a:r>
              <a:rPr lang="en-US" sz="2000" dirty="0" err="1" smtClean="0">
                <a:solidFill>
                  <a:srgbClr val="FF0000"/>
                </a:solidFill>
                <a:latin typeface="Arial Unicode MS" pitchFamily="34" charset="-128"/>
              </a:rPr>
              <a:t>DriverManager</a:t>
            </a:r>
            <a:r>
              <a:rPr lang="en-US" sz="2000" dirty="0" err="1" smtClean="0">
                <a:latin typeface="Arial Unicode MS" pitchFamily="34" charset="-128"/>
              </a:rPr>
              <a:t>.getConnection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dirty="0" err="1" smtClean="0">
                <a:latin typeface="Arial Unicode MS" pitchFamily="34" charset="-128"/>
              </a:rPr>
              <a:t>url,userId,password</a:t>
            </a:r>
            <a:r>
              <a:rPr lang="en-US" sz="20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} </a:t>
            </a:r>
            <a:endParaRPr lang="en-US" sz="2000" dirty="0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catch (</a:t>
            </a:r>
            <a:r>
              <a:rPr lang="en-US" sz="2000" dirty="0" err="1" smtClean="0">
                <a:latin typeface="Arial Unicode MS" pitchFamily="34" charset="-128"/>
              </a:rPr>
              <a:t>SQLException</a:t>
            </a:r>
            <a:r>
              <a:rPr lang="en-US" sz="2000" dirty="0" smtClean="0">
                <a:latin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</a:rPr>
              <a:t>excpt</a:t>
            </a:r>
            <a:r>
              <a:rPr lang="en-US" sz="2000" dirty="0" smtClean="0">
                <a:latin typeface="Arial Unicode MS" pitchFamily="34" charset="-128"/>
              </a:rPr>
              <a:t>) </a:t>
            </a:r>
            <a:r>
              <a:rPr lang="en-US" sz="2000" dirty="0">
                <a:latin typeface="Arial Unicode MS" pitchFamily="34" charset="-128"/>
              </a:rPr>
              <a:t>{ …}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4800" y="4343400"/>
            <a:ext cx="80772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JDBC URL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0767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jdbc:oracle</a:t>
            </a:r>
            <a:r>
              <a:rPr lang="en-US" dirty="0" smtClean="0"/>
              <a:t>:&lt;</a:t>
            </a:r>
            <a:r>
              <a:rPr lang="en-US" dirty="0" err="1" smtClean="0"/>
              <a:t>drivertype</a:t>
            </a:r>
            <a:r>
              <a:rPr lang="en-US" dirty="0" smtClean="0"/>
              <a:t>&gt;:@&lt;hostname&gt;:&lt;port&gt;:&lt;</a:t>
            </a:r>
            <a:r>
              <a:rPr lang="en-US" dirty="0" err="1" smtClean="0"/>
              <a:t>database_sid</a:t>
            </a:r>
            <a:r>
              <a:rPr lang="en-US" dirty="0" smtClean="0"/>
              <a:t>&gt; </a:t>
            </a:r>
          </a:p>
          <a:p>
            <a:pPr lvl="2">
              <a:buNone/>
            </a:pPr>
            <a:r>
              <a:rPr lang="en-US" sz="1200" dirty="0" smtClean="0"/>
              <a:t> &lt;</a:t>
            </a:r>
            <a:r>
              <a:rPr lang="en-US" sz="1200" dirty="0" err="1" smtClean="0"/>
              <a:t>drivertype</a:t>
            </a:r>
            <a:r>
              <a:rPr lang="en-US" sz="1200" dirty="0" smtClean="0"/>
              <a:t>&gt; - can be either "thin" or "</a:t>
            </a:r>
            <a:r>
              <a:rPr lang="en-US" sz="1200" dirty="0" err="1" smtClean="0"/>
              <a:t>oci</a:t>
            </a:r>
            <a:r>
              <a:rPr lang="en-US" sz="1200" dirty="0" smtClean="0"/>
              <a:t>" (thick) [</a:t>
            </a:r>
            <a:r>
              <a:rPr lang="en-US" sz="1200" dirty="0" err="1" smtClean="0"/>
              <a:t>oci</a:t>
            </a:r>
            <a:r>
              <a:rPr lang="en-US" sz="1200" dirty="0" smtClean="0"/>
              <a:t> - Oracle Call Interface, version of </a:t>
            </a:r>
            <a:r>
              <a:rPr lang="en-US" sz="1200" dirty="0" err="1" smtClean="0"/>
              <a:t>oci</a:t>
            </a:r>
            <a:r>
              <a:rPr lang="en-US" sz="1200" dirty="0" smtClean="0"/>
              <a:t> can also be appended , oci8 - Oracle 8 DB version] </a:t>
            </a:r>
          </a:p>
          <a:p>
            <a:pPr lvl="2">
              <a:buNone/>
            </a:pPr>
            <a:r>
              <a:rPr lang="en-US" sz="1200" dirty="0" smtClean="0"/>
              <a:t>      &lt;hostname&gt; - The machine name where the database is running (IP address can also be used). </a:t>
            </a:r>
          </a:p>
          <a:p>
            <a:pPr lvl="2">
              <a:buNone/>
            </a:pPr>
            <a:r>
              <a:rPr lang="en-US" sz="1200" dirty="0" smtClean="0"/>
              <a:t>      &lt;port&gt;         -  The port number where the database listener is running </a:t>
            </a:r>
          </a:p>
          <a:p>
            <a:pPr lvl="2">
              <a:buNone/>
            </a:pPr>
            <a:r>
              <a:rPr lang="en-US" sz="1200" dirty="0" smtClean="0"/>
              <a:t>      &lt;</a:t>
            </a:r>
            <a:r>
              <a:rPr lang="en-US" sz="1200" dirty="0" err="1" smtClean="0"/>
              <a:t>database_sid</a:t>
            </a:r>
            <a:r>
              <a:rPr lang="en-US" sz="1200" dirty="0" smtClean="0"/>
              <a:t>&gt;  - The database SID of database </a:t>
            </a:r>
          </a:p>
          <a:p>
            <a:r>
              <a:rPr lang="en-US" dirty="0" smtClean="0"/>
              <a:t> Example : </a:t>
            </a:r>
            <a:r>
              <a:rPr lang="en-US" dirty="0" err="1" smtClean="0"/>
              <a:t>jdbc:oracle:thin</a:t>
            </a:r>
            <a:r>
              <a:rPr lang="en-US" dirty="0" smtClean="0"/>
              <a:t>:@10.185.13.158:1521:ora9i </a:t>
            </a:r>
          </a:p>
          <a:p>
            <a:pPr lvl="1"/>
            <a:r>
              <a:rPr lang="en-US" sz="2000" dirty="0" smtClean="0"/>
              <a:t>here 10.185.13.158 - The IP address of machine where db is running </a:t>
            </a:r>
          </a:p>
          <a:p>
            <a:pPr lvl="1"/>
            <a:r>
              <a:rPr lang="en-US" sz="2000" dirty="0" smtClean="0"/>
              <a:t> 1521 - Port where db listener is running </a:t>
            </a:r>
          </a:p>
          <a:p>
            <a:pPr lvl="1"/>
            <a:r>
              <a:rPr lang="en-US" sz="2000" dirty="0" smtClean="0"/>
              <a:t>ora9i - The Database SID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0" y="11430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FYI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 Class Interface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61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</a:rPr>
              <a:t>public </a:t>
            </a:r>
            <a:r>
              <a:rPr lang="en-US" sz="2400" dirty="0" err="1">
                <a:latin typeface="Arial Unicode MS" pitchFamily="34" charset="-128"/>
              </a:rPr>
              <a:t>int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getTransactionIsolation</a:t>
            </a:r>
            <a:r>
              <a:rPr lang="en-US" sz="2400" dirty="0">
                <a:latin typeface="Arial Unicode MS" pitchFamily="34" charset="-128"/>
              </a:rPr>
              <a:t>()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dirty="0">
                <a:latin typeface="Arial Unicode MS" pitchFamily="34" charset="-128"/>
              </a:rPr>
              <a:t>void </a:t>
            </a:r>
            <a:r>
              <a:rPr lang="en-US" sz="2400" dirty="0" err="1">
                <a:latin typeface="Arial Unicode MS" pitchFamily="34" charset="-128"/>
              </a:rPr>
              <a:t>setTransactionIsolation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dirty="0" err="1">
                <a:latin typeface="Arial Unicode MS" pitchFamily="34" charset="-128"/>
              </a:rPr>
              <a:t>int</a:t>
            </a:r>
            <a:r>
              <a:rPr lang="en-US" sz="2400" dirty="0">
                <a:latin typeface="Arial Unicode MS" pitchFamily="34" charset="-128"/>
              </a:rPr>
              <a:t> level)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Sets isolation level for the current connection</a:t>
            </a:r>
            <a:r>
              <a:rPr lang="en-US" sz="2400" dirty="0" smtClean="0"/>
              <a:t>.  Manages how changes are visible to other concurrent transactions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</a:rPr>
              <a:t>public </a:t>
            </a:r>
            <a:r>
              <a:rPr lang="en-US" sz="2400" dirty="0" err="1">
                <a:latin typeface="Arial Unicode MS" pitchFamily="34" charset="-128"/>
              </a:rPr>
              <a:t>boolean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getReadOnly</a:t>
            </a:r>
            <a:r>
              <a:rPr lang="en-US" sz="2400" dirty="0">
                <a:latin typeface="Arial Unicode MS" pitchFamily="34" charset="-128"/>
              </a:rPr>
              <a:t>()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dirty="0">
                <a:latin typeface="Arial Unicode MS" pitchFamily="34" charset="-128"/>
              </a:rPr>
              <a:t>void </a:t>
            </a:r>
            <a:r>
              <a:rPr lang="en-US" sz="2400" dirty="0" err="1">
                <a:latin typeface="Arial Unicode MS" pitchFamily="34" charset="-128"/>
              </a:rPr>
              <a:t>setReadOnly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dirty="0" err="1">
                <a:latin typeface="Arial Unicode MS" pitchFamily="34" charset="-128"/>
              </a:rPr>
              <a:t>boolean</a:t>
            </a:r>
            <a:r>
              <a:rPr lang="en-US" sz="2400" dirty="0">
                <a:latin typeface="Arial Unicode MS" pitchFamily="34" charset="-128"/>
              </a:rPr>
              <a:t> b)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Specifies whether transactions in this connection are read-only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</a:rPr>
              <a:t>public </a:t>
            </a:r>
            <a:r>
              <a:rPr lang="en-US" sz="2400" dirty="0" err="1">
                <a:latin typeface="Arial Unicode MS" pitchFamily="34" charset="-128"/>
              </a:rPr>
              <a:t>boolean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getAutoCommit</a:t>
            </a:r>
            <a:r>
              <a:rPr lang="en-US" sz="2400" dirty="0">
                <a:latin typeface="Arial Unicode MS" pitchFamily="34" charset="-128"/>
              </a:rPr>
              <a:t>() </a:t>
            </a:r>
            <a:r>
              <a:rPr lang="en-US" sz="2400" dirty="0"/>
              <a:t>and</a:t>
            </a:r>
            <a:r>
              <a:rPr lang="en-US" sz="2400" dirty="0">
                <a:latin typeface="Arial Unicode MS" pitchFamily="34" charset="-128"/>
              </a:rPr>
              <a:t/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void </a:t>
            </a:r>
            <a:r>
              <a:rPr lang="en-US" sz="2400" dirty="0" err="1">
                <a:latin typeface="Arial Unicode MS" pitchFamily="34" charset="-128"/>
              </a:rPr>
              <a:t>setAutoCommit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dirty="0" err="1">
                <a:latin typeface="Arial Unicode MS" pitchFamily="34" charset="-128"/>
              </a:rPr>
              <a:t>boolean</a:t>
            </a:r>
            <a:r>
              <a:rPr lang="en-US" sz="2400" dirty="0">
                <a:latin typeface="Arial Unicode MS" pitchFamily="34" charset="-128"/>
              </a:rPr>
              <a:t> b)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/>
              <a:t>If </a:t>
            </a:r>
            <a:r>
              <a:rPr lang="en-US" sz="2400" dirty="0" err="1"/>
              <a:t>autocommit</a:t>
            </a:r>
            <a:r>
              <a:rPr lang="en-US" sz="2400" dirty="0"/>
              <a:t> is set, then each SQL statement is considered its own transaction. Otherwise, a transaction is committed using </a:t>
            </a:r>
            <a:r>
              <a:rPr lang="en-US" sz="2400" dirty="0">
                <a:latin typeface="Arial Unicode MS" pitchFamily="34" charset="-128"/>
              </a:rPr>
              <a:t>commit()</a:t>
            </a:r>
            <a:r>
              <a:rPr lang="en-US" sz="2400" dirty="0"/>
              <a:t>, or aborted using </a:t>
            </a:r>
            <a:r>
              <a:rPr lang="en-US" sz="2400" dirty="0">
                <a:latin typeface="Arial Unicode MS" pitchFamily="34" charset="-128"/>
              </a:rPr>
              <a:t>rollback()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pitchFamily="34" charset="-128"/>
              </a:rPr>
              <a:t>public </a:t>
            </a:r>
            <a:r>
              <a:rPr lang="en-US" sz="2400" dirty="0" err="1">
                <a:latin typeface="Arial Unicode MS" pitchFamily="34" charset="-128"/>
              </a:rPr>
              <a:t>boolean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isClosed</a:t>
            </a:r>
            <a:r>
              <a:rPr lang="en-US" sz="2400" dirty="0">
                <a:latin typeface="Arial Unicode MS" pitchFamily="34" charset="-128"/>
              </a:rPr>
              <a:t>()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Checks whether connection is still open.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0" y="11430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FYI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Executing </a:t>
            </a:r>
            <a:r>
              <a:rPr lang="en-US" dirty="0"/>
              <a:t>SQL Statements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57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Three different ways of executing SQL statements: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 Unicode MS" pitchFamily="34" charset="-128"/>
              </a:rPr>
              <a:t>Statement</a:t>
            </a:r>
            <a:r>
              <a:rPr lang="en-US" dirty="0"/>
              <a:t> (both static and dynamic SQL statements)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  <a:latin typeface="Arial Unicode MS" pitchFamily="34" charset="-128"/>
              </a:rPr>
              <a:t>PreparedStatement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(dynamic </a:t>
            </a:r>
            <a:r>
              <a:rPr lang="en-US" dirty="0"/>
              <a:t>SQL statements)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  <a:latin typeface="Arial Unicode MS" pitchFamily="34" charset="-128"/>
              </a:rPr>
              <a:t>CallableStatment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(stored procedures)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Statement is the base class for the other two statement classes.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8001000" y="11430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PreparedStatement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57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Dynamically generates pre-complied SQL code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Can have parameters but structure is fixed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Values </a:t>
            </a:r>
            <a:r>
              <a:rPr lang="en-US" dirty="0"/>
              <a:t>of parameters are determined at </a:t>
            </a:r>
            <a:r>
              <a:rPr lang="en-US" dirty="0" smtClean="0"/>
              <a:t>run-time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8077200" y="4572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 example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handout on driver based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04900"/>
          </a:xfrm>
        </p:spPr>
        <p:txBody>
          <a:bodyPr/>
          <a:lstStyle/>
          <a:p>
            <a:r>
              <a:rPr lang="en-US" dirty="0" smtClean="0"/>
              <a:t>Example: Executing Prepared SQL Statements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String </a:t>
            </a:r>
            <a:r>
              <a:rPr lang="en-US" sz="2400" dirty="0" err="1">
                <a:latin typeface="Arial Unicode MS" pitchFamily="34" charset="-128"/>
              </a:rPr>
              <a:t>sql</a:t>
            </a:r>
            <a:r>
              <a:rPr lang="en-US" sz="2400" dirty="0">
                <a:latin typeface="Arial Unicode MS" pitchFamily="34" charset="-128"/>
              </a:rPr>
              <a:t>=“INSERT INTO Sailors VALUES(?,?,?,?)”;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rgbClr val="FF0000"/>
                </a:solidFill>
                <a:latin typeface="Arial Unicode MS" pitchFamily="34" charset="-128"/>
              </a:rPr>
              <a:t>PreparedStatment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pstmt</a:t>
            </a:r>
            <a:r>
              <a:rPr lang="en-US" sz="2400" dirty="0">
                <a:latin typeface="Arial Unicode MS" pitchFamily="34" charset="-128"/>
              </a:rPr>
              <a:t>=</a:t>
            </a:r>
            <a:r>
              <a:rPr lang="en-US" sz="2400" dirty="0" err="1">
                <a:latin typeface="Arial Unicode MS" pitchFamily="34" charset="-128"/>
              </a:rPr>
              <a:t>con.</a:t>
            </a:r>
            <a:r>
              <a:rPr lang="en-US" sz="2400" dirty="0" err="1">
                <a:solidFill>
                  <a:srgbClr val="FF0000"/>
                </a:solidFill>
                <a:latin typeface="Arial Unicode MS" pitchFamily="34" charset="-128"/>
              </a:rPr>
              <a:t>prepareStatement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dirty="0" err="1">
                <a:latin typeface="Arial Unicode MS" pitchFamily="34" charset="-128"/>
              </a:rPr>
              <a:t>sql</a:t>
            </a:r>
            <a:r>
              <a:rPr lang="en-US" sz="24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pstmt.clearParameters</a:t>
            </a:r>
            <a:r>
              <a:rPr lang="en-US" sz="24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pstmt.setInt</a:t>
            </a:r>
            <a:r>
              <a:rPr lang="en-US" sz="2400" dirty="0">
                <a:latin typeface="Arial Unicode MS" pitchFamily="34" charset="-128"/>
              </a:rPr>
              <a:t>(1,sid);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pstmt.setString</a:t>
            </a:r>
            <a:r>
              <a:rPr lang="en-US" sz="2400" dirty="0">
                <a:latin typeface="Arial Unicode MS" pitchFamily="34" charset="-128"/>
              </a:rPr>
              <a:t>(2,sname);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pstmt.setInt</a:t>
            </a:r>
            <a:r>
              <a:rPr lang="en-US" sz="2400" dirty="0">
                <a:latin typeface="Arial Unicode MS" pitchFamily="34" charset="-128"/>
              </a:rPr>
              <a:t>(3, rating);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pstmt.setFloat</a:t>
            </a:r>
            <a:r>
              <a:rPr lang="en-US" sz="2400" dirty="0">
                <a:latin typeface="Arial Unicode MS" pitchFamily="34" charset="-128"/>
              </a:rPr>
              <a:t>(4,age);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//  </a:t>
            </a:r>
            <a:r>
              <a:rPr lang="en-US" sz="1600" dirty="0" smtClean="0">
                <a:latin typeface="Arial Unicode MS" pitchFamily="34" charset="-128"/>
              </a:rPr>
              <a:t>There are different ways for submitting the query string to the data source </a:t>
            </a:r>
            <a:endParaRPr lang="en-US" sz="2000" dirty="0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// </a:t>
            </a:r>
            <a:r>
              <a:rPr lang="en-US" sz="1800" dirty="0" smtClean="0">
                <a:latin typeface="Arial Unicode MS" pitchFamily="34" charset="-128"/>
              </a:rPr>
              <a:t>If we </a:t>
            </a:r>
            <a:r>
              <a:rPr lang="en-US" sz="1800" dirty="0">
                <a:latin typeface="Arial Unicode MS" pitchFamily="34" charset="-128"/>
              </a:rPr>
              <a:t>know that no rows are returned, </a:t>
            </a:r>
            <a:r>
              <a:rPr lang="en-US" sz="1800" dirty="0" smtClean="0">
                <a:latin typeface="Arial Unicode MS" pitchFamily="34" charset="-128"/>
              </a:rPr>
              <a:t>we can use </a:t>
            </a:r>
            <a:r>
              <a:rPr lang="en-US" sz="1800" dirty="0" err="1" smtClean="0">
                <a:latin typeface="Arial Unicode MS" pitchFamily="34" charset="-128"/>
              </a:rPr>
              <a:t>executeUpdate</a:t>
            </a:r>
            <a:r>
              <a:rPr lang="en-US" sz="1800" dirty="0">
                <a:latin typeface="Arial Unicode MS" pitchFamily="34" charset="-128"/>
              </a:rPr>
              <a:t>()</a:t>
            </a:r>
            <a:endParaRPr lang="en-U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int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numRows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dirty="0" err="1">
                <a:latin typeface="Arial Unicode MS" pitchFamily="34" charset="-128"/>
              </a:rPr>
              <a:t>pstmt.</a:t>
            </a:r>
            <a:r>
              <a:rPr lang="en-US" sz="2400" dirty="0" err="1">
                <a:solidFill>
                  <a:srgbClr val="FF0000"/>
                </a:solidFill>
                <a:latin typeface="Arial Unicode MS" pitchFamily="34" charset="-128"/>
              </a:rPr>
              <a:t>executeUpdate</a:t>
            </a:r>
            <a:r>
              <a:rPr lang="en-US" sz="24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3505200" y="1828800"/>
            <a:ext cx="335280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10800000" flipV="1">
            <a:off x="4419600" y="1905000"/>
            <a:ext cx="25908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0800000" flipV="1">
            <a:off x="3962400" y="1905000"/>
            <a:ext cx="3429000" cy="182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3962400" y="1828800"/>
            <a:ext cx="3733800" cy="2286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5-Point Star 7"/>
          <p:cNvSpPr/>
          <p:nvPr/>
        </p:nvSpPr>
        <p:spPr bwMode="auto">
          <a:xfrm>
            <a:off x="8077200" y="4572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7696200" cy="2819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9946" y="3200400"/>
            <a:ext cx="263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Preparing statement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60252" y="601980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Executing statement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81000" y="5334000"/>
            <a:ext cx="59436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ExecuteQuery</a:t>
            </a:r>
            <a:r>
              <a:rPr lang="en-US" dirty="0" smtClean="0"/>
              <a:t> &amp; </a:t>
            </a:r>
            <a:r>
              <a:rPr lang="en-US" dirty="0" err="1" smtClean="0"/>
              <a:t>ResultSets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391400" cy="407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Arial Unicode MS" pitchFamily="34" charset="-128"/>
              </a:rPr>
              <a:t>PreparedStatement.executeUpdate</a:t>
            </a:r>
            <a:r>
              <a:rPr lang="en-US" sz="2400" dirty="0"/>
              <a:t> only returns the number of affected records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 Unicode MS" pitchFamily="34" charset="-128"/>
              </a:rPr>
              <a:t>PreparedStatement.</a:t>
            </a:r>
            <a:r>
              <a:rPr lang="en-US" sz="2400" dirty="0" err="1">
                <a:solidFill>
                  <a:srgbClr val="FF0000"/>
                </a:solidFill>
                <a:latin typeface="Arial Unicode MS" pitchFamily="34" charset="-128"/>
              </a:rPr>
              <a:t>executeQuery</a:t>
            </a:r>
            <a:r>
              <a:rPr lang="en-US" sz="2400" dirty="0"/>
              <a:t> returns data, encapsulated in a </a:t>
            </a:r>
            <a:r>
              <a:rPr lang="en-US" sz="2400" dirty="0" err="1">
                <a:latin typeface="Arial Unicode MS" pitchFamily="34" charset="-128"/>
              </a:rPr>
              <a:t>ResultSet</a:t>
            </a:r>
            <a:r>
              <a:rPr lang="en-US" sz="2400" dirty="0"/>
              <a:t> object (a cursor)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Statement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pstmt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 = NULL;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Pstmt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 =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con.createStatement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 Unicode MS" pitchFamily="34" charset="-128"/>
              </a:rPr>
              <a:t>ResultSet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rs</a:t>
            </a:r>
            <a:r>
              <a:rPr lang="en-US" sz="2400" dirty="0">
                <a:latin typeface="Arial Unicode MS" pitchFamily="34" charset="-128"/>
              </a:rPr>
              <a:t>=</a:t>
            </a:r>
            <a:r>
              <a:rPr lang="en-US" sz="2400" dirty="0" err="1">
                <a:latin typeface="Arial Unicode MS" pitchFamily="34" charset="-128"/>
              </a:rPr>
              <a:t>pstmt.</a:t>
            </a:r>
            <a:r>
              <a:rPr lang="en-US" sz="2400" dirty="0" err="1">
                <a:solidFill>
                  <a:srgbClr val="FF0000"/>
                </a:solidFill>
                <a:latin typeface="Arial Unicode MS" pitchFamily="34" charset="-128"/>
              </a:rPr>
              <a:t>executeQuery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dirty="0" err="1">
                <a:latin typeface="Arial Unicode MS" pitchFamily="34" charset="-128"/>
              </a:rPr>
              <a:t>sql</a:t>
            </a:r>
            <a:r>
              <a:rPr lang="en-US" sz="24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// </a:t>
            </a:r>
            <a:r>
              <a:rPr lang="en-US" sz="2400" dirty="0" err="1">
                <a:latin typeface="Arial Unicode MS" pitchFamily="34" charset="-128"/>
              </a:rPr>
              <a:t>rs</a:t>
            </a:r>
            <a:r>
              <a:rPr lang="en-US" sz="2400" dirty="0">
                <a:latin typeface="Arial Unicode MS" pitchFamily="34" charset="-128"/>
              </a:rPr>
              <a:t> is now a cursor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While (</a:t>
            </a:r>
            <a:r>
              <a:rPr lang="en-US" sz="2400" dirty="0" err="1">
                <a:latin typeface="Arial Unicode MS" pitchFamily="34" charset="-128"/>
              </a:rPr>
              <a:t>rs.next</a:t>
            </a:r>
            <a:r>
              <a:rPr lang="en-US" sz="2400" dirty="0">
                <a:latin typeface="Arial Unicode MS" pitchFamily="34" charset="-128"/>
              </a:rPr>
              <a:t>())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  // process the data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}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8153400" y="9144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71600" y="4572000"/>
            <a:ext cx="61722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14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Declaring cursor in java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1" y="5486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Executing query returning multiple rows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4876800" y="5029200"/>
            <a:ext cx="6858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14400" y="4876800"/>
            <a:ext cx="609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1295400" y="5486400"/>
            <a:ext cx="3124200" cy="1143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6172200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cursor content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3505200" y="5867400"/>
            <a:ext cx="9906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Callable Statement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/>
              <a:t>JDBC: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CallableStatement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cstmt</a:t>
            </a:r>
            <a:r>
              <a:rPr lang="en-US" sz="2400" dirty="0">
                <a:latin typeface="Arial Unicode MS" pitchFamily="34" charset="-128"/>
              </a:rPr>
              <a:t>=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 err="1">
                <a:latin typeface="Arial Unicode MS" pitchFamily="34" charset="-128"/>
              </a:rPr>
              <a:t>con.prepareCall</a:t>
            </a:r>
            <a:r>
              <a:rPr lang="en-US" sz="2400" dirty="0">
                <a:latin typeface="Arial Unicode MS" pitchFamily="34" charset="-128"/>
              </a:rPr>
              <a:t>(“{call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});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ResultSet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rs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dirty="0" err="1">
                <a:latin typeface="Arial Unicode MS" pitchFamily="34" charset="-128"/>
              </a:rPr>
              <a:t>cstmt.executeQuery</a:t>
            </a:r>
            <a:r>
              <a:rPr lang="en-US" sz="2400" dirty="0">
                <a:latin typeface="Arial Unicode MS" pitchFamily="34" charset="-128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while (</a:t>
            </a:r>
            <a:r>
              <a:rPr lang="en-US" sz="2400" dirty="0" err="1">
                <a:latin typeface="Arial Unicode MS" pitchFamily="34" charset="-128"/>
              </a:rPr>
              <a:t>rs.next</a:t>
            </a:r>
            <a:r>
              <a:rPr lang="en-US" sz="2400" dirty="0">
                <a:latin typeface="Arial Unicode MS" pitchFamily="34" charset="-128"/>
              </a:rPr>
              <a:t>()) {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   …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2667000"/>
            <a:ext cx="3810000" cy="1752600"/>
          </a:xfrm>
        </p:spPr>
        <p:txBody>
          <a:bodyPr/>
          <a:lstStyle/>
          <a:p>
            <a:r>
              <a:rPr lang="en-US" dirty="0" smtClean="0"/>
              <a:t>For calling Stored procedures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 bwMode="auto">
          <a:xfrm>
            <a:off x="7696200" y="6858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/>
              <a:t>Concepts covered in this lecture:</a:t>
            </a:r>
          </a:p>
          <a:p>
            <a:pPr>
              <a:lnSpc>
                <a:spcPct val="90000"/>
              </a:lnSpc>
            </a:pPr>
            <a:r>
              <a:rPr lang="en-US"/>
              <a:t>SQL in application code</a:t>
            </a:r>
          </a:p>
          <a:p>
            <a:pPr>
              <a:lnSpc>
                <a:spcPct val="90000"/>
              </a:lnSpc>
            </a:pPr>
            <a:r>
              <a:rPr lang="en-US"/>
              <a:t>Embedded SQL</a:t>
            </a:r>
          </a:p>
          <a:p>
            <a:pPr>
              <a:lnSpc>
                <a:spcPct val="90000"/>
              </a:lnSpc>
            </a:pPr>
            <a:r>
              <a:rPr lang="en-US"/>
              <a:t>Cursors</a:t>
            </a:r>
          </a:p>
          <a:p>
            <a:pPr>
              <a:lnSpc>
                <a:spcPct val="90000"/>
              </a:lnSpc>
            </a:pPr>
            <a:r>
              <a:rPr lang="en-US"/>
              <a:t>Dynamic SQL</a:t>
            </a:r>
          </a:p>
          <a:p>
            <a:pPr>
              <a:lnSpc>
                <a:spcPct val="90000"/>
              </a:lnSpc>
            </a:pPr>
            <a:r>
              <a:rPr lang="en-US"/>
              <a:t>JDBC</a:t>
            </a:r>
          </a:p>
          <a:p>
            <a:pPr>
              <a:lnSpc>
                <a:spcPct val="90000"/>
              </a:lnSpc>
            </a:pPr>
            <a:r>
              <a:rPr lang="en-US"/>
              <a:t>SQLJ</a:t>
            </a:r>
          </a:p>
          <a:p>
            <a:pPr>
              <a:lnSpc>
                <a:spcPct val="90000"/>
              </a:lnSpc>
            </a:pPr>
            <a:r>
              <a:rPr lang="en-US"/>
              <a:t>Stored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ResultSets (Contd.)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ResultSet is a very powerful cursor:</a:t>
            </a:r>
          </a:p>
          <a:p>
            <a:r>
              <a:rPr lang="en-US">
                <a:latin typeface="Arial Unicode MS" pitchFamily="34" charset="-128"/>
              </a:rPr>
              <a:t>previous()</a:t>
            </a:r>
            <a:r>
              <a:rPr lang="en-US"/>
              <a:t>: moves one row back</a:t>
            </a:r>
          </a:p>
          <a:p>
            <a:r>
              <a:rPr lang="en-US">
                <a:latin typeface="Arial Unicode MS" pitchFamily="34" charset="-128"/>
              </a:rPr>
              <a:t>absolute(int num)</a:t>
            </a:r>
            <a:r>
              <a:rPr lang="en-US"/>
              <a:t>: moves to the row with the specified number</a:t>
            </a:r>
          </a:p>
          <a:p>
            <a:r>
              <a:rPr lang="en-US">
                <a:latin typeface="Arial Unicode MS" pitchFamily="34" charset="-128"/>
              </a:rPr>
              <a:t>relative (int num)</a:t>
            </a:r>
            <a:r>
              <a:rPr lang="en-US"/>
              <a:t>: moves forward or backward</a:t>
            </a:r>
          </a:p>
          <a:p>
            <a:r>
              <a:rPr lang="en-US">
                <a:latin typeface="Arial Unicode MS" pitchFamily="34" charset="-128"/>
              </a:rPr>
              <a:t>first()</a:t>
            </a:r>
            <a:r>
              <a:rPr lang="en-US"/>
              <a:t> and </a:t>
            </a:r>
            <a:r>
              <a:rPr lang="en-US">
                <a:latin typeface="Arial Unicode MS" pitchFamily="34" charset="-128"/>
              </a:rPr>
              <a:t>last()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8229600" y="13716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Matching Java and SQL Data Types</a:t>
            </a:r>
          </a:p>
        </p:txBody>
      </p:sp>
      <p:graphicFrame>
        <p:nvGraphicFramePr>
          <p:cNvPr id="102458" name="Group 58"/>
          <p:cNvGraphicFramePr>
            <a:graphicFrameLocks noGrp="1"/>
          </p:cNvGraphicFramePr>
          <p:nvPr/>
        </p:nvGraphicFramePr>
        <p:xfrm>
          <a:off x="609600" y="1371600"/>
          <a:ext cx="7620000" cy="3700466"/>
        </p:xfrm>
        <a:graphic>
          <a:graphicData uri="http://schemas.openxmlformats.org/drawingml/2006/table">
            <a:tbl>
              <a:tblPr/>
              <a:tblGrid>
                <a:gridCol w="2008909"/>
                <a:gridCol w="2632364"/>
                <a:gridCol w="2978727"/>
              </a:tblGrid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SQL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Java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ResultSet get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Boolean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getBoolean()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VARCHAR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getDouble()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getDouble()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getInt()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getFloat()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java.sql.Date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getDate()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java.sql.Time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getTime()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TIMESTAMP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java.sql.TimeStamp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getTimestamp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rot="5400000">
            <a:off x="5715000" y="5181600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28600" y="53340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(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) methods are used to retrieve values from the current row of the query result referenced by the </a:t>
            </a:r>
            <a:r>
              <a:rPr lang="en-US" sz="2000" dirty="0" err="1" smtClean="0"/>
              <a:t>ResultSet</a:t>
            </a:r>
            <a:r>
              <a:rPr lang="en-US" sz="2000" dirty="0" smtClean="0"/>
              <a:t> object.</a:t>
            </a:r>
          </a:p>
          <a:p>
            <a:r>
              <a:rPr lang="en-US" sz="2000" dirty="0" smtClean="0"/>
              <a:t>There are two forms for each method: by column index or by column name.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048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Briefly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JDBC: Exceptions and Warnings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076700"/>
          </a:xfrm>
        </p:spPr>
        <p:txBody>
          <a:bodyPr/>
          <a:lstStyle/>
          <a:p>
            <a:r>
              <a:rPr lang="en-US" sz="2400" dirty="0" smtClean="0"/>
              <a:t>Similar to SQLSTATE in embedded SQL.  For error handling.</a:t>
            </a:r>
          </a:p>
          <a:p>
            <a:r>
              <a:rPr lang="en-US" sz="2400" dirty="0" smtClean="0"/>
              <a:t>Most </a:t>
            </a:r>
            <a:r>
              <a:rPr lang="en-US" sz="2400" dirty="0"/>
              <a:t>of java.sql can throw </a:t>
            </a:r>
            <a:r>
              <a:rPr lang="en-US" sz="2400" dirty="0" smtClean="0"/>
              <a:t>an </a:t>
            </a:r>
            <a:r>
              <a:rPr lang="en-US" sz="2400" dirty="0" err="1">
                <a:solidFill>
                  <a:srgbClr val="FF0000"/>
                </a:solidFill>
              </a:rPr>
              <a:t>SQLException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 an error occurs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supports the following methods:</a:t>
            </a:r>
          </a:p>
          <a:p>
            <a:pPr lvl="1"/>
            <a:r>
              <a:rPr lang="en-US" sz="2000" dirty="0" err="1" smtClean="0"/>
              <a:t>getMessage</a:t>
            </a:r>
            <a:r>
              <a:rPr lang="en-US" sz="2000" dirty="0" smtClean="0"/>
              <a:t>( )  </a:t>
            </a:r>
          </a:p>
          <a:p>
            <a:pPr lvl="1"/>
            <a:r>
              <a:rPr lang="en-US" sz="2000" dirty="0" err="1" smtClean="0"/>
              <a:t>getSQLState</a:t>
            </a:r>
            <a:r>
              <a:rPr lang="en-US" sz="2000" dirty="0" smtClean="0"/>
              <a:t>( )</a:t>
            </a:r>
          </a:p>
          <a:p>
            <a:pPr lvl="1"/>
            <a:r>
              <a:rPr lang="en-US" sz="2000" dirty="0" err="1" smtClean="0"/>
              <a:t>getNextException</a:t>
            </a:r>
            <a:r>
              <a:rPr lang="en-US" sz="2000" dirty="0" smtClean="0"/>
              <a:t>( )</a:t>
            </a:r>
            <a:endParaRPr lang="en-US" sz="2000" dirty="0"/>
          </a:p>
          <a:p>
            <a:r>
              <a:rPr lang="en-US" sz="2400" dirty="0" err="1">
                <a:solidFill>
                  <a:srgbClr val="FF0000"/>
                </a:solidFill>
              </a:rPr>
              <a:t>SQLWarning</a:t>
            </a:r>
            <a:r>
              <a:rPr lang="en-US" sz="2400" dirty="0"/>
              <a:t> is a subclass of </a:t>
            </a:r>
            <a:r>
              <a:rPr lang="en-US" sz="2400" dirty="0" err="1"/>
              <a:t>S</a:t>
            </a:r>
            <a:r>
              <a:rPr lang="en-US" sz="2400" dirty="0" err="1" smtClean="0"/>
              <a:t>QLException</a:t>
            </a:r>
            <a:r>
              <a:rPr lang="en-US" sz="2400" dirty="0"/>
              <a:t>; not as severe (they are not thrown and their existence has to be explicitly tested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Connection, statement, and </a:t>
            </a:r>
            <a:r>
              <a:rPr lang="en-US" sz="2000" dirty="0" err="1" smtClean="0"/>
              <a:t>resultSet</a:t>
            </a:r>
            <a:r>
              <a:rPr lang="en-US" sz="2000" dirty="0" smtClean="0"/>
              <a:t> objects all have a </a:t>
            </a:r>
            <a:r>
              <a:rPr lang="en-US" sz="2000" dirty="0" err="1" smtClean="0"/>
              <a:t>getWarnings</a:t>
            </a:r>
            <a:r>
              <a:rPr lang="en-US" sz="2000" dirty="0" smtClean="0"/>
              <a:t>( 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048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FYI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and Exceptions (Contd.)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10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try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stmt=</a:t>
            </a:r>
            <a:r>
              <a:rPr lang="en-US" sz="2000" dirty="0" err="1">
                <a:latin typeface="Arial Unicode MS" pitchFamily="34" charset="-128"/>
              </a:rPr>
              <a:t>con.createStatement</a:t>
            </a:r>
            <a:r>
              <a:rPr lang="en-US" sz="20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warning=</a:t>
            </a:r>
            <a:r>
              <a:rPr lang="en-US" sz="2000" dirty="0" err="1">
                <a:latin typeface="Arial Unicode MS" pitchFamily="34" charset="-128"/>
              </a:rPr>
              <a:t>con.getWarnings</a:t>
            </a:r>
            <a:r>
              <a:rPr lang="en-US" sz="20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while(warning != null)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  // handle </a:t>
            </a:r>
            <a:r>
              <a:rPr lang="en-US" sz="2000" dirty="0" err="1">
                <a:latin typeface="Arial Unicode MS" pitchFamily="34" charset="-128"/>
              </a:rPr>
              <a:t>SQLWarnings</a:t>
            </a:r>
            <a:r>
              <a:rPr lang="en-US" sz="20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  warning = </a:t>
            </a:r>
            <a:r>
              <a:rPr lang="en-US" sz="2000" dirty="0" err="1">
                <a:latin typeface="Arial Unicode MS" pitchFamily="34" charset="-128"/>
              </a:rPr>
              <a:t>warning.getNextWarning</a:t>
            </a:r>
            <a:r>
              <a:rPr lang="en-US" sz="2000" dirty="0">
                <a:latin typeface="Arial Unicode MS" pitchFamily="34" charset="-128"/>
              </a:rPr>
              <a:t>():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</a:t>
            </a:r>
            <a:r>
              <a:rPr lang="en-US" sz="2000" dirty="0" err="1">
                <a:latin typeface="Arial Unicode MS" pitchFamily="34" charset="-128"/>
              </a:rPr>
              <a:t>con.clearWarnings</a:t>
            </a:r>
            <a:r>
              <a:rPr lang="en-US" sz="20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</a:t>
            </a:r>
            <a:r>
              <a:rPr lang="en-US" sz="2000" dirty="0" err="1">
                <a:latin typeface="Arial Unicode MS" pitchFamily="34" charset="-128"/>
              </a:rPr>
              <a:t>stmt.executeUpdate</a:t>
            </a:r>
            <a:r>
              <a:rPr lang="en-US" sz="2000" dirty="0">
                <a:latin typeface="Arial Unicode MS" pitchFamily="34" charset="-128"/>
              </a:rPr>
              <a:t>(</a:t>
            </a:r>
            <a:r>
              <a:rPr lang="en-US" sz="2000" dirty="0" err="1">
                <a:latin typeface="Arial Unicode MS" pitchFamily="34" charset="-128"/>
              </a:rPr>
              <a:t>queryString</a:t>
            </a:r>
            <a:r>
              <a:rPr lang="en-US" sz="20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warning = </a:t>
            </a:r>
            <a:r>
              <a:rPr lang="en-US" sz="2000" dirty="0" err="1" smtClean="0">
                <a:latin typeface="Arial Unicode MS" pitchFamily="34" charset="-128"/>
              </a:rPr>
              <a:t>stmt.getWarnings</a:t>
            </a:r>
            <a:r>
              <a:rPr lang="en-US" sz="2000" dirty="0">
                <a:latin typeface="Arial Unicode MS" pitchFamily="34" charset="-128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} //end try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catch( </a:t>
            </a:r>
            <a:r>
              <a:rPr lang="en-US" sz="2000" dirty="0" err="1">
                <a:latin typeface="Arial Unicode MS" pitchFamily="34" charset="-128"/>
              </a:rPr>
              <a:t>SQLException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SQLe</a:t>
            </a:r>
            <a:r>
              <a:rPr lang="en-US" sz="2000" dirty="0">
                <a:latin typeface="Arial Unicode MS" pitchFamily="34" charset="-128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// handle the exception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04800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FYI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Examining Database Metadata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DatabaseMetaData</a:t>
            </a:r>
            <a:r>
              <a:rPr lang="en-US" dirty="0"/>
              <a:t> object gives information about the database system and the catalog.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DatabaseMetaData</a:t>
            </a:r>
            <a:r>
              <a:rPr lang="en-US" dirty="0"/>
              <a:t> </a:t>
            </a:r>
            <a:r>
              <a:rPr lang="en-US" dirty="0" err="1"/>
              <a:t>md</a:t>
            </a:r>
            <a:r>
              <a:rPr lang="en-US" dirty="0"/>
              <a:t> = </a:t>
            </a:r>
            <a:r>
              <a:rPr lang="en-US" dirty="0" err="1"/>
              <a:t>con.getMetaData</a:t>
            </a:r>
            <a:r>
              <a:rPr lang="en-US" dirty="0"/>
              <a:t>();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// print information about the driver: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“Name:” + </a:t>
            </a:r>
            <a:r>
              <a:rPr lang="en-US" dirty="0" err="1"/>
              <a:t>md.getDriverName</a:t>
            </a:r>
            <a:r>
              <a:rPr lang="en-US" dirty="0"/>
              <a:t>() +</a:t>
            </a:r>
            <a:br>
              <a:rPr lang="en-US" dirty="0"/>
            </a:br>
            <a:r>
              <a:rPr lang="en-US" dirty="0"/>
              <a:t>“version: ” + </a:t>
            </a:r>
            <a:r>
              <a:rPr lang="en-US" dirty="0" err="1"/>
              <a:t>md.getDriverVersion</a:t>
            </a:r>
            <a:r>
              <a:rPr lang="en-US" dirty="0" smtClean="0"/>
              <a:t>());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Metadata has 134 methods!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5-Point Star 3"/>
          <p:cNvSpPr/>
          <p:nvPr/>
        </p:nvSpPr>
        <p:spPr bwMode="auto">
          <a:xfrm>
            <a:off x="8382000" y="12954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Metadata (Contd.)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err="1">
                <a:solidFill>
                  <a:srgbClr val="FF0000"/>
                </a:solidFill>
                <a:latin typeface="Arial Unicode MS" pitchFamily="34" charset="-128"/>
              </a:rPr>
              <a:t>DatabaseMetaData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md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en-US" sz="2000" dirty="0" err="1">
                <a:latin typeface="Arial Unicode MS" pitchFamily="34" charset="-128"/>
              </a:rPr>
              <a:t>con.</a:t>
            </a:r>
            <a:r>
              <a:rPr lang="en-US" sz="2000" dirty="0" err="1">
                <a:solidFill>
                  <a:srgbClr val="FF0000"/>
                </a:solidFill>
                <a:latin typeface="Arial Unicode MS" pitchFamily="34" charset="-128"/>
              </a:rPr>
              <a:t>getMetaData</a:t>
            </a:r>
            <a:r>
              <a:rPr lang="en-US" sz="2000" dirty="0">
                <a:latin typeface="Arial Unicode MS" pitchFamily="34" charset="-128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000" dirty="0" err="1">
                <a:latin typeface="Arial Unicode MS" pitchFamily="34" charset="-128"/>
              </a:rPr>
              <a:t>ResultSet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trs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en-US" sz="2000" dirty="0" err="1">
                <a:latin typeface="Arial Unicode MS" pitchFamily="34" charset="-128"/>
              </a:rPr>
              <a:t>md.</a:t>
            </a:r>
            <a:r>
              <a:rPr lang="en-US" sz="2000" dirty="0" err="1">
                <a:solidFill>
                  <a:srgbClr val="FF0000"/>
                </a:solidFill>
                <a:latin typeface="Arial Unicode MS" pitchFamily="34" charset="-128"/>
              </a:rPr>
              <a:t>getTables</a:t>
            </a:r>
            <a:r>
              <a:rPr lang="en-US" sz="2000" dirty="0">
                <a:latin typeface="Arial Unicode MS" pitchFamily="34" charset="-128"/>
              </a:rPr>
              <a:t>(</a:t>
            </a:r>
            <a:r>
              <a:rPr lang="en-US" sz="2000" dirty="0" err="1">
                <a:latin typeface="Arial Unicode MS" pitchFamily="34" charset="-128"/>
              </a:rPr>
              <a:t>null,null,null,null</a:t>
            </a:r>
            <a:r>
              <a:rPr lang="en-US" sz="2000" dirty="0">
                <a:latin typeface="Arial Unicode MS" pitchFamily="34" charset="-128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String </a:t>
            </a:r>
            <a:r>
              <a:rPr lang="en-US" sz="2000" dirty="0" err="1">
                <a:latin typeface="Arial Unicode MS" pitchFamily="34" charset="-128"/>
              </a:rPr>
              <a:t>tableName</a:t>
            </a:r>
            <a:r>
              <a:rPr lang="en-US" sz="2000" dirty="0">
                <a:latin typeface="Arial Unicode MS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While(</a:t>
            </a:r>
            <a:r>
              <a:rPr lang="en-US" sz="2000" dirty="0" err="1">
                <a:latin typeface="Arial Unicode MS" pitchFamily="34" charset="-128"/>
              </a:rPr>
              <a:t>trs.next</a:t>
            </a:r>
            <a:r>
              <a:rPr lang="en-US" sz="2000" dirty="0">
                <a:latin typeface="Arial Unicode MS" pitchFamily="34" charset="-128"/>
              </a:rPr>
              <a:t>())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</a:t>
            </a:r>
            <a:r>
              <a:rPr lang="en-US" sz="2000" dirty="0" err="1">
                <a:latin typeface="Arial Unicode MS" pitchFamily="34" charset="-128"/>
              </a:rPr>
              <a:t>tableName</a:t>
            </a:r>
            <a:r>
              <a:rPr lang="en-US" sz="2000" dirty="0">
                <a:latin typeface="Arial Unicode MS" pitchFamily="34" charset="-128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Arial Unicode MS" pitchFamily="34" charset="-128"/>
              </a:rPr>
              <a:t>trs.getString</a:t>
            </a:r>
            <a:r>
              <a:rPr lang="en-US" sz="2000" dirty="0">
                <a:latin typeface="Arial Unicode MS" pitchFamily="34" charset="-128"/>
              </a:rPr>
              <a:t>(“TABLE_NAME”);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</a:t>
            </a:r>
            <a:r>
              <a:rPr lang="en-US" sz="2000" dirty="0" err="1">
                <a:latin typeface="Arial Unicode MS" pitchFamily="34" charset="-128"/>
              </a:rPr>
              <a:t>System.out.println</a:t>
            </a:r>
            <a:r>
              <a:rPr lang="en-US" sz="2000" dirty="0">
                <a:latin typeface="Arial Unicode MS" pitchFamily="34" charset="-128"/>
              </a:rPr>
              <a:t>(“Table: “ + </a:t>
            </a:r>
            <a:r>
              <a:rPr lang="en-US" sz="2000" dirty="0" err="1">
                <a:latin typeface="Arial Unicode MS" pitchFamily="34" charset="-128"/>
              </a:rPr>
              <a:t>tableName</a:t>
            </a:r>
            <a:r>
              <a:rPr lang="en-US" sz="2000" dirty="0">
                <a:latin typeface="Arial Unicode MS" pitchFamily="34" charset="-128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//print all </a:t>
            </a:r>
            <a:r>
              <a:rPr lang="en-US" sz="2000" dirty="0" smtClean="0">
                <a:latin typeface="Arial Unicode MS" pitchFamily="34" charset="-128"/>
              </a:rPr>
              <a:t>attributes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//iterating on columns not rows</a:t>
            </a:r>
            <a:endParaRPr lang="en-US" sz="2000" dirty="0">
              <a:latin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</a:t>
            </a:r>
            <a:r>
              <a:rPr lang="en-US" sz="2000" dirty="0" err="1">
                <a:latin typeface="Arial Unicode MS" pitchFamily="34" charset="-128"/>
              </a:rPr>
              <a:t>ResultSet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crs</a:t>
            </a:r>
            <a:r>
              <a:rPr lang="en-US" sz="2000" dirty="0">
                <a:latin typeface="Arial Unicode MS" pitchFamily="34" charset="-128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Arial Unicode MS" pitchFamily="34" charset="-128"/>
              </a:rPr>
              <a:t>md.getColumns</a:t>
            </a:r>
            <a:r>
              <a:rPr lang="en-US" sz="2000" dirty="0">
                <a:latin typeface="Arial Unicode MS" pitchFamily="34" charset="-128"/>
              </a:rPr>
              <a:t>(</a:t>
            </a:r>
            <a:r>
              <a:rPr lang="en-US" sz="2000" dirty="0" err="1">
                <a:latin typeface="Arial Unicode MS" pitchFamily="34" charset="-128"/>
              </a:rPr>
              <a:t>null,null,tableName</a:t>
            </a:r>
            <a:r>
              <a:rPr lang="en-US" sz="2000" dirty="0">
                <a:latin typeface="Arial Unicode MS" pitchFamily="34" charset="-128"/>
              </a:rPr>
              <a:t>, null);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while (</a:t>
            </a:r>
            <a:r>
              <a:rPr lang="en-US" sz="2000" dirty="0" err="1">
                <a:latin typeface="Arial Unicode MS" pitchFamily="34" charset="-128"/>
              </a:rPr>
              <a:t>crs.next</a:t>
            </a:r>
            <a:r>
              <a:rPr lang="en-US" sz="2000" dirty="0">
                <a:latin typeface="Arial Unicode MS" pitchFamily="34" charset="-128"/>
              </a:rPr>
              <a:t>())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    </a:t>
            </a:r>
            <a:r>
              <a:rPr lang="en-US" sz="2000" dirty="0" err="1">
                <a:latin typeface="Arial Unicode MS" pitchFamily="34" charset="-128"/>
              </a:rPr>
              <a:t>System.out.println</a:t>
            </a:r>
            <a:r>
              <a:rPr lang="en-US" sz="2000" dirty="0">
                <a:latin typeface="Arial Unicode MS" pitchFamily="34" charset="-128"/>
              </a:rPr>
              <a:t>(</a:t>
            </a:r>
            <a:r>
              <a:rPr lang="en-US" sz="2000" dirty="0" err="1">
                <a:latin typeface="Arial Unicode MS" pitchFamily="34" charset="-128"/>
              </a:rPr>
              <a:t>crs.getString</a:t>
            </a:r>
            <a:r>
              <a:rPr lang="en-US" sz="2000" dirty="0">
                <a:latin typeface="Arial Unicode MS" pitchFamily="34" charset="-128"/>
              </a:rPr>
              <a:t>(“COLUMN_NAME” + “, “);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4572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SKIP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A (Semi-)Complete Example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95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33CC"/>
                </a:solidFill>
                <a:latin typeface="Arial Unicode MS" pitchFamily="34" charset="-128"/>
              </a:rPr>
              <a:t>//Load driver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33CC"/>
                </a:solidFill>
                <a:latin typeface="Arial Unicode MS" pitchFamily="34" charset="-128"/>
              </a:rPr>
              <a:t>Connection </a:t>
            </a:r>
            <a:r>
              <a:rPr lang="en-US" sz="1800" b="1" dirty="0">
                <a:solidFill>
                  <a:srgbClr val="0033CC"/>
                </a:solidFill>
                <a:latin typeface="Arial Unicode MS" pitchFamily="34" charset="-128"/>
              </a:rPr>
              <a:t>con = // connect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33CC"/>
                </a:solidFill>
                <a:latin typeface="Arial Unicode MS" pitchFamily="34" charset="-128"/>
              </a:rPr>
              <a:t>   </a:t>
            </a:r>
            <a:r>
              <a:rPr lang="en-US" sz="1800" b="1" dirty="0" err="1">
                <a:solidFill>
                  <a:srgbClr val="0033CC"/>
                </a:solidFill>
                <a:latin typeface="Arial Unicode MS" pitchFamily="34" charset="-128"/>
              </a:rPr>
              <a:t>DriverManager.getConnection</a:t>
            </a:r>
            <a:r>
              <a:rPr lang="en-US" sz="1800" b="1" dirty="0">
                <a:solidFill>
                  <a:srgbClr val="0033CC"/>
                </a:solidFill>
                <a:latin typeface="Arial Unicode MS" pitchFamily="34" charset="-128"/>
              </a:rPr>
              <a:t>(</a:t>
            </a:r>
            <a:r>
              <a:rPr lang="en-US" sz="1800" b="1" dirty="0" err="1">
                <a:solidFill>
                  <a:srgbClr val="0033CC"/>
                </a:solidFill>
                <a:latin typeface="Arial Unicode MS" pitchFamily="34" charset="-128"/>
              </a:rPr>
              <a:t>url</a:t>
            </a:r>
            <a:r>
              <a:rPr lang="en-US" sz="1800" b="1" dirty="0">
                <a:solidFill>
                  <a:srgbClr val="0033CC"/>
                </a:solidFill>
                <a:latin typeface="Arial Unicode MS" pitchFamily="34" charset="-128"/>
              </a:rPr>
              <a:t>, ”login", ”pass"); </a:t>
            </a:r>
            <a:endParaRPr lang="en-US" sz="1800" dirty="0">
              <a:solidFill>
                <a:srgbClr val="0033CC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Statement stmt = </a:t>
            </a:r>
            <a:r>
              <a:rPr lang="en-US" sz="1800" b="1" dirty="0" err="1">
                <a:solidFill>
                  <a:schemeClr val="accent2"/>
                </a:solidFill>
                <a:latin typeface="Arial Unicode MS" pitchFamily="34" charset="-128"/>
              </a:rPr>
              <a:t>con.createStatement</a:t>
            </a: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(); // set up stmt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String query = "SELECT name, rating FROM Sailors";</a:t>
            </a:r>
            <a:endParaRPr lang="en-US" sz="1800" b="1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err="1">
                <a:solidFill>
                  <a:schemeClr val="accent2"/>
                </a:solidFill>
                <a:latin typeface="Arial Unicode MS" pitchFamily="34" charset="-128"/>
              </a:rPr>
              <a:t>ResultSet</a:t>
            </a: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Arial Unicode MS" pitchFamily="34" charset="-128"/>
              </a:rPr>
              <a:t>rs</a:t>
            </a: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 = </a:t>
            </a:r>
            <a:r>
              <a:rPr lang="en-US" sz="1800" b="1" dirty="0" err="1">
                <a:solidFill>
                  <a:schemeClr val="accent2"/>
                </a:solidFill>
                <a:latin typeface="Arial Unicode MS" pitchFamily="34" charset="-128"/>
              </a:rPr>
              <a:t>stmt.executeQuery</a:t>
            </a:r>
            <a:r>
              <a:rPr lang="en-US" sz="1800" b="1" dirty="0">
                <a:solidFill>
                  <a:schemeClr val="accent2"/>
                </a:solidFill>
                <a:latin typeface="Arial Unicode MS" pitchFamily="34" charset="-128"/>
              </a:rPr>
              <a:t>(query);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try { // handle exceptions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// loop through result </a:t>
            </a:r>
            <a:r>
              <a:rPr lang="en-US" sz="1800" b="1" dirty="0" err="1">
                <a:latin typeface="Arial Unicode MS" pitchFamily="34" charset="-128"/>
              </a:rPr>
              <a:t>tuples</a:t>
            </a:r>
            <a:endParaRPr lang="en-US" sz="1800" b="1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while (</a:t>
            </a:r>
            <a:r>
              <a:rPr lang="en-US" sz="1800" b="1" dirty="0" err="1">
                <a:latin typeface="Arial Unicode MS" pitchFamily="34" charset="-128"/>
              </a:rPr>
              <a:t>rs.next</a:t>
            </a:r>
            <a:r>
              <a:rPr lang="en-US" sz="1800" b="1" dirty="0">
                <a:latin typeface="Arial Unicode MS" pitchFamily="34" charset="-128"/>
              </a:rPr>
              <a:t>())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    String s = </a:t>
            </a:r>
            <a:r>
              <a:rPr lang="en-US" sz="1800" b="1" dirty="0" err="1">
                <a:latin typeface="Arial Unicode MS" pitchFamily="34" charset="-128"/>
              </a:rPr>
              <a:t>rs.getString</a:t>
            </a:r>
            <a:r>
              <a:rPr lang="en-US" sz="1800" b="1" dirty="0">
                <a:latin typeface="Arial Unicode MS" pitchFamily="34" charset="-128"/>
              </a:rPr>
              <a:t>(“name</a:t>
            </a:r>
            <a:r>
              <a:rPr lang="en-US" sz="1800" b="1" dirty="0" smtClean="0">
                <a:latin typeface="Arial Unicode MS" pitchFamily="34" charset="-128"/>
              </a:rPr>
              <a:t>"); </a:t>
            </a:r>
            <a:r>
              <a:rPr lang="en-US" sz="1600" dirty="0" smtClean="0">
                <a:latin typeface="Arial Unicode MS" pitchFamily="34" charset="-128"/>
              </a:rPr>
              <a:t>//gets the value for  the string in column “name”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    </a:t>
            </a:r>
            <a:r>
              <a:rPr lang="en-US" sz="1800" b="1" dirty="0" err="1">
                <a:latin typeface="Arial Unicode MS" pitchFamily="34" charset="-128"/>
              </a:rPr>
              <a:t>Int</a:t>
            </a:r>
            <a:r>
              <a:rPr lang="en-US" sz="1800" b="1" dirty="0">
                <a:latin typeface="Arial Unicode MS" pitchFamily="34" charset="-128"/>
              </a:rPr>
              <a:t> n = </a:t>
            </a:r>
            <a:r>
              <a:rPr lang="en-US" sz="1800" b="1" dirty="0" err="1" smtClean="0">
                <a:latin typeface="Arial Unicode MS" pitchFamily="34" charset="-128"/>
              </a:rPr>
              <a:t>rs.getIntrating</a:t>
            </a:r>
            <a:r>
              <a:rPr lang="en-US" sz="1800" b="1" dirty="0">
                <a:latin typeface="Arial Unicode MS" pitchFamily="34" charset="-128"/>
              </a:rPr>
              <a:t>");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    </a:t>
            </a:r>
            <a:r>
              <a:rPr lang="en-US" sz="1800" b="1" dirty="0" err="1">
                <a:latin typeface="Arial Unicode MS" pitchFamily="34" charset="-128"/>
              </a:rPr>
              <a:t>System.out.println</a:t>
            </a:r>
            <a:r>
              <a:rPr lang="en-US" sz="1800" b="1" dirty="0">
                <a:latin typeface="Arial Unicode MS" pitchFamily="34" charset="-128"/>
              </a:rPr>
              <a:t>(s + "   " + n);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} catch(</a:t>
            </a:r>
            <a:r>
              <a:rPr lang="en-US" sz="1800" b="1" dirty="0" err="1">
                <a:latin typeface="Arial Unicode MS" pitchFamily="34" charset="-128"/>
              </a:rPr>
              <a:t>SQLException</a:t>
            </a:r>
            <a:r>
              <a:rPr lang="en-US" sz="1800" b="1" dirty="0">
                <a:latin typeface="Arial Unicode MS" pitchFamily="34" charset="-128"/>
              </a:rPr>
              <a:t> ex)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</a:t>
            </a:r>
            <a:r>
              <a:rPr lang="en-US" sz="1800" b="1" dirty="0" err="1">
                <a:latin typeface="Arial Unicode MS" pitchFamily="34" charset="-128"/>
              </a:rPr>
              <a:t>System.out.println</a:t>
            </a:r>
            <a:r>
              <a:rPr lang="en-US" sz="1800" b="1" dirty="0">
                <a:latin typeface="Arial Unicode MS" pitchFamily="34" charset="-128"/>
              </a:rPr>
              <a:t>(</a:t>
            </a:r>
            <a:r>
              <a:rPr lang="en-US" sz="1800" b="1" dirty="0" err="1">
                <a:latin typeface="Arial Unicode MS" pitchFamily="34" charset="-128"/>
              </a:rPr>
              <a:t>ex.getMessage</a:t>
            </a:r>
            <a:r>
              <a:rPr lang="en-US" sz="1800" b="1" dirty="0">
                <a:latin typeface="Arial Unicode MS" pitchFamily="34" charset="-128"/>
              </a:rPr>
              <a:t> 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        + </a:t>
            </a:r>
            <a:r>
              <a:rPr lang="en-US" sz="1800" b="1" dirty="0" err="1">
                <a:latin typeface="Arial Unicode MS" pitchFamily="34" charset="-128"/>
              </a:rPr>
              <a:t>ex.getSQLState</a:t>
            </a:r>
            <a:r>
              <a:rPr lang="en-US" sz="1800" b="1" dirty="0">
                <a:latin typeface="Arial Unicode MS" pitchFamily="34" charset="-128"/>
              </a:rPr>
              <a:t> () + </a:t>
            </a:r>
            <a:r>
              <a:rPr lang="en-US" sz="1800" b="1" dirty="0" err="1">
                <a:latin typeface="Arial Unicode MS" pitchFamily="34" charset="-128"/>
              </a:rPr>
              <a:t>ex.getErrorCode</a:t>
            </a:r>
            <a:r>
              <a:rPr lang="en-US" sz="1800" b="1" dirty="0">
                <a:latin typeface="Arial Unicode MS" pitchFamily="34" charset="-128"/>
              </a:rPr>
              <a:t> 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Arial Unicode MS" pitchFamily="34" charset="-128"/>
              </a:rPr>
              <a:t>}</a:t>
            </a:r>
          </a:p>
        </p:txBody>
      </p:sp>
      <p:sp>
        <p:nvSpPr>
          <p:cNvPr id="6" name="5-Point Star 5"/>
          <p:cNvSpPr/>
          <p:nvPr/>
        </p:nvSpPr>
        <p:spPr bwMode="auto">
          <a:xfrm>
            <a:off x="7924800" y="91440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/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SQLJ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953000"/>
          </a:xfrm>
        </p:spPr>
        <p:txBody>
          <a:bodyPr/>
          <a:lstStyle/>
          <a:p>
            <a:r>
              <a:rPr lang="en-US" sz="2400" dirty="0"/>
              <a:t>Complements JDBC with a (semi-)static query </a:t>
            </a:r>
            <a:r>
              <a:rPr lang="en-US" sz="2400" dirty="0" smtClean="0"/>
              <a:t>model </a:t>
            </a:r>
          </a:p>
          <a:p>
            <a:r>
              <a:rPr lang="en-US" sz="2400" dirty="0" smtClean="0"/>
              <a:t>Compiler </a:t>
            </a:r>
            <a:r>
              <a:rPr lang="en-US" sz="2400" dirty="0"/>
              <a:t>can perform syntax checks, strong type checks, consistency of the query with the schema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All arguments always bound to the same variable: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#</a:t>
            </a:r>
            <a:r>
              <a:rPr lang="en-US" sz="2000" dirty="0" err="1"/>
              <a:t>sql</a:t>
            </a:r>
            <a:r>
              <a:rPr lang="en-US" sz="2000" dirty="0"/>
              <a:t> </a:t>
            </a:r>
            <a:r>
              <a:rPr lang="en-US" sz="2000" dirty="0" err="1" smtClean="0"/>
              <a:t>mybooks</a:t>
            </a:r>
            <a:r>
              <a:rPr lang="en-US" sz="2000" dirty="0" smtClean="0"/>
              <a:t> = </a:t>
            </a:r>
            <a:r>
              <a:rPr lang="en-US" sz="2000" dirty="0"/>
              <a:t>{</a:t>
            </a:r>
            <a:br>
              <a:rPr lang="en-US" sz="2000" dirty="0"/>
            </a:br>
            <a:r>
              <a:rPr lang="en-US" sz="2000" dirty="0"/>
              <a:t>    SELECT name, rating INTO :name, :rating</a:t>
            </a:r>
            <a:br>
              <a:rPr lang="en-US" sz="2000" dirty="0"/>
            </a:br>
            <a:r>
              <a:rPr lang="en-US" sz="2000" dirty="0"/>
              <a:t>    FROM Books WHERE </a:t>
            </a:r>
            <a:r>
              <a:rPr lang="en-US" sz="2000" dirty="0" err="1"/>
              <a:t>sid</a:t>
            </a:r>
            <a:r>
              <a:rPr lang="en-US" sz="2000" dirty="0"/>
              <a:t> = :</a:t>
            </a:r>
            <a:r>
              <a:rPr lang="en-US" sz="2000" dirty="0" err="1"/>
              <a:t>sid</a:t>
            </a:r>
            <a:r>
              <a:rPr lang="en-US" sz="2000" dirty="0"/>
              <a:t>;</a:t>
            </a:r>
          </a:p>
          <a:p>
            <a:pPr lvl="1"/>
            <a:r>
              <a:rPr lang="en-US" sz="2000" dirty="0"/>
              <a:t>Compare to </a:t>
            </a:r>
            <a:r>
              <a:rPr lang="en-US" sz="2000" dirty="0" smtClean="0"/>
              <a:t>JDBC  </a:t>
            </a:r>
            <a:r>
              <a:rPr lang="en-US" sz="1600" dirty="0" smtClean="0"/>
              <a:t>(note </a:t>
            </a:r>
            <a:r>
              <a:rPr lang="en-US" sz="1600" dirty="0" err="1" smtClean="0"/>
              <a:t>getString</a:t>
            </a:r>
            <a:r>
              <a:rPr lang="en-US" sz="1600" dirty="0" smtClean="0"/>
              <a:t>(2) can be bound to diff variables.)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sid</a:t>
            </a:r>
            <a:r>
              <a:rPr lang="en-US" sz="2000" dirty="0"/>
              <a:t>=</a:t>
            </a:r>
            <a:r>
              <a:rPr lang="en-US" sz="2000" dirty="0" err="1"/>
              <a:t>rs.getInt</a:t>
            </a:r>
            <a:r>
              <a:rPr lang="en-US" sz="2000" dirty="0"/>
              <a:t>(1);</a:t>
            </a:r>
            <a:br>
              <a:rPr lang="en-US" sz="2000" dirty="0"/>
            </a:br>
            <a:r>
              <a:rPr lang="en-US" sz="2000" dirty="0"/>
              <a:t>if (</a:t>
            </a:r>
            <a:r>
              <a:rPr lang="en-US" sz="2000" dirty="0" err="1"/>
              <a:t>sid</a:t>
            </a:r>
            <a:r>
              <a:rPr lang="en-US" sz="2000" dirty="0"/>
              <a:t>==1) {</a:t>
            </a:r>
            <a:r>
              <a:rPr lang="en-US" sz="2000" dirty="0" err="1"/>
              <a:t>sname</a:t>
            </a:r>
            <a:r>
              <a:rPr lang="en-US" sz="2000" dirty="0"/>
              <a:t>=</a:t>
            </a:r>
            <a:r>
              <a:rPr lang="en-US" sz="2000" dirty="0" err="1"/>
              <a:t>rs.getString</a:t>
            </a:r>
            <a:r>
              <a:rPr lang="en-US" sz="2000" dirty="0"/>
              <a:t>(2);}</a:t>
            </a:r>
            <a:br>
              <a:rPr lang="en-US" sz="2000" dirty="0"/>
            </a:br>
            <a:r>
              <a:rPr lang="en-US" sz="2000" dirty="0"/>
              <a:t>else { sname2=</a:t>
            </a:r>
            <a:r>
              <a:rPr lang="en-US" sz="2000" dirty="0" err="1"/>
              <a:t>rs.getString</a:t>
            </a:r>
            <a:r>
              <a:rPr lang="en-US" sz="2000" dirty="0"/>
              <a:t>(2);}</a:t>
            </a:r>
          </a:p>
          <a:p>
            <a:r>
              <a:rPr lang="en-US" sz="2400" dirty="0"/>
              <a:t>SQLJ (part of the SQL standard) versus embedded SQL (vendor-specific)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7467600" y="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01000" cy="1104900"/>
          </a:xfrm>
        </p:spPr>
        <p:txBody>
          <a:bodyPr/>
          <a:lstStyle/>
          <a:p>
            <a:r>
              <a:rPr lang="en-US" dirty="0"/>
              <a:t>SQLJ </a:t>
            </a:r>
            <a:r>
              <a:rPr lang="en-US" dirty="0" err="1" smtClean="0"/>
              <a:t>Iterator</a:t>
            </a:r>
            <a:r>
              <a:rPr lang="en-US" dirty="0" smtClean="0"/>
              <a:t> (cursor) Example Code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4610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Arial Unicode MS" pitchFamily="34" charset="-128"/>
              </a:rPr>
              <a:t>Int</a:t>
            </a:r>
            <a:r>
              <a:rPr lang="en-US" sz="2000" dirty="0">
                <a:latin typeface="Arial Unicode MS" pitchFamily="34" charset="-128"/>
              </a:rPr>
              <a:t> </a:t>
            </a:r>
            <a:r>
              <a:rPr lang="en-US" sz="2000" dirty="0" err="1">
                <a:latin typeface="Arial Unicode MS" pitchFamily="34" charset="-128"/>
              </a:rPr>
              <a:t>sid</a:t>
            </a:r>
            <a:r>
              <a:rPr lang="en-US" sz="2000" dirty="0">
                <a:latin typeface="Arial Unicode MS" pitchFamily="34" charset="-128"/>
              </a:rPr>
              <a:t>; String name; </a:t>
            </a:r>
            <a:r>
              <a:rPr lang="en-US" sz="2000" dirty="0" err="1">
                <a:latin typeface="Arial Unicode MS" pitchFamily="34" charset="-128"/>
              </a:rPr>
              <a:t>Int</a:t>
            </a:r>
            <a:r>
              <a:rPr lang="en-US" sz="2000" dirty="0">
                <a:latin typeface="Arial Unicode MS" pitchFamily="34" charset="-128"/>
              </a:rPr>
              <a:t> rating;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latin typeface="Arial Unicode MS" pitchFamily="34" charset="-128"/>
              </a:rPr>
              <a:t>// named </a:t>
            </a:r>
            <a:r>
              <a:rPr lang="en-US" sz="1800" dirty="0" err="1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endParaRPr lang="en-US" sz="1800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#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sql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iterator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Sailors(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Int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sid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, String name, 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Int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rating</a:t>
            </a:r>
            <a:r>
              <a:rPr lang="en-US" sz="2000" dirty="0" smtClean="0">
                <a:solidFill>
                  <a:srgbClr val="2042EE"/>
                </a:solidFill>
                <a:latin typeface="Arial Unicode MS" pitchFamily="34" charset="-128"/>
              </a:rPr>
              <a:t>);  </a:t>
            </a:r>
            <a:r>
              <a:rPr 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//Declare </a:t>
            </a:r>
            <a:r>
              <a:rPr lang="en-US" sz="1800" dirty="0" err="1" smtClean="0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r>
              <a:rPr 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 class</a:t>
            </a:r>
            <a:endParaRPr lang="en-US" sz="2000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Sailors </a:t>
            </a:r>
            <a:r>
              <a:rPr lang="en-US" sz="2000" dirty="0" err="1">
                <a:solidFill>
                  <a:srgbClr val="2042EE"/>
                </a:solidFill>
                <a:latin typeface="Arial Unicode MS" pitchFamily="34" charset="-128"/>
              </a:rPr>
              <a:t>sailors</a:t>
            </a:r>
            <a:r>
              <a:rPr lang="en-US" sz="2000" dirty="0" smtClean="0">
                <a:solidFill>
                  <a:srgbClr val="2042EE"/>
                </a:solidFill>
                <a:latin typeface="Arial Unicode MS" pitchFamily="34" charset="-128"/>
              </a:rPr>
              <a:t>; </a:t>
            </a:r>
            <a:r>
              <a:rPr 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//Instantiate </a:t>
            </a:r>
            <a:r>
              <a:rPr lang="en-US" sz="1800" dirty="0" err="1" smtClean="0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endParaRPr lang="en-US" sz="2000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// assume that the application sets </a:t>
            </a:r>
            <a:r>
              <a:rPr lang="en-US" sz="2000" dirty="0" smtClean="0">
                <a:latin typeface="Arial Unicode MS" pitchFamily="34" charset="-128"/>
              </a:rPr>
              <a:t>rating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//Initialize </a:t>
            </a:r>
            <a:r>
              <a:rPr lang="en-US" sz="2000" dirty="0" err="1" smtClean="0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endParaRPr lang="en-US" sz="2000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#</a:t>
            </a:r>
            <a:r>
              <a:rPr lang="en-US" sz="2000" dirty="0" err="1" smtClean="0">
                <a:solidFill>
                  <a:schemeClr val="accent2"/>
                </a:solidFill>
                <a:latin typeface="Arial Unicode MS" pitchFamily="34" charset="-128"/>
              </a:rPr>
              <a:t>sql</a:t>
            </a: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 sailors 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=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    SELECT 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sid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sname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 INTO :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sid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, :name</a:t>
            </a:r>
            <a:b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FROM Sailors WHERE rating = :rating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// </a:t>
            </a:r>
            <a:r>
              <a:rPr lang="en-US" sz="2000" dirty="0">
                <a:solidFill>
                  <a:schemeClr val="tx2"/>
                </a:solidFill>
                <a:latin typeface="Arial Unicode MS" pitchFamily="34" charset="-128"/>
              </a:rPr>
              <a:t>retrieve </a:t>
            </a:r>
            <a:r>
              <a:rPr 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results.  Iteratively read from the </a:t>
            </a:r>
            <a:r>
              <a:rPr lang="en-US" sz="2000" dirty="0" err="1" smtClean="0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r>
              <a:rPr 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 rows</a:t>
            </a:r>
            <a:endParaRPr lang="en-US" sz="2000" dirty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while (</a:t>
            </a:r>
            <a:r>
              <a:rPr lang="en-US" sz="2000" dirty="0" err="1">
                <a:latin typeface="Arial Unicode MS" pitchFamily="34" charset="-128"/>
              </a:rPr>
              <a:t>sailors.next</a:t>
            </a:r>
            <a:r>
              <a:rPr lang="en-US" sz="2000" dirty="0">
                <a:latin typeface="Arial Unicode MS" pitchFamily="34" charset="-128"/>
              </a:rPr>
              <a:t>())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    </a:t>
            </a:r>
            <a:r>
              <a:rPr lang="en-US" sz="2000" dirty="0" err="1">
                <a:latin typeface="Arial Unicode MS" pitchFamily="34" charset="-128"/>
              </a:rPr>
              <a:t>System.out.println</a:t>
            </a:r>
            <a:r>
              <a:rPr lang="en-US" sz="2000" dirty="0">
                <a:latin typeface="Arial Unicode MS" pitchFamily="34" charset="-128"/>
              </a:rPr>
              <a:t>(sailors.sid + “ “ + </a:t>
            </a:r>
            <a:r>
              <a:rPr lang="en-US" sz="2000" dirty="0" err="1">
                <a:latin typeface="Arial Unicode MS" pitchFamily="34" charset="-128"/>
              </a:rPr>
              <a:t>sailors.sname</a:t>
            </a:r>
            <a:r>
              <a:rPr lang="en-US" sz="2000" dirty="0">
                <a:latin typeface="Arial Unicode MS" pitchFamily="34" charset="-128"/>
              </a:rPr>
              <a:t>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Arial Unicode MS" pitchFamily="34" charset="-128"/>
              </a:rPr>
              <a:t>sailors.close</a:t>
            </a:r>
            <a:r>
              <a:rPr lang="en-US" sz="2000" dirty="0" smtClean="0">
                <a:latin typeface="Arial Unicode MS" pitchFamily="34" charset="-128"/>
              </a:rPr>
              <a:t>(); </a:t>
            </a:r>
            <a:r>
              <a:rPr 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//close </a:t>
            </a:r>
            <a:r>
              <a:rPr lang="en-US" sz="2000" dirty="0" err="1" smtClean="0">
                <a:solidFill>
                  <a:schemeClr val="tx2"/>
                </a:solidFill>
                <a:latin typeface="Arial Unicode MS" pitchFamily="34" charset="-128"/>
              </a:rPr>
              <a:t>iterator</a:t>
            </a:r>
            <a:endParaRPr lang="en-US" sz="20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4" name="5-Point Star 3"/>
          <p:cNvSpPr/>
          <p:nvPr/>
        </p:nvSpPr>
        <p:spPr bwMode="auto">
          <a:xfrm>
            <a:off x="7467600" y="0"/>
            <a:ext cx="914400" cy="9144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 and Cursor</a:t>
            </a:r>
          </a:p>
          <a:p>
            <a:r>
              <a:rPr lang="en-US" dirty="0" smtClean="0"/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SQLJ Iterators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Two types of </a:t>
            </a:r>
            <a:r>
              <a:rPr lang="en-US" sz="2400" dirty="0" err="1"/>
              <a:t>iterators</a:t>
            </a:r>
            <a:r>
              <a:rPr lang="en-US" sz="2400" dirty="0"/>
              <a:t> (“cursors”):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Named </a:t>
            </a:r>
            <a:r>
              <a:rPr lang="en-US" sz="2400" dirty="0" err="1"/>
              <a:t>iterator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Need both variable type and name, and then allows retrieval of columns by name.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 example on previous slide.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Positional </a:t>
            </a:r>
            <a:r>
              <a:rPr lang="en-US" sz="2400" dirty="0" err="1"/>
              <a:t>iterator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Need only variable type, and then uses FETCH .. INTO construct:</a:t>
            </a:r>
            <a:br>
              <a:rPr lang="en-US" sz="2000" dirty="0"/>
            </a:b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#</a:t>
            </a:r>
            <a:r>
              <a:rPr lang="en-US" sz="2000" dirty="0" err="1">
                <a:solidFill>
                  <a:schemeClr val="folHlink"/>
                </a:solidFill>
                <a:latin typeface="Arial Unicode MS" pitchFamily="34" charset="-128"/>
              </a:rPr>
              <a:t>sql</a:t>
            </a: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chemeClr val="folHlink"/>
                </a:solidFill>
                <a:latin typeface="Arial Unicode MS" pitchFamily="34" charset="-128"/>
              </a:rPr>
              <a:t>iterator</a:t>
            </a: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 Sailors(</a:t>
            </a:r>
            <a:r>
              <a:rPr lang="en-US" sz="2000" dirty="0" err="1">
                <a:solidFill>
                  <a:schemeClr val="folHlink"/>
                </a:solidFill>
                <a:latin typeface="Arial Unicode MS" pitchFamily="34" charset="-128"/>
              </a:rPr>
              <a:t>Int</a:t>
            </a: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, String, </a:t>
            </a:r>
            <a:r>
              <a:rPr lang="en-US" sz="2000" dirty="0" err="1">
                <a:solidFill>
                  <a:schemeClr val="folHlink"/>
                </a:solidFill>
                <a:latin typeface="Arial Unicode MS" pitchFamily="34" charset="-128"/>
              </a:rPr>
              <a:t>Int</a:t>
            </a: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);</a:t>
            </a:r>
            <a:b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Sailors </a:t>
            </a:r>
            <a:r>
              <a:rPr lang="en-US" sz="2000" dirty="0" err="1">
                <a:solidFill>
                  <a:schemeClr val="folHlink"/>
                </a:solidFill>
                <a:latin typeface="Arial Unicode MS" pitchFamily="34" charset="-128"/>
              </a:rPr>
              <a:t>sailors</a:t>
            </a:r>
            <a:r>
              <a:rPr lang="en-US" sz="2000" dirty="0">
                <a:solidFill>
                  <a:schemeClr val="folHlink"/>
                </a:solidFill>
                <a:latin typeface="Arial Unicode MS" pitchFamily="34" charset="-128"/>
              </a:rPr>
              <a:t>;</a:t>
            </a: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/>
            </a:r>
            <a:b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#sailors = …</a:t>
            </a:r>
            <a:b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while (true) {</a:t>
            </a:r>
            <a:b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#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sql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 {FETCH :sailors INTO :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sid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, :</a:t>
            </a: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name, :rating} 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;</a:t>
            </a:r>
            <a:b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    if (</a:t>
            </a:r>
            <a:r>
              <a:rPr lang="en-US" sz="2000" dirty="0" err="1">
                <a:solidFill>
                  <a:schemeClr val="accent2"/>
                </a:solidFill>
                <a:latin typeface="Arial Unicode MS" pitchFamily="34" charset="-128"/>
              </a:rPr>
              <a:t>sailors.endFetch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()) { break; }</a:t>
            </a:r>
            <a:b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    // process the sailor</a:t>
            </a:r>
            <a:b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2042EE"/>
                </a:solidFill>
                <a:latin typeface="Arial Unicode MS" pitchFamily="34" charset="-128"/>
              </a:rPr>
              <a:t>}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 bwMode="auto">
          <a:xfrm>
            <a:off x="1143000" y="4648200"/>
            <a:ext cx="6477000" cy="1447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1" y="457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 similarity to embedded SQL</a:t>
            </a:r>
            <a:endParaRPr lang="en-US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/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Stored Procedures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r>
              <a:rPr lang="en-US" dirty="0"/>
              <a:t>What is a stored procedure:</a:t>
            </a:r>
          </a:p>
          <a:p>
            <a:pPr lvl="1"/>
            <a:r>
              <a:rPr lang="en-US" dirty="0"/>
              <a:t>Program executed through a single SQL statement</a:t>
            </a:r>
          </a:p>
          <a:p>
            <a:pPr lvl="1"/>
            <a:r>
              <a:rPr lang="en-US" dirty="0"/>
              <a:t>Executed in the process space of the server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Can encapsulate application logic while staying “close” to the data</a:t>
            </a:r>
          </a:p>
          <a:p>
            <a:pPr lvl="1"/>
            <a:r>
              <a:rPr lang="en-US" dirty="0"/>
              <a:t>Reuse of application logic by different users</a:t>
            </a:r>
          </a:p>
          <a:p>
            <a:pPr lvl="1"/>
            <a:r>
              <a:rPr lang="en-US" dirty="0"/>
              <a:t>Avoid </a:t>
            </a:r>
            <a:r>
              <a:rPr lang="en-US" dirty="0" err="1"/>
              <a:t>tuple</a:t>
            </a:r>
            <a:r>
              <a:rPr lang="en-US" dirty="0"/>
              <a:t>-at-a-time return of records through </a:t>
            </a:r>
            <a:r>
              <a:rPr lang="en-US" dirty="0" smtClean="0"/>
              <a:t>cursors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Syntax!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 smtClean="0"/>
              <a:t>Syntax for Stored Procedures has differences for different DBMS.   </a:t>
            </a:r>
            <a:endParaRPr lang="en-US" dirty="0" smtClean="0"/>
          </a:p>
          <a:p>
            <a:r>
              <a:rPr lang="en-US" dirty="0" smtClean="0"/>
              <a:t>The following slides are based on textbook and external references (applicable mostly with </a:t>
            </a:r>
            <a:r>
              <a:rPr lang="en-US" dirty="0" err="1" smtClean="0"/>
              <a:t>MySQL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goal is to give you multiple flavors, while emphasizing the capability of Stored Procedures.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yntax specific to the lab (SQL server) will be covered in the Lab.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Stored Procedures: Examples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686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CREATE PROCEDURE </a:t>
            </a:r>
            <a:r>
              <a:rPr lang="en-US" sz="2400" dirty="0" err="1">
                <a:latin typeface="Arial Unicode MS" pitchFamily="34" charset="-128"/>
              </a:rPr>
              <a:t>ShowNumReservations</a:t>
            </a:r>
            <a:r>
              <a:rPr lang="en-US" sz="2400" dirty="0">
                <a:latin typeface="Arial Unicode MS" pitchFamily="34" charset="-128"/>
              </a:rPr>
              <a:t/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SELECT S.sid, </a:t>
            </a:r>
            <a:r>
              <a:rPr lang="en-US" sz="2400" dirty="0" err="1">
                <a:latin typeface="Arial Unicode MS" pitchFamily="34" charset="-128"/>
              </a:rPr>
              <a:t>S.sname</a:t>
            </a:r>
            <a:r>
              <a:rPr lang="en-US" sz="2400" dirty="0">
                <a:latin typeface="Arial Unicode MS" pitchFamily="34" charset="-128"/>
              </a:rPr>
              <a:t>, COUNT(*)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FROM Sailors S, Reserves R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WHERE S.sid = R.sid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GROUP BY S.sid, </a:t>
            </a:r>
            <a:r>
              <a:rPr lang="en-US" sz="2400" dirty="0" err="1">
                <a:latin typeface="Arial Unicode MS" pitchFamily="34" charset="-128"/>
              </a:rPr>
              <a:t>S.sname</a:t>
            </a: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Stored procedures can have </a:t>
            </a:r>
            <a:r>
              <a:rPr lang="en-US" sz="2400" u="sng" dirty="0">
                <a:solidFill>
                  <a:srgbClr val="2042EE"/>
                </a:solidFill>
              </a:rPr>
              <a:t>parameters</a:t>
            </a:r>
            <a:r>
              <a:rPr lang="en-US" sz="2400" u="sng" dirty="0"/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Three different modes: IN, OUT, INOUT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CREATE PROCEDURE </a:t>
            </a:r>
            <a:r>
              <a:rPr lang="en-US" sz="2400" dirty="0" err="1">
                <a:latin typeface="Arial Unicode MS" pitchFamily="34" charset="-128"/>
              </a:rPr>
              <a:t>IncreaseRating</a:t>
            </a:r>
            <a:r>
              <a:rPr lang="en-US" sz="2400" dirty="0">
                <a:latin typeface="Arial Unicode MS" pitchFamily="34" charset="-128"/>
              </a:rPr>
              <a:t>(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solidFill>
                  <a:srgbClr val="2042EE"/>
                </a:solidFill>
                <a:latin typeface="Arial Unicode MS" pitchFamily="34" charset="-128"/>
              </a:rPr>
              <a:t>IN </a:t>
            </a:r>
            <a:r>
              <a:rPr lang="en-US" sz="2400" dirty="0" err="1">
                <a:solidFill>
                  <a:srgbClr val="2042EE"/>
                </a:solidFill>
                <a:latin typeface="Arial Unicode MS" pitchFamily="34" charset="-128"/>
              </a:rPr>
              <a:t>sailor_sid</a:t>
            </a:r>
            <a:r>
              <a:rPr lang="en-US" sz="2400" dirty="0">
                <a:solidFill>
                  <a:srgbClr val="2042EE"/>
                </a:solidFill>
                <a:latin typeface="Arial Unicode MS" pitchFamily="34" charset="-128"/>
              </a:rPr>
              <a:t> INTEGER, IN increase INTEGER</a:t>
            </a:r>
            <a:r>
              <a:rPr lang="en-US" sz="2400" dirty="0">
                <a:latin typeface="Arial Unicode MS" pitchFamily="34" charset="-128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UPDATE Sailors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	SET rating = rating + increase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WHERE </a:t>
            </a:r>
            <a:r>
              <a:rPr lang="en-US" sz="2400" dirty="0" err="1">
                <a:latin typeface="Arial Unicode MS" pitchFamily="34" charset="-128"/>
              </a:rPr>
              <a:t>sid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dirty="0" err="1">
                <a:latin typeface="Arial Unicode MS" pitchFamily="34" charset="-128"/>
              </a:rPr>
              <a:t>sailor_sid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Calling Stored Procedures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Arial Unicode MS" pitchFamily="34" charset="-128"/>
              </a:rPr>
              <a:t>Interactive</a:t>
            </a:r>
          </a:p>
          <a:p>
            <a:pPr lvl="1">
              <a:buNone/>
            </a:pPr>
            <a:r>
              <a:rPr lang="en-US" dirty="0" smtClean="0">
                <a:latin typeface="Arial Unicode MS" pitchFamily="34" charset="-128"/>
              </a:rPr>
              <a:t>CALL </a:t>
            </a:r>
            <a:r>
              <a:rPr lang="en-US" dirty="0" err="1" smtClean="0">
                <a:latin typeface="Arial Unicode MS" pitchFamily="34" charset="-128"/>
              </a:rPr>
              <a:t>storedProcedure</a:t>
            </a:r>
            <a:r>
              <a:rPr lang="en-US" dirty="0" smtClean="0">
                <a:latin typeface="Arial Unicode MS" pitchFamily="34" charset="-128"/>
              </a:rPr>
              <a:t> (arguments…)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Arial Unicode MS" pitchFamily="34" charset="-128"/>
              </a:rPr>
              <a:t>Using embedded SQL: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latin typeface="Arial Unicode MS" pitchFamily="34" charset="-128"/>
              </a:rPr>
              <a:t>EXEC </a:t>
            </a:r>
            <a:r>
              <a:rPr lang="en-US" dirty="0">
                <a:latin typeface="Arial Unicode MS" pitchFamily="34" charset="-128"/>
              </a:rPr>
              <a:t>SQL BEGIN DECLARE SECTION</a:t>
            </a:r>
          </a:p>
          <a:p>
            <a:pPr lvl="1">
              <a:buFont typeface="Wingdings" pitchFamily="2" charset="2"/>
              <a:buNone/>
            </a:pPr>
            <a:r>
              <a:rPr lang="en-US" dirty="0" err="1">
                <a:latin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sid</a:t>
            </a:r>
            <a:r>
              <a:rPr lang="en-US" dirty="0">
                <a:latin typeface="Arial Unicode MS" pitchFamily="34" charset="-128"/>
              </a:rPr>
              <a:t>;</a:t>
            </a:r>
          </a:p>
          <a:p>
            <a:pPr lvl="1">
              <a:buFont typeface="Wingdings" pitchFamily="2" charset="2"/>
              <a:buNone/>
            </a:pPr>
            <a:r>
              <a:rPr lang="en-US" dirty="0" err="1">
                <a:latin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</a:rPr>
              <a:t> rating;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latin typeface="Arial Unicode MS" pitchFamily="34" charset="-128"/>
              </a:rPr>
              <a:t>EXEC SQL END DECLARE SECTION</a:t>
            </a:r>
          </a:p>
          <a:p>
            <a:pPr lvl="1">
              <a:buFont typeface="Wingdings" pitchFamily="2" charset="2"/>
              <a:buNone/>
            </a:pPr>
            <a:endParaRPr lang="en-US" dirty="0">
              <a:latin typeface="Arial Unicode MS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>
                <a:latin typeface="Arial Unicode MS" pitchFamily="34" charset="-128"/>
              </a:rPr>
              <a:t>// now increase the rating of this sailor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latin typeface="Arial Unicode MS" pitchFamily="34" charset="-128"/>
              </a:rPr>
              <a:t>EXEC CALL </a:t>
            </a:r>
            <a:r>
              <a:rPr lang="en-US" dirty="0" err="1">
                <a:latin typeface="Arial Unicode MS" pitchFamily="34" charset="-128"/>
              </a:rPr>
              <a:t>IncreaseRating</a:t>
            </a:r>
            <a:r>
              <a:rPr lang="en-US" dirty="0">
                <a:latin typeface="Arial Unicode MS" pitchFamily="34" charset="-128"/>
              </a:rPr>
              <a:t>(:</a:t>
            </a:r>
            <a:r>
              <a:rPr lang="en-US" dirty="0" err="1">
                <a:latin typeface="Arial Unicode MS" pitchFamily="34" charset="-128"/>
              </a:rPr>
              <a:t>sid,:rating</a:t>
            </a:r>
            <a:r>
              <a:rPr lang="en-US" dirty="0">
                <a:latin typeface="Arial Unicode MS" pitchFamily="34" charset="-128"/>
              </a:rPr>
              <a:t>);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Calling Stored Procedures (Contd.)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u="sng" dirty="0">
                <a:solidFill>
                  <a:schemeClr val="accent2"/>
                </a:solidFill>
              </a:rPr>
              <a:t>JDBC: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CallableStatement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cstmt</a:t>
            </a:r>
            <a:r>
              <a:rPr lang="en-US" sz="2400" dirty="0">
                <a:latin typeface="Arial Unicode MS" pitchFamily="34" charset="-128"/>
              </a:rPr>
              <a:t>=</a:t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 err="1">
                <a:latin typeface="Arial Unicode MS" pitchFamily="34" charset="-128"/>
              </a:rPr>
              <a:t>con.prepareCall</a:t>
            </a:r>
            <a:r>
              <a:rPr lang="en-US" sz="2400" dirty="0">
                <a:latin typeface="Arial Unicode MS" pitchFamily="34" charset="-128"/>
              </a:rPr>
              <a:t>(“{call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});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ResultSet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rs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dirty="0" err="1">
                <a:latin typeface="Arial Unicode MS" pitchFamily="34" charset="-128"/>
              </a:rPr>
              <a:t>cstmt.executeQuery</a:t>
            </a:r>
            <a:r>
              <a:rPr lang="en-US" sz="2400" dirty="0">
                <a:latin typeface="Arial Unicode MS" pitchFamily="34" charset="-128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while (</a:t>
            </a:r>
            <a:r>
              <a:rPr lang="en-US" sz="2400" dirty="0" err="1">
                <a:latin typeface="Arial Unicode MS" pitchFamily="34" charset="-128"/>
              </a:rPr>
              <a:t>rs.next</a:t>
            </a:r>
            <a:r>
              <a:rPr lang="en-US" sz="2400" dirty="0">
                <a:latin typeface="Arial Unicode MS" pitchFamily="34" charset="-128"/>
              </a:rPr>
              <a:t>()) {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   …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}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038600" cy="4076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u="sng" dirty="0">
                <a:solidFill>
                  <a:schemeClr val="accent2"/>
                </a:solidFill>
              </a:rPr>
              <a:t>SQLJ: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#</a:t>
            </a:r>
            <a:r>
              <a:rPr lang="en-US" sz="2400" dirty="0" err="1">
                <a:latin typeface="Arial Unicode MS" pitchFamily="34" charset="-128"/>
              </a:rPr>
              <a:t>sql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iterator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(…);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#</a:t>
            </a:r>
            <a:r>
              <a:rPr lang="en-US" sz="2400" dirty="0" err="1">
                <a:latin typeface="Arial Unicode MS" pitchFamily="34" charset="-128"/>
              </a:rPr>
              <a:t>sql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={CALL </a:t>
            </a:r>
            <a:r>
              <a:rPr lang="en-US" sz="2400" dirty="0" err="1">
                <a:latin typeface="Arial Unicode MS" pitchFamily="34" charset="-128"/>
              </a:rPr>
              <a:t>ShowSailors</a:t>
            </a:r>
            <a:r>
              <a:rPr lang="en-US" sz="2400" dirty="0">
                <a:latin typeface="Arial Unicode MS" pitchFamily="34" charset="-128"/>
              </a:rPr>
              <a:t>};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while (</a:t>
            </a:r>
            <a:r>
              <a:rPr lang="en-US" sz="2400" dirty="0" err="1">
                <a:latin typeface="Arial Unicode MS" pitchFamily="34" charset="-128"/>
              </a:rPr>
              <a:t>showsailors.next</a:t>
            </a:r>
            <a:r>
              <a:rPr lang="en-US" sz="2400" dirty="0">
                <a:latin typeface="Arial Unicode MS" pitchFamily="34" charset="-128"/>
              </a:rPr>
              <a:t>()) {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    …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/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SQL/PSM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SQL/PSM  </a:t>
            </a:r>
            <a:r>
              <a:rPr lang="en-US" sz="3200" dirty="0" smtClean="0"/>
              <a:t>(</a:t>
            </a:r>
            <a:r>
              <a:rPr lang="en-US" sz="3200" smtClean="0"/>
              <a:t>Persistent Stored </a:t>
            </a:r>
            <a:r>
              <a:rPr lang="en-US" sz="3200" dirty="0" smtClean="0"/>
              <a:t>Modules)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3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Most DBMSs allow users to write stored procedures in a simple, general-purpose language (close to SQL) </a:t>
            </a:r>
            <a:r>
              <a:rPr lang="en-US" sz="2400" dirty="0">
                <a:sym typeface="Wingdings" pitchFamily="2" charset="2"/>
              </a:rPr>
              <a:t> SQL/PSM standard is a representative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2042EE"/>
                </a:solidFill>
                <a:sym typeface="Wingdings" pitchFamily="2" charset="2"/>
              </a:rPr>
              <a:t>Declare a stored procedure: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  <a:sym typeface="Wingdings" pitchFamily="2" charset="2"/>
              </a:rPr>
              <a:t>CREATE PROCEDURE name(p1, p2, …, </a:t>
            </a:r>
            <a:r>
              <a:rPr lang="en-US" sz="2000" dirty="0" err="1">
                <a:latin typeface="Arial Unicode MS" pitchFamily="34" charset="-128"/>
                <a:sym typeface="Wingdings" pitchFamily="2" charset="2"/>
              </a:rPr>
              <a:t>pn</a:t>
            </a:r>
            <a:r>
              <a:rPr lang="en-US" sz="2000" dirty="0">
                <a:latin typeface="Arial Unicode MS" pitchFamily="34" charset="-128"/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  <a:sym typeface="Wingdings" pitchFamily="2" charset="2"/>
              </a:rPr>
              <a:t>    local variable declarations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  <a:sym typeface="Wingdings" pitchFamily="2" charset="2"/>
              </a:rPr>
              <a:t>    procedure code;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2042EE"/>
                </a:solidFill>
                <a:sym typeface="Wingdings" pitchFamily="2" charset="2"/>
              </a:rPr>
              <a:t>Declare a function: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CREATE FUNCTION name (p1, …, </a:t>
            </a:r>
            <a:r>
              <a:rPr lang="en-US" sz="2000" dirty="0" err="1">
                <a:latin typeface="Arial Unicode MS" pitchFamily="34" charset="-128"/>
              </a:rPr>
              <a:t>pn</a:t>
            </a:r>
            <a:r>
              <a:rPr lang="en-US" sz="2000" dirty="0">
                <a:latin typeface="Arial Unicode MS" pitchFamily="34" charset="-128"/>
              </a:rPr>
              <a:t>) RETURNS </a:t>
            </a:r>
            <a:r>
              <a:rPr lang="en-US" sz="2000" dirty="0" err="1">
                <a:latin typeface="Arial Unicode MS" pitchFamily="34" charset="-128"/>
              </a:rPr>
              <a:t>sqlDataType</a:t>
            </a:r>
            <a:r>
              <a:rPr lang="en-US" sz="2400" dirty="0">
                <a:latin typeface="Arial Unicode MS" pitchFamily="34" charset="-128"/>
              </a:rPr>
              <a:t/>
            </a:r>
            <a:br>
              <a:rPr lang="en-US" sz="2400" dirty="0">
                <a:latin typeface="Arial Unicode MS" pitchFamily="34" charset="-128"/>
              </a:rPr>
            </a:br>
            <a:r>
              <a:rPr lang="en-US" sz="2400" dirty="0">
                <a:latin typeface="Arial Unicode MS" pitchFamily="34" charset="-128"/>
              </a:rPr>
              <a:t>local variable declarations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    function code;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SQL/PSM Constructs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10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CREATE FUNCTION rate Sailor</a:t>
            </a:r>
            <a:br>
              <a:rPr lang="en-US" sz="2400" dirty="0"/>
            </a:br>
            <a:r>
              <a:rPr lang="en-US" sz="2400" dirty="0"/>
              <a:t>    (IN </a:t>
            </a:r>
            <a:r>
              <a:rPr lang="en-US" sz="2400" dirty="0" err="1"/>
              <a:t>sailorId</a:t>
            </a:r>
            <a:r>
              <a:rPr lang="en-US" sz="2400" dirty="0"/>
              <a:t> INTEGER)</a:t>
            </a:r>
            <a:br>
              <a:rPr lang="en-US" sz="2400" dirty="0"/>
            </a:br>
            <a:r>
              <a:rPr lang="en-US" sz="2400" dirty="0"/>
              <a:t>    RETURNS </a:t>
            </a:r>
            <a:r>
              <a:rPr lang="en-US" sz="2400" dirty="0" smtClean="0"/>
              <a:t>INTEGER 		</a:t>
            </a:r>
            <a:r>
              <a:rPr lang="en-US" sz="2400" dirty="0" smtClean="0">
                <a:solidFill>
                  <a:srgbClr val="FF0000"/>
                </a:solidFill>
              </a:rPr>
              <a:t>//Return values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DECLARE rating </a:t>
            </a:r>
            <a:r>
              <a:rPr lang="en-US" sz="2400" dirty="0" smtClean="0"/>
              <a:t>INTEGER   </a:t>
            </a:r>
            <a:r>
              <a:rPr lang="en-US" sz="2400" dirty="0" smtClean="0">
                <a:solidFill>
                  <a:srgbClr val="FF0000"/>
                </a:solidFill>
              </a:rPr>
              <a:t>// Declare variables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DECLARE </a:t>
            </a:r>
            <a:r>
              <a:rPr lang="en-US" sz="2400" dirty="0" err="1"/>
              <a:t>numRes</a:t>
            </a:r>
            <a:r>
              <a:rPr lang="en-US" sz="2400" dirty="0"/>
              <a:t> INTEGER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SET </a:t>
            </a:r>
            <a:r>
              <a:rPr lang="en-US" sz="2400" dirty="0" err="1"/>
              <a:t>numRes</a:t>
            </a:r>
            <a:r>
              <a:rPr lang="en-US" sz="2400" dirty="0"/>
              <a:t> = (SELECT COUNT</a:t>
            </a:r>
            <a:r>
              <a:rPr lang="en-US" sz="2400" dirty="0" smtClean="0"/>
              <a:t>(*) </a:t>
            </a:r>
            <a:r>
              <a:rPr lang="en-US" sz="2400" dirty="0" smtClean="0">
                <a:solidFill>
                  <a:srgbClr val="FF0000"/>
                </a:solidFill>
              </a:rPr>
              <a:t>//Assign variables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                   FROM Reserves R</a:t>
            </a:r>
            <a:br>
              <a:rPr lang="en-US" sz="2400" dirty="0"/>
            </a:br>
            <a:r>
              <a:rPr lang="en-US" sz="2400" dirty="0"/>
              <a:t>                        WHERE R.sid = </a:t>
            </a:r>
            <a:r>
              <a:rPr lang="en-US" sz="2400" dirty="0" err="1"/>
              <a:t>sailorId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IF (</a:t>
            </a:r>
            <a:r>
              <a:rPr lang="en-US" sz="2400" dirty="0" err="1"/>
              <a:t>numRes</a:t>
            </a:r>
            <a:r>
              <a:rPr lang="en-US" sz="2400" dirty="0"/>
              <a:t> &gt; 10) THEN rating =1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//IF-THEN branch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ELSE rating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END IF;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RETURN rating</a:t>
            </a:r>
            <a:r>
              <a:rPr lang="en-US" sz="2400" dirty="0" smtClean="0"/>
              <a:t>;		</a:t>
            </a:r>
            <a:r>
              <a:rPr lang="en-US" sz="2400" dirty="0" smtClean="0">
                <a:solidFill>
                  <a:srgbClr val="FF0000"/>
                </a:solidFill>
              </a:rPr>
              <a:t> //Return values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3810000"/>
          </a:xfrm>
        </p:spPr>
        <p:txBody>
          <a:bodyPr/>
          <a:lstStyle/>
          <a:p>
            <a:r>
              <a:rPr lang="en-US" dirty="0" smtClean="0"/>
              <a:t>Four Types:</a:t>
            </a:r>
          </a:p>
          <a:p>
            <a:pPr lvl="1"/>
            <a:r>
              <a:rPr lang="en-US" dirty="0" smtClean="0"/>
              <a:t>SQL on console</a:t>
            </a:r>
          </a:p>
          <a:p>
            <a:pPr lvl="1"/>
            <a:r>
              <a:rPr lang="en-US" dirty="0" smtClean="0"/>
              <a:t>Embedded SQL</a:t>
            </a:r>
          </a:p>
          <a:p>
            <a:pPr lvl="1"/>
            <a:r>
              <a:rPr lang="en-US" dirty="0" smtClean="0"/>
              <a:t>Driver based (e.g. JDBC, ODBC)</a:t>
            </a:r>
          </a:p>
          <a:p>
            <a:pPr lvl="1"/>
            <a:r>
              <a:rPr lang="en-US" dirty="0" smtClean="0"/>
              <a:t>Stored Procedures (standard: SQL/PSM)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924800" cy="1104900"/>
          </a:xfrm>
        </p:spPr>
        <p:txBody>
          <a:bodyPr/>
          <a:lstStyle/>
          <a:p>
            <a:r>
              <a:rPr lang="en-US"/>
              <a:t>Main SQL/PSM Constructs (Contd.)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Local variables (DECLARE)</a:t>
            </a:r>
          </a:p>
          <a:p>
            <a:r>
              <a:rPr lang="en-US" sz="2400"/>
              <a:t>RETURN values for FUNCTION</a:t>
            </a:r>
          </a:p>
          <a:p>
            <a:r>
              <a:rPr lang="en-US" sz="2400"/>
              <a:t>Assign variables with SET</a:t>
            </a:r>
          </a:p>
          <a:p>
            <a:r>
              <a:rPr lang="en-US" sz="2400"/>
              <a:t>Branches and loops:</a:t>
            </a:r>
          </a:p>
          <a:p>
            <a:pPr lvl="1"/>
            <a:r>
              <a:rPr lang="en-US" sz="2000"/>
              <a:t>IF (condition) THEN statements;</a:t>
            </a:r>
            <a:br>
              <a:rPr lang="en-US" sz="2000"/>
            </a:br>
            <a:r>
              <a:rPr lang="en-US" sz="2000"/>
              <a:t>ELSEIF (condition) statements;</a:t>
            </a:r>
            <a:br>
              <a:rPr lang="en-US" sz="2000"/>
            </a:br>
            <a:r>
              <a:rPr lang="en-US" sz="2000"/>
              <a:t>… ELSE statements; END IF;</a:t>
            </a:r>
          </a:p>
          <a:p>
            <a:pPr lvl="1"/>
            <a:r>
              <a:rPr lang="en-US" sz="2000"/>
              <a:t>LOOP statements; END LOOP</a:t>
            </a:r>
          </a:p>
          <a:p>
            <a:r>
              <a:rPr lang="en-US" sz="2400"/>
              <a:t>Queries can be parts of expressions</a:t>
            </a:r>
          </a:p>
          <a:p>
            <a:r>
              <a:rPr lang="en-US" sz="2400"/>
              <a:t>Can use cursors naturally without “EXEC SQL”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5800" cy="46101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Embedded SQL allows execution of parametrized static queries within a host language</a:t>
            </a:r>
          </a:p>
          <a:p>
            <a:pPr>
              <a:lnSpc>
                <a:spcPct val="90000"/>
              </a:lnSpc>
            </a:pPr>
            <a:r>
              <a:rPr lang="en-US"/>
              <a:t>Dynamic SQL allows execution of completely ad-hoc queries within a host language</a:t>
            </a:r>
          </a:p>
          <a:p>
            <a:pPr>
              <a:lnSpc>
                <a:spcPct val="90000"/>
              </a:lnSpc>
            </a:pPr>
            <a:r>
              <a:rPr lang="en-US"/>
              <a:t>Cursor mechanism allows retrieval of one record at a time and bridges impedance mismatch between host language and SQL</a:t>
            </a:r>
          </a:p>
          <a:p>
            <a:pPr>
              <a:lnSpc>
                <a:spcPct val="90000"/>
              </a:lnSpc>
            </a:pPr>
            <a:r>
              <a:rPr lang="en-US"/>
              <a:t>APIs such as JDBC introduce a layer of abstraction between application and DBMS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(Contd.)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SQLJ: Static model, queries checked a compile-time.</a:t>
            </a:r>
          </a:p>
          <a:p>
            <a:r>
              <a:rPr lang="en-US"/>
              <a:t>Stored procedures execute application logic directly at the server</a:t>
            </a:r>
          </a:p>
          <a:p>
            <a:r>
              <a:rPr lang="en-US"/>
              <a:t>SQL/PSM standard for writing stored procedures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Backup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667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533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Approach: Embed SQL in the host language.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preprocessor converts the SQL statements into special API calls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preprocessor is DBMS-dependent.  Each DBMS has its own pre-processor.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Then a regular compiler is used to compile the code.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Language constructs: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Declare host variables: </a:t>
            </a:r>
            <a:br>
              <a:rPr lang="en-US" sz="2000" dirty="0" smtClean="0"/>
            </a:br>
            <a:r>
              <a:rPr lang="en-US" sz="2000" dirty="0" smtClean="0">
                <a:latin typeface="Arial Unicode MS" pitchFamily="34" charset="-128"/>
              </a:rPr>
              <a:t>EXEC SQL BEGIN (END) DECLARE SECTION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Connect </a:t>
            </a:r>
            <a:r>
              <a:rPr lang="en-US" sz="2000" dirty="0"/>
              <a:t>to a database:</a:t>
            </a:r>
            <a:br>
              <a:rPr lang="en-US" sz="2000" dirty="0"/>
            </a:br>
            <a:r>
              <a:rPr lang="en-US" sz="2000" dirty="0">
                <a:latin typeface="Arial Unicode MS" pitchFamily="34" charset="-128"/>
              </a:rPr>
              <a:t>EXEC SQL CONNECT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Execute query Statements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>
                <a:latin typeface="Arial Unicode MS" pitchFamily="34" charset="-128"/>
              </a:rPr>
              <a:t>EXEC SQL Statement</a:t>
            </a:r>
            <a:r>
              <a:rPr lang="en-US" sz="2000" dirty="0" smtClean="0">
                <a:latin typeface="Arial Unicode MS" pitchFamily="34" charset="-128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Unicode MS" pitchFamily="34" charset="-128"/>
              </a:rPr>
              <a:t>May need to open a CURSOR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Unicode MS" pitchFamily="34" charset="-128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SQL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076700"/>
          </a:xfrm>
        </p:spPr>
        <p:txBody>
          <a:bodyPr/>
          <a:lstStyle/>
          <a:p>
            <a:r>
              <a:rPr lang="en-US" sz="2400" dirty="0" smtClean="0"/>
              <a:t>EXEC SQL CONNECT;  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dirty="0" smtClean="0"/>
              <a:t>SQL server syntax:</a:t>
            </a:r>
          </a:p>
          <a:p>
            <a:pPr lvl="1"/>
            <a:r>
              <a:rPr lang="en-US" sz="1600" dirty="0" smtClean="0"/>
              <a:t>EXEC SQL CONNECT TO {[</a:t>
            </a:r>
            <a:r>
              <a:rPr lang="en-US" sz="1600" i="1" dirty="0" err="1" smtClean="0"/>
              <a:t>server_name</a:t>
            </a:r>
            <a:r>
              <a:rPr lang="en-US" sz="1600" b="1" dirty="0" smtClean="0"/>
              <a:t>.</a:t>
            </a:r>
            <a:r>
              <a:rPr lang="en-US" sz="1600" dirty="0" smtClean="0"/>
              <a:t>]</a:t>
            </a:r>
            <a:r>
              <a:rPr lang="en-US" sz="1600" i="1" dirty="0" err="1" smtClean="0"/>
              <a:t>database_name</a:t>
            </a:r>
            <a:r>
              <a:rPr lang="en-US" sz="1600" dirty="0" smtClean="0"/>
              <a:t>} [AS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connection_name</a:t>
            </a:r>
            <a:r>
              <a:rPr lang="en-US" sz="1600" dirty="0" smtClean="0"/>
              <a:t>] USER</a:t>
            </a:r>
            <a:r>
              <a:rPr lang="en-US" sz="1600" i="1" dirty="0" smtClean="0"/>
              <a:t> </a:t>
            </a:r>
            <a:r>
              <a:rPr lang="en-US" sz="1600" dirty="0" smtClean="0"/>
              <a:t>[</a:t>
            </a:r>
            <a:r>
              <a:rPr lang="en-US" sz="1600" i="1" dirty="0" smtClean="0"/>
              <a:t>login</a:t>
            </a:r>
            <a:r>
              <a:rPr lang="en-US" sz="1600" dirty="0" smtClean="0"/>
              <a:t>[</a:t>
            </a:r>
            <a:r>
              <a:rPr lang="en-US" sz="1600" b="1" dirty="0" smtClean="0"/>
              <a:t>.</a:t>
            </a:r>
            <a:r>
              <a:rPr lang="en-US" sz="1600" i="1" dirty="0" smtClean="0"/>
              <a:t>password</a:t>
            </a:r>
            <a:r>
              <a:rPr lang="en-US" sz="1600" dirty="0" smtClean="0"/>
              <a:t>] | $integrated]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Reference:  </a:t>
            </a:r>
            <a:r>
              <a:rPr lang="en-US" sz="1600" dirty="0" smtClean="0">
                <a:hlinkClick r:id="rId3"/>
              </a:rPr>
              <a:t>http://msdn.microsoft.com/en-us/library/aa225245(SQL.80).aspx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SQL: Variables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 Unicode MS" pitchFamily="34" charset="-128"/>
              </a:rPr>
              <a:t>Host variables must be declared as follows: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Unicode MS" pitchFamily="34" charset="-128"/>
              </a:rPr>
              <a:t>EXEC </a:t>
            </a:r>
            <a:r>
              <a:rPr lang="en-US" sz="2400" dirty="0">
                <a:solidFill>
                  <a:srgbClr val="FF0000"/>
                </a:solidFill>
                <a:latin typeface="Arial Unicode MS" pitchFamily="34" charset="-128"/>
              </a:rPr>
              <a:t>SQL BEGIN DECLARE SECTION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char </a:t>
            </a:r>
            <a:r>
              <a:rPr lang="en-US" sz="2400" dirty="0" err="1">
                <a:latin typeface="Arial Unicode MS" pitchFamily="34" charset="-128"/>
              </a:rPr>
              <a:t>c_sname</a:t>
            </a:r>
            <a:r>
              <a:rPr lang="en-US" sz="2400" dirty="0">
                <a:latin typeface="Arial Unicode MS" pitchFamily="34" charset="-128"/>
              </a:rPr>
              <a:t>[20];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long </a:t>
            </a:r>
            <a:r>
              <a:rPr lang="en-US" sz="2400" dirty="0" err="1">
                <a:latin typeface="Arial Unicode MS" pitchFamily="34" charset="-128"/>
              </a:rPr>
              <a:t>c_sid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short </a:t>
            </a:r>
            <a:r>
              <a:rPr lang="en-US" sz="2400" dirty="0" err="1">
                <a:latin typeface="Arial Unicode MS" pitchFamily="34" charset="-128"/>
              </a:rPr>
              <a:t>c_rating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 Unicode MS" pitchFamily="34" charset="-128"/>
              </a:rPr>
              <a:t>float </a:t>
            </a:r>
            <a:r>
              <a:rPr lang="en-US" sz="2400" dirty="0" err="1">
                <a:latin typeface="Arial Unicode MS" pitchFamily="34" charset="-128"/>
              </a:rPr>
              <a:t>c_age</a:t>
            </a:r>
            <a:r>
              <a:rPr lang="en-US" sz="24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  <a:latin typeface="Arial Unicode MS" pitchFamily="34" charset="-128"/>
              </a:rPr>
              <a:t>EXEC SQL END DECLARE SECTION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Such host variables must be prefixed a column (:) in SQL statements.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SQL defines the standard for matching types of variables between SQL and host language.  E.g.  </a:t>
            </a:r>
            <a:r>
              <a:rPr lang="en-US" sz="2400" dirty="0" err="1" smtClean="0"/>
              <a:t>c_sid</a:t>
            </a:r>
            <a:r>
              <a:rPr lang="en-US" sz="2400" dirty="0" smtClean="0"/>
              <a:t> has the type INTEGER in SQL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SQL: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Error codes are made available through including the following data structure (SQLCA = SQL Communication Area)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EXEC SQL INCLUDE SQLCA;</a:t>
            </a:r>
            <a:endParaRPr lang="en-U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Two special “error” </a:t>
            </a:r>
            <a:r>
              <a:rPr lang="en-US" sz="2400" dirty="0" smtClean="0"/>
              <a:t>variables which are part of the </a:t>
            </a:r>
            <a:r>
              <a:rPr lang="en-US" sz="2400" dirty="0" err="1" smtClean="0">
                <a:solidFill>
                  <a:srgbClr val="FF0000"/>
                </a:solidFill>
              </a:rPr>
              <a:t>sqlca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data structure can be used to check for errors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Arial Unicode MS" pitchFamily="34" charset="-128"/>
              </a:rPr>
              <a:t>sqlca.</a:t>
            </a:r>
            <a:r>
              <a:rPr lang="en-US" sz="2000" dirty="0" err="1" smtClean="0">
                <a:solidFill>
                  <a:srgbClr val="FF0000"/>
                </a:solidFill>
                <a:latin typeface="Arial Unicode MS" pitchFamily="34" charset="-128"/>
              </a:rPr>
              <a:t>sqlcode</a:t>
            </a: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sz="2000" dirty="0"/>
              <a:t>(long, is negative if an error has occurred)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Arial Unicode MS" pitchFamily="34" charset="-128"/>
              </a:rPr>
              <a:t>sqlca.</a:t>
            </a:r>
            <a:r>
              <a:rPr lang="en-US" sz="2000" dirty="0" err="1" smtClean="0">
                <a:solidFill>
                  <a:srgbClr val="FF0000"/>
                </a:solidFill>
                <a:latin typeface="Arial Unicode MS" pitchFamily="34" charset="-128"/>
              </a:rPr>
              <a:t>sqlstate</a:t>
            </a:r>
            <a:r>
              <a:rPr lang="en-US" sz="2000" dirty="0" smtClean="0">
                <a:latin typeface="Arial Unicode MS" pitchFamily="34" charset="-128"/>
              </a:rPr>
              <a:t> </a:t>
            </a:r>
            <a:r>
              <a:rPr lang="en-US" sz="2000" dirty="0"/>
              <a:t>(char[6], predefined codes for common errors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Can use the condition SQL statement to check for errors: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EXEC SQL </a:t>
            </a:r>
            <a:r>
              <a:rPr lang="en-US" sz="2200" dirty="0" smtClean="0">
                <a:solidFill>
                  <a:srgbClr val="FF0000"/>
                </a:solidFill>
              </a:rPr>
              <a:t>WHENEVER</a:t>
            </a:r>
            <a:r>
              <a:rPr lang="en-US" sz="2200" dirty="0" smtClean="0"/>
              <a:t> [SQLERROR | NOT FOUND] [CONTINUE | GOTO statement]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667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Cursors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39200" cy="4876800"/>
          </a:xfrm>
          <a:noFill/>
          <a:ln/>
        </p:spPr>
        <p:txBody>
          <a:bodyPr/>
          <a:lstStyle/>
          <a:p>
            <a:r>
              <a:rPr lang="en-US"/>
              <a:t>Can declare a cursor on a relation or query statement (which generates a relation).</a:t>
            </a:r>
          </a:p>
          <a:p>
            <a:r>
              <a:rPr lang="en-US"/>
              <a:t>Can </a:t>
            </a:r>
            <a:r>
              <a:rPr lang="en-US" i="1">
                <a:solidFill>
                  <a:schemeClr val="accent2"/>
                </a:solidFill>
              </a:rPr>
              <a:t>open</a:t>
            </a:r>
            <a:r>
              <a:rPr lang="en-US"/>
              <a:t> a cursor, and repeatedly </a:t>
            </a:r>
            <a:r>
              <a:rPr lang="en-US" i="1">
                <a:solidFill>
                  <a:schemeClr val="accent2"/>
                </a:solidFill>
              </a:rPr>
              <a:t>fetch</a:t>
            </a:r>
            <a:r>
              <a:rPr lang="en-US"/>
              <a:t> a tuple then </a:t>
            </a:r>
            <a:r>
              <a:rPr lang="en-US" i="1">
                <a:solidFill>
                  <a:schemeClr val="accent2"/>
                </a:solidFill>
              </a:rPr>
              <a:t>move</a:t>
            </a:r>
            <a:r>
              <a:rPr lang="en-US"/>
              <a:t> the cursor, until all tuples have been retrieved.</a:t>
            </a:r>
          </a:p>
          <a:p>
            <a:pPr lvl="1">
              <a:buSzPct val="75000"/>
            </a:pPr>
            <a:r>
              <a:rPr lang="en-US"/>
              <a:t>Can use a special clause, called </a:t>
            </a:r>
            <a:r>
              <a:rPr lang="en-US" sz="2000">
                <a:solidFill>
                  <a:schemeClr val="accent2"/>
                </a:solidFill>
              </a:rPr>
              <a:t>ORDER BY</a:t>
            </a:r>
            <a:r>
              <a:rPr lang="en-US"/>
              <a:t>, in queries that are accessed through a cursor, to control the order in which tuples are returned.</a:t>
            </a:r>
          </a:p>
          <a:p>
            <a:pPr lvl="2"/>
            <a:r>
              <a:rPr lang="en-US"/>
              <a:t>Fields in ORDER BY clause must also appear in SELECT clause.</a:t>
            </a:r>
          </a:p>
          <a:p>
            <a:pPr lvl="1">
              <a:buSzPct val="75000"/>
            </a:pPr>
            <a:r>
              <a:rPr lang="en-US"/>
              <a:t>The </a:t>
            </a:r>
            <a:r>
              <a:rPr lang="en-US" sz="2000">
                <a:solidFill>
                  <a:schemeClr val="accent2"/>
                </a:solidFill>
              </a:rPr>
              <a:t>ORDER BY </a:t>
            </a:r>
            <a:r>
              <a:rPr lang="en-US"/>
              <a:t>clause, which orders answer tuples, is </a:t>
            </a:r>
            <a:r>
              <a:rPr lang="en-US" i="1">
                <a:solidFill>
                  <a:schemeClr val="accent2"/>
                </a:solidFill>
              </a:rPr>
              <a:t>only </a:t>
            </a:r>
            <a:r>
              <a:rPr lang="en-US"/>
              <a:t>allowed in the context of a cursor.</a:t>
            </a:r>
          </a:p>
          <a:p>
            <a:r>
              <a:rPr lang="en-US"/>
              <a:t>Can also modify/delete tuple pointed to by a cursor.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04900"/>
          </a:xfrm>
        </p:spPr>
        <p:txBody>
          <a:bodyPr/>
          <a:lstStyle/>
          <a:p>
            <a:r>
              <a:rPr lang="en-US" dirty="0" smtClean="0"/>
              <a:t>SQL Programming models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5626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Console</a:t>
            </a:r>
            <a:endParaRPr lang="en-US" sz="1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81000" y="2971800"/>
            <a:ext cx="1095375" cy="2286000"/>
            <a:chOff x="381000" y="2971800"/>
            <a:chExt cx="1524000" cy="2286000"/>
          </a:xfrm>
        </p:grpSpPr>
        <p:sp>
          <p:nvSpPr>
            <p:cNvPr id="3" name="Rectangle 2"/>
            <p:cNvSpPr/>
            <p:nvPr/>
          </p:nvSpPr>
          <p:spPr bwMode="auto">
            <a:xfrm>
              <a:off x="609600" y="4343400"/>
              <a:ext cx="1143000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609600" y="4191000"/>
              <a:ext cx="1143000" cy="3048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81000" y="2971800"/>
              <a:ext cx="15240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 SELECT …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5400000">
              <a:off x="953294" y="40005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2057400" y="5562600"/>
            <a:ext cx="2106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Embedded SQL in C</a:t>
            </a:r>
            <a:endParaRPr lang="en-US" sz="1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133600" y="2971800"/>
            <a:ext cx="1752600" cy="2286000"/>
            <a:chOff x="2133600" y="2971800"/>
            <a:chExt cx="2438400" cy="22860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14600" y="4343400"/>
              <a:ext cx="1143000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14600" y="4191000"/>
              <a:ext cx="1143000" cy="3048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33600" y="2971800"/>
              <a:ext cx="2438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/>
                <a:t>#include &lt;</a:t>
              </a:r>
              <a:r>
                <a:rPr lang="en-US" sz="1400" dirty="0" err="1" smtClean="0"/>
                <a:t>sqlutil.h</a:t>
              </a:r>
              <a:r>
                <a:rPr lang="en-US" sz="1400" dirty="0" smtClean="0"/>
                <a:t>&gt;</a:t>
              </a:r>
            </a:p>
            <a:p>
              <a:r>
                <a:rPr lang="en-US" sz="1400" dirty="0" smtClean="0"/>
                <a:t>EXEC SQL BEGIN DECLARE SECTION</a:t>
              </a:r>
            </a:p>
            <a:p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2858294" y="40005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4572000" y="5562600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Driver Based Application</a:t>
            </a:r>
            <a:endParaRPr lang="en-US" sz="1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4267200" y="1143000"/>
            <a:ext cx="2683669" cy="4191000"/>
            <a:chOff x="5257800" y="1117937"/>
            <a:chExt cx="3733800" cy="4191000"/>
          </a:xfrm>
        </p:grpSpPr>
        <p:sp>
          <p:nvSpPr>
            <p:cNvPr id="42" name="TextBox 41"/>
            <p:cNvSpPr txBox="1"/>
            <p:nvPr/>
          </p:nvSpPr>
          <p:spPr>
            <a:xfrm>
              <a:off x="7848453" y="3195935"/>
              <a:ext cx="8322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Driver 3 </a:t>
              </a:r>
              <a:endParaRPr lang="en-US" sz="14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257800" y="1117937"/>
              <a:ext cx="3733800" cy="4191000"/>
              <a:chOff x="5257800" y="1117937"/>
              <a:chExt cx="3733800" cy="4191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257800" y="1117937"/>
                <a:ext cx="3657600" cy="4191000"/>
                <a:chOff x="5257800" y="1066800"/>
                <a:chExt cx="3657600" cy="4191000"/>
              </a:xfrm>
            </p:grpSpPr>
            <p:sp>
              <p:nvSpPr>
                <p:cNvPr id="18" name="Rectangle 17"/>
                <p:cNvSpPr/>
                <p:nvPr/>
              </p:nvSpPr>
              <p:spPr bwMode="auto">
                <a:xfrm>
                  <a:off x="6858000" y="1143000"/>
                  <a:ext cx="1143000" cy="533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086600" y="1066800"/>
                  <a:ext cx="49404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App</a:t>
                  </a:r>
                  <a:endParaRPr lang="en-US" sz="1400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6477000" y="2129135"/>
                  <a:ext cx="1828800" cy="533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634291" y="2133600"/>
                  <a:ext cx="100700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Driver Mgr</a:t>
                  </a:r>
                  <a:endParaRPr lang="en-US" sz="1400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5257800" y="3119735"/>
                  <a:ext cx="1143000" cy="533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257800" y="3124200"/>
                  <a:ext cx="83227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Driver 1 </a:t>
                  </a:r>
                  <a:endParaRPr lang="en-US" sz="1400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6553053" y="3124200"/>
                  <a:ext cx="1143000" cy="533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553053" y="3128665"/>
                  <a:ext cx="83227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Driver 2 </a:t>
                  </a:r>
                  <a:endParaRPr lang="en-US" sz="1400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 bwMode="auto">
                <a:xfrm>
                  <a:off x="5257800" y="4343400"/>
                  <a:ext cx="990600" cy="914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7" name="Folded Corner 26"/>
                <p:cNvSpPr/>
                <p:nvPr/>
              </p:nvSpPr>
              <p:spPr bwMode="auto">
                <a:xfrm>
                  <a:off x="8001000" y="4191000"/>
                  <a:ext cx="914400" cy="1066800"/>
                </a:xfrm>
                <a:prstGeom prst="foldedCorner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8001000" y="4267200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Data source 3 </a:t>
                  </a:r>
                  <a:endParaRPr lang="en-US" sz="1400" dirty="0"/>
                </a:p>
              </p:txBody>
            </p:sp>
            <p:sp>
              <p:nvSpPr>
                <p:cNvPr id="29" name="Oval 28"/>
                <p:cNvSpPr/>
                <p:nvPr/>
              </p:nvSpPr>
              <p:spPr bwMode="auto">
                <a:xfrm>
                  <a:off x="5257800" y="4267200"/>
                  <a:ext cx="990600" cy="22860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 bwMode="auto">
                <a:xfrm>
                  <a:off x="6705600" y="4343400"/>
                  <a:ext cx="990600" cy="9144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 bwMode="auto">
                <a:xfrm>
                  <a:off x="6705600" y="4267200"/>
                  <a:ext cx="990600" cy="228600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781800" y="4343400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Data source 2 </a:t>
                  </a:r>
                  <a:endParaRPr lang="en-US" sz="14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5334000" y="4343400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Data source 1</a:t>
                  </a:r>
                  <a:endParaRPr lang="en-US" sz="1400" dirty="0"/>
                </a:p>
              </p:txBody>
            </p:sp>
            <p:cxnSp>
              <p:nvCxnSpPr>
                <p:cNvPr id="34" name="Straight Arrow Connector 33"/>
                <p:cNvCxnSpPr>
                  <a:stCxn id="18" idx="2"/>
                  <a:endCxn id="21" idx="0"/>
                </p:cNvCxnSpPr>
                <p:nvPr/>
              </p:nvCxnSpPr>
              <p:spPr bwMode="auto">
                <a:xfrm rot="5400000">
                  <a:off x="7055048" y="1759148"/>
                  <a:ext cx="457200" cy="291705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5" name="Straight Arrow Connector 34"/>
                <p:cNvCxnSpPr>
                  <a:stCxn id="20" idx="2"/>
                  <a:endCxn id="23" idx="0"/>
                </p:cNvCxnSpPr>
                <p:nvPr/>
              </p:nvCxnSpPr>
              <p:spPr bwMode="auto">
                <a:xfrm rot="5400000">
                  <a:off x="6301838" y="2034637"/>
                  <a:ext cx="461665" cy="171746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6" name="Straight Arrow Connector 35"/>
                <p:cNvCxnSpPr>
                  <a:stCxn id="20" idx="2"/>
                  <a:endCxn id="25" idx="0"/>
                </p:cNvCxnSpPr>
                <p:nvPr/>
              </p:nvCxnSpPr>
              <p:spPr bwMode="auto">
                <a:xfrm rot="5400000">
                  <a:off x="6947232" y="2684497"/>
                  <a:ext cx="466130" cy="422207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7" name="Straight Arrow Connector 36"/>
                <p:cNvCxnSpPr>
                  <a:stCxn id="20" idx="2"/>
                </p:cNvCxnSpPr>
                <p:nvPr/>
              </p:nvCxnSpPr>
              <p:spPr bwMode="auto">
                <a:xfrm rot="16200000" flipH="1">
                  <a:off x="7710748" y="2343186"/>
                  <a:ext cx="466130" cy="1104827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8" name="Straight Arrow Connector 37"/>
                <p:cNvCxnSpPr>
                  <a:stCxn id="22" idx="2"/>
                  <a:endCxn id="29" idx="0"/>
                </p:cNvCxnSpPr>
                <p:nvPr/>
              </p:nvCxnSpPr>
              <p:spPr bwMode="auto">
                <a:xfrm rot="5400000">
                  <a:off x="5484168" y="3922067"/>
                  <a:ext cx="614065" cy="762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39" name="Straight Arrow Connector 38"/>
                <p:cNvCxnSpPr/>
                <p:nvPr/>
              </p:nvCxnSpPr>
              <p:spPr bwMode="auto">
                <a:xfrm rot="5400000">
                  <a:off x="6893867" y="3926533"/>
                  <a:ext cx="614065" cy="762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cxnSp>
              <p:nvCxnSpPr>
                <p:cNvPr id="40" name="Straight Arrow Connector 39"/>
                <p:cNvCxnSpPr>
                  <a:endCxn id="27" idx="0"/>
                </p:cNvCxnSpPr>
                <p:nvPr/>
              </p:nvCxnSpPr>
              <p:spPr bwMode="auto">
                <a:xfrm rot="16200000" flipH="1">
                  <a:off x="8115300" y="3848100"/>
                  <a:ext cx="533400" cy="1524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</p:grpSp>
          <p:sp>
            <p:nvSpPr>
              <p:cNvPr id="43" name="Rectangle 42"/>
              <p:cNvSpPr/>
              <p:nvPr/>
            </p:nvSpPr>
            <p:spPr bwMode="auto">
              <a:xfrm>
                <a:off x="7848600" y="3200400"/>
                <a:ext cx="1143000" cy="5334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8" name="Rectangle 47"/>
          <p:cNvSpPr/>
          <p:nvPr/>
        </p:nvSpPr>
        <p:spPr bwMode="auto">
          <a:xfrm>
            <a:off x="7315200" y="3505200"/>
            <a:ext cx="16002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315200" y="3352800"/>
            <a:ext cx="1600200" cy="3048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620000" y="3810000"/>
            <a:ext cx="1219200" cy="1371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CREATE PROCEDURE </a:t>
            </a:r>
            <a:r>
              <a:rPr lang="en-US" sz="1000" dirty="0" err="1" smtClean="0">
                <a:solidFill>
                  <a:schemeClr val="bg1"/>
                </a:solidFill>
                <a:latin typeface="Arial Unicode MS" pitchFamily="34" charset="-128"/>
              </a:rPr>
              <a:t>IncreaseRating</a:t>
            </a: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(</a:t>
            </a:r>
            <a:b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IN </a:t>
            </a:r>
            <a:r>
              <a:rPr lang="en-US" sz="1000" dirty="0" err="1" smtClean="0">
                <a:solidFill>
                  <a:schemeClr val="bg1"/>
                </a:solidFill>
                <a:latin typeface="Arial Unicode MS" pitchFamily="34" charset="-128"/>
              </a:rPr>
              <a:t>sailor_sid</a:t>
            </a: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 INTEGER, IN increase INTEGER)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UPDATE Sailors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 dirty="0" smtClean="0">
                <a:solidFill>
                  <a:schemeClr val="bg1"/>
                </a:solidFill>
                <a:latin typeface="Arial Unicode MS" pitchFamily="34" charset="-128"/>
              </a:rPr>
              <a:t>……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15200" y="5562600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Stored Procedures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41" grpId="0"/>
      <p:bldP spid="48" grpId="0" animBg="1"/>
      <p:bldP spid="49" grpId="0" animBg="1"/>
      <p:bldP spid="50" grpId="0" animBg="1"/>
      <p:bldP spid="5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Cursor that gets names of sailors who’ve reserved a red boat, in alphabetical order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8153400" cy="2590800"/>
          </a:xfrm>
          <a:noFill/>
          <a:ln/>
        </p:spPr>
        <p:txBody>
          <a:bodyPr/>
          <a:lstStyle/>
          <a:p>
            <a:r>
              <a:rPr lang="en-US" dirty="0"/>
              <a:t>Note that it is illegal to replace </a:t>
            </a:r>
            <a:r>
              <a:rPr lang="en-US" i="1" dirty="0" err="1"/>
              <a:t>S.sname</a:t>
            </a:r>
            <a:r>
              <a:rPr lang="en-US" dirty="0"/>
              <a:t> by, say, </a:t>
            </a:r>
            <a:r>
              <a:rPr lang="en-US" i="1" dirty="0"/>
              <a:t>S.sid</a:t>
            </a:r>
            <a:r>
              <a:rPr lang="en-US" dirty="0"/>
              <a:t> in the </a:t>
            </a:r>
            <a:r>
              <a:rPr lang="en-US" sz="2000" dirty="0"/>
              <a:t>ORDER BY </a:t>
            </a:r>
            <a:r>
              <a:rPr lang="en-US" dirty="0"/>
              <a:t>clause!  (Why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90513" y="1936750"/>
            <a:ext cx="8466137" cy="185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EXEC SQL DECLARE sinfo CURSOR FOR</a:t>
            </a:r>
          </a:p>
          <a:p>
            <a:r>
              <a:rPr lang="en-US" sz="2000">
                <a:latin typeface="Arial Unicode MS" pitchFamily="34" charset="-128"/>
              </a:rPr>
              <a:t>	SELECT</a:t>
            </a:r>
            <a:r>
              <a:rPr lang="en-US">
                <a:latin typeface="Arial Unicode MS" pitchFamily="34" charset="-128"/>
              </a:rPr>
              <a:t>  S.sname</a:t>
            </a:r>
          </a:p>
          <a:p>
            <a:r>
              <a:rPr lang="en-US" sz="2000">
                <a:latin typeface="Arial Unicode MS" pitchFamily="34" charset="-128"/>
              </a:rPr>
              <a:t>	FROM</a:t>
            </a:r>
            <a:r>
              <a:rPr lang="en-US">
                <a:latin typeface="Arial Unicode MS" pitchFamily="34" charset="-128"/>
              </a:rPr>
              <a:t>  Sailors S, Boats B, Reserves R</a:t>
            </a:r>
          </a:p>
          <a:p>
            <a:r>
              <a:rPr lang="en-US" sz="2000">
                <a:latin typeface="Arial Unicode MS" pitchFamily="34" charset="-128"/>
              </a:rPr>
              <a:t>	WHERE</a:t>
            </a:r>
            <a:r>
              <a:rPr lang="en-US">
                <a:latin typeface="Arial Unicode MS" pitchFamily="34" charset="-128"/>
              </a:rPr>
              <a:t>  S.sid=R.sid </a:t>
            </a:r>
            <a:r>
              <a:rPr lang="en-US" sz="2000">
                <a:latin typeface="Arial Unicode MS" pitchFamily="34" charset="-128"/>
              </a:rPr>
              <a:t>AND</a:t>
            </a:r>
            <a:r>
              <a:rPr lang="en-US">
                <a:latin typeface="Arial Unicode MS" pitchFamily="34" charset="-128"/>
              </a:rPr>
              <a:t> R.bid=B.bid </a:t>
            </a:r>
            <a:r>
              <a:rPr lang="en-US" sz="2000">
                <a:latin typeface="Arial Unicode MS" pitchFamily="34" charset="-128"/>
              </a:rPr>
              <a:t>AND</a:t>
            </a:r>
            <a:r>
              <a:rPr lang="en-US">
                <a:latin typeface="Arial Unicode MS" pitchFamily="34" charset="-128"/>
              </a:rPr>
              <a:t> B.color=‘red’</a:t>
            </a:r>
          </a:p>
          <a:p>
            <a:r>
              <a:rPr lang="en-US" sz="2000">
                <a:latin typeface="Arial Unicode MS" pitchFamily="34" charset="-128"/>
              </a:rPr>
              <a:t>	ORDER BY  </a:t>
            </a:r>
            <a:r>
              <a:rPr lang="en-US">
                <a:latin typeface="Arial Unicode MS" pitchFamily="34" charset="-128"/>
              </a:rPr>
              <a:t>S.sname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for 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</a:t>
            </a:r>
            <a:r>
              <a:rPr lang="en-US" i="1" dirty="0" err="1" smtClean="0"/>
              <a:t>cursor_name</a:t>
            </a:r>
            <a:r>
              <a:rPr lang="en-US" dirty="0" smtClean="0"/>
              <a:t> [INSENSITIVE] [SCROLL] CURSOR</a:t>
            </a:r>
            <a:r>
              <a:rPr lang="en-US" b="1" dirty="0" smtClean="0"/>
              <a:t> </a:t>
            </a:r>
            <a:r>
              <a:rPr lang="en-US" dirty="0" smtClean="0"/>
              <a:t>FOR {</a:t>
            </a:r>
            <a:r>
              <a:rPr lang="en-US" i="1" dirty="0" err="1" smtClean="0"/>
              <a:t>select_stmt</a:t>
            </a:r>
            <a:r>
              <a:rPr lang="en-US" dirty="0" smtClean="0"/>
              <a:t> | </a:t>
            </a:r>
            <a:r>
              <a:rPr lang="en-US" i="1" dirty="0" err="1" smtClean="0"/>
              <a:t>prepared_stmt_name</a:t>
            </a:r>
            <a:r>
              <a:rPr lang="en-US" dirty="0" smtClean="0"/>
              <a:t>} [FOR { READ ONLY | UPDATE [ OF </a:t>
            </a:r>
            <a:r>
              <a:rPr lang="en-US" i="1" dirty="0" err="1" smtClean="0"/>
              <a:t>column_list</a:t>
            </a:r>
            <a:r>
              <a:rPr lang="en-US" i="1" dirty="0" smtClean="0"/>
              <a:t> </a:t>
            </a:r>
            <a:r>
              <a:rPr lang="en-US" dirty="0" smtClean="0"/>
              <a:t>] } ]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Embedding SQL in C: An Example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6096000" cy="4076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char SQLSTATE[6];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BEGIN DECLARE SECTION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char 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[20]; short </a:t>
            </a:r>
            <a:r>
              <a:rPr lang="en-US" sz="1800" dirty="0" err="1">
                <a:latin typeface="Arial Unicode MS" pitchFamily="34" charset="-128"/>
              </a:rPr>
              <a:t>c_minrating</a:t>
            </a:r>
            <a:r>
              <a:rPr lang="en-US" sz="1800" dirty="0">
                <a:latin typeface="Arial Unicode MS" pitchFamily="34" charset="-128"/>
              </a:rPr>
              <a:t>; float 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END DECLARE </a:t>
            </a:r>
            <a:r>
              <a:rPr lang="en-US" sz="1800" dirty="0" smtClean="0">
                <a:latin typeface="Arial Unicode MS" pitchFamily="34" charset="-128"/>
              </a:rPr>
              <a:t>SECTION</a:t>
            </a:r>
          </a:p>
          <a:p>
            <a:pPr marL="342900" lvl="1" indent="-342900">
              <a:lnSpc>
                <a:spcPct val="90000"/>
              </a:lnSpc>
              <a:buSzPct val="75000"/>
              <a:buNone/>
            </a:pPr>
            <a:r>
              <a:rPr lang="en-US" sz="1400" dirty="0" smtClean="0"/>
              <a:t>EXEC SQL CONNECT TO {[</a:t>
            </a:r>
            <a:r>
              <a:rPr lang="en-US" sz="1400" i="1" dirty="0" err="1" smtClean="0"/>
              <a:t>server_name</a:t>
            </a:r>
            <a:r>
              <a:rPr lang="en-US" sz="1400" b="1" dirty="0" smtClean="0"/>
              <a:t>.</a:t>
            </a:r>
            <a:r>
              <a:rPr lang="en-US" sz="1400" dirty="0" smtClean="0"/>
              <a:t>]</a:t>
            </a:r>
            <a:r>
              <a:rPr lang="en-US" sz="1400" i="1" dirty="0" err="1" smtClean="0"/>
              <a:t>database_name</a:t>
            </a:r>
            <a:r>
              <a:rPr lang="en-US" sz="1400" dirty="0" smtClean="0"/>
              <a:t>} [AS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connection_name</a:t>
            </a:r>
            <a:r>
              <a:rPr lang="en-US" sz="1400" dirty="0" smtClean="0"/>
              <a:t>] USER</a:t>
            </a:r>
            <a:r>
              <a:rPr lang="en-US" sz="1400" i="1" dirty="0" smtClean="0"/>
              <a:t> </a:t>
            </a:r>
            <a:r>
              <a:rPr lang="en-US" sz="1400" dirty="0" smtClean="0"/>
              <a:t>[</a:t>
            </a:r>
            <a:r>
              <a:rPr lang="en-US" sz="1400" i="1" dirty="0" smtClean="0"/>
              <a:t>login</a:t>
            </a:r>
            <a:r>
              <a:rPr lang="en-US" sz="1400" dirty="0" smtClean="0"/>
              <a:t>[</a:t>
            </a:r>
            <a:r>
              <a:rPr lang="en-US" sz="1400" b="1" dirty="0" smtClean="0"/>
              <a:t>.</a:t>
            </a:r>
            <a:r>
              <a:rPr lang="en-US" sz="1400" i="1" dirty="0" smtClean="0"/>
              <a:t>password</a:t>
            </a:r>
            <a:r>
              <a:rPr lang="en-US" sz="1400" dirty="0" smtClean="0"/>
              <a:t>] | $integrated] 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>
                <a:latin typeface="Arial Unicode MS" pitchFamily="34" charset="-128"/>
              </a:rPr>
              <a:t>c_minrating</a:t>
            </a:r>
            <a:r>
              <a:rPr lang="en-US" sz="1800" dirty="0">
                <a:latin typeface="Arial Unicode MS" pitchFamily="34" charset="-128"/>
              </a:rPr>
              <a:t> = random();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DECLARE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 CURSOR FOR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SELECT </a:t>
            </a:r>
            <a:r>
              <a:rPr lang="en-US" sz="1800" dirty="0" err="1">
                <a:latin typeface="Arial Unicode MS" pitchFamily="34" charset="-128"/>
              </a:rPr>
              <a:t>S.sname</a:t>
            </a:r>
            <a:r>
              <a:rPr lang="en-US" sz="1800" dirty="0">
                <a:latin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</a:rPr>
              <a:t>S.age</a:t>
            </a:r>
            <a:r>
              <a:rPr lang="en-US" sz="1800" dirty="0">
                <a:latin typeface="Arial Unicode MS" pitchFamily="34" charset="-128"/>
              </a:rPr>
              <a:t>	FROM Sailors 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WHERE </a:t>
            </a:r>
            <a:r>
              <a:rPr lang="en-US" sz="1800" dirty="0" err="1">
                <a:latin typeface="Arial Unicode MS" pitchFamily="34" charset="-128"/>
              </a:rPr>
              <a:t>S.rating</a:t>
            </a:r>
            <a:r>
              <a:rPr lang="en-US" sz="1800" dirty="0">
                <a:latin typeface="Arial Unicode MS" pitchFamily="34" charset="-128"/>
              </a:rPr>
              <a:t> &gt; :</a:t>
            </a:r>
            <a:r>
              <a:rPr lang="en-US" sz="1800" dirty="0" err="1">
                <a:latin typeface="Arial Unicode MS" pitchFamily="34" charset="-128"/>
              </a:rPr>
              <a:t>c_minrating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ORDER BY </a:t>
            </a:r>
            <a:r>
              <a:rPr lang="en-US" sz="1800" dirty="0" err="1">
                <a:latin typeface="Arial Unicode MS" pitchFamily="34" charset="-128"/>
              </a:rPr>
              <a:t>S.sname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EXEC SQL OPEN </a:t>
            </a:r>
            <a:r>
              <a:rPr lang="en-US" sz="1800" dirty="0" err="1" smtClean="0">
                <a:latin typeface="Arial Unicode MS" pitchFamily="34" charset="-128"/>
              </a:rPr>
              <a:t>sinfo</a:t>
            </a:r>
            <a:r>
              <a:rPr lang="en-US" sz="1800" dirty="0" smtClean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do </a:t>
            </a:r>
            <a:r>
              <a:rPr lang="en-US" sz="1800" dirty="0">
                <a:latin typeface="Arial Unicode MS" pitchFamily="34" charset="-128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EXEC SQL FETCH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 INTO :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, :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	</a:t>
            </a:r>
            <a:r>
              <a:rPr lang="en-US" sz="1800" dirty="0" err="1">
                <a:latin typeface="Arial Unicode MS" pitchFamily="34" charset="-128"/>
              </a:rPr>
              <a:t>printf</a:t>
            </a:r>
            <a:r>
              <a:rPr lang="en-US" sz="1800" dirty="0">
                <a:latin typeface="Arial Unicode MS" pitchFamily="34" charset="-128"/>
              </a:rPr>
              <a:t>(“%s is %d years old\n”, </a:t>
            </a:r>
            <a:r>
              <a:rPr lang="en-US" sz="1800" dirty="0" err="1">
                <a:latin typeface="Arial Unicode MS" pitchFamily="34" charset="-128"/>
              </a:rPr>
              <a:t>c_sname</a:t>
            </a:r>
            <a:r>
              <a:rPr lang="en-US" sz="1800" dirty="0">
                <a:latin typeface="Arial Unicode MS" pitchFamily="34" charset="-128"/>
              </a:rPr>
              <a:t>, </a:t>
            </a:r>
            <a:r>
              <a:rPr lang="en-US" sz="1800" dirty="0" err="1">
                <a:latin typeface="Arial Unicode MS" pitchFamily="34" charset="-128"/>
              </a:rPr>
              <a:t>c_age</a:t>
            </a:r>
            <a:r>
              <a:rPr lang="en-US" sz="1800" dirty="0">
                <a:latin typeface="Arial Unicode MS" pitchFamily="34" charset="-128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} while (SQLSTATE != ‘02000</a:t>
            </a:r>
            <a:r>
              <a:rPr lang="en-US" sz="1800" dirty="0" smtClean="0">
                <a:latin typeface="Arial Unicode MS" pitchFamily="34" charset="-128"/>
              </a:rPr>
              <a:t>’);  //NOT FOUND</a:t>
            </a:r>
            <a:endParaRPr lang="en-US" sz="18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Arial Unicode MS" pitchFamily="34" charset="-128"/>
              </a:rPr>
              <a:t>EXEC SQL CLOSE </a:t>
            </a:r>
            <a:r>
              <a:rPr lang="en-US" sz="1800" dirty="0" err="1">
                <a:latin typeface="Arial Unicode MS" pitchFamily="34" charset="-128"/>
              </a:rPr>
              <a:t>sinfo</a:t>
            </a:r>
            <a:r>
              <a:rPr lang="en-US" sz="1800" dirty="0">
                <a:latin typeface="Arial Unicode MS" pitchFamily="34" charset="-128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1524000"/>
            <a:ext cx="17526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Declare Variables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3276600"/>
            <a:ext cx="17526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Open a cursor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4800600"/>
            <a:ext cx="1752600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Execute the query and traverse results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2438400"/>
            <a:ext cx="17526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Connect to DB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SQL query strings are now always known at compile time (e.g., spreadsheet, graphical DBMS frontend): Allow construction of SQL statements on-the-fly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 Unicode MS" pitchFamily="34" charset="-128"/>
              </a:rPr>
              <a:t>char c_sqlstring[]=</a:t>
            </a:r>
            <a:br>
              <a:rPr lang="en-US" sz="2400">
                <a:latin typeface="Arial Unicode MS" pitchFamily="34" charset="-128"/>
              </a:rPr>
            </a:br>
            <a:r>
              <a:rPr lang="en-US" sz="2400">
                <a:latin typeface="Arial Unicode MS" pitchFamily="34" charset="-128"/>
              </a:rPr>
              <a:t>{“DELETE FROM Sailors WHERE raiting&gt;5”};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 Unicode MS" pitchFamily="34" charset="-128"/>
              </a:rPr>
              <a:t>EXEC SQL PREPARE readytogo FROM :c_sqlstring;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 Unicode MS" pitchFamily="34" charset="-128"/>
              </a:rPr>
              <a:t>EXEC SQL EXECUTE readytogo;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SQL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http://infolab.stanford.edu/~ullman/fcdb/oracle/or-proc.html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http://download.oracle.com/docs/cd/A57673_01/DOC/api/doc/PAD18/apb.htm</a:t>
            </a:r>
            <a:endParaRPr lang="en-US" dirty="0" smtClean="0"/>
          </a:p>
          <a:p>
            <a:r>
              <a:rPr lang="en-US" dirty="0" smtClean="0"/>
              <a:t>Include files reference: </a:t>
            </a:r>
            <a:r>
              <a:rPr lang="en-US" dirty="0" smtClean="0">
                <a:hlinkClick r:id="rId5"/>
              </a:rPr>
              <a:t>http://publib.boulder.ibm.com/infocenter/db2luw/v9r5/index.jsp?topic=/com.ibm.db2.luw.apdv.embed.doc/doc/r0005905.html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800100"/>
          </a:xfrm>
        </p:spPr>
        <p:txBody>
          <a:bodyPr/>
          <a:lstStyle/>
          <a:p>
            <a:r>
              <a:rPr lang="en-US" sz="2400" dirty="0" smtClean="0"/>
              <a:t>Summary – Embedded SQL (see handout for illustration)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572000"/>
          </a:xfrm>
        </p:spPr>
        <p:txBody>
          <a:bodyPr/>
          <a:lstStyle/>
          <a:p>
            <a:r>
              <a:rPr lang="en-US" sz="1800" b="1" dirty="0" smtClean="0"/>
              <a:t>Include required SQL environment files </a:t>
            </a:r>
            <a:r>
              <a:rPr lang="en-US" sz="1800" dirty="0" smtClean="0"/>
              <a:t>(use #include &lt;</a:t>
            </a:r>
            <a:r>
              <a:rPr lang="en-US" sz="1800" dirty="0" err="1" smtClean="0"/>
              <a:t>sqlenv.h</a:t>
            </a:r>
            <a:r>
              <a:rPr lang="en-US" sz="1800" dirty="0" smtClean="0"/>
              <a:t>&gt; and #include &lt;</a:t>
            </a:r>
            <a:r>
              <a:rPr lang="en-US" sz="1800" dirty="0" err="1" smtClean="0"/>
              <a:t>sqlutil.h</a:t>
            </a:r>
            <a:r>
              <a:rPr lang="en-US" sz="1800" dirty="0" smtClean="0"/>
              <a:t>&gt;</a:t>
            </a:r>
          </a:p>
          <a:p>
            <a:r>
              <a:rPr lang="en-US" sz="1800" b="1" dirty="0" smtClean="0"/>
              <a:t>Declare Variables </a:t>
            </a:r>
            <a:r>
              <a:rPr lang="en-US" sz="1800" dirty="0" smtClean="0"/>
              <a:t>within host program (use EXEC SQL BEGIN/ END DECLARE)</a:t>
            </a:r>
          </a:p>
          <a:p>
            <a:r>
              <a:rPr lang="en-US" sz="1800" b="1" dirty="0" smtClean="0"/>
              <a:t>Include SQLCA for error </a:t>
            </a:r>
            <a:r>
              <a:rPr lang="en-US" sz="1800" dirty="0" smtClean="0"/>
              <a:t>codes (use EXEC INCLUDE SQLCA)</a:t>
            </a:r>
          </a:p>
          <a:p>
            <a:r>
              <a:rPr lang="en-US" sz="1800" b="1" dirty="0" smtClean="0"/>
              <a:t>Connect to database </a:t>
            </a:r>
            <a:r>
              <a:rPr lang="en-US" sz="1800" dirty="0" smtClean="0"/>
              <a:t>(use EXEC SSQL CONNECT)</a:t>
            </a:r>
          </a:p>
          <a:p>
            <a:r>
              <a:rPr lang="en-US" sz="1800" b="1" dirty="0" smtClean="0"/>
              <a:t>Declare Cursor </a:t>
            </a:r>
            <a:r>
              <a:rPr lang="en-US" sz="1800" dirty="0" smtClean="0"/>
              <a:t>for multiple reads (use EXEC SQL DECLARE </a:t>
            </a:r>
            <a:r>
              <a:rPr lang="en-US" sz="1800" dirty="0" err="1" smtClean="0"/>
              <a:t>cursor_name</a:t>
            </a:r>
            <a:r>
              <a:rPr lang="en-US" sz="1800" dirty="0" smtClean="0"/>
              <a:t> CURSOR FOR </a:t>
            </a:r>
            <a:r>
              <a:rPr lang="en-US" sz="1800" dirty="0" err="1" smtClean="0"/>
              <a:t>sql_query</a:t>
            </a:r>
            <a:r>
              <a:rPr lang="en-US" sz="1800" dirty="0" smtClean="0"/>
              <a:t>)</a:t>
            </a:r>
          </a:p>
          <a:p>
            <a:r>
              <a:rPr lang="en-US" sz="1800" b="1" dirty="0" smtClean="0"/>
              <a:t>Interact with database:</a:t>
            </a:r>
          </a:p>
          <a:p>
            <a:pPr lvl="1"/>
            <a:r>
              <a:rPr lang="en-US" sz="1600" b="1" dirty="0" smtClean="0"/>
              <a:t>Read data from cursor </a:t>
            </a:r>
            <a:r>
              <a:rPr lang="en-US" sz="1600" dirty="0" smtClean="0"/>
              <a:t>(either copied or pointed by cursor)  (use EXEC SQL FETCH </a:t>
            </a:r>
            <a:r>
              <a:rPr lang="en-US" sz="1600" dirty="0" err="1" smtClean="0"/>
              <a:t>cursor_name</a:t>
            </a:r>
            <a:r>
              <a:rPr lang="en-US" sz="1600" dirty="0" smtClean="0"/>
              <a:t> INTO :local_variable1, :local_variable2;)</a:t>
            </a:r>
          </a:p>
          <a:p>
            <a:pPr lvl="1"/>
            <a:r>
              <a:rPr lang="en-US" sz="1600" b="1" dirty="0" smtClean="0"/>
              <a:t>Update data in DB </a:t>
            </a:r>
            <a:r>
              <a:rPr lang="en-US" sz="1600" dirty="0" smtClean="0"/>
              <a:t>(use EXEC SQL UPDATE…)</a:t>
            </a:r>
          </a:p>
          <a:p>
            <a:pPr lvl="1"/>
            <a:r>
              <a:rPr lang="en-US" sz="1600" b="1" dirty="0" smtClean="0"/>
              <a:t>Read one row </a:t>
            </a:r>
            <a:r>
              <a:rPr lang="en-US" sz="1600" dirty="0" smtClean="0"/>
              <a:t>(use EXECX SQL SELECT..WHERE </a:t>
            </a:r>
            <a:r>
              <a:rPr lang="en-US" sz="1600" dirty="0" err="1" smtClean="0"/>
              <a:t>sid</a:t>
            </a:r>
            <a:r>
              <a:rPr lang="en-US" sz="1600" dirty="0" smtClean="0"/>
              <a:t> = some)</a:t>
            </a:r>
          </a:p>
          <a:p>
            <a:pPr lvl="1"/>
            <a:r>
              <a:rPr lang="en-US" sz="1600" b="1" dirty="0" smtClean="0"/>
              <a:t>For dynamic query </a:t>
            </a:r>
            <a:r>
              <a:rPr lang="en-US" sz="1600" dirty="0" smtClean="0"/>
              <a:t>(use EXEC SQL PREPARE </a:t>
            </a:r>
            <a:r>
              <a:rPr lang="en-US" sz="1600" dirty="0" err="1" smtClean="0"/>
              <a:t>stmt_dyn</a:t>
            </a:r>
            <a:r>
              <a:rPr lang="en-US" sz="1600" dirty="0" smtClean="0"/>
              <a:t> FROM :</a:t>
            </a:r>
            <a:r>
              <a:rPr lang="en-US" sz="1600" dirty="0" err="1" smtClean="0"/>
              <a:t>str_stmt</a:t>
            </a:r>
            <a:r>
              <a:rPr lang="en-US" sz="1600" dirty="0" smtClean="0"/>
              <a:t>;   and then EXEC SQL EXECUTE </a:t>
            </a:r>
            <a:r>
              <a:rPr lang="en-US" sz="1600" dirty="0" err="1" smtClean="0"/>
              <a:t>stmt_dyn</a:t>
            </a:r>
            <a:r>
              <a:rPr lang="en-US" sz="1600" dirty="0" smtClean="0"/>
              <a:t> FROM :</a:t>
            </a:r>
            <a:r>
              <a:rPr lang="en-US" sz="1600" dirty="0" err="1" smtClean="0"/>
              <a:t>input_var</a:t>
            </a:r>
            <a:r>
              <a:rPr lang="en-US" sz="1600" dirty="0" smtClean="0"/>
              <a:t>)</a:t>
            </a:r>
          </a:p>
          <a:p>
            <a:r>
              <a:rPr lang="en-US" sz="2000" b="1" dirty="0" smtClean="0"/>
              <a:t>Close connection </a:t>
            </a:r>
            <a:r>
              <a:rPr lang="en-US" sz="2000" dirty="0" smtClean="0"/>
              <a:t>(use EXEC SQL CLOSE </a:t>
            </a:r>
            <a:r>
              <a:rPr lang="en-US" sz="2000" dirty="0" err="1" smtClean="0"/>
              <a:t>cursor_name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Log off from database and free all resources </a:t>
            </a:r>
            <a:r>
              <a:rPr lang="en-US" sz="2000" dirty="0" smtClean="0"/>
              <a:t>(use EXEC SQL COMMIT RELEASE)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of Embedded SQL executable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 specific pre-processor transforms the embedded SQL statements into function calls in the host language.</a:t>
            </a:r>
          </a:p>
          <a:p>
            <a:r>
              <a:rPr lang="en-US" dirty="0" smtClean="0"/>
              <a:t>Translation is dependent on DBMS</a:t>
            </a:r>
          </a:p>
          <a:p>
            <a:r>
              <a:rPr lang="en-US" dirty="0" smtClean="0"/>
              <a:t>Source code can be compiled with different DBMS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Executable works with a particular DBMS for which the code was compiled.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IBM DB2 development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648200"/>
          </a:xfrm>
        </p:spPr>
        <p:txBody>
          <a:bodyPr/>
          <a:lstStyle/>
          <a:p>
            <a:r>
              <a:rPr lang="en-US" sz="1400" dirty="0" smtClean="0"/>
              <a:t>Use </a:t>
            </a:r>
            <a:r>
              <a:rPr lang="en-US" sz="1400" b="1" dirty="0" smtClean="0">
                <a:solidFill>
                  <a:srgbClr val="FF0000"/>
                </a:solidFill>
              </a:rPr>
              <a:t>DB2 APIs </a:t>
            </a:r>
            <a:r>
              <a:rPr lang="en-US" sz="1400" dirty="0" smtClean="0"/>
              <a:t>to perform administrative functions such as backing up and restoring databases.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Embed static and dynamic SQL </a:t>
            </a:r>
            <a:r>
              <a:rPr lang="en-US" sz="1400" dirty="0" smtClean="0"/>
              <a:t>statements in your applications programmed in C, C++, COBOL, FORTRAN, and REXX™.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Code DB2 Call Level Interface </a:t>
            </a:r>
            <a:r>
              <a:rPr lang="en-US" sz="1400" dirty="0" smtClean="0"/>
              <a:t>( DB2 CLI) function calls in your applications to invoke dynamic SQL statements. </a:t>
            </a:r>
          </a:p>
          <a:p>
            <a:r>
              <a:rPr lang="en-US" sz="1400" dirty="0" smtClean="0"/>
              <a:t>Develop Java™ applications and applets using the </a:t>
            </a:r>
            <a:r>
              <a:rPr lang="en-US" sz="1400" b="1" dirty="0" smtClean="0">
                <a:solidFill>
                  <a:srgbClr val="FF0000"/>
                </a:solidFill>
              </a:rPr>
              <a:t>Java Database Connectivity application programming interface (JDBC API) or embedded SQL for Java (SQLJ). </a:t>
            </a:r>
          </a:p>
          <a:p>
            <a:r>
              <a:rPr lang="en-US" sz="1400" dirty="0" smtClean="0"/>
              <a:t>Develop Microsoft® Visual Basic and Visual C++ applications </a:t>
            </a:r>
            <a:r>
              <a:rPr lang="en-US" sz="1400" b="1" dirty="0" smtClean="0">
                <a:solidFill>
                  <a:srgbClr val="FF0000"/>
                </a:solidFill>
              </a:rPr>
              <a:t>using ActiveX Data Object (ADO)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Develop </a:t>
            </a:r>
            <a:r>
              <a:rPr lang="en-US" sz="1400" b="1" dirty="0" smtClean="0">
                <a:solidFill>
                  <a:srgbClr val="FF0000"/>
                </a:solidFill>
              </a:rPr>
              <a:t>ADO.NET applications using IBM® Data Server Provider for .NET ( DB2 .NET), OLE DB .NET Data Provider or ODBC .NET Data Provider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Develop applications using IBM or </a:t>
            </a:r>
            <a:r>
              <a:rPr lang="en-US" sz="1400" b="1" dirty="0" smtClean="0">
                <a:solidFill>
                  <a:srgbClr val="FF0000"/>
                </a:solidFill>
              </a:rPr>
              <a:t>third-party tools such as Excel, Perl, and Open Database Connectivity (ODBC) end-user tools </a:t>
            </a:r>
            <a:r>
              <a:rPr lang="en-US" sz="1400" dirty="0" smtClean="0"/>
              <a:t>such as Lotus® Approach®, and its programming language, </a:t>
            </a:r>
            <a:r>
              <a:rPr lang="en-US" sz="1400" dirty="0" err="1" smtClean="0"/>
              <a:t>LotusScript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Develop </a:t>
            </a:r>
            <a:r>
              <a:rPr lang="en-US" sz="1400" b="1" dirty="0" smtClean="0">
                <a:solidFill>
                  <a:srgbClr val="FF0000"/>
                </a:solidFill>
              </a:rPr>
              <a:t>web applications using PHP scripting language and Ruby on Rails (</a:t>
            </a:r>
            <a:r>
              <a:rPr lang="en-US" sz="1400" b="1" dirty="0" err="1" smtClean="0">
                <a:solidFill>
                  <a:srgbClr val="FF0000"/>
                </a:solidFill>
              </a:rPr>
              <a:t>RoR</a:t>
            </a:r>
            <a:r>
              <a:rPr lang="en-US" sz="1400" b="1" dirty="0" smtClean="0">
                <a:solidFill>
                  <a:srgbClr val="FF0000"/>
                </a:solidFill>
              </a:rPr>
              <a:t>) </a:t>
            </a:r>
            <a:r>
              <a:rPr lang="en-US" sz="1400" dirty="0" smtClean="0"/>
              <a:t>which is a framework for developing web applications that access databases. </a:t>
            </a:r>
          </a:p>
          <a:p>
            <a:r>
              <a:rPr lang="en-US" sz="1400" dirty="0" smtClean="0"/>
              <a:t>Develop </a:t>
            </a:r>
            <a:r>
              <a:rPr lang="en-US" sz="1400" b="1" dirty="0" smtClean="0">
                <a:solidFill>
                  <a:srgbClr val="FF0000"/>
                </a:solidFill>
              </a:rPr>
              <a:t>web applications using Python</a:t>
            </a:r>
            <a:r>
              <a:rPr lang="en-US" sz="1400" dirty="0" smtClean="0"/>
              <a:t>, which is a general purpose, high-level scripting language that is well-suited for rapid application development.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Info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ODBC -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“Open Database Connectivity (ODBC) is Microsoft's strategic interface for accessing data in a heterogeneous environment of relational and non- relational database management systems. Based on the Call Level Interface specification of the SQL Access Group, ODBC provides an open, vendor- neutral way of accessing data stored in a variety of proprietary personal computer, minicomputer, and mainframe databases.”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Info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use ODBC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r>
              <a:rPr lang="en-US" sz="1600" dirty="0" smtClean="0"/>
              <a:t>To use ODBC, the following three components are required: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ODBC CLIENT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rgbClr val="FF0000"/>
                </a:solidFill>
              </a:rPr>
              <a:t>an ODBC-enabled front-end </a:t>
            </a:r>
            <a:r>
              <a:rPr lang="en-US" sz="1600" dirty="0" smtClean="0"/>
              <a:t>(also called ODBC client) - Examples: Microsoft Access, an application created with Access, an application created with Microsoft Visual Basic, an application created with </a:t>
            </a:r>
            <a:r>
              <a:rPr lang="en-US" sz="1600" dirty="0" err="1" smtClean="0"/>
              <a:t>C+Win</a:t>
            </a:r>
            <a:r>
              <a:rPr lang="en-US" sz="1600" dirty="0" smtClean="0"/>
              <a:t> SDK+ODBC SDK, or ODBC-enabled applications from other vendors (such as Lotus).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ODBC DRIVER </a:t>
            </a:r>
            <a:r>
              <a:rPr lang="en-US" sz="1600" dirty="0" smtClean="0"/>
              <a:t>- an ODBC Driver for the ODBC Server. </a:t>
            </a:r>
            <a:r>
              <a:rPr lang="en-US" sz="1600" dirty="0" smtClean="0">
                <a:solidFill>
                  <a:srgbClr val="FF0000"/>
                </a:solidFill>
              </a:rPr>
              <a:t>The ODBC Driver Catalog contains an extensive listing of ODBC Drivers</a:t>
            </a:r>
            <a:r>
              <a:rPr lang="en-US" sz="1600" dirty="0" smtClean="0"/>
              <a:t>. For example, the Microsoft ODBC Driver Pack is a collection of seven ODBC Drivers ready to be used or bundled with ODBC clients. A SQL Server ODBC Driver is included with Access, and Informix is working on an ODBC driver for Informix.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Any ODBC client can access any DBMS for which there is an ODBC Driver</a:t>
            </a:r>
            <a:r>
              <a:rPr lang="en-US" sz="1600" dirty="0" smtClean="0"/>
              <a:t>. DBMS SERVER is a back-end or server DBMS, for example SQL Server, Oracle, AS/400, </a:t>
            </a:r>
            <a:r>
              <a:rPr lang="en-US" sz="1600" dirty="0" err="1" smtClean="0"/>
              <a:t>Foxpro</a:t>
            </a:r>
            <a:r>
              <a:rPr lang="en-US" sz="1600" dirty="0" smtClean="0"/>
              <a:t>, Microsoft Access, or any DBMS for which an ODBC driver exists.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Info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in Application Code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3900"/>
          </a:xfrm>
        </p:spPr>
        <p:txBody>
          <a:bodyPr/>
          <a:lstStyle/>
          <a:p>
            <a:r>
              <a:rPr lang="en-US" sz="2400" dirty="0"/>
              <a:t>SQL </a:t>
            </a:r>
            <a:r>
              <a:rPr lang="en-US" dirty="0"/>
              <a:t>commands can be called from within a host language (e.g., </a:t>
            </a:r>
            <a:r>
              <a:rPr lang="en-US" sz="2400" dirty="0"/>
              <a:t>C++</a:t>
            </a:r>
            <a:r>
              <a:rPr lang="en-US" dirty="0"/>
              <a:t> or </a:t>
            </a:r>
            <a:r>
              <a:rPr lang="en-US" sz="2400" dirty="0"/>
              <a:t>Java</a:t>
            </a:r>
            <a:r>
              <a:rPr lang="en-US" dirty="0"/>
              <a:t>) program.</a:t>
            </a:r>
          </a:p>
          <a:p>
            <a:pPr lvl="1">
              <a:buSzPct val="75000"/>
            </a:pPr>
            <a:r>
              <a:rPr lang="en-US" dirty="0"/>
              <a:t>SQL statements can refer to </a:t>
            </a:r>
            <a:r>
              <a:rPr lang="en-US" dirty="0">
                <a:solidFill>
                  <a:schemeClr val="accent2"/>
                </a:solidFill>
              </a:rPr>
              <a:t>host variables </a:t>
            </a:r>
            <a:r>
              <a:rPr lang="en-US" dirty="0"/>
              <a:t>(including special variables used to return status).</a:t>
            </a:r>
          </a:p>
          <a:p>
            <a:pPr lvl="1">
              <a:buSzPct val="75000"/>
            </a:pPr>
            <a:r>
              <a:rPr lang="en-US" dirty="0"/>
              <a:t>Must include a statement to </a:t>
            </a:r>
            <a:r>
              <a:rPr lang="en-US" i="1" dirty="0">
                <a:solidFill>
                  <a:schemeClr val="accent2"/>
                </a:solidFill>
              </a:rPr>
              <a:t>connect</a:t>
            </a:r>
            <a:r>
              <a:rPr lang="en-US" dirty="0"/>
              <a:t> to the right database.</a:t>
            </a:r>
          </a:p>
          <a:p>
            <a:r>
              <a:rPr lang="en-US" u="sng" dirty="0"/>
              <a:t>Two main integration approaches:</a:t>
            </a:r>
          </a:p>
          <a:p>
            <a:pPr lvl="1"/>
            <a:r>
              <a:rPr lang="en-US" dirty="0"/>
              <a:t>Embed SQL in the host language (Embedded SQL, SQLJ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  This is getting </a:t>
            </a:r>
            <a:r>
              <a:rPr lang="en-US" dirty="0" err="1" smtClean="0">
                <a:sym typeface="Wingdings" pitchFamily="2" charset="2"/>
              </a:rPr>
              <a:t>obselete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pPr lvl="1"/>
            <a:r>
              <a:rPr lang="en-US" dirty="0"/>
              <a:t>Create special API to call SQL commands (JDBC)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 -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0767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The Java Database Connectivity (JDBC) API is the industry standard for database-independent connectivity between the Java programming language and a wide range of databases </a:t>
            </a:r>
            <a:r>
              <a:rPr lang="en-US" sz="2000" dirty="0" smtClean="0"/>
              <a:t>– SQL databases and other tabular data sources, such as spreadsheets or flat files. The JDBC API provides a call-level API for SQL-based database access.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JDBC technology allows you to use the Java programming language to exploit "Write Once, Run Anywhere" </a:t>
            </a:r>
            <a:r>
              <a:rPr lang="en-US" sz="2000" dirty="0" smtClean="0"/>
              <a:t>capabilities for applications that require access to enterprise data. With a JDBC technology-enabled driver, you can connect all corporate data even in a heterogeneous environment.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Info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connecting to </a:t>
            </a:r>
            <a:r>
              <a:rPr lang="en-US" dirty="0" err="1" smtClean="0"/>
              <a:t>mysql</a:t>
            </a:r>
            <a:r>
              <a:rPr lang="en-US" smtClean="0"/>
              <a:t>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#include &lt;</a:t>
            </a:r>
            <a:r>
              <a:rPr lang="en-US" sz="2400" dirty="0" err="1" smtClean="0"/>
              <a:t>libmysqlwrapped.h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>
              <a:buNone/>
            </a:pPr>
            <a:r>
              <a:rPr lang="en-US" sz="2400" dirty="0" smtClean="0"/>
              <a:t>{ 	Database db("</a:t>
            </a:r>
            <a:r>
              <a:rPr lang="en-US" sz="2400" dirty="0" err="1" smtClean="0"/>
              <a:t>localhost</a:t>
            </a:r>
            <a:r>
              <a:rPr lang="en-US" sz="2400" dirty="0" smtClean="0"/>
              <a:t>", "root", "", "</a:t>
            </a:r>
            <a:r>
              <a:rPr lang="en-US" sz="2400" dirty="0" err="1" smtClean="0"/>
              <a:t>tutorialdb</a:t>
            </a:r>
            <a:r>
              <a:rPr lang="en-US" sz="2400" dirty="0" smtClean="0"/>
              <a:t>"); </a:t>
            </a:r>
          </a:p>
          <a:p>
            <a:pPr>
              <a:buNone/>
            </a:pPr>
            <a:r>
              <a:rPr lang="en-US" sz="2400" dirty="0" smtClean="0"/>
              <a:t>if (!</a:t>
            </a:r>
            <a:r>
              <a:rPr lang="en-US" sz="2400" dirty="0" err="1" smtClean="0"/>
              <a:t>db.Connected</a:t>
            </a:r>
            <a:r>
              <a:rPr lang="en-US" sz="2400" dirty="0" smtClean="0"/>
              <a:t>()) </a:t>
            </a:r>
          </a:p>
          <a:p>
            <a:pPr>
              <a:buNone/>
            </a:pPr>
            <a:r>
              <a:rPr lang="en-US" sz="2400" dirty="0" smtClean="0"/>
              <a:t>	{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("Database not connected - exiting\n"); </a:t>
            </a:r>
          </a:p>
          <a:p>
            <a:pPr>
              <a:buNone/>
            </a:pPr>
            <a:r>
              <a:rPr lang="en-US" sz="2400" dirty="0" smtClean="0"/>
              <a:t>	exit(-1); </a:t>
            </a:r>
          </a:p>
          <a:p>
            <a:pPr>
              <a:buNone/>
            </a:pPr>
            <a:r>
              <a:rPr lang="en-US" sz="2400" dirty="0" smtClean="0"/>
              <a:t>	} </a:t>
            </a:r>
          </a:p>
          <a:p>
            <a:pPr>
              <a:buNone/>
            </a:pPr>
            <a:r>
              <a:rPr lang="en-US" sz="2400" dirty="0" smtClean="0"/>
              <a:t>}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 with embedded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connect C/C++ labels with SQL as in:     </a:t>
            </a:r>
          </a:p>
          <a:p>
            <a:pPr>
              <a:buNone/>
            </a:pPr>
            <a:r>
              <a:rPr lang="en-US" sz="1800" dirty="0" smtClean="0"/>
              <a:t>EXEC SQL WHENEVER SQLERROR GOTO </a:t>
            </a:r>
            <a:r>
              <a:rPr lang="en-US" sz="1800" dirty="0" err="1" smtClean="0"/>
              <a:t>error_in_SQL</a:t>
            </a:r>
            <a:r>
              <a:rPr lang="en-US" sz="1800" dirty="0" smtClean="0"/>
              <a:t>;     </a:t>
            </a:r>
          </a:p>
          <a:p>
            <a:pPr>
              <a:buNone/>
            </a:pPr>
            <a:r>
              <a:rPr lang="en-US" sz="1800" dirty="0" smtClean="0"/>
              <a:t>/* ... */ </a:t>
            </a:r>
          </a:p>
          <a:p>
            <a:pPr>
              <a:buNone/>
            </a:pPr>
            <a:r>
              <a:rPr lang="en-US" sz="1800" dirty="0" err="1" smtClean="0"/>
              <a:t>error_in_SQL</a:t>
            </a:r>
            <a:r>
              <a:rPr lang="en-US" sz="1800" dirty="0" smtClean="0"/>
              <a:t>:     /* do error handling */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JDBC Architecture (Contd.)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Four types of drivers: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Bridge: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Translates SQL commands into non-native API.</a:t>
            </a:r>
            <a:br>
              <a:rPr lang="en-US" sz="2000" dirty="0"/>
            </a:br>
            <a:r>
              <a:rPr lang="en-US" sz="2000" dirty="0"/>
              <a:t>Example: JDBC-ODBC bridge. Code for ODBC and JDBC driver needs to be available on each client.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Direct translation to native API, non-Java driver: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Translates SQL commands to native API of data source. Need OS-specific binary on each client</a:t>
            </a:r>
            <a:r>
              <a:rPr lang="en-US" sz="2000" dirty="0" smtClean="0"/>
              <a:t>.  Fast.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Network bridge: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Send commands over the network to a middleware server that talks to the data source. Needs only small JDBC driver at each client.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/>
              <a:t>Direction translation to native API via Java driver: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Converts JDBC calls directly to network protocol used by DBMS. Needs DBMS-specific Java driver at each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610100"/>
          </a:xfrm>
        </p:spPr>
        <p:txBody>
          <a:bodyPr/>
          <a:lstStyle/>
          <a:p>
            <a:pPr lvl="1">
              <a:buNone/>
            </a:pPr>
            <a:r>
              <a:rPr lang="en-US" sz="1400" dirty="0" smtClean="0"/>
              <a:t>Connection con = </a:t>
            </a:r>
            <a:r>
              <a:rPr lang="en-US" sz="1400" dirty="0" err="1" smtClean="0"/>
              <a:t>DriverManager.getConnection</a:t>
            </a:r>
            <a:r>
              <a:rPr lang="en-US" sz="1400" dirty="0" smtClean="0"/>
              <a:t>(</a:t>
            </a:r>
            <a:r>
              <a:rPr lang="en-US" sz="1400" dirty="0" err="1" smtClean="0"/>
              <a:t>url</a:t>
            </a:r>
            <a:r>
              <a:rPr lang="en-US" sz="1400" dirty="0" smtClean="0"/>
              <a:t>, "</a:t>
            </a:r>
            <a:r>
              <a:rPr lang="en-US" sz="1400" dirty="0" err="1" smtClean="0"/>
              <a:t>myLogin</a:t>
            </a:r>
            <a:r>
              <a:rPr lang="en-US" sz="1400" dirty="0" smtClean="0"/>
              <a:t>", "</a:t>
            </a:r>
            <a:r>
              <a:rPr lang="en-US" sz="1400" dirty="0" err="1" smtClean="0"/>
              <a:t>myPassword</a:t>
            </a:r>
            <a:r>
              <a:rPr lang="en-US" sz="1400" dirty="0" smtClean="0"/>
              <a:t>"); 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sz="1400" dirty="0" smtClean="0"/>
              <a:t>This step is also simple, with the hardest thing being what to supply for </a:t>
            </a:r>
            <a:r>
              <a:rPr lang="en-US" sz="1400" dirty="0" err="1" smtClean="0"/>
              <a:t>url</a:t>
            </a:r>
            <a:r>
              <a:rPr lang="en-US" sz="1400" dirty="0" smtClean="0"/>
              <a:t> . If you are using the JDBC-ODBC Bridge driver, the JDBC URL will start with </a:t>
            </a:r>
            <a:r>
              <a:rPr lang="en-US" sz="1400" dirty="0" err="1" smtClean="0"/>
              <a:t>jdbc:odbc</a:t>
            </a:r>
            <a:r>
              <a:rPr lang="en-US" sz="1400" dirty="0" smtClean="0"/>
              <a:t>: . The rest of the URL is generally your data source name or database system. So, if you are using ODBC to access an ODBC data source called " Fred, " for example, your JDBC URL could be </a:t>
            </a:r>
            <a:r>
              <a:rPr lang="en-US" sz="1400" dirty="0" err="1" smtClean="0"/>
              <a:t>jdbc:odbc:Fred</a:t>
            </a:r>
            <a:r>
              <a:rPr lang="en-US" sz="1400" dirty="0" smtClean="0"/>
              <a:t> . In place of " </a:t>
            </a:r>
            <a:r>
              <a:rPr lang="en-US" sz="1400" dirty="0" err="1" smtClean="0"/>
              <a:t>myLogin</a:t>
            </a:r>
            <a:r>
              <a:rPr lang="en-US" sz="1400" dirty="0" smtClean="0"/>
              <a:t> " you put the name you use to log in to the DBMS; in place of " </a:t>
            </a:r>
            <a:r>
              <a:rPr lang="en-US" sz="1400" dirty="0" err="1" smtClean="0"/>
              <a:t>myPassword</a:t>
            </a:r>
            <a:r>
              <a:rPr lang="en-US" sz="1400" dirty="0" smtClean="0"/>
              <a:t> " you put your password for the DBMS. So if you log in to your DBMS with a login name of " </a:t>
            </a:r>
            <a:r>
              <a:rPr lang="en-US" sz="1400" dirty="0" err="1" smtClean="0"/>
              <a:t>Fernanda</a:t>
            </a:r>
            <a:r>
              <a:rPr lang="en-US" sz="1400" dirty="0" smtClean="0"/>
              <a:t> " and a password of " J8, " just these two lines of code will establish a connection:</a:t>
            </a:r>
          </a:p>
          <a:p>
            <a:pPr lvl="1">
              <a:buNone/>
            </a:pPr>
            <a:r>
              <a:rPr lang="en-US" sz="1400" dirty="0" smtClean="0"/>
              <a:t>String </a:t>
            </a:r>
            <a:r>
              <a:rPr lang="en-US" sz="1400" dirty="0" err="1" smtClean="0"/>
              <a:t>url</a:t>
            </a:r>
            <a:r>
              <a:rPr lang="en-US" sz="1400" dirty="0" smtClean="0"/>
              <a:t> = "</a:t>
            </a:r>
            <a:r>
              <a:rPr lang="en-US" sz="1400" dirty="0" err="1" smtClean="0"/>
              <a:t>jdbc:odbc:Fred</a:t>
            </a:r>
            <a:r>
              <a:rPr lang="en-US" sz="1400" dirty="0" smtClean="0"/>
              <a:t>"; </a:t>
            </a:r>
          </a:p>
          <a:p>
            <a:pPr lvl="1">
              <a:buNone/>
            </a:pPr>
            <a:r>
              <a:rPr lang="en-US" sz="1400" dirty="0" smtClean="0"/>
              <a:t>Connection con = </a:t>
            </a:r>
            <a:r>
              <a:rPr lang="en-US" sz="1400" dirty="0" err="1" smtClean="0"/>
              <a:t>DriverManager.getConnection</a:t>
            </a:r>
            <a:r>
              <a:rPr lang="en-US" sz="1400" dirty="0" smtClean="0"/>
              <a:t>(</a:t>
            </a:r>
            <a:r>
              <a:rPr lang="en-US" sz="1400" dirty="0" err="1" smtClean="0"/>
              <a:t>url</a:t>
            </a:r>
            <a:r>
              <a:rPr lang="en-US" sz="1400" dirty="0" smtClean="0"/>
              <a:t>, "</a:t>
            </a:r>
            <a:r>
              <a:rPr lang="en-US" sz="1400" dirty="0" err="1" smtClean="0"/>
              <a:t>Fernanda</a:t>
            </a:r>
            <a:r>
              <a:rPr lang="en-US" sz="1400" dirty="0" smtClean="0"/>
              <a:t>", "J8");</a:t>
            </a:r>
          </a:p>
          <a:p>
            <a:endParaRPr lang="en-US" sz="1400" dirty="0" smtClean="0"/>
          </a:p>
          <a:p>
            <a:r>
              <a:rPr lang="en-US" sz="1400" dirty="0" smtClean="0"/>
              <a:t> If you are using a JDBC driver developed by a third party, the documentation will tell you what </a:t>
            </a:r>
            <a:r>
              <a:rPr lang="en-US" sz="1400" dirty="0" err="1" smtClean="0"/>
              <a:t>subprotocol</a:t>
            </a:r>
            <a:r>
              <a:rPr lang="en-US" sz="1400" dirty="0" smtClean="0"/>
              <a:t> to use, that is, what to put after </a:t>
            </a:r>
            <a:r>
              <a:rPr lang="en-US" sz="1400" dirty="0" err="1" smtClean="0"/>
              <a:t>jdbc</a:t>
            </a:r>
            <a:r>
              <a:rPr lang="en-US" sz="1400" dirty="0" smtClean="0"/>
              <a:t>: in the JDBC URL. For example, if the driver developer has registered the name acme as the </a:t>
            </a:r>
            <a:r>
              <a:rPr lang="en-US" sz="1400" dirty="0" err="1" smtClean="0"/>
              <a:t>subprotocol</a:t>
            </a:r>
            <a:r>
              <a:rPr lang="en-US" sz="1400" dirty="0" smtClean="0"/>
              <a:t>, the first and second parts of the JDBC URL will be </a:t>
            </a:r>
            <a:r>
              <a:rPr lang="en-US" sz="1400" dirty="0" err="1" smtClean="0"/>
              <a:t>jdbc:acme</a:t>
            </a:r>
            <a:r>
              <a:rPr lang="en-US" sz="1400" dirty="0" smtClean="0"/>
              <a:t>: . The driver documentation will also give you guidelines for the rest of the JDBC URL. This last part of the JDBC URL supplies information for identifying the data source.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SQL Server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http://support.microsoft.com/kb/265808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Impedance Mismatch and Cursor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SQL relations are (multi-) sets of records, with no </a:t>
            </a:r>
            <a:r>
              <a:rPr lang="en-US" i="1" dirty="0" smtClean="0"/>
              <a:t>a priori </a:t>
            </a:r>
            <a:r>
              <a:rPr lang="en-US" dirty="0" smtClean="0"/>
              <a:t>bound on the number of records.</a:t>
            </a:r>
          </a:p>
          <a:p>
            <a:r>
              <a:rPr lang="en-US" dirty="0" smtClean="0"/>
              <a:t>  No such data structure exist traditionally in procedural programming languages such as C++.  </a:t>
            </a:r>
          </a:p>
          <a:p>
            <a:pPr lvl="1"/>
            <a:r>
              <a:rPr lang="en-US" dirty="0" smtClean="0"/>
              <a:t>This mismatch with SQL is called </a:t>
            </a:r>
            <a:r>
              <a:rPr lang="en-US" dirty="0" smtClean="0">
                <a:solidFill>
                  <a:schemeClr val="accent2"/>
                </a:solidFill>
              </a:rPr>
              <a:t>impedance mismatch</a:t>
            </a:r>
          </a:p>
          <a:p>
            <a:r>
              <a:rPr lang="en-US" dirty="0" smtClean="0"/>
              <a:t>SQL </a:t>
            </a:r>
            <a:r>
              <a:rPr lang="en-US" dirty="0"/>
              <a:t>supports a mechanism called a </a:t>
            </a:r>
            <a:r>
              <a:rPr lang="en-US" i="1" dirty="0">
                <a:solidFill>
                  <a:schemeClr val="accent2"/>
                </a:solidFill>
              </a:rPr>
              <a:t>cursor</a:t>
            </a:r>
            <a:r>
              <a:rPr lang="en-US" dirty="0"/>
              <a:t> to handle this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Cursor:  A control structure to allows traversal through multiple records.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Cursor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Embedded SQL </a:t>
            </a:r>
          </a:p>
          <a:p>
            <a:r>
              <a:rPr lang="en-US" dirty="0" smtClean="0"/>
              <a:t>JDBC</a:t>
            </a:r>
          </a:p>
          <a:p>
            <a:r>
              <a:rPr lang="en-US" dirty="0" smtClean="0"/>
              <a:t>SQLJ</a:t>
            </a:r>
          </a:p>
          <a:p>
            <a:r>
              <a:rPr lang="en-US" dirty="0" smtClean="0"/>
              <a:t>Stored Procedures</a:t>
            </a:r>
          </a:p>
          <a:p>
            <a:r>
              <a:rPr lang="en-US" dirty="0" smtClean="0"/>
              <a:t>SQL/PSM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1">
  <a:themeElements>
    <a:clrScheme name="">
      <a:dk1>
        <a:srgbClr val="005400"/>
      </a:dk1>
      <a:lt1>
        <a:srgbClr val="FFF6E9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l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c:\msoffice\powerpnt\raghu\book\slides\l1.ppt</Template>
  <TotalTime>2012</TotalTime>
  <Pages>30</Pages>
  <Words>4187</Words>
  <Application>Microsoft PowerPoint 4.0</Application>
  <PresentationFormat>On-screen Show (4:3)</PresentationFormat>
  <Paragraphs>711</Paragraphs>
  <Slides>75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l1</vt:lpstr>
      <vt:lpstr>Database Application Development</vt:lpstr>
      <vt:lpstr>Some useful links</vt:lpstr>
      <vt:lpstr>Overview</vt:lpstr>
      <vt:lpstr>Content</vt:lpstr>
      <vt:lpstr>Programming Models</vt:lpstr>
      <vt:lpstr>SQL Programming models</vt:lpstr>
      <vt:lpstr>SQL in Application Code</vt:lpstr>
      <vt:lpstr>Impedance Mismatch and Cursor</vt:lpstr>
      <vt:lpstr>Content</vt:lpstr>
      <vt:lpstr>Embedded SQL</vt:lpstr>
      <vt:lpstr>Embedding SQL in C: An Example</vt:lpstr>
      <vt:lpstr>Dynamic SQL</vt:lpstr>
      <vt:lpstr>Embedded SQL – overall program structure</vt:lpstr>
      <vt:lpstr>Content</vt:lpstr>
      <vt:lpstr>Database APIs: Alternative to embedding</vt:lpstr>
      <vt:lpstr>Good References</vt:lpstr>
      <vt:lpstr>Driver-based (e.g. JDBC) Architecture</vt:lpstr>
      <vt:lpstr>JDBC Classes and Interfaces</vt:lpstr>
      <vt:lpstr>Steps to connect to the database</vt:lpstr>
      <vt:lpstr>STEP 1: Loading the JDBC driver - JDBC Driver Management</vt:lpstr>
      <vt:lpstr>STEP 2:  Connections in JDBC</vt:lpstr>
      <vt:lpstr>More on JDBC URL - example</vt:lpstr>
      <vt:lpstr>Connection Class Interface</vt:lpstr>
      <vt:lpstr>STEP 3:  Executing SQL Statements</vt:lpstr>
      <vt:lpstr>PreparedStatement Class</vt:lpstr>
      <vt:lpstr>Show example here</vt:lpstr>
      <vt:lpstr>Example: Executing Prepared SQL Statements</vt:lpstr>
      <vt:lpstr>ExecuteQuery &amp; ResultSets</vt:lpstr>
      <vt:lpstr>Callable Statement</vt:lpstr>
      <vt:lpstr>ResultSets (Contd.)</vt:lpstr>
      <vt:lpstr>Matching Java and SQL Data Types</vt:lpstr>
      <vt:lpstr>JDBC: Exceptions and Warnings</vt:lpstr>
      <vt:lpstr>Warning and Exceptions (Contd.)</vt:lpstr>
      <vt:lpstr>Examining Database Metadata</vt:lpstr>
      <vt:lpstr>Database Metadata (Contd.)</vt:lpstr>
      <vt:lpstr>A (Semi-)Complete Example</vt:lpstr>
      <vt:lpstr>Content</vt:lpstr>
      <vt:lpstr>SQLJ</vt:lpstr>
      <vt:lpstr>SQLJ Iterator (cursor) Example Code</vt:lpstr>
      <vt:lpstr>SQLJ Iterators</vt:lpstr>
      <vt:lpstr>Content</vt:lpstr>
      <vt:lpstr>Stored Procedures</vt:lpstr>
      <vt:lpstr>NOTE on Syntax!</vt:lpstr>
      <vt:lpstr>Stored Procedures: Examples</vt:lpstr>
      <vt:lpstr>Calling Stored Procedures</vt:lpstr>
      <vt:lpstr>Calling Stored Procedures (Contd.)</vt:lpstr>
      <vt:lpstr>Content</vt:lpstr>
      <vt:lpstr>SQL/PSM  (Persistent Stored Modules)</vt:lpstr>
      <vt:lpstr>Main SQL/PSM Constructs</vt:lpstr>
      <vt:lpstr>Main SQL/PSM Constructs (Contd.)</vt:lpstr>
      <vt:lpstr>Summary</vt:lpstr>
      <vt:lpstr>Summary (Contd.)</vt:lpstr>
      <vt:lpstr>Backup</vt:lpstr>
      <vt:lpstr>Content</vt:lpstr>
      <vt:lpstr>Embedded SQL</vt:lpstr>
      <vt:lpstr>EXEC SQL CONNECT</vt:lpstr>
      <vt:lpstr>Embedded SQL: Variables</vt:lpstr>
      <vt:lpstr>Embedded SQL: Exceptions</vt:lpstr>
      <vt:lpstr>Cursors</vt:lpstr>
      <vt:lpstr>Cursor that gets names of sailors who’ve reserved a red boat, in alphabetical order</vt:lpstr>
      <vt:lpstr>General form for cursor</vt:lpstr>
      <vt:lpstr>Embedding SQL in C: An Example</vt:lpstr>
      <vt:lpstr>Dynamic SQL</vt:lpstr>
      <vt:lpstr>Embedded SQL references</vt:lpstr>
      <vt:lpstr>Summary – Embedded SQL (see handout for illustration) </vt:lpstr>
      <vt:lpstr>Compatibility of Embedded SQL executable </vt:lpstr>
      <vt:lpstr>Example:  IBM DB2 development options</vt:lpstr>
      <vt:lpstr>ODBC - Microsoft</vt:lpstr>
      <vt:lpstr>Steps to use ODBC</vt:lpstr>
      <vt:lpstr>JDBC - SUN</vt:lpstr>
      <vt:lpstr>Example – connecting to mysql DB</vt:lpstr>
      <vt:lpstr>Error handling with embedded SQL</vt:lpstr>
      <vt:lpstr>JDBC Architecture (Contd.)</vt:lpstr>
      <vt:lpstr>JDBC connection</vt:lpstr>
      <vt:lpstr>Connecting to SQL Server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Application Development</dc:title>
  <dc:subject>Database Management Systems (Third Edition)</dc:subject>
  <dc:creator>Raghu Ramakrishnan and Johannes Gehrke</dc:creator>
  <cp:keywords>Chapter 6</cp:keywords>
  <dc:description>See the notes for information on how the slides are organized.</dc:description>
  <cp:lastModifiedBy>Hazem</cp:lastModifiedBy>
  <cp:revision>179</cp:revision>
  <cp:lastPrinted>1601-01-01T00:00:00Z</cp:lastPrinted>
  <dcterms:created xsi:type="dcterms:W3CDTF">1997-01-12T19:06:00Z</dcterms:created>
  <dcterms:modified xsi:type="dcterms:W3CDTF">2011-04-14T05:24:58Z</dcterms:modified>
</cp:coreProperties>
</file>