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8"/>
  </p:notesMasterIdLst>
  <p:handoutMasterIdLst>
    <p:handoutMasterId r:id="rId49"/>
  </p:handoutMasterIdLst>
  <p:sldIdLst>
    <p:sldId id="256" r:id="rId2"/>
    <p:sldId id="361" r:id="rId3"/>
    <p:sldId id="365" r:id="rId4"/>
    <p:sldId id="366" r:id="rId5"/>
    <p:sldId id="363" r:id="rId6"/>
    <p:sldId id="367" r:id="rId7"/>
    <p:sldId id="368" r:id="rId8"/>
    <p:sldId id="369" r:id="rId9"/>
    <p:sldId id="387" r:id="rId10"/>
    <p:sldId id="388" r:id="rId11"/>
    <p:sldId id="390" r:id="rId12"/>
    <p:sldId id="391" r:id="rId13"/>
    <p:sldId id="392" r:id="rId14"/>
    <p:sldId id="393" r:id="rId15"/>
    <p:sldId id="394" r:id="rId16"/>
    <p:sldId id="395" r:id="rId17"/>
    <p:sldId id="396" r:id="rId18"/>
    <p:sldId id="397" r:id="rId19"/>
    <p:sldId id="398" r:id="rId20"/>
    <p:sldId id="399" r:id="rId21"/>
    <p:sldId id="400" r:id="rId22"/>
    <p:sldId id="401" r:id="rId23"/>
    <p:sldId id="402" r:id="rId24"/>
    <p:sldId id="403" r:id="rId25"/>
    <p:sldId id="404" r:id="rId26"/>
    <p:sldId id="405" r:id="rId27"/>
    <p:sldId id="406" r:id="rId28"/>
    <p:sldId id="407" r:id="rId29"/>
    <p:sldId id="408" r:id="rId30"/>
    <p:sldId id="409" r:id="rId31"/>
    <p:sldId id="410" r:id="rId32"/>
    <p:sldId id="411" r:id="rId33"/>
    <p:sldId id="413" r:id="rId34"/>
    <p:sldId id="414" r:id="rId35"/>
    <p:sldId id="415" r:id="rId36"/>
    <p:sldId id="416" r:id="rId37"/>
    <p:sldId id="417" r:id="rId38"/>
    <p:sldId id="418" r:id="rId39"/>
    <p:sldId id="419" r:id="rId40"/>
    <p:sldId id="420" r:id="rId41"/>
    <p:sldId id="421" r:id="rId42"/>
    <p:sldId id="422" r:id="rId43"/>
    <p:sldId id="423" r:id="rId44"/>
    <p:sldId id="424" r:id="rId45"/>
    <p:sldId id="425" r:id="rId46"/>
    <p:sldId id="426" r:id="rId47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74F6"/>
    <a:srgbClr val="6289F8"/>
    <a:srgbClr val="8097F8"/>
    <a:srgbClr val="2C61F6"/>
    <a:srgbClr val="F8F0D0"/>
    <a:srgbClr val="F2E4AA"/>
    <a:srgbClr val="000000"/>
    <a:srgbClr val="F4E9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42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7.xml"/><Relationship Id="rId13" Type="http://schemas.openxmlformats.org/officeDocument/2006/relationships/slide" Target="slides/slide32.xml"/><Relationship Id="rId3" Type="http://schemas.openxmlformats.org/officeDocument/2006/relationships/slide" Target="slides/slide22.xml"/><Relationship Id="rId7" Type="http://schemas.openxmlformats.org/officeDocument/2006/relationships/slide" Target="slides/slide26.xml"/><Relationship Id="rId12" Type="http://schemas.openxmlformats.org/officeDocument/2006/relationships/slide" Target="slides/slide31.xml"/><Relationship Id="rId2" Type="http://schemas.openxmlformats.org/officeDocument/2006/relationships/slide" Target="slides/slide21.xml"/><Relationship Id="rId16" Type="http://schemas.openxmlformats.org/officeDocument/2006/relationships/slide" Target="slides/slide35.xml"/><Relationship Id="rId1" Type="http://schemas.openxmlformats.org/officeDocument/2006/relationships/slide" Target="slides/slide20.xml"/><Relationship Id="rId6" Type="http://schemas.openxmlformats.org/officeDocument/2006/relationships/slide" Target="slides/slide25.xml"/><Relationship Id="rId11" Type="http://schemas.openxmlformats.org/officeDocument/2006/relationships/slide" Target="slides/slide30.xml"/><Relationship Id="rId5" Type="http://schemas.openxmlformats.org/officeDocument/2006/relationships/slide" Target="slides/slide24.xml"/><Relationship Id="rId15" Type="http://schemas.openxmlformats.org/officeDocument/2006/relationships/slide" Target="slides/slide34.xml"/><Relationship Id="rId10" Type="http://schemas.openxmlformats.org/officeDocument/2006/relationships/slide" Target="slides/slide29.xml"/><Relationship Id="rId4" Type="http://schemas.openxmlformats.org/officeDocument/2006/relationships/slide" Target="slides/slide23.xml"/><Relationship Id="rId9" Type="http://schemas.openxmlformats.org/officeDocument/2006/relationships/slide" Target="slides/slide28.xml"/><Relationship Id="rId14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4" rIns="93170" bIns="46584" numCol="1" anchor="t" anchorCtr="0" compatLnSpc="1">
            <a:prstTxWarp prst="textNoShape">
              <a:avLst/>
            </a:prstTxWarp>
          </a:bodyPr>
          <a:lstStyle>
            <a:lvl1pPr algn="l" defTabSz="931863">
              <a:defRPr sz="1300"/>
            </a:lvl1pPr>
          </a:lstStyle>
          <a:p>
            <a:r>
              <a:rPr lang="en-US"/>
              <a:t>Dictionaries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4" rIns="93170" bIns="4658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fld id="{3551D026-1BD6-475F-8582-9976A0B1B304}" type="datetime8">
              <a:rPr lang="en-US"/>
              <a:pPr/>
              <a:t>3/21/2012 8:40 AM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4" rIns="93170" bIns="46584" numCol="1" anchor="b" anchorCtr="0" compatLnSpc="1">
            <a:prstTxWarp prst="textNoShape">
              <a:avLst/>
            </a:prstTxWarp>
          </a:bodyPr>
          <a:lstStyle>
            <a:lvl1pPr algn="l" defTabSz="931863">
              <a:defRPr sz="13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4" rIns="93170" bIns="4658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fld id="{896485FE-AA95-460F-945E-90D89D70F0A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4" rIns="93170" bIns="46584" numCol="1" anchor="t" anchorCtr="0" compatLnSpc="1">
            <a:prstTxWarp prst="textNoShape">
              <a:avLst/>
            </a:prstTxWarp>
          </a:bodyPr>
          <a:lstStyle>
            <a:lvl1pPr algn="l" defTabSz="931863">
              <a:defRPr sz="1300"/>
            </a:lvl1pPr>
          </a:lstStyle>
          <a:p>
            <a:r>
              <a:rPr lang="en-US"/>
              <a:t>Dictionaries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4" rIns="93170" bIns="4658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fld id="{FCDBB009-615D-4A29-AD3B-3495644EED51}" type="datetime8">
              <a:rPr lang="en-US"/>
              <a:pPr/>
              <a:t>3/21/2012 8:40 AM</a:t>
            </a:fld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4" rIns="93170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4" rIns="93170" bIns="46584" numCol="1" anchor="b" anchorCtr="0" compatLnSpc="1">
            <a:prstTxWarp prst="textNoShape">
              <a:avLst/>
            </a:prstTxWarp>
          </a:bodyPr>
          <a:lstStyle>
            <a:lvl1pPr algn="l" defTabSz="931863">
              <a:defRPr sz="13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4" rIns="93170" bIns="4658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fld id="{54C24DC6-6758-4EEE-AAEB-37E265E516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Dictionaries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AAF658F-A45C-46D7-AFF2-DF323B3ECBF2}" type="datetime8">
              <a:rPr lang="en-US"/>
              <a:pPr/>
              <a:t>3/21/2012 8:40 AM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EBCA4-0960-46C8-8C5A-2439A41F6925}" type="slidenum">
              <a:rPr lang="en-US"/>
              <a:pPr/>
              <a:t>1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Dictionaries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EA87CE6-4B76-4C56-9A18-E5782ABDF31C}" type="datetime8">
              <a:rPr lang="en-US"/>
              <a:pPr/>
              <a:t>3/21/2012 8:40 AM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9DE03F-0049-4EFB-80CC-72FE7A021A2C}" type="slidenum">
              <a:rPr lang="en-US"/>
              <a:pPr/>
              <a:t>4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Dictionaries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2FE1D6E-5F92-4C62-989E-748F24FF7525}" type="datetime8">
              <a:rPr lang="en-US"/>
              <a:pPr/>
              <a:t>3/21/2012 8:40 AM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E203B0-15AA-494F-8CEA-28450FFE174D}" type="slidenum">
              <a:rPr lang="en-US"/>
              <a:pPr/>
              <a:t>9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Dictionaries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5FFD5C3-6793-41E8-A153-0C8E8F7801D6}" type="datetime8">
              <a:rPr lang="en-US"/>
              <a:pPr/>
              <a:t>3/21/2012 8:40 AM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38862E-A744-4CA4-91E3-826FA2F37974}" type="slidenum">
              <a:rPr lang="en-US"/>
              <a:pPr/>
              <a:t>19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Dictionaries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92D3113-287F-4DCC-89FD-49D50FF8FAEB}" type="datetime8">
              <a:rPr lang="en-US"/>
              <a:pPr/>
              <a:t>3/21/2012 8:40 AM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5AE3E-CC7F-4878-A0B7-02610CC73F6D}" type="slidenum">
              <a:rPr lang="en-US"/>
              <a:pPr/>
              <a:t>33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125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5126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7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8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9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0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1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2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3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4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5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6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7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8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9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0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1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2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3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4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5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6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7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8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9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0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7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78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5179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0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1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2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83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5184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5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6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DB31DB55-D4D5-4BCB-97B1-CE04D74F4447}" type="datetime8">
              <a:rPr lang="en-US"/>
              <a:pPr/>
              <a:t>3/21/2012 8:40 AM</a:t>
            </a:fld>
            <a:endParaRPr lang="en-US"/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Binary Search Trees</a:t>
            </a:r>
          </a:p>
        </p:txBody>
      </p:sp>
      <p:sp>
        <p:nvSpPr>
          <p:cNvPr id="519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761491A-B32F-45DD-9C4C-23F4C4BFB3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2AEFC7-ECC7-4260-B7FB-1FF7A0C94CA2}" type="datetime8">
              <a:rPr lang="en-US"/>
              <a:pPr/>
              <a:t>3/21/2012 8:40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Binary Search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66F07-8E33-4518-A45E-A4549B5343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3599C1-6C54-4891-AB71-51534766AEB0}" type="datetime8">
              <a:rPr lang="en-US"/>
              <a:pPr/>
              <a:t>3/21/2012 8:40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Binary Search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56335-2625-4F84-A0E6-B2CE3A02BD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75FBD59-BC3A-439E-A5C6-21D4F7AD7DCC}" type="datetime8">
              <a:rPr lang="en-US"/>
              <a:pPr/>
              <a:t>3/21/2012 8:40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Binary Search Trees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29DF705-D98F-40DC-A6B0-5BCB0E313B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0216A8-9FE0-4F0E-B796-05F42FF5FB74}" type="datetime8">
              <a:rPr lang="en-US"/>
              <a:pPr/>
              <a:t>3/21/2012 8:40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Binary Search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B4E1613-EB58-4CE1-94F2-942651D671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7FEC6-1C72-4D5D-B700-39EB2C429F1D}" type="datetime8">
              <a:rPr lang="en-US"/>
              <a:pPr/>
              <a:t>3/21/2012 8:40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Binary Search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66500-54E4-4FB2-BBDF-311F9BBB31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21B1E1-AE54-4FD4-B088-55EF08673550}" type="datetime8">
              <a:rPr lang="en-US"/>
              <a:pPr/>
              <a:t>3/21/2012 8:40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Binary Search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C99A3-10A6-4562-8A3C-1189543B79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1F4004-85FA-407C-A39C-0D107D112557}" type="datetime8">
              <a:rPr lang="en-US"/>
              <a:pPr/>
              <a:t>3/21/2012 8:40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Binary Search Trees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17DD-5607-4FE1-88F1-0EFFAF4243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F4794-2980-4A44-94E0-75866E78B3C4}" type="datetime8">
              <a:rPr lang="en-US"/>
              <a:pPr/>
              <a:t>3/21/2012 8:40 AM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Binary Search Trees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6F142-C0BE-4C09-8BF9-CC23F9F3BB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48D4AE-F3DC-48F3-A2E4-3FB9A4957348}" type="datetime8">
              <a:rPr lang="en-US"/>
              <a:pPr/>
              <a:t>3/21/2012 8:40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Binary Search Trees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A68A4-E94F-4A59-9FBE-E3D5F5836D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2A9952-3A16-4482-9F02-7ABB8FE17859}" type="datetime8">
              <a:rPr lang="en-US"/>
              <a:pPr/>
              <a:t>3/21/2012 8:40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Binary Search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96C3E-0E0A-47E4-B2A1-B5FE40132A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A53126-4588-4C82-A5BE-4EB610082A9C}" type="datetime8">
              <a:rPr lang="en-US"/>
              <a:pPr/>
              <a:t>3/21/2012 8:40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Binary Search Trees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6D83E-4728-4C8E-B40D-82CB1885B2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F0F06B-4421-42C9-B039-609705913FE6}" type="datetime8">
              <a:rPr lang="en-US"/>
              <a:pPr/>
              <a:t>3/21/2012 8:40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Binary Search Trees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45B01-DC87-474E-879D-D36CB23CA9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100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0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23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15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5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59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60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6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EADF9ADF-6A55-416A-AD78-50392299A6C6}" type="datetime8">
              <a:rPr lang="en-US"/>
              <a:pPr/>
              <a:t>3/21/2012 8:40 AM</a:t>
            </a:fld>
            <a:endParaRPr lang="en-US"/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Binary Search Trees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4E4230-E6BD-4D42-A6EF-F8CAD9B2565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32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AE4E2A7-A27A-4D05-91D3-BDC7D3597437}" type="slidenum">
              <a:rPr lang="en-US"/>
              <a:pPr/>
              <a:t>1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3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Search </a:t>
            </a:r>
            <a:r>
              <a:rPr lang="en-US" dirty="0"/>
              <a:t>Trees</a:t>
            </a:r>
          </a:p>
        </p:txBody>
      </p:sp>
      <p:sp>
        <p:nvSpPr>
          <p:cNvPr id="3427" name="Oval 355"/>
          <p:cNvSpPr>
            <a:spLocks noChangeArrowheads="1"/>
          </p:cNvSpPr>
          <p:nvPr/>
        </p:nvSpPr>
        <p:spPr bwMode="auto">
          <a:xfrm>
            <a:off x="5257800" y="3429000"/>
            <a:ext cx="320675" cy="319088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3428" name="Oval 356"/>
          <p:cNvSpPr>
            <a:spLocks noChangeArrowheads="1"/>
          </p:cNvSpPr>
          <p:nvPr/>
        </p:nvSpPr>
        <p:spPr bwMode="auto">
          <a:xfrm>
            <a:off x="6669088" y="39401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3429" name="Oval 357"/>
          <p:cNvSpPr>
            <a:spLocks noChangeArrowheads="1"/>
          </p:cNvSpPr>
          <p:nvPr/>
        </p:nvSpPr>
        <p:spPr bwMode="auto">
          <a:xfrm>
            <a:off x="4305300" y="3940175"/>
            <a:ext cx="319088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3430" name="Oval 358"/>
          <p:cNvSpPr>
            <a:spLocks noChangeArrowheads="1"/>
          </p:cNvSpPr>
          <p:nvPr/>
        </p:nvSpPr>
        <p:spPr bwMode="auto">
          <a:xfrm>
            <a:off x="4892675" y="4435475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3431" name="Rectangle 359"/>
          <p:cNvSpPr>
            <a:spLocks noChangeAspect="1" noChangeArrowheads="1"/>
          </p:cNvSpPr>
          <p:nvPr/>
        </p:nvSpPr>
        <p:spPr bwMode="auto">
          <a:xfrm>
            <a:off x="4645025" y="50117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3432" name="Rectangle 360"/>
          <p:cNvSpPr>
            <a:spLocks noChangeAspect="1" noChangeArrowheads="1"/>
          </p:cNvSpPr>
          <p:nvPr/>
        </p:nvSpPr>
        <p:spPr bwMode="auto">
          <a:xfrm>
            <a:off x="5230813" y="5011738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3433" name="Rectangle 361"/>
          <p:cNvSpPr>
            <a:spLocks noChangeAspect="1" noChangeArrowheads="1"/>
          </p:cNvSpPr>
          <p:nvPr/>
        </p:nvSpPr>
        <p:spPr bwMode="auto">
          <a:xfrm>
            <a:off x="7200900" y="4479925"/>
            <a:ext cx="230188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3434" name="AutoShape 362"/>
          <p:cNvCxnSpPr>
            <a:cxnSpLocks noChangeShapeType="1"/>
            <a:stCxn id="3427" idx="3"/>
            <a:endCxn id="3429" idx="7"/>
          </p:cNvCxnSpPr>
          <p:nvPr/>
        </p:nvCxnSpPr>
        <p:spPr bwMode="auto">
          <a:xfrm flipH="1">
            <a:off x="4578350" y="3730625"/>
            <a:ext cx="727075" cy="22860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3435" name="AutoShape 363"/>
          <p:cNvCxnSpPr>
            <a:cxnSpLocks noChangeShapeType="1"/>
            <a:stCxn id="3428" idx="1"/>
            <a:endCxn id="3427" idx="5"/>
          </p:cNvCxnSpPr>
          <p:nvPr/>
        </p:nvCxnSpPr>
        <p:spPr bwMode="auto">
          <a:xfrm flipH="1" flipV="1">
            <a:off x="5530850" y="3730625"/>
            <a:ext cx="1184275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436" name="AutoShape 364"/>
          <p:cNvCxnSpPr>
            <a:cxnSpLocks noChangeShapeType="1"/>
            <a:stCxn id="3433" idx="0"/>
            <a:endCxn id="3428" idx="5"/>
          </p:cNvCxnSpPr>
          <p:nvPr/>
        </p:nvCxnSpPr>
        <p:spPr bwMode="auto">
          <a:xfrm flipH="1" flipV="1">
            <a:off x="6942138" y="4222750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437" name="AutoShape 365"/>
          <p:cNvCxnSpPr>
            <a:cxnSpLocks noChangeShapeType="1"/>
            <a:stCxn id="3447" idx="7"/>
            <a:endCxn id="3428" idx="3"/>
          </p:cNvCxnSpPr>
          <p:nvPr/>
        </p:nvCxnSpPr>
        <p:spPr bwMode="auto">
          <a:xfrm flipV="1">
            <a:off x="6484938" y="4222750"/>
            <a:ext cx="230187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438" name="AutoShape 366"/>
          <p:cNvCxnSpPr>
            <a:cxnSpLocks noChangeShapeType="1"/>
            <a:stCxn id="3432" idx="0"/>
            <a:endCxn id="3430" idx="5"/>
          </p:cNvCxnSpPr>
          <p:nvPr/>
        </p:nvCxnSpPr>
        <p:spPr bwMode="auto">
          <a:xfrm flipH="1" flipV="1">
            <a:off x="5165725" y="4737100"/>
            <a:ext cx="180975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439" name="AutoShape 367"/>
          <p:cNvCxnSpPr>
            <a:cxnSpLocks noChangeShapeType="1"/>
            <a:stCxn id="3431" idx="0"/>
            <a:endCxn id="3430" idx="3"/>
          </p:cNvCxnSpPr>
          <p:nvPr/>
        </p:nvCxnSpPr>
        <p:spPr bwMode="auto">
          <a:xfrm flipV="1">
            <a:off x="4760913" y="4737100"/>
            <a:ext cx="179387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440" name="AutoShape 368"/>
          <p:cNvCxnSpPr>
            <a:cxnSpLocks noChangeShapeType="1"/>
            <a:stCxn id="3442" idx="7"/>
            <a:endCxn id="3429" idx="3"/>
          </p:cNvCxnSpPr>
          <p:nvPr/>
        </p:nvCxnSpPr>
        <p:spPr bwMode="auto">
          <a:xfrm flipV="1">
            <a:off x="3990975" y="4241800"/>
            <a:ext cx="360363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441" name="AutoShape 369"/>
          <p:cNvCxnSpPr>
            <a:cxnSpLocks noChangeShapeType="1"/>
            <a:stCxn id="3430" idx="1"/>
            <a:endCxn id="3429" idx="5"/>
          </p:cNvCxnSpPr>
          <p:nvPr/>
        </p:nvCxnSpPr>
        <p:spPr bwMode="auto">
          <a:xfrm flipH="1" flipV="1">
            <a:off x="4578350" y="4241800"/>
            <a:ext cx="361950" cy="21272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3442" name="Oval 370"/>
          <p:cNvSpPr>
            <a:spLocks noChangeArrowheads="1"/>
          </p:cNvSpPr>
          <p:nvPr/>
        </p:nvSpPr>
        <p:spPr bwMode="auto">
          <a:xfrm>
            <a:off x="3717925" y="44354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  <p:sp>
        <p:nvSpPr>
          <p:cNvPr id="3443" name="Rectangle 371"/>
          <p:cNvSpPr>
            <a:spLocks noChangeAspect="1" noChangeArrowheads="1"/>
          </p:cNvSpPr>
          <p:nvPr/>
        </p:nvSpPr>
        <p:spPr bwMode="auto">
          <a:xfrm>
            <a:off x="3468688" y="501173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3444" name="Rectangle 372"/>
          <p:cNvSpPr>
            <a:spLocks noChangeAspect="1" noChangeArrowheads="1"/>
          </p:cNvSpPr>
          <p:nvPr/>
        </p:nvSpPr>
        <p:spPr bwMode="auto">
          <a:xfrm>
            <a:off x="4056063" y="501173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3445" name="AutoShape 373"/>
          <p:cNvCxnSpPr>
            <a:cxnSpLocks noChangeShapeType="1"/>
            <a:stCxn id="3444" idx="0"/>
            <a:endCxn id="3442" idx="5"/>
          </p:cNvCxnSpPr>
          <p:nvPr/>
        </p:nvCxnSpPr>
        <p:spPr bwMode="auto">
          <a:xfrm flipH="1" flipV="1">
            <a:off x="3990975" y="471805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446" name="AutoShape 374"/>
          <p:cNvCxnSpPr>
            <a:cxnSpLocks noChangeShapeType="1"/>
            <a:stCxn id="3443" idx="0"/>
            <a:endCxn id="3442" idx="3"/>
          </p:cNvCxnSpPr>
          <p:nvPr/>
        </p:nvCxnSpPr>
        <p:spPr bwMode="auto">
          <a:xfrm flipV="1">
            <a:off x="3584575" y="4718050"/>
            <a:ext cx="179388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447" name="Oval 375"/>
          <p:cNvSpPr>
            <a:spLocks noChangeArrowheads="1"/>
          </p:cNvSpPr>
          <p:nvPr/>
        </p:nvSpPr>
        <p:spPr bwMode="auto">
          <a:xfrm>
            <a:off x="6211888" y="44196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3448" name="Rectangle 376"/>
          <p:cNvSpPr>
            <a:spLocks noChangeAspect="1" noChangeArrowheads="1"/>
          </p:cNvSpPr>
          <p:nvPr/>
        </p:nvSpPr>
        <p:spPr bwMode="auto">
          <a:xfrm>
            <a:off x="5927725" y="50117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3449" name="Rectangle 377"/>
          <p:cNvSpPr>
            <a:spLocks noChangeAspect="1" noChangeArrowheads="1"/>
          </p:cNvSpPr>
          <p:nvPr/>
        </p:nvSpPr>
        <p:spPr bwMode="auto">
          <a:xfrm>
            <a:off x="6513513" y="5011738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3450" name="AutoShape 378"/>
          <p:cNvCxnSpPr>
            <a:cxnSpLocks noChangeShapeType="1"/>
            <a:stCxn id="3449" idx="0"/>
            <a:endCxn id="3447" idx="5"/>
          </p:cNvCxnSpPr>
          <p:nvPr/>
        </p:nvCxnSpPr>
        <p:spPr bwMode="auto">
          <a:xfrm flipH="1" flipV="1">
            <a:off x="6484938" y="4702175"/>
            <a:ext cx="144462" cy="3000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451" name="AutoShape 379"/>
          <p:cNvCxnSpPr>
            <a:cxnSpLocks noChangeShapeType="1"/>
            <a:stCxn id="3448" idx="0"/>
            <a:endCxn id="3447" idx="3"/>
          </p:cNvCxnSpPr>
          <p:nvPr/>
        </p:nvCxnSpPr>
        <p:spPr bwMode="auto">
          <a:xfrm flipV="1">
            <a:off x="6043613" y="4702175"/>
            <a:ext cx="215900" cy="3000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452" name="Text Box 380"/>
          <p:cNvSpPr txBox="1">
            <a:spLocks noChangeArrowheads="1"/>
          </p:cNvSpPr>
          <p:nvPr/>
        </p:nvSpPr>
        <p:spPr bwMode="auto">
          <a:xfrm>
            <a:off x="4706938" y="3460750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&lt;</a:t>
            </a:r>
          </a:p>
        </p:txBody>
      </p:sp>
      <p:sp>
        <p:nvSpPr>
          <p:cNvPr id="3453" name="Text Box 381"/>
          <p:cNvSpPr txBox="1">
            <a:spLocks noChangeArrowheads="1"/>
          </p:cNvSpPr>
          <p:nvPr/>
        </p:nvSpPr>
        <p:spPr bwMode="auto">
          <a:xfrm>
            <a:off x="4706938" y="3994150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&gt;</a:t>
            </a:r>
          </a:p>
        </p:txBody>
      </p:sp>
      <p:sp>
        <p:nvSpPr>
          <p:cNvPr id="3454" name="Text Box 382"/>
          <p:cNvSpPr txBox="1">
            <a:spLocks noChangeArrowheads="1"/>
          </p:cNvSpPr>
          <p:nvPr/>
        </p:nvSpPr>
        <p:spPr bwMode="auto">
          <a:xfrm>
            <a:off x="5221288" y="4387850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1534-CA36-409B-BF23-F2E47B250CCC}" type="slidenum">
              <a:rPr lang="en-US"/>
              <a:pPr/>
              <a:t>10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AVL Tree Definition</a:t>
            </a:r>
          </a:p>
        </p:txBody>
      </p:sp>
      <p:sp>
        <p:nvSpPr>
          <p:cNvPr id="163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28800"/>
            <a:ext cx="4038600" cy="4391000"/>
          </a:xfrm>
        </p:spPr>
        <p:txBody>
          <a:bodyPr/>
          <a:lstStyle/>
          <a:p>
            <a:r>
              <a:rPr lang="en-US" altLang="en-US" sz="2800" b="1" dirty="0"/>
              <a:t>AVL trees are balanced.</a:t>
            </a:r>
            <a:endParaRPr lang="en-US" altLang="en-US" sz="2800" dirty="0"/>
          </a:p>
          <a:p>
            <a:r>
              <a:rPr lang="en-US" altLang="en-US" sz="2800" dirty="0"/>
              <a:t>An AVL Tree is a </a:t>
            </a:r>
            <a:r>
              <a:rPr lang="en-US" altLang="en-US" sz="2800" b="1" i="1" dirty="0">
                <a:solidFill>
                  <a:srgbClr val="3028FF"/>
                </a:solidFill>
              </a:rPr>
              <a:t>binary search tree</a:t>
            </a:r>
            <a:r>
              <a:rPr lang="en-US" altLang="en-US" sz="2800" dirty="0"/>
              <a:t> such that for every internal node v of T, the </a:t>
            </a:r>
            <a:r>
              <a:rPr lang="en-US" altLang="en-US" sz="2800" i="1" dirty="0">
                <a:solidFill>
                  <a:srgbClr val="3028FF"/>
                </a:solidFill>
              </a:rPr>
              <a:t>heights of the children of v can differ by at most 1</a:t>
            </a:r>
            <a:r>
              <a:rPr lang="en-US" altLang="en-US" sz="2800" i="1" dirty="0" smtClean="0"/>
              <a:t>.</a:t>
            </a:r>
          </a:p>
          <a:p>
            <a:r>
              <a:rPr lang="en-US" altLang="en-US" sz="2400" b="1" dirty="0" smtClean="0">
                <a:solidFill>
                  <a:srgbClr val="3028FF"/>
                </a:solidFill>
              </a:rPr>
              <a:t>Fact</a:t>
            </a:r>
            <a:r>
              <a:rPr lang="en-US" altLang="en-US" sz="2400" dirty="0" smtClean="0"/>
              <a:t>: The </a:t>
            </a:r>
            <a:r>
              <a:rPr lang="en-US" altLang="en-US" sz="2400" b="1" i="1" dirty="0" smtClean="0"/>
              <a:t>height</a:t>
            </a:r>
            <a:r>
              <a:rPr lang="en-US" altLang="en-US" sz="2400" dirty="0" smtClean="0"/>
              <a:t> of an AVL tree storing n keys is O(log n).</a:t>
            </a:r>
          </a:p>
          <a:p>
            <a:endParaRPr lang="en-US" altLang="en-US" sz="2400" i="1" dirty="0"/>
          </a:p>
          <a:p>
            <a:endParaRPr lang="en-US" altLang="en-US" sz="2400" dirty="0"/>
          </a:p>
        </p:txBody>
      </p:sp>
      <p:pic>
        <p:nvPicPr>
          <p:cNvPr id="16384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209800"/>
            <a:ext cx="4191000" cy="3087688"/>
          </a:xfrm>
          <a:noFill/>
          <a:ln/>
        </p:spPr>
      </p:pic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4495800" y="5486400"/>
            <a:ext cx="411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An example of an AVL tree where the heights are shown next to the nodes: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0E7C-E8D8-46BC-A099-ED28B22DEBDF}" type="slidenum">
              <a:rPr lang="en-US"/>
              <a:pPr/>
              <a:t>11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altLang="en-US"/>
              <a:t>Insertion in an AVL Tree</a:t>
            </a:r>
          </a:p>
        </p:txBody>
      </p:sp>
      <p:sp>
        <p:nvSpPr>
          <p:cNvPr id="165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Insertion is as in a binary search tree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Always done by expanding an external node.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Example:</a:t>
            </a:r>
          </a:p>
        </p:txBody>
      </p:sp>
      <p:grpSp>
        <p:nvGrpSpPr>
          <p:cNvPr id="165892" name="Group 4"/>
          <p:cNvGrpSpPr>
            <a:grpSpLocks/>
          </p:cNvGrpSpPr>
          <p:nvPr/>
        </p:nvGrpSpPr>
        <p:grpSpPr bwMode="auto">
          <a:xfrm>
            <a:off x="5181600" y="2362200"/>
            <a:ext cx="2743200" cy="3429000"/>
            <a:chOff x="3696" y="1200"/>
            <a:chExt cx="1728" cy="2160"/>
          </a:xfrm>
        </p:grpSpPr>
        <p:sp>
          <p:nvSpPr>
            <p:cNvPr id="165893" name="Oval 5"/>
            <p:cNvSpPr>
              <a:spLocks noChangeArrowheads="1"/>
            </p:cNvSpPr>
            <p:nvPr/>
          </p:nvSpPr>
          <p:spPr bwMode="auto">
            <a:xfrm>
              <a:off x="4252" y="1200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44</a:t>
              </a:r>
            </a:p>
          </p:txBody>
        </p:sp>
        <p:sp>
          <p:nvSpPr>
            <p:cNvPr id="165894" name="Oval 6"/>
            <p:cNvSpPr>
              <a:spLocks noChangeArrowheads="1"/>
            </p:cNvSpPr>
            <p:nvPr/>
          </p:nvSpPr>
          <p:spPr bwMode="auto">
            <a:xfrm>
              <a:off x="3748" y="1584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17</a:t>
              </a:r>
            </a:p>
          </p:txBody>
        </p:sp>
        <p:sp>
          <p:nvSpPr>
            <p:cNvPr id="165895" name="Oval 7"/>
            <p:cNvSpPr>
              <a:spLocks noChangeArrowheads="1"/>
            </p:cNvSpPr>
            <p:nvPr/>
          </p:nvSpPr>
          <p:spPr bwMode="auto">
            <a:xfrm>
              <a:off x="4792" y="1584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78</a:t>
              </a:r>
            </a:p>
          </p:txBody>
        </p:sp>
        <p:sp>
          <p:nvSpPr>
            <p:cNvPr id="165896" name="Oval 8"/>
            <p:cNvSpPr>
              <a:spLocks noChangeArrowheads="1"/>
            </p:cNvSpPr>
            <p:nvPr/>
          </p:nvSpPr>
          <p:spPr bwMode="auto">
            <a:xfrm>
              <a:off x="3880" y="2016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32</a:t>
              </a:r>
            </a:p>
          </p:txBody>
        </p:sp>
        <p:sp>
          <p:nvSpPr>
            <p:cNvPr id="165897" name="Oval 9"/>
            <p:cNvSpPr>
              <a:spLocks noChangeArrowheads="1"/>
            </p:cNvSpPr>
            <p:nvPr/>
          </p:nvSpPr>
          <p:spPr bwMode="auto">
            <a:xfrm>
              <a:off x="4492" y="2016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50</a:t>
              </a:r>
            </a:p>
          </p:txBody>
        </p:sp>
        <p:sp>
          <p:nvSpPr>
            <p:cNvPr id="165898" name="Oval 10"/>
            <p:cNvSpPr>
              <a:spLocks noChangeArrowheads="1"/>
            </p:cNvSpPr>
            <p:nvPr/>
          </p:nvSpPr>
          <p:spPr bwMode="auto">
            <a:xfrm>
              <a:off x="5128" y="2016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88</a:t>
              </a:r>
            </a:p>
          </p:txBody>
        </p:sp>
        <p:sp>
          <p:nvSpPr>
            <p:cNvPr id="165899" name="Oval 11"/>
            <p:cNvSpPr>
              <a:spLocks noChangeArrowheads="1"/>
            </p:cNvSpPr>
            <p:nvPr/>
          </p:nvSpPr>
          <p:spPr bwMode="auto">
            <a:xfrm>
              <a:off x="4270" y="244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48</a:t>
              </a:r>
            </a:p>
          </p:txBody>
        </p:sp>
        <p:sp>
          <p:nvSpPr>
            <p:cNvPr id="165900" name="Oval 12"/>
            <p:cNvSpPr>
              <a:spLocks noChangeArrowheads="1"/>
            </p:cNvSpPr>
            <p:nvPr/>
          </p:nvSpPr>
          <p:spPr bwMode="auto">
            <a:xfrm>
              <a:off x="4744" y="244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62</a:t>
              </a:r>
            </a:p>
          </p:txBody>
        </p:sp>
        <p:sp>
          <p:nvSpPr>
            <p:cNvPr id="165901" name="Rectangle 13"/>
            <p:cNvSpPr>
              <a:spLocks noChangeArrowheads="1"/>
            </p:cNvSpPr>
            <p:nvPr/>
          </p:nvSpPr>
          <p:spPr bwMode="auto">
            <a:xfrm>
              <a:off x="3696" y="197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5902" name="Rectangle 14"/>
            <p:cNvSpPr>
              <a:spLocks noChangeArrowheads="1"/>
            </p:cNvSpPr>
            <p:nvPr/>
          </p:nvSpPr>
          <p:spPr bwMode="auto">
            <a:xfrm>
              <a:off x="3888" y="240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5903" name="Rectangle 15"/>
            <p:cNvSpPr>
              <a:spLocks noChangeArrowheads="1"/>
            </p:cNvSpPr>
            <p:nvPr/>
          </p:nvSpPr>
          <p:spPr bwMode="auto">
            <a:xfrm>
              <a:off x="4080" y="240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5904" name="Rectangle 16"/>
            <p:cNvSpPr>
              <a:spLocks noChangeArrowheads="1"/>
            </p:cNvSpPr>
            <p:nvPr/>
          </p:nvSpPr>
          <p:spPr bwMode="auto">
            <a:xfrm>
              <a:off x="4272" y="284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5905" name="Rectangle 17"/>
            <p:cNvSpPr>
              <a:spLocks noChangeArrowheads="1"/>
            </p:cNvSpPr>
            <p:nvPr/>
          </p:nvSpPr>
          <p:spPr bwMode="auto">
            <a:xfrm>
              <a:off x="4464" y="284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5906" name="Rectangle 18"/>
            <p:cNvSpPr>
              <a:spLocks noChangeArrowheads="1"/>
            </p:cNvSpPr>
            <p:nvPr/>
          </p:nvSpPr>
          <p:spPr bwMode="auto">
            <a:xfrm>
              <a:off x="4944" y="284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5907" name="Rectangle 19"/>
            <p:cNvSpPr>
              <a:spLocks noChangeArrowheads="1"/>
            </p:cNvSpPr>
            <p:nvPr/>
          </p:nvSpPr>
          <p:spPr bwMode="auto">
            <a:xfrm>
              <a:off x="5136" y="240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5908" name="Rectangle 20"/>
            <p:cNvSpPr>
              <a:spLocks noChangeArrowheads="1"/>
            </p:cNvSpPr>
            <p:nvPr/>
          </p:nvSpPr>
          <p:spPr bwMode="auto">
            <a:xfrm>
              <a:off x="5328" y="240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165909" name="AutoShape 21"/>
            <p:cNvCxnSpPr>
              <a:cxnSpLocks noChangeShapeType="1"/>
              <a:stCxn id="165893" idx="4"/>
              <a:endCxn id="165894" idx="0"/>
            </p:cNvCxnSpPr>
            <p:nvPr/>
          </p:nvCxnSpPr>
          <p:spPr bwMode="auto">
            <a:xfrm flipH="1">
              <a:off x="3889" y="1454"/>
              <a:ext cx="504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10" name="AutoShape 22"/>
            <p:cNvCxnSpPr>
              <a:cxnSpLocks noChangeShapeType="1"/>
              <a:stCxn id="165894" idx="4"/>
              <a:endCxn id="165901" idx="0"/>
            </p:cNvCxnSpPr>
            <p:nvPr/>
          </p:nvCxnSpPr>
          <p:spPr bwMode="auto">
            <a:xfrm flipH="1">
              <a:off x="3744" y="1838"/>
              <a:ext cx="14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11" name="AutoShape 23"/>
            <p:cNvCxnSpPr>
              <a:cxnSpLocks noChangeShapeType="1"/>
              <a:stCxn id="165894" idx="4"/>
              <a:endCxn id="165896" idx="0"/>
            </p:cNvCxnSpPr>
            <p:nvPr/>
          </p:nvCxnSpPr>
          <p:spPr bwMode="auto">
            <a:xfrm>
              <a:off x="3889" y="1838"/>
              <a:ext cx="13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12" name="AutoShape 24"/>
            <p:cNvCxnSpPr>
              <a:cxnSpLocks noChangeShapeType="1"/>
              <a:stCxn id="165893" idx="4"/>
              <a:endCxn id="165895" idx="0"/>
            </p:cNvCxnSpPr>
            <p:nvPr/>
          </p:nvCxnSpPr>
          <p:spPr bwMode="auto">
            <a:xfrm>
              <a:off x="4393" y="1454"/>
              <a:ext cx="540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13" name="AutoShape 25"/>
            <p:cNvCxnSpPr>
              <a:cxnSpLocks noChangeShapeType="1"/>
              <a:stCxn id="165895" idx="4"/>
              <a:endCxn id="165897" idx="0"/>
            </p:cNvCxnSpPr>
            <p:nvPr/>
          </p:nvCxnSpPr>
          <p:spPr bwMode="auto">
            <a:xfrm flipH="1">
              <a:off x="4633" y="1838"/>
              <a:ext cx="300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14" name="AutoShape 26"/>
            <p:cNvCxnSpPr>
              <a:cxnSpLocks noChangeShapeType="1"/>
              <a:stCxn id="165895" idx="4"/>
              <a:endCxn id="165898" idx="0"/>
            </p:cNvCxnSpPr>
            <p:nvPr/>
          </p:nvCxnSpPr>
          <p:spPr bwMode="auto">
            <a:xfrm>
              <a:off x="4933" y="1838"/>
              <a:ext cx="336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15" name="AutoShape 27"/>
            <p:cNvCxnSpPr>
              <a:cxnSpLocks noChangeShapeType="1"/>
              <a:stCxn id="165897" idx="4"/>
              <a:endCxn id="165899" idx="0"/>
            </p:cNvCxnSpPr>
            <p:nvPr/>
          </p:nvCxnSpPr>
          <p:spPr bwMode="auto">
            <a:xfrm flipH="1">
              <a:off x="4411" y="2270"/>
              <a:ext cx="22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16" name="AutoShape 28"/>
            <p:cNvCxnSpPr>
              <a:cxnSpLocks noChangeShapeType="1"/>
              <a:stCxn id="165896" idx="4"/>
              <a:endCxn id="165902" idx="0"/>
            </p:cNvCxnSpPr>
            <p:nvPr/>
          </p:nvCxnSpPr>
          <p:spPr bwMode="auto">
            <a:xfrm flipH="1">
              <a:off x="3936" y="2270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17" name="AutoShape 29"/>
            <p:cNvCxnSpPr>
              <a:cxnSpLocks noChangeShapeType="1"/>
              <a:stCxn id="165896" idx="4"/>
              <a:endCxn id="165903" idx="0"/>
            </p:cNvCxnSpPr>
            <p:nvPr/>
          </p:nvCxnSpPr>
          <p:spPr bwMode="auto">
            <a:xfrm>
              <a:off x="4021" y="2270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18" name="AutoShape 30"/>
            <p:cNvCxnSpPr>
              <a:cxnSpLocks noChangeShapeType="1"/>
              <a:stCxn id="165899" idx="4"/>
              <a:endCxn id="165904" idx="0"/>
            </p:cNvCxnSpPr>
            <p:nvPr/>
          </p:nvCxnSpPr>
          <p:spPr bwMode="auto">
            <a:xfrm flipH="1">
              <a:off x="4320" y="2702"/>
              <a:ext cx="9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19" name="AutoShape 31"/>
            <p:cNvCxnSpPr>
              <a:cxnSpLocks noChangeShapeType="1"/>
              <a:stCxn id="165899" idx="4"/>
              <a:endCxn id="165905" idx="0"/>
            </p:cNvCxnSpPr>
            <p:nvPr/>
          </p:nvCxnSpPr>
          <p:spPr bwMode="auto">
            <a:xfrm>
              <a:off x="4411" y="2702"/>
              <a:ext cx="10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20" name="AutoShape 32"/>
            <p:cNvCxnSpPr>
              <a:cxnSpLocks noChangeShapeType="1"/>
              <a:stCxn id="165900" idx="4"/>
              <a:endCxn id="165925" idx="0"/>
            </p:cNvCxnSpPr>
            <p:nvPr/>
          </p:nvCxnSpPr>
          <p:spPr bwMode="auto">
            <a:xfrm flipH="1">
              <a:off x="4757" y="2702"/>
              <a:ext cx="128" cy="17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21" name="AutoShape 33"/>
            <p:cNvCxnSpPr>
              <a:cxnSpLocks noChangeShapeType="1"/>
              <a:stCxn id="165900" idx="4"/>
              <a:endCxn id="165906" idx="0"/>
            </p:cNvCxnSpPr>
            <p:nvPr/>
          </p:nvCxnSpPr>
          <p:spPr bwMode="auto">
            <a:xfrm>
              <a:off x="4885" y="2702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22" name="AutoShape 34"/>
            <p:cNvCxnSpPr>
              <a:cxnSpLocks noChangeShapeType="1"/>
              <a:stCxn id="165897" idx="4"/>
              <a:endCxn id="165900" idx="0"/>
            </p:cNvCxnSpPr>
            <p:nvPr/>
          </p:nvCxnSpPr>
          <p:spPr bwMode="auto">
            <a:xfrm>
              <a:off x="4633" y="2270"/>
              <a:ext cx="25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23" name="AutoShape 35"/>
            <p:cNvCxnSpPr>
              <a:cxnSpLocks noChangeShapeType="1"/>
              <a:stCxn id="165898" idx="4"/>
              <a:endCxn id="165907" idx="0"/>
            </p:cNvCxnSpPr>
            <p:nvPr/>
          </p:nvCxnSpPr>
          <p:spPr bwMode="auto">
            <a:xfrm flipH="1">
              <a:off x="5184" y="2270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24" name="AutoShape 36"/>
            <p:cNvCxnSpPr>
              <a:cxnSpLocks noChangeShapeType="1"/>
              <a:stCxn id="165898" idx="4"/>
              <a:endCxn id="165908" idx="0"/>
            </p:cNvCxnSpPr>
            <p:nvPr/>
          </p:nvCxnSpPr>
          <p:spPr bwMode="auto">
            <a:xfrm>
              <a:off x="5269" y="2270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sp>
          <p:nvSpPr>
            <p:cNvPr id="165925" name="Oval 37"/>
            <p:cNvSpPr>
              <a:spLocks noChangeArrowheads="1"/>
            </p:cNvSpPr>
            <p:nvPr/>
          </p:nvSpPr>
          <p:spPr bwMode="auto">
            <a:xfrm>
              <a:off x="4616" y="2872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54</a:t>
              </a:r>
            </a:p>
          </p:txBody>
        </p:sp>
        <p:sp>
          <p:nvSpPr>
            <p:cNvPr id="165926" name="Rectangle 38"/>
            <p:cNvSpPr>
              <a:spLocks noChangeArrowheads="1"/>
            </p:cNvSpPr>
            <p:nvPr/>
          </p:nvSpPr>
          <p:spPr bwMode="auto">
            <a:xfrm>
              <a:off x="4618" y="326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5927" name="Rectangle 39"/>
            <p:cNvSpPr>
              <a:spLocks noChangeArrowheads="1"/>
            </p:cNvSpPr>
            <p:nvPr/>
          </p:nvSpPr>
          <p:spPr bwMode="auto">
            <a:xfrm>
              <a:off x="4810" y="326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165928" name="AutoShape 40"/>
            <p:cNvCxnSpPr>
              <a:cxnSpLocks noChangeShapeType="1"/>
              <a:stCxn id="165925" idx="4"/>
              <a:endCxn id="165926" idx="0"/>
            </p:cNvCxnSpPr>
            <p:nvPr/>
          </p:nvCxnSpPr>
          <p:spPr bwMode="auto">
            <a:xfrm flipH="1">
              <a:off x="4666" y="3126"/>
              <a:ext cx="9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29" name="AutoShape 41"/>
            <p:cNvCxnSpPr>
              <a:cxnSpLocks noChangeShapeType="1"/>
              <a:stCxn id="165925" idx="4"/>
              <a:endCxn id="165927" idx="0"/>
            </p:cNvCxnSpPr>
            <p:nvPr/>
          </p:nvCxnSpPr>
          <p:spPr bwMode="auto">
            <a:xfrm>
              <a:off x="4757" y="3126"/>
              <a:ext cx="10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</p:grpSp>
      <p:sp>
        <p:nvSpPr>
          <p:cNvPr id="165930" name="Text Box 42"/>
          <p:cNvSpPr txBox="1">
            <a:spLocks noChangeArrowheads="1"/>
          </p:cNvSpPr>
          <p:nvPr/>
        </p:nvSpPr>
        <p:spPr bwMode="auto">
          <a:xfrm>
            <a:off x="6172200" y="52578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1400">
                <a:solidFill>
                  <a:schemeClr val="accent2"/>
                </a:solidFill>
                <a:latin typeface="Times New Roman" pitchFamily="18" charset="0"/>
              </a:rPr>
              <a:t>w</a:t>
            </a:r>
          </a:p>
        </p:txBody>
      </p:sp>
      <p:sp>
        <p:nvSpPr>
          <p:cNvPr id="165931" name="Text Box 43"/>
          <p:cNvSpPr txBox="1">
            <a:spLocks noChangeArrowheads="1"/>
          </p:cNvSpPr>
          <p:nvPr/>
        </p:nvSpPr>
        <p:spPr bwMode="auto">
          <a:xfrm>
            <a:off x="7470775" y="4524375"/>
            <a:ext cx="461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1400">
                <a:solidFill>
                  <a:schemeClr val="accent2"/>
                </a:solidFill>
                <a:latin typeface="Times New Roman" pitchFamily="18" charset="0"/>
              </a:rPr>
              <a:t>b=x</a:t>
            </a:r>
          </a:p>
        </p:txBody>
      </p:sp>
      <p:sp>
        <p:nvSpPr>
          <p:cNvPr id="165932" name="Text Box 44"/>
          <p:cNvSpPr txBox="1">
            <a:spLocks noChangeArrowheads="1"/>
          </p:cNvSpPr>
          <p:nvPr/>
        </p:nvSpPr>
        <p:spPr bwMode="auto">
          <a:xfrm>
            <a:off x="6078538" y="3238500"/>
            <a:ext cx="452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1400">
                <a:solidFill>
                  <a:schemeClr val="accent2"/>
                </a:solidFill>
                <a:latin typeface="Times New Roman" pitchFamily="18" charset="0"/>
              </a:rPr>
              <a:t>a=y</a:t>
            </a:r>
          </a:p>
        </p:txBody>
      </p:sp>
      <p:sp>
        <p:nvSpPr>
          <p:cNvPr id="165933" name="Text Box 45"/>
          <p:cNvSpPr txBox="1">
            <a:spLocks noChangeArrowheads="1"/>
          </p:cNvSpPr>
          <p:nvPr/>
        </p:nvSpPr>
        <p:spPr bwMode="auto">
          <a:xfrm>
            <a:off x="7640638" y="2914650"/>
            <a:ext cx="442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1400">
                <a:solidFill>
                  <a:schemeClr val="accent2"/>
                </a:solidFill>
                <a:latin typeface="Times New Roman" pitchFamily="18" charset="0"/>
              </a:rPr>
              <a:t>c=z</a:t>
            </a:r>
          </a:p>
        </p:txBody>
      </p:sp>
      <p:sp>
        <p:nvSpPr>
          <p:cNvPr id="165934" name="Line 46"/>
          <p:cNvSpPr>
            <a:spLocks noChangeShapeType="1"/>
          </p:cNvSpPr>
          <p:nvPr/>
        </p:nvSpPr>
        <p:spPr bwMode="auto">
          <a:xfrm flipV="1">
            <a:off x="6429375" y="5229225"/>
            <a:ext cx="228600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5935" name="Line 47"/>
          <p:cNvSpPr>
            <a:spLocks noChangeShapeType="1"/>
          </p:cNvSpPr>
          <p:nvPr/>
        </p:nvSpPr>
        <p:spPr bwMode="auto">
          <a:xfrm>
            <a:off x="6324600" y="3505200"/>
            <a:ext cx="152400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5936" name="Line 48"/>
          <p:cNvSpPr>
            <a:spLocks noChangeShapeType="1"/>
          </p:cNvSpPr>
          <p:nvPr/>
        </p:nvSpPr>
        <p:spPr bwMode="auto">
          <a:xfrm flipH="1">
            <a:off x="7391400" y="3067050"/>
            <a:ext cx="304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5937" name="Line 49"/>
          <p:cNvSpPr>
            <a:spLocks noChangeShapeType="1"/>
          </p:cNvSpPr>
          <p:nvPr/>
        </p:nvSpPr>
        <p:spPr bwMode="auto">
          <a:xfrm flipH="1" flipV="1">
            <a:off x="7277100" y="4505325"/>
            <a:ext cx="228600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65938" name="Group 50"/>
          <p:cNvGrpSpPr>
            <a:grpSpLocks/>
          </p:cNvGrpSpPr>
          <p:nvPr/>
        </p:nvGrpSpPr>
        <p:grpSpPr bwMode="auto">
          <a:xfrm>
            <a:off x="1981200" y="2362200"/>
            <a:ext cx="2743200" cy="2755900"/>
            <a:chOff x="3840" y="1882"/>
            <a:chExt cx="1728" cy="1736"/>
          </a:xfrm>
        </p:grpSpPr>
        <p:sp>
          <p:nvSpPr>
            <p:cNvPr id="165939" name="Oval 51"/>
            <p:cNvSpPr>
              <a:spLocks noChangeArrowheads="1"/>
            </p:cNvSpPr>
            <p:nvPr/>
          </p:nvSpPr>
          <p:spPr bwMode="auto">
            <a:xfrm>
              <a:off x="4396" y="1882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44</a:t>
              </a:r>
            </a:p>
          </p:txBody>
        </p:sp>
        <p:sp>
          <p:nvSpPr>
            <p:cNvPr id="165940" name="Oval 52"/>
            <p:cNvSpPr>
              <a:spLocks noChangeArrowheads="1"/>
            </p:cNvSpPr>
            <p:nvPr/>
          </p:nvSpPr>
          <p:spPr bwMode="auto">
            <a:xfrm>
              <a:off x="3892" y="2266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17</a:t>
              </a:r>
            </a:p>
          </p:txBody>
        </p:sp>
        <p:sp>
          <p:nvSpPr>
            <p:cNvPr id="165941" name="Oval 53"/>
            <p:cNvSpPr>
              <a:spLocks noChangeArrowheads="1"/>
            </p:cNvSpPr>
            <p:nvPr/>
          </p:nvSpPr>
          <p:spPr bwMode="auto">
            <a:xfrm>
              <a:off x="4936" y="2266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78</a:t>
              </a:r>
            </a:p>
          </p:txBody>
        </p:sp>
        <p:sp>
          <p:nvSpPr>
            <p:cNvPr id="165942" name="Oval 54"/>
            <p:cNvSpPr>
              <a:spLocks noChangeArrowheads="1"/>
            </p:cNvSpPr>
            <p:nvPr/>
          </p:nvSpPr>
          <p:spPr bwMode="auto">
            <a:xfrm>
              <a:off x="4024" y="269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32</a:t>
              </a:r>
            </a:p>
          </p:txBody>
        </p:sp>
        <p:sp>
          <p:nvSpPr>
            <p:cNvPr id="165943" name="Oval 55"/>
            <p:cNvSpPr>
              <a:spLocks noChangeArrowheads="1"/>
            </p:cNvSpPr>
            <p:nvPr/>
          </p:nvSpPr>
          <p:spPr bwMode="auto">
            <a:xfrm>
              <a:off x="4636" y="269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50</a:t>
              </a:r>
            </a:p>
          </p:txBody>
        </p:sp>
        <p:sp>
          <p:nvSpPr>
            <p:cNvPr id="165944" name="Oval 56"/>
            <p:cNvSpPr>
              <a:spLocks noChangeArrowheads="1"/>
            </p:cNvSpPr>
            <p:nvPr/>
          </p:nvSpPr>
          <p:spPr bwMode="auto">
            <a:xfrm>
              <a:off x="5272" y="269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88</a:t>
              </a:r>
            </a:p>
          </p:txBody>
        </p:sp>
        <p:sp>
          <p:nvSpPr>
            <p:cNvPr id="165945" name="Oval 57"/>
            <p:cNvSpPr>
              <a:spLocks noChangeArrowheads="1"/>
            </p:cNvSpPr>
            <p:nvPr/>
          </p:nvSpPr>
          <p:spPr bwMode="auto">
            <a:xfrm>
              <a:off x="4414" y="3130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48</a:t>
              </a:r>
            </a:p>
          </p:txBody>
        </p:sp>
        <p:sp>
          <p:nvSpPr>
            <p:cNvPr id="165946" name="Oval 58"/>
            <p:cNvSpPr>
              <a:spLocks noChangeArrowheads="1"/>
            </p:cNvSpPr>
            <p:nvPr/>
          </p:nvSpPr>
          <p:spPr bwMode="auto">
            <a:xfrm>
              <a:off x="4888" y="3130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62</a:t>
              </a:r>
            </a:p>
          </p:txBody>
        </p:sp>
        <p:sp>
          <p:nvSpPr>
            <p:cNvPr id="165947" name="Rectangle 59"/>
            <p:cNvSpPr>
              <a:spLocks noChangeArrowheads="1"/>
            </p:cNvSpPr>
            <p:nvPr/>
          </p:nvSpPr>
          <p:spPr bwMode="auto">
            <a:xfrm>
              <a:off x="3840" y="265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5948" name="Rectangle 60"/>
            <p:cNvSpPr>
              <a:spLocks noChangeArrowheads="1"/>
            </p:cNvSpPr>
            <p:nvPr/>
          </p:nvSpPr>
          <p:spPr bwMode="auto">
            <a:xfrm>
              <a:off x="4032" y="309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5949" name="Rectangle 61"/>
            <p:cNvSpPr>
              <a:spLocks noChangeArrowheads="1"/>
            </p:cNvSpPr>
            <p:nvPr/>
          </p:nvSpPr>
          <p:spPr bwMode="auto">
            <a:xfrm>
              <a:off x="4224" y="309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5950" name="Rectangle 62"/>
            <p:cNvSpPr>
              <a:spLocks noChangeArrowheads="1"/>
            </p:cNvSpPr>
            <p:nvPr/>
          </p:nvSpPr>
          <p:spPr bwMode="auto">
            <a:xfrm>
              <a:off x="4416" y="352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5951" name="Rectangle 63"/>
            <p:cNvSpPr>
              <a:spLocks noChangeArrowheads="1"/>
            </p:cNvSpPr>
            <p:nvPr/>
          </p:nvSpPr>
          <p:spPr bwMode="auto">
            <a:xfrm>
              <a:off x="4608" y="352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5952" name="Rectangle 64"/>
            <p:cNvSpPr>
              <a:spLocks noChangeArrowheads="1"/>
            </p:cNvSpPr>
            <p:nvPr/>
          </p:nvSpPr>
          <p:spPr bwMode="auto">
            <a:xfrm>
              <a:off x="4896" y="352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5953" name="Rectangle 65"/>
            <p:cNvSpPr>
              <a:spLocks noChangeArrowheads="1"/>
            </p:cNvSpPr>
            <p:nvPr/>
          </p:nvSpPr>
          <p:spPr bwMode="auto">
            <a:xfrm>
              <a:off x="5088" y="352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5954" name="Rectangle 66"/>
            <p:cNvSpPr>
              <a:spLocks noChangeArrowheads="1"/>
            </p:cNvSpPr>
            <p:nvPr/>
          </p:nvSpPr>
          <p:spPr bwMode="auto">
            <a:xfrm>
              <a:off x="5280" y="309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5955" name="Rectangle 67"/>
            <p:cNvSpPr>
              <a:spLocks noChangeArrowheads="1"/>
            </p:cNvSpPr>
            <p:nvPr/>
          </p:nvSpPr>
          <p:spPr bwMode="auto">
            <a:xfrm>
              <a:off x="5472" y="309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165956" name="AutoShape 68"/>
            <p:cNvCxnSpPr>
              <a:cxnSpLocks noChangeShapeType="1"/>
              <a:stCxn id="165939" idx="4"/>
              <a:endCxn id="165940" idx="0"/>
            </p:cNvCxnSpPr>
            <p:nvPr/>
          </p:nvCxnSpPr>
          <p:spPr bwMode="auto">
            <a:xfrm flipH="1">
              <a:off x="4033" y="2136"/>
              <a:ext cx="504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57" name="AutoShape 69"/>
            <p:cNvCxnSpPr>
              <a:cxnSpLocks noChangeShapeType="1"/>
              <a:stCxn id="165940" idx="4"/>
              <a:endCxn id="165947" idx="0"/>
            </p:cNvCxnSpPr>
            <p:nvPr/>
          </p:nvCxnSpPr>
          <p:spPr bwMode="auto">
            <a:xfrm flipH="1">
              <a:off x="3888" y="2520"/>
              <a:ext cx="14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58" name="AutoShape 70"/>
            <p:cNvCxnSpPr>
              <a:cxnSpLocks noChangeShapeType="1"/>
              <a:stCxn id="165940" idx="4"/>
              <a:endCxn id="165942" idx="0"/>
            </p:cNvCxnSpPr>
            <p:nvPr/>
          </p:nvCxnSpPr>
          <p:spPr bwMode="auto">
            <a:xfrm>
              <a:off x="4033" y="2520"/>
              <a:ext cx="13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59" name="AutoShape 71"/>
            <p:cNvCxnSpPr>
              <a:cxnSpLocks noChangeShapeType="1"/>
              <a:stCxn id="165939" idx="4"/>
              <a:endCxn id="165941" idx="0"/>
            </p:cNvCxnSpPr>
            <p:nvPr/>
          </p:nvCxnSpPr>
          <p:spPr bwMode="auto">
            <a:xfrm>
              <a:off x="4537" y="2136"/>
              <a:ext cx="540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60" name="AutoShape 72"/>
            <p:cNvCxnSpPr>
              <a:cxnSpLocks noChangeShapeType="1"/>
              <a:stCxn id="165941" idx="4"/>
              <a:endCxn id="165943" idx="0"/>
            </p:cNvCxnSpPr>
            <p:nvPr/>
          </p:nvCxnSpPr>
          <p:spPr bwMode="auto">
            <a:xfrm flipH="1">
              <a:off x="4777" y="2520"/>
              <a:ext cx="300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61" name="AutoShape 73"/>
            <p:cNvCxnSpPr>
              <a:cxnSpLocks noChangeShapeType="1"/>
              <a:stCxn id="165941" idx="4"/>
              <a:endCxn id="165944" idx="0"/>
            </p:cNvCxnSpPr>
            <p:nvPr/>
          </p:nvCxnSpPr>
          <p:spPr bwMode="auto">
            <a:xfrm>
              <a:off x="5077" y="2520"/>
              <a:ext cx="336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62" name="AutoShape 74"/>
            <p:cNvCxnSpPr>
              <a:cxnSpLocks noChangeShapeType="1"/>
              <a:stCxn id="165943" idx="4"/>
              <a:endCxn id="165945" idx="0"/>
            </p:cNvCxnSpPr>
            <p:nvPr/>
          </p:nvCxnSpPr>
          <p:spPr bwMode="auto">
            <a:xfrm flipH="1">
              <a:off x="4555" y="2952"/>
              <a:ext cx="22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63" name="AutoShape 75"/>
            <p:cNvCxnSpPr>
              <a:cxnSpLocks noChangeShapeType="1"/>
              <a:stCxn id="165942" idx="4"/>
              <a:endCxn id="165948" idx="0"/>
            </p:cNvCxnSpPr>
            <p:nvPr/>
          </p:nvCxnSpPr>
          <p:spPr bwMode="auto">
            <a:xfrm flipH="1">
              <a:off x="4080" y="2952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64" name="AutoShape 76"/>
            <p:cNvCxnSpPr>
              <a:cxnSpLocks noChangeShapeType="1"/>
              <a:stCxn id="165942" idx="4"/>
              <a:endCxn id="165949" idx="0"/>
            </p:cNvCxnSpPr>
            <p:nvPr/>
          </p:nvCxnSpPr>
          <p:spPr bwMode="auto">
            <a:xfrm>
              <a:off x="4165" y="2952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65" name="AutoShape 77"/>
            <p:cNvCxnSpPr>
              <a:cxnSpLocks noChangeShapeType="1"/>
              <a:stCxn id="165945" idx="4"/>
              <a:endCxn id="165950" idx="0"/>
            </p:cNvCxnSpPr>
            <p:nvPr/>
          </p:nvCxnSpPr>
          <p:spPr bwMode="auto">
            <a:xfrm flipH="1">
              <a:off x="4464" y="3384"/>
              <a:ext cx="9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66" name="AutoShape 78"/>
            <p:cNvCxnSpPr>
              <a:cxnSpLocks noChangeShapeType="1"/>
              <a:stCxn id="165945" idx="4"/>
              <a:endCxn id="165951" idx="0"/>
            </p:cNvCxnSpPr>
            <p:nvPr/>
          </p:nvCxnSpPr>
          <p:spPr bwMode="auto">
            <a:xfrm>
              <a:off x="4555" y="3384"/>
              <a:ext cx="10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67" name="AutoShape 79"/>
            <p:cNvCxnSpPr>
              <a:cxnSpLocks noChangeShapeType="1"/>
              <a:stCxn id="165946" idx="4"/>
              <a:endCxn id="165952" idx="0"/>
            </p:cNvCxnSpPr>
            <p:nvPr/>
          </p:nvCxnSpPr>
          <p:spPr bwMode="auto">
            <a:xfrm flipH="1">
              <a:off x="4944" y="3384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68" name="AutoShape 80"/>
            <p:cNvCxnSpPr>
              <a:cxnSpLocks noChangeShapeType="1"/>
              <a:stCxn id="165946" idx="4"/>
              <a:endCxn id="165953" idx="0"/>
            </p:cNvCxnSpPr>
            <p:nvPr/>
          </p:nvCxnSpPr>
          <p:spPr bwMode="auto">
            <a:xfrm>
              <a:off x="5029" y="3384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69" name="AutoShape 81"/>
            <p:cNvCxnSpPr>
              <a:cxnSpLocks noChangeShapeType="1"/>
              <a:stCxn id="165943" idx="4"/>
              <a:endCxn id="165946" idx="0"/>
            </p:cNvCxnSpPr>
            <p:nvPr/>
          </p:nvCxnSpPr>
          <p:spPr bwMode="auto">
            <a:xfrm>
              <a:off x="4777" y="2952"/>
              <a:ext cx="25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70" name="AutoShape 82"/>
            <p:cNvCxnSpPr>
              <a:cxnSpLocks noChangeShapeType="1"/>
              <a:stCxn id="165944" idx="4"/>
              <a:endCxn id="165954" idx="0"/>
            </p:cNvCxnSpPr>
            <p:nvPr/>
          </p:nvCxnSpPr>
          <p:spPr bwMode="auto">
            <a:xfrm flipH="1">
              <a:off x="5328" y="2952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5971" name="AutoShape 83"/>
            <p:cNvCxnSpPr>
              <a:cxnSpLocks noChangeShapeType="1"/>
              <a:stCxn id="165944" idx="4"/>
              <a:endCxn id="165955" idx="0"/>
            </p:cNvCxnSpPr>
            <p:nvPr/>
          </p:nvCxnSpPr>
          <p:spPr bwMode="auto">
            <a:xfrm>
              <a:off x="5413" y="2952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</p:grpSp>
      <p:sp>
        <p:nvSpPr>
          <p:cNvPr id="165972" name="Text Box 84"/>
          <p:cNvSpPr txBox="1">
            <a:spLocks noChangeArrowheads="1"/>
          </p:cNvSpPr>
          <p:nvPr/>
        </p:nvSpPr>
        <p:spPr bwMode="auto">
          <a:xfrm>
            <a:off x="2514600" y="5867400"/>
            <a:ext cx="1470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1600">
                <a:latin typeface="Times New Roman" pitchFamily="18" charset="0"/>
              </a:rPr>
              <a:t>before insertion</a:t>
            </a:r>
          </a:p>
        </p:txBody>
      </p:sp>
      <p:sp>
        <p:nvSpPr>
          <p:cNvPr id="165973" name="Text Box 85"/>
          <p:cNvSpPr txBox="1">
            <a:spLocks noChangeArrowheads="1"/>
          </p:cNvSpPr>
          <p:nvPr/>
        </p:nvSpPr>
        <p:spPr bwMode="auto">
          <a:xfrm>
            <a:off x="5730875" y="5867400"/>
            <a:ext cx="1323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1600">
                <a:latin typeface="Times New Roman" pitchFamily="18" charset="0"/>
              </a:rPr>
              <a:t>after insertion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1750-7CD3-40F6-B7BC-C45F8C510CBB}" type="slidenum">
              <a:rPr lang="en-US"/>
              <a:pPr/>
              <a:t>12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Trinode Restructuring</a:t>
            </a:r>
          </a:p>
        </p:txBody>
      </p:sp>
      <p:sp>
        <p:nvSpPr>
          <p:cNvPr id="166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let (</a:t>
            </a:r>
            <a:r>
              <a:rPr lang="en-US" altLang="en-US" sz="2000" i="1"/>
              <a:t>a</a:t>
            </a:r>
            <a:r>
              <a:rPr lang="en-US" altLang="en-US" sz="2000"/>
              <a:t>,</a:t>
            </a:r>
            <a:r>
              <a:rPr lang="en-US" altLang="en-US" sz="2000" i="1"/>
              <a:t>b</a:t>
            </a:r>
            <a:r>
              <a:rPr lang="en-US" altLang="en-US" sz="2000"/>
              <a:t>,</a:t>
            </a:r>
            <a:r>
              <a:rPr lang="en-US" altLang="en-US" sz="2000" i="1"/>
              <a:t>c</a:t>
            </a:r>
            <a:r>
              <a:rPr lang="en-US" altLang="en-US" sz="2000"/>
              <a:t>) be an inorder listing of </a:t>
            </a:r>
            <a:r>
              <a:rPr lang="en-US" altLang="en-US" sz="2000" i="1"/>
              <a:t>x</a:t>
            </a:r>
            <a:r>
              <a:rPr lang="en-US" altLang="en-US" sz="2000"/>
              <a:t>, </a:t>
            </a:r>
            <a:r>
              <a:rPr lang="en-US" altLang="en-US" sz="2000" i="1"/>
              <a:t>y</a:t>
            </a:r>
            <a:r>
              <a:rPr lang="en-US" altLang="en-US" sz="2000"/>
              <a:t>, </a:t>
            </a:r>
            <a:r>
              <a:rPr lang="en-US" altLang="en-US" sz="2000" i="1"/>
              <a:t>z</a:t>
            </a: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000"/>
              <a:t>perform the rotations needed to make </a:t>
            </a:r>
            <a:r>
              <a:rPr lang="en-US" altLang="en-US" sz="2000" i="1"/>
              <a:t>b</a:t>
            </a:r>
            <a:r>
              <a:rPr lang="en-US" altLang="en-US" sz="2000"/>
              <a:t> the topmost node of the three</a:t>
            </a:r>
          </a:p>
        </p:txBody>
      </p:sp>
      <p:grpSp>
        <p:nvGrpSpPr>
          <p:cNvPr id="166916" name="Group 4"/>
          <p:cNvGrpSpPr>
            <a:grpSpLocks/>
          </p:cNvGrpSpPr>
          <p:nvPr/>
        </p:nvGrpSpPr>
        <p:grpSpPr bwMode="auto">
          <a:xfrm>
            <a:off x="608013" y="2514600"/>
            <a:ext cx="2058987" cy="2701925"/>
            <a:chOff x="148" y="1802"/>
            <a:chExt cx="1297" cy="1702"/>
          </a:xfrm>
        </p:grpSpPr>
        <p:sp>
          <p:nvSpPr>
            <p:cNvPr id="166917" name="Oval 5"/>
            <p:cNvSpPr>
              <a:spLocks noChangeArrowheads="1"/>
            </p:cNvSpPr>
            <p:nvPr/>
          </p:nvSpPr>
          <p:spPr bwMode="auto">
            <a:xfrm>
              <a:off x="679" y="2294"/>
              <a:ext cx="371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b=y</a:t>
              </a:r>
            </a:p>
          </p:txBody>
        </p:sp>
        <p:sp>
          <p:nvSpPr>
            <p:cNvPr id="166918" name="Oval 6"/>
            <p:cNvSpPr>
              <a:spLocks noChangeArrowheads="1"/>
            </p:cNvSpPr>
            <p:nvPr/>
          </p:nvSpPr>
          <p:spPr bwMode="auto">
            <a:xfrm>
              <a:off x="451" y="1910"/>
              <a:ext cx="353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a=z</a:t>
              </a:r>
            </a:p>
          </p:txBody>
        </p:sp>
        <p:sp>
          <p:nvSpPr>
            <p:cNvPr id="166919" name="Oval 7"/>
            <p:cNvSpPr>
              <a:spLocks noChangeArrowheads="1"/>
            </p:cNvSpPr>
            <p:nvPr/>
          </p:nvSpPr>
          <p:spPr bwMode="auto">
            <a:xfrm>
              <a:off x="920" y="2678"/>
              <a:ext cx="361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c=x</a:t>
              </a:r>
            </a:p>
          </p:txBody>
        </p:sp>
        <p:sp>
          <p:nvSpPr>
            <p:cNvPr id="166920" name="AutoShape 8"/>
            <p:cNvSpPr>
              <a:spLocks noChangeArrowheads="1"/>
            </p:cNvSpPr>
            <p:nvPr/>
          </p:nvSpPr>
          <p:spPr bwMode="auto">
            <a:xfrm>
              <a:off x="148" y="2294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T</a:t>
              </a:r>
              <a:r>
                <a:rPr lang="en-US" altLang="en-US" sz="1400" baseline="-25000">
                  <a:latin typeface="Times New Roman" pitchFamily="18" charset="0"/>
                </a:rPr>
                <a:t>0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166921" name="AutoShape 9"/>
            <p:cNvSpPr>
              <a:spLocks noChangeArrowheads="1"/>
            </p:cNvSpPr>
            <p:nvPr/>
          </p:nvSpPr>
          <p:spPr bwMode="auto">
            <a:xfrm>
              <a:off x="438" y="2726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T</a:t>
              </a:r>
              <a:r>
                <a:rPr lang="en-US" altLang="en-US" sz="1400" baseline="-25000">
                  <a:latin typeface="Times New Roman" pitchFamily="18" charset="0"/>
                </a:rPr>
                <a:t>1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166922" name="AutoShape 10"/>
            <p:cNvSpPr>
              <a:spLocks noChangeArrowheads="1"/>
            </p:cNvSpPr>
            <p:nvPr/>
          </p:nvSpPr>
          <p:spPr bwMode="auto">
            <a:xfrm>
              <a:off x="726" y="3038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T</a:t>
              </a:r>
              <a:r>
                <a:rPr lang="en-US" altLang="en-US" sz="1400" baseline="-25000">
                  <a:latin typeface="Times New Roman" pitchFamily="18" charset="0"/>
                </a:rPr>
                <a:t>2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166923" name="AutoShape 11"/>
            <p:cNvSpPr>
              <a:spLocks noChangeArrowheads="1"/>
            </p:cNvSpPr>
            <p:nvPr/>
          </p:nvSpPr>
          <p:spPr bwMode="auto">
            <a:xfrm>
              <a:off x="1115" y="3038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T</a:t>
              </a:r>
              <a:r>
                <a:rPr lang="en-US" altLang="en-US" sz="1400" baseline="-25000">
                  <a:latin typeface="Times New Roman" pitchFamily="18" charset="0"/>
                </a:rPr>
                <a:t>3</a:t>
              </a:r>
              <a:endParaRPr lang="en-US" altLang="en-US" sz="1400">
                <a:latin typeface="Times New Roman" pitchFamily="18" charset="0"/>
              </a:endParaRPr>
            </a:p>
          </p:txBody>
        </p:sp>
        <p:cxnSp>
          <p:nvCxnSpPr>
            <p:cNvPr id="166924" name="AutoShape 12"/>
            <p:cNvCxnSpPr>
              <a:cxnSpLocks noChangeShapeType="1"/>
              <a:stCxn id="166919" idx="4"/>
              <a:endCxn id="166923" idx="0"/>
            </p:cNvCxnSpPr>
            <p:nvPr/>
          </p:nvCxnSpPr>
          <p:spPr bwMode="auto">
            <a:xfrm>
              <a:off x="1101" y="2932"/>
              <a:ext cx="179" cy="10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6925" name="AutoShape 13"/>
            <p:cNvCxnSpPr>
              <a:cxnSpLocks noChangeShapeType="1"/>
              <a:stCxn id="166919" idx="4"/>
              <a:endCxn id="166922" idx="0"/>
            </p:cNvCxnSpPr>
            <p:nvPr/>
          </p:nvCxnSpPr>
          <p:spPr bwMode="auto">
            <a:xfrm flipH="1">
              <a:off x="891" y="2932"/>
              <a:ext cx="210" cy="10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6926" name="AutoShape 14"/>
            <p:cNvCxnSpPr>
              <a:cxnSpLocks noChangeShapeType="1"/>
              <a:stCxn id="166917" idx="4"/>
              <a:endCxn id="166919" idx="0"/>
            </p:cNvCxnSpPr>
            <p:nvPr/>
          </p:nvCxnSpPr>
          <p:spPr bwMode="auto">
            <a:xfrm>
              <a:off x="865" y="2548"/>
              <a:ext cx="236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6927" name="AutoShape 15"/>
            <p:cNvCxnSpPr>
              <a:cxnSpLocks noChangeShapeType="1"/>
              <a:stCxn id="166917" idx="4"/>
              <a:endCxn id="166921" idx="0"/>
            </p:cNvCxnSpPr>
            <p:nvPr/>
          </p:nvCxnSpPr>
          <p:spPr bwMode="auto">
            <a:xfrm flipH="1">
              <a:off x="603" y="2548"/>
              <a:ext cx="26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6928" name="AutoShape 16"/>
            <p:cNvCxnSpPr>
              <a:cxnSpLocks noChangeShapeType="1"/>
              <a:stCxn id="166918" idx="4"/>
              <a:endCxn id="166917" idx="0"/>
            </p:cNvCxnSpPr>
            <p:nvPr/>
          </p:nvCxnSpPr>
          <p:spPr bwMode="auto">
            <a:xfrm>
              <a:off x="628" y="2164"/>
              <a:ext cx="237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6929" name="AutoShape 17"/>
            <p:cNvCxnSpPr>
              <a:cxnSpLocks noChangeShapeType="1"/>
              <a:stCxn id="166918" idx="4"/>
              <a:endCxn id="166920" idx="0"/>
            </p:cNvCxnSpPr>
            <p:nvPr/>
          </p:nvCxnSpPr>
          <p:spPr bwMode="auto">
            <a:xfrm flipH="1">
              <a:off x="313" y="2164"/>
              <a:ext cx="315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6930" name="AutoShape 18"/>
            <p:cNvCxnSpPr>
              <a:cxnSpLocks noChangeShapeType="1"/>
              <a:stCxn id="166918" idx="0"/>
            </p:cNvCxnSpPr>
            <p:nvPr/>
          </p:nvCxnSpPr>
          <p:spPr bwMode="auto">
            <a:xfrm flipH="1" flipV="1">
              <a:off x="484" y="1802"/>
              <a:ext cx="144" cy="10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</p:grpSp>
      <p:grpSp>
        <p:nvGrpSpPr>
          <p:cNvPr id="166931" name="Group 19"/>
          <p:cNvGrpSpPr>
            <a:grpSpLocks/>
          </p:cNvGrpSpPr>
          <p:nvPr/>
        </p:nvGrpSpPr>
        <p:grpSpPr bwMode="auto">
          <a:xfrm>
            <a:off x="2679700" y="4191000"/>
            <a:ext cx="2501900" cy="2133600"/>
            <a:chOff x="1540" y="2640"/>
            <a:chExt cx="1576" cy="1344"/>
          </a:xfrm>
        </p:grpSpPr>
        <p:sp>
          <p:nvSpPr>
            <p:cNvPr id="166932" name="Oval 20"/>
            <p:cNvSpPr>
              <a:spLocks noChangeArrowheads="1"/>
            </p:cNvSpPr>
            <p:nvPr/>
          </p:nvSpPr>
          <p:spPr bwMode="auto">
            <a:xfrm>
              <a:off x="2135" y="2748"/>
              <a:ext cx="371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b=y</a:t>
              </a:r>
            </a:p>
          </p:txBody>
        </p:sp>
        <p:sp>
          <p:nvSpPr>
            <p:cNvPr id="166933" name="Oval 21"/>
            <p:cNvSpPr>
              <a:spLocks noChangeArrowheads="1"/>
            </p:cNvSpPr>
            <p:nvPr/>
          </p:nvSpPr>
          <p:spPr bwMode="auto">
            <a:xfrm>
              <a:off x="1723" y="3148"/>
              <a:ext cx="353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a=z</a:t>
              </a:r>
            </a:p>
          </p:txBody>
        </p:sp>
        <p:sp>
          <p:nvSpPr>
            <p:cNvPr id="166934" name="Oval 22"/>
            <p:cNvSpPr>
              <a:spLocks noChangeArrowheads="1"/>
            </p:cNvSpPr>
            <p:nvPr/>
          </p:nvSpPr>
          <p:spPr bwMode="auto">
            <a:xfrm>
              <a:off x="2579" y="3154"/>
              <a:ext cx="361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c=x</a:t>
              </a:r>
            </a:p>
          </p:txBody>
        </p:sp>
        <p:sp>
          <p:nvSpPr>
            <p:cNvPr id="166935" name="AutoShape 23"/>
            <p:cNvSpPr>
              <a:spLocks noChangeArrowheads="1"/>
            </p:cNvSpPr>
            <p:nvPr/>
          </p:nvSpPr>
          <p:spPr bwMode="auto">
            <a:xfrm>
              <a:off x="1540" y="3518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T</a:t>
              </a:r>
              <a:r>
                <a:rPr lang="en-US" altLang="en-US" sz="1400" baseline="-25000">
                  <a:latin typeface="Times New Roman" pitchFamily="18" charset="0"/>
                </a:rPr>
                <a:t>0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166936" name="AutoShape 24"/>
            <p:cNvSpPr>
              <a:spLocks noChangeArrowheads="1"/>
            </p:cNvSpPr>
            <p:nvPr/>
          </p:nvSpPr>
          <p:spPr bwMode="auto">
            <a:xfrm>
              <a:off x="1919" y="3516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T</a:t>
              </a:r>
              <a:r>
                <a:rPr lang="en-US" altLang="en-US" sz="1400" baseline="-25000">
                  <a:latin typeface="Times New Roman" pitchFamily="18" charset="0"/>
                </a:rPr>
                <a:t>1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166937" name="AutoShape 25"/>
            <p:cNvSpPr>
              <a:spLocks noChangeArrowheads="1"/>
            </p:cNvSpPr>
            <p:nvPr/>
          </p:nvSpPr>
          <p:spPr bwMode="auto">
            <a:xfrm>
              <a:off x="2397" y="3514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T</a:t>
              </a:r>
              <a:r>
                <a:rPr lang="en-US" altLang="en-US" sz="1400" baseline="-25000">
                  <a:latin typeface="Times New Roman" pitchFamily="18" charset="0"/>
                </a:rPr>
                <a:t>2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166938" name="AutoShape 26"/>
            <p:cNvSpPr>
              <a:spLocks noChangeArrowheads="1"/>
            </p:cNvSpPr>
            <p:nvPr/>
          </p:nvSpPr>
          <p:spPr bwMode="auto">
            <a:xfrm>
              <a:off x="2786" y="3514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T</a:t>
              </a:r>
              <a:r>
                <a:rPr lang="en-US" altLang="en-US" sz="1400" baseline="-25000">
                  <a:latin typeface="Times New Roman" pitchFamily="18" charset="0"/>
                </a:rPr>
                <a:t>3</a:t>
              </a:r>
              <a:endParaRPr lang="en-US" altLang="en-US" sz="1400">
                <a:latin typeface="Times New Roman" pitchFamily="18" charset="0"/>
              </a:endParaRPr>
            </a:p>
          </p:txBody>
        </p:sp>
        <p:cxnSp>
          <p:nvCxnSpPr>
            <p:cNvPr id="166939" name="AutoShape 27"/>
            <p:cNvCxnSpPr>
              <a:cxnSpLocks noChangeShapeType="1"/>
              <a:stCxn id="166934" idx="4"/>
              <a:endCxn id="166938" idx="0"/>
            </p:cNvCxnSpPr>
            <p:nvPr/>
          </p:nvCxnSpPr>
          <p:spPr bwMode="auto">
            <a:xfrm>
              <a:off x="2760" y="3408"/>
              <a:ext cx="191" cy="10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6940" name="AutoShape 28"/>
            <p:cNvCxnSpPr>
              <a:cxnSpLocks noChangeShapeType="1"/>
              <a:stCxn id="166934" idx="4"/>
              <a:endCxn id="166937" idx="0"/>
            </p:cNvCxnSpPr>
            <p:nvPr/>
          </p:nvCxnSpPr>
          <p:spPr bwMode="auto">
            <a:xfrm flipH="1">
              <a:off x="2562" y="3408"/>
              <a:ext cx="198" cy="10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6941" name="AutoShape 29"/>
            <p:cNvCxnSpPr>
              <a:cxnSpLocks noChangeShapeType="1"/>
              <a:stCxn id="166932" idx="4"/>
              <a:endCxn id="166934" idx="0"/>
            </p:cNvCxnSpPr>
            <p:nvPr/>
          </p:nvCxnSpPr>
          <p:spPr bwMode="auto">
            <a:xfrm>
              <a:off x="2321" y="3002"/>
              <a:ext cx="439" cy="15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6942" name="AutoShape 30"/>
            <p:cNvCxnSpPr>
              <a:cxnSpLocks noChangeShapeType="1"/>
              <a:stCxn id="166933" idx="4"/>
              <a:endCxn id="166936" idx="0"/>
            </p:cNvCxnSpPr>
            <p:nvPr/>
          </p:nvCxnSpPr>
          <p:spPr bwMode="auto">
            <a:xfrm>
              <a:off x="1900" y="3402"/>
              <a:ext cx="184" cy="11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6943" name="AutoShape 31"/>
            <p:cNvCxnSpPr>
              <a:cxnSpLocks noChangeShapeType="1"/>
              <a:stCxn id="166933" idx="0"/>
              <a:endCxn id="166932" idx="4"/>
            </p:cNvCxnSpPr>
            <p:nvPr/>
          </p:nvCxnSpPr>
          <p:spPr bwMode="auto">
            <a:xfrm flipV="1">
              <a:off x="1900" y="3002"/>
              <a:ext cx="421" cy="14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6944" name="AutoShape 32"/>
            <p:cNvCxnSpPr>
              <a:cxnSpLocks noChangeShapeType="1"/>
              <a:stCxn id="166933" idx="4"/>
              <a:endCxn id="166935" idx="0"/>
            </p:cNvCxnSpPr>
            <p:nvPr/>
          </p:nvCxnSpPr>
          <p:spPr bwMode="auto">
            <a:xfrm flipH="1">
              <a:off x="1705" y="3402"/>
              <a:ext cx="195" cy="11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6945" name="AutoShape 33"/>
            <p:cNvCxnSpPr>
              <a:cxnSpLocks noChangeShapeType="1"/>
              <a:stCxn id="166932" idx="0"/>
            </p:cNvCxnSpPr>
            <p:nvPr/>
          </p:nvCxnSpPr>
          <p:spPr bwMode="auto">
            <a:xfrm flipH="1" flipV="1">
              <a:off x="2181" y="2640"/>
              <a:ext cx="140" cy="10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</p:grpSp>
      <p:grpSp>
        <p:nvGrpSpPr>
          <p:cNvPr id="166946" name="Group 34"/>
          <p:cNvGrpSpPr>
            <a:grpSpLocks/>
          </p:cNvGrpSpPr>
          <p:nvPr/>
        </p:nvGrpSpPr>
        <p:grpSpPr bwMode="auto">
          <a:xfrm>
            <a:off x="4800600" y="2403475"/>
            <a:ext cx="2047875" cy="2701925"/>
            <a:chOff x="3124" y="1584"/>
            <a:chExt cx="1290" cy="1702"/>
          </a:xfrm>
        </p:grpSpPr>
        <p:sp>
          <p:nvSpPr>
            <p:cNvPr id="166947" name="Oval 35"/>
            <p:cNvSpPr>
              <a:spLocks noChangeArrowheads="1"/>
            </p:cNvSpPr>
            <p:nvPr/>
          </p:nvSpPr>
          <p:spPr bwMode="auto">
            <a:xfrm>
              <a:off x="3797" y="2080"/>
              <a:ext cx="361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c=y</a:t>
              </a:r>
            </a:p>
          </p:txBody>
        </p:sp>
        <p:sp>
          <p:nvSpPr>
            <p:cNvPr id="166948" name="Oval 36"/>
            <p:cNvSpPr>
              <a:spLocks noChangeArrowheads="1"/>
            </p:cNvSpPr>
            <p:nvPr/>
          </p:nvSpPr>
          <p:spPr bwMode="auto">
            <a:xfrm>
              <a:off x="3548" y="2496"/>
              <a:ext cx="371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b=x</a:t>
              </a:r>
            </a:p>
          </p:txBody>
        </p:sp>
        <p:sp>
          <p:nvSpPr>
            <p:cNvPr id="166949" name="Oval 37"/>
            <p:cNvSpPr>
              <a:spLocks noChangeArrowheads="1"/>
            </p:cNvSpPr>
            <p:nvPr/>
          </p:nvSpPr>
          <p:spPr bwMode="auto">
            <a:xfrm>
              <a:off x="3440" y="1692"/>
              <a:ext cx="353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a=z</a:t>
              </a:r>
            </a:p>
          </p:txBody>
        </p:sp>
        <p:sp>
          <p:nvSpPr>
            <p:cNvPr id="166950" name="AutoShape 38"/>
            <p:cNvSpPr>
              <a:spLocks noChangeArrowheads="1"/>
            </p:cNvSpPr>
            <p:nvPr/>
          </p:nvSpPr>
          <p:spPr bwMode="auto">
            <a:xfrm>
              <a:off x="3124" y="2076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T</a:t>
              </a:r>
              <a:r>
                <a:rPr lang="en-US" altLang="en-US" sz="1400" baseline="-25000">
                  <a:latin typeface="Times New Roman" pitchFamily="18" charset="0"/>
                </a:rPr>
                <a:t>0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166951" name="AutoShape 39"/>
            <p:cNvSpPr>
              <a:spLocks noChangeArrowheads="1"/>
            </p:cNvSpPr>
            <p:nvPr/>
          </p:nvSpPr>
          <p:spPr bwMode="auto">
            <a:xfrm>
              <a:off x="3362" y="2810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T</a:t>
              </a:r>
              <a:r>
                <a:rPr lang="en-US" altLang="en-US" sz="1400" baseline="-25000">
                  <a:latin typeface="Times New Roman" pitchFamily="18" charset="0"/>
                </a:rPr>
                <a:t>1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166952" name="AutoShape 40"/>
            <p:cNvSpPr>
              <a:spLocks noChangeArrowheads="1"/>
            </p:cNvSpPr>
            <p:nvPr/>
          </p:nvSpPr>
          <p:spPr bwMode="auto">
            <a:xfrm>
              <a:off x="3796" y="2820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T</a:t>
              </a:r>
              <a:r>
                <a:rPr lang="en-US" altLang="en-US" sz="1400" baseline="-25000">
                  <a:latin typeface="Times New Roman" pitchFamily="18" charset="0"/>
                </a:rPr>
                <a:t>2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166953" name="AutoShape 41"/>
            <p:cNvSpPr>
              <a:spLocks noChangeArrowheads="1"/>
            </p:cNvSpPr>
            <p:nvPr/>
          </p:nvSpPr>
          <p:spPr bwMode="auto">
            <a:xfrm>
              <a:off x="4084" y="2510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T</a:t>
              </a:r>
              <a:r>
                <a:rPr lang="en-US" altLang="en-US" sz="1400" baseline="-25000">
                  <a:latin typeface="Times New Roman" pitchFamily="18" charset="0"/>
                </a:rPr>
                <a:t>3</a:t>
              </a:r>
              <a:endParaRPr lang="en-US" altLang="en-US" sz="1400">
                <a:latin typeface="Times New Roman" pitchFamily="18" charset="0"/>
              </a:endParaRPr>
            </a:p>
          </p:txBody>
        </p:sp>
        <p:cxnSp>
          <p:nvCxnSpPr>
            <p:cNvPr id="166954" name="AutoShape 42"/>
            <p:cNvCxnSpPr>
              <a:cxnSpLocks noChangeShapeType="1"/>
              <a:stCxn id="166947" idx="4"/>
              <a:endCxn id="166953" idx="0"/>
            </p:cNvCxnSpPr>
            <p:nvPr/>
          </p:nvCxnSpPr>
          <p:spPr bwMode="auto">
            <a:xfrm>
              <a:off x="3978" y="2334"/>
              <a:ext cx="271" cy="17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6955" name="AutoShape 43"/>
            <p:cNvCxnSpPr>
              <a:cxnSpLocks noChangeShapeType="1"/>
              <a:stCxn id="166948" idx="4"/>
              <a:endCxn id="166952" idx="0"/>
            </p:cNvCxnSpPr>
            <p:nvPr/>
          </p:nvCxnSpPr>
          <p:spPr bwMode="auto">
            <a:xfrm>
              <a:off x="3734" y="2750"/>
              <a:ext cx="227" cy="7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6956" name="AutoShape 44"/>
            <p:cNvCxnSpPr>
              <a:cxnSpLocks noChangeShapeType="1"/>
              <a:stCxn id="166948" idx="0"/>
              <a:endCxn id="166947" idx="4"/>
            </p:cNvCxnSpPr>
            <p:nvPr/>
          </p:nvCxnSpPr>
          <p:spPr bwMode="auto">
            <a:xfrm flipV="1">
              <a:off x="3734" y="2334"/>
              <a:ext cx="244" cy="16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6957" name="AutoShape 45"/>
            <p:cNvCxnSpPr>
              <a:cxnSpLocks noChangeShapeType="1"/>
              <a:stCxn id="166948" idx="4"/>
              <a:endCxn id="166951" idx="0"/>
            </p:cNvCxnSpPr>
            <p:nvPr/>
          </p:nvCxnSpPr>
          <p:spPr bwMode="auto">
            <a:xfrm flipH="1">
              <a:off x="3527" y="2750"/>
              <a:ext cx="207" cy="6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6958" name="AutoShape 46"/>
            <p:cNvCxnSpPr>
              <a:cxnSpLocks noChangeShapeType="1"/>
              <a:stCxn id="166949" idx="4"/>
              <a:endCxn id="166947" idx="0"/>
            </p:cNvCxnSpPr>
            <p:nvPr/>
          </p:nvCxnSpPr>
          <p:spPr bwMode="auto">
            <a:xfrm>
              <a:off x="3617" y="1946"/>
              <a:ext cx="361" cy="13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6959" name="AutoShape 47"/>
            <p:cNvCxnSpPr>
              <a:cxnSpLocks noChangeShapeType="1"/>
              <a:stCxn id="166949" idx="4"/>
              <a:endCxn id="166950" idx="0"/>
            </p:cNvCxnSpPr>
            <p:nvPr/>
          </p:nvCxnSpPr>
          <p:spPr bwMode="auto">
            <a:xfrm flipH="1">
              <a:off x="3289" y="1946"/>
              <a:ext cx="328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6960" name="AutoShape 48"/>
            <p:cNvCxnSpPr>
              <a:cxnSpLocks noChangeShapeType="1"/>
              <a:stCxn id="166949" idx="0"/>
            </p:cNvCxnSpPr>
            <p:nvPr/>
          </p:nvCxnSpPr>
          <p:spPr bwMode="auto">
            <a:xfrm flipH="1" flipV="1">
              <a:off x="3473" y="1584"/>
              <a:ext cx="144" cy="10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</p:grpSp>
      <p:grpSp>
        <p:nvGrpSpPr>
          <p:cNvPr id="166961" name="Group 49"/>
          <p:cNvGrpSpPr>
            <a:grpSpLocks/>
          </p:cNvGrpSpPr>
          <p:nvPr/>
        </p:nvGrpSpPr>
        <p:grpSpPr bwMode="auto">
          <a:xfrm>
            <a:off x="6629400" y="4210050"/>
            <a:ext cx="2355850" cy="2117725"/>
            <a:chOff x="4226" y="2652"/>
            <a:chExt cx="1484" cy="1334"/>
          </a:xfrm>
        </p:grpSpPr>
        <p:sp>
          <p:nvSpPr>
            <p:cNvPr id="166962" name="Oval 50"/>
            <p:cNvSpPr>
              <a:spLocks noChangeArrowheads="1"/>
            </p:cNvSpPr>
            <p:nvPr/>
          </p:nvSpPr>
          <p:spPr bwMode="auto">
            <a:xfrm>
              <a:off x="4772" y="2758"/>
              <a:ext cx="371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b=x</a:t>
              </a:r>
            </a:p>
          </p:txBody>
        </p:sp>
        <p:sp>
          <p:nvSpPr>
            <p:cNvPr id="166963" name="Oval 51"/>
            <p:cNvSpPr>
              <a:spLocks noChangeArrowheads="1"/>
            </p:cNvSpPr>
            <p:nvPr/>
          </p:nvSpPr>
          <p:spPr bwMode="auto">
            <a:xfrm>
              <a:off x="5183" y="3154"/>
              <a:ext cx="361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c=y</a:t>
              </a:r>
            </a:p>
          </p:txBody>
        </p:sp>
        <p:sp>
          <p:nvSpPr>
            <p:cNvPr id="166964" name="Oval 52"/>
            <p:cNvSpPr>
              <a:spLocks noChangeArrowheads="1"/>
            </p:cNvSpPr>
            <p:nvPr/>
          </p:nvSpPr>
          <p:spPr bwMode="auto">
            <a:xfrm>
              <a:off x="4394" y="3154"/>
              <a:ext cx="353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a=z</a:t>
              </a:r>
            </a:p>
          </p:txBody>
        </p:sp>
        <p:sp>
          <p:nvSpPr>
            <p:cNvPr id="166965" name="AutoShape 53"/>
            <p:cNvSpPr>
              <a:spLocks noChangeArrowheads="1"/>
            </p:cNvSpPr>
            <p:nvPr/>
          </p:nvSpPr>
          <p:spPr bwMode="auto">
            <a:xfrm>
              <a:off x="4226" y="3518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T</a:t>
              </a:r>
              <a:r>
                <a:rPr lang="en-US" altLang="en-US" sz="1400" baseline="-25000">
                  <a:latin typeface="Times New Roman" pitchFamily="18" charset="0"/>
                </a:rPr>
                <a:t>0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166966" name="AutoShape 54"/>
            <p:cNvSpPr>
              <a:spLocks noChangeArrowheads="1"/>
            </p:cNvSpPr>
            <p:nvPr/>
          </p:nvSpPr>
          <p:spPr bwMode="auto">
            <a:xfrm>
              <a:off x="4610" y="3520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T</a:t>
              </a:r>
              <a:r>
                <a:rPr lang="en-US" altLang="en-US" sz="1400" baseline="-25000">
                  <a:latin typeface="Times New Roman" pitchFamily="18" charset="0"/>
                </a:rPr>
                <a:t>1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166967" name="AutoShape 55"/>
            <p:cNvSpPr>
              <a:spLocks noChangeArrowheads="1"/>
            </p:cNvSpPr>
            <p:nvPr/>
          </p:nvSpPr>
          <p:spPr bwMode="auto">
            <a:xfrm>
              <a:off x="4996" y="3518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T</a:t>
              </a:r>
              <a:r>
                <a:rPr lang="en-US" altLang="en-US" sz="1400" baseline="-25000">
                  <a:latin typeface="Times New Roman" pitchFamily="18" charset="0"/>
                </a:rPr>
                <a:t>2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166968" name="AutoShape 56"/>
            <p:cNvSpPr>
              <a:spLocks noChangeArrowheads="1"/>
            </p:cNvSpPr>
            <p:nvPr/>
          </p:nvSpPr>
          <p:spPr bwMode="auto">
            <a:xfrm>
              <a:off x="5380" y="3516"/>
              <a:ext cx="330" cy="46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T</a:t>
              </a:r>
              <a:r>
                <a:rPr lang="en-US" altLang="en-US" sz="1400" baseline="-25000">
                  <a:latin typeface="Times New Roman" pitchFamily="18" charset="0"/>
                </a:rPr>
                <a:t>3</a:t>
              </a:r>
              <a:endParaRPr lang="en-US" altLang="en-US" sz="1400">
                <a:latin typeface="Times New Roman" pitchFamily="18" charset="0"/>
              </a:endParaRPr>
            </a:p>
          </p:txBody>
        </p:sp>
        <p:cxnSp>
          <p:nvCxnSpPr>
            <p:cNvPr id="166969" name="AutoShape 57"/>
            <p:cNvCxnSpPr>
              <a:cxnSpLocks noChangeShapeType="1"/>
              <a:stCxn id="166963" idx="4"/>
              <a:endCxn id="166968" idx="0"/>
            </p:cNvCxnSpPr>
            <p:nvPr/>
          </p:nvCxnSpPr>
          <p:spPr bwMode="auto">
            <a:xfrm>
              <a:off x="5364" y="3408"/>
              <a:ext cx="181" cy="10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6970" name="AutoShape 58"/>
            <p:cNvCxnSpPr>
              <a:cxnSpLocks noChangeShapeType="1"/>
              <a:stCxn id="166963" idx="4"/>
              <a:endCxn id="166967" idx="0"/>
            </p:cNvCxnSpPr>
            <p:nvPr/>
          </p:nvCxnSpPr>
          <p:spPr bwMode="auto">
            <a:xfrm flipH="1">
              <a:off x="5161" y="3408"/>
              <a:ext cx="203" cy="11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6971" name="AutoShape 59"/>
            <p:cNvCxnSpPr>
              <a:cxnSpLocks noChangeShapeType="1"/>
              <a:stCxn id="166962" idx="4"/>
              <a:endCxn id="166964" idx="0"/>
            </p:cNvCxnSpPr>
            <p:nvPr/>
          </p:nvCxnSpPr>
          <p:spPr bwMode="auto">
            <a:xfrm flipH="1">
              <a:off x="4571" y="3012"/>
              <a:ext cx="387" cy="14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6972" name="AutoShape 60"/>
            <p:cNvCxnSpPr>
              <a:cxnSpLocks noChangeShapeType="1"/>
              <a:stCxn id="166964" idx="4"/>
              <a:endCxn id="166966" idx="0"/>
            </p:cNvCxnSpPr>
            <p:nvPr/>
          </p:nvCxnSpPr>
          <p:spPr bwMode="auto">
            <a:xfrm>
              <a:off x="4571" y="3408"/>
              <a:ext cx="204" cy="11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6973" name="AutoShape 61"/>
            <p:cNvCxnSpPr>
              <a:cxnSpLocks noChangeShapeType="1"/>
              <a:stCxn id="166962" idx="4"/>
              <a:endCxn id="166963" idx="0"/>
            </p:cNvCxnSpPr>
            <p:nvPr/>
          </p:nvCxnSpPr>
          <p:spPr bwMode="auto">
            <a:xfrm>
              <a:off x="4958" y="3012"/>
              <a:ext cx="406" cy="14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6974" name="AutoShape 62"/>
            <p:cNvCxnSpPr>
              <a:cxnSpLocks noChangeShapeType="1"/>
              <a:stCxn id="166964" idx="4"/>
              <a:endCxn id="166965" idx="0"/>
            </p:cNvCxnSpPr>
            <p:nvPr/>
          </p:nvCxnSpPr>
          <p:spPr bwMode="auto">
            <a:xfrm flipH="1">
              <a:off x="4391" y="3408"/>
              <a:ext cx="180" cy="11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66975" name="AutoShape 63"/>
            <p:cNvCxnSpPr>
              <a:cxnSpLocks noChangeShapeType="1"/>
              <a:stCxn id="166962" idx="0"/>
            </p:cNvCxnSpPr>
            <p:nvPr/>
          </p:nvCxnSpPr>
          <p:spPr bwMode="auto">
            <a:xfrm flipH="1" flipV="1">
              <a:off x="4821" y="2652"/>
              <a:ext cx="137" cy="10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</p:grpSp>
      <p:sp>
        <p:nvSpPr>
          <p:cNvPr id="166976" name="Line 64"/>
          <p:cNvSpPr>
            <a:spLocks noChangeShapeType="1"/>
          </p:cNvSpPr>
          <p:nvPr/>
        </p:nvSpPr>
        <p:spPr bwMode="auto">
          <a:xfrm>
            <a:off x="2590800" y="4267200"/>
            <a:ext cx="68580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6977" name="Line 65"/>
          <p:cNvSpPr>
            <a:spLocks noChangeShapeType="1"/>
          </p:cNvSpPr>
          <p:nvPr/>
        </p:nvSpPr>
        <p:spPr bwMode="auto">
          <a:xfrm>
            <a:off x="6931025" y="4038600"/>
            <a:ext cx="45720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6978" name="Text Box 66"/>
          <p:cNvSpPr txBox="1">
            <a:spLocks noChangeArrowheads="1"/>
          </p:cNvSpPr>
          <p:nvPr/>
        </p:nvSpPr>
        <p:spPr bwMode="auto">
          <a:xfrm>
            <a:off x="152400" y="5683250"/>
            <a:ext cx="2232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1600">
                <a:latin typeface="Times New Roman" pitchFamily="18" charset="0"/>
              </a:rPr>
              <a:t>case 1: single rotation</a:t>
            </a:r>
          </a:p>
          <a:p>
            <a:pPr algn="l"/>
            <a:r>
              <a:rPr lang="en-US" altLang="en-US" sz="1600">
                <a:latin typeface="Times New Roman" pitchFamily="18" charset="0"/>
              </a:rPr>
              <a:t>(a left rotation about </a:t>
            </a:r>
            <a:r>
              <a:rPr lang="en-US" altLang="en-US" sz="1600" i="1">
                <a:latin typeface="Times New Roman" pitchFamily="18" charset="0"/>
              </a:rPr>
              <a:t>a</a:t>
            </a:r>
            <a:r>
              <a:rPr lang="en-US" altLang="en-US" sz="1600">
                <a:latin typeface="Times New Roman" pitchFamily="18" charset="0"/>
              </a:rPr>
              <a:t>)</a:t>
            </a:r>
          </a:p>
        </p:txBody>
      </p:sp>
      <p:sp>
        <p:nvSpPr>
          <p:cNvPr id="166979" name="Text Box 67"/>
          <p:cNvSpPr txBox="1">
            <a:spLocks noChangeArrowheads="1"/>
          </p:cNvSpPr>
          <p:nvPr/>
        </p:nvSpPr>
        <p:spPr bwMode="auto">
          <a:xfrm>
            <a:off x="6629400" y="2663825"/>
            <a:ext cx="2514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 sz="1600">
                <a:latin typeface="Times New Roman" pitchFamily="18" charset="0"/>
              </a:rPr>
              <a:t>case 2: double rotation</a:t>
            </a:r>
          </a:p>
          <a:p>
            <a:pPr algn="l"/>
            <a:r>
              <a:rPr lang="en-US" altLang="en-US" sz="1600">
                <a:latin typeface="Times New Roman" pitchFamily="18" charset="0"/>
              </a:rPr>
              <a:t>(a right rotation about </a:t>
            </a:r>
            <a:r>
              <a:rPr lang="en-US" altLang="en-US" sz="1600" i="1">
                <a:latin typeface="Times New Roman" pitchFamily="18" charset="0"/>
              </a:rPr>
              <a:t>c</a:t>
            </a:r>
            <a:r>
              <a:rPr lang="en-US" altLang="en-US" sz="1600">
                <a:latin typeface="Times New Roman" pitchFamily="18" charset="0"/>
              </a:rPr>
              <a:t>, then a left rotation about </a:t>
            </a:r>
            <a:r>
              <a:rPr lang="en-US" altLang="en-US" sz="1600" i="1">
                <a:latin typeface="Times New Roman" pitchFamily="18" charset="0"/>
              </a:rPr>
              <a:t>a</a:t>
            </a:r>
            <a:r>
              <a:rPr lang="en-US" altLang="en-US" sz="1600">
                <a:latin typeface="Times New Roman" pitchFamily="18" charset="0"/>
              </a:rPr>
              <a:t>)</a:t>
            </a:r>
          </a:p>
        </p:txBody>
      </p:sp>
      <p:sp>
        <p:nvSpPr>
          <p:cNvPr id="166980" name="Text Box 68"/>
          <p:cNvSpPr txBox="1">
            <a:spLocks noChangeArrowheads="1"/>
          </p:cNvSpPr>
          <p:nvPr/>
        </p:nvSpPr>
        <p:spPr bwMode="auto">
          <a:xfrm>
            <a:off x="2514600" y="24384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 sz="1800">
                <a:latin typeface="Times New Roman" pitchFamily="18" charset="0"/>
              </a:rPr>
              <a:t>(other two cases are symmetrical)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20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8A4F-CE8E-4A1D-AE3D-6873566A24BC}" type="slidenum">
              <a:rPr lang="en-US"/>
              <a:pPr/>
              <a:t>13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838200"/>
          </a:xfrm>
        </p:spPr>
        <p:txBody>
          <a:bodyPr/>
          <a:lstStyle/>
          <a:p>
            <a:r>
              <a:rPr lang="en-US" altLang="en-US"/>
              <a:t>Insertion Example, continued</a:t>
            </a:r>
          </a:p>
        </p:txBody>
      </p:sp>
      <p:pic>
        <p:nvPicPr>
          <p:cNvPr id="16793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1295400"/>
            <a:ext cx="4572000" cy="2530475"/>
          </a:xfrm>
          <a:noFill/>
          <a:ln/>
        </p:spPr>
      </p:pic>
      <p:sp>
        <p:nvSpPr>
          <p:cNvPr id="167940" name="Line 4"/>
          <p:cNvSpPr>
            <a:spLocks noChangeShapeType="1"/>
          </p:cNvSpPr>
          <p:nvPr/>
        </p:nvSpPr>
        <p:spPr bwMode="auto">
          <a:xfrm>
            <a:off x="5438775" y="5845175"/>
            <a:ext cx="9525" cy="873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41" name="Freeform 5"/>
          <p:cNvSpPr>
            <a:spLocks/>
          </p:cNvSpPr>
          <p:nvPr/>
        </p:nvSpPr>
        <p:spPr bwMode="auto">
          <a:xfrm>
            <a:off x="5459413" y="5997575"/>
            <a:ext cx="55562" cy="53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"/>
              </a:cxn>
              <a:cxn ang="0">
                <a:pos x="21" y="34"/>
              </a:cxn>
              <a:cxn ang="0">
                <a:pos x="35" y="34"/>
              </a:cxn>
            </a:cxnLst>
            <a:rect l="0" t="0" r="r" b="b"/>
            <a:pathLst>
              <a:path w="35" h="34">
                <a:moveTo>
                  <a:pt x="0" y="0"/>
                </a:moveTo>
                <a:lnTo>
                  <a:pt x="0" y="14"/>
                </a:lnTo>
                <a:lnTo>
                  <a:pt x="21" y="34"/>
                </a:lnTo>
                <a:lnTo>
                  <a:pt x="35" y="34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42" name="Freeform 6"/>
          <p:cNvSpPr>
            <a:spLocks/>
          </p:cNvSpPr>
          <p:nvPr/>
        </p:nvSpPr>
        <p:spPr bwMode="auto">
          <a:xfrm>
            <a:off x="5580063" y="6073775"/>
            <a:ext cx="8731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" y="0"/>
              </a:cxn>
              <a:cxn ang="0">
                <a:pos x="55" y="0"/>
              </a:cxn>
            </a:cxnLst>
            <a:rect l="0" t="0" r="r" b="b"/>
            <a:pathLst>
              <a:path w="55">
                <a:moveTo>
                  <a:pt x="0" y="0"/>
                </a:moveTo>
                <a:lnTo>
                  <a:pt x="28" y="0"/>
                </a:lnTo>
                <a:lnTo>
                  <a:pt x="55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43" name="Line 7"/>
          <p:cNvSpPr>
            <a:spLocks noChangeShapeType="1"/>
          </p:cNvSpPr>
          <p:nvPr/>
        </p:nvSpPr>
        <p:spPr bwMode="auto">
          <a:xfrm>
            <a:off x="5734050" y="6084888"/>
            <a:ext cx="9842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44" name="Line 8"/>
          <p:cNvSpPr>
            <a:spLocks noChangeShapeType="1"/>
          </p:cNvSpPr>
          <p:nvPr/>
        </p:nvSpPr>
        <p:spPr bwMode="auto">
          <a:xfrm>
            <a:off x="5897563" y="6084888"/>
            <a:ext cx="87312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45" name="Freeform 9"/>
          <p:cNvSpPr>
            <a:spLocks/>
          </p:cNvSpPr>
          <p:nvPr/>
        </p:nvSpPr>
        <p:spPr bwMode="auto">
          <a:xfrm>
            <a:off x="6049963" y="6073775"/>
            <a:ext cx="8731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" y="0"/>
              </a:cxn>
              <a:cxn ang="0">
                <a:pos x="55" y="0"/>
              </a:cxn>
            </a:cxnLst>
            <a:rect l="0" t="0" r="r" b="b"/>
            <a:pathLst>
              <a:path w="55">
                <a:moveTo>
                  <a:pt x="0" y="0"/>
                </a:moveTo>
                <a:lnTo>
                  <a:pt x="42" y="0"/>
                </a:lnTo>
                <a:lnTo>
                  <a:pt x="55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46" name="Freeform 10"/>
          <p:cNvSpPr>
            <a:spLocks/>
          </p:cNvSpPr>
          <p:nvPr/>
        </p:nvSpPr>
        <p:spPr bwMode="auto">
          <a:xfrm>
            <a:off x="6203950" y="6019800"/>
            <a:ext cx="76200" cy="42863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27" y="20"/>
              </a:cxn>
              <a:cxn ang="0">
                <a:pos x="48" y="7"/>
              </a:cxn>
              <a:cxn ang="0">
                <a:pos x="48" y="0"/>
              </a:cxn>
            </a:cxnLst>
            <a:rect l="0" t="0" r="r" b="b"/>
            <a:pathLst>
              <a:path w="48" h="27">
                <a:moveTo>
                  <a:pt x="0" y="27"/>
                </a:moveTo>
                <a:lnTo>
                  <a:pt x="27" y="20"/>
                </a:lnTo>
                <a:lnTo>
                  <a:pt x="48" y="7"/>
                </a:lnTo>
                <a:lnTo>
                  <a:pt x="48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47" name="Line 11"/>
          <p:cNvSpPr>
            <a:spLocks noChangeShapeType="1"/>
          </p:cNvSpPr>
          <p:nvPr/>
        </p:nvSpPr>
        <p:spPr bwMode="auto">
          <a:xfrm flipV="1">
            <a:off x="6302375" y="5876925"/>
            <a:ext cx="20638" cy="873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48" name="Freeform 12"/>
          <p:cNvSpPr>
            <a:spLocks/>
          </p:cNvSpPr>
          <p:nvPr/>
        </p:nvSpPr>
        <p:spPr bwMode="auto">
          <a:xfrm>
            <a:off x="6323013" y="5713413"/>
            <a:ext cx="11112" cy="87312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7" y="21"/>
              </a:cxn>
              <a:cxn ang="0">
                <a:pos x="0" y="0"/>
              </a:cxn>
            </a:cxnLst>
            <a:rect l="0" t="0" r="r" b="b"/>
            <a:pathLst>
              <a:path w="7" h="55">
                <a:moveTo>
                  <a:pt x="0" y="55"/>
                </a:moveTo>
                <a:lnTo>
                  <a:pt x="7" y="21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49" name="Freeform 13"/>
          <p:cNvSpPr>
            <a:spLocks/>
          </p:cNvSpPr>
          <p:nvPr/>
        </p:nvSpPr>
        <p:spPr bwMode="auto">
          <a:xfrm>
            <a:off x="6269038" y="5570538"/>
            <a:ext cx="44450" cy="77787"/>
          </a:xfrm>
          <a:custGeom>
            <a:avLst/>
            <a:gdLst/>
            <a:ahLst/>
            <a:cxnLst>
              <a:cxn ang="0">
                <a:pos x="28" y="49"/>
              </a:cxn>
              <a:cxn ang="0">
                <a:pos x="28" y="49"/>
              </a:cxn>
              <a:cxn ang="0">
                <a:pos x="0" y="0"/>
              </a:cxn>
            </a:cxnLst>
            <a:rect l="0" t="0" r="r" b="b"/>
            <a:pathLst>
              <a:path w="28" h="49">
                <a:moveTo>
                  <a:pt x="28" y="49"/>
                </a:moveTo>
                <a:lnTo>
                  <a:pt x="28" y="49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50" name="Line 14"/>
          <p:cNvSpPr>
            <a:spLocks noChangeShapeType="1"/>
          </p:cNvSpPr>
          <p:nvPr/>
        </p:nvSpPr>
        <p:spPr bwMode="auto">
          <a:xfrm flipH="1" flipV="1">
            <a:off x="6192838" y="5440363"/>
            <a:ext cx="42862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51" name="Line 15"/>
          <p:cNvSpPr>
            <a:spLocks noChangeShapeType="1"/>
          </p:cNvSpPr>
          <p:nvPr/>
        </p:nvSpPr>
        <p:spPr bwMode="auto">
          <a:xfrm flipH="1" flipV="1">
            <a:off x="6105525" y="5308600"/>
            <a:ext cx="53975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52" name="Line 16"/>
          <p:cNvSpPr>
            <a:spLocks noChangeShapeType="1"/>
          </p:cNvSpPr>
          <p:nvPr/>
        </p:nvSpPr>
        <p:spPr bwMode="auto">
          <a:xfrm flipH="1" flipV="1">
            <a:off x="6018213" y="5176838"/>
            <a:ext cx="53975" cy="777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53" name="Freeform 17"/>
          <p:cNvSpPr>
            <a:spLocks/>
          </p:cNvSpPr>
          <p:nvPr/>
        </p:nvSpPr>
        <p:spPr bwMode="auto">
          <a:xfrm>
            <a:off x="5908675" y="5068888"/>
            <a:ext cx="65088" cy="53975"/>
          </a:xfrm>
          <a:custGeom>
            <a:avLst/>
            <a:gdLst/>
            <a:ahLst/>
            <a:cxnLst>
              <a:cxn ang="0">
                <a:pos x="41" y="34"/>
              </a:cxn>
              <a:cxn ang="0">
                <a:pos x="34" y="27"/>
              </a:cxn>
              <a:cxn ang="0">
                <a:pos x="0" y="0"/>
              </a:cxn>
            </a:cxnLst>
            <a:rect l="0" t="0" r="r" b="b"/>
            <a:pathLst>
              <a:path w="41" h="34">
                <a:moveTo>
                  <a:pt x="41" y="34"/>
                </a:moveTo>
                <a:lnTo>
                  <a:pt x="34" y="27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54" name="Freeform 18"/>
          <p:cNvSpPr>
            <a:spLocks/>
          </p:cNvSpPr>
          <p:nvPr/>
        </p:nvSpPr>
        <p:spPr bwMode="auto">
          <a:xfrm>
            <a:off x="5765800" y="5046663"/>
            <a:ext cx="76200" cy="42862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14" y="14"/>
              </a:cxn>
              <a:cxn ang="0">
                <a:pos x="0" y="27"/>
              </a:cxn>
            </a:cxnLst>
            <a:rect l="0" t="0" r="r" b="b"/>
            <a:pathLst>
              <a:path w="48" h="27">
                <a:moveTo>
                  <a:pt x="48" y="0"/>
                </a:moveTo>
                <a:lnTo>
                  <a:pt x="14" y="14"/>
                </a:lnTo>
                <a:lnTo>
                  <a:pt x="0" y="2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55" name="Line 19"/>
          <p:cNvSpPr>
            <a:spLocks noChangeShapeType="1"/>
          </p:cNvSpPr>
          <p:nvPr/>
        </p:nvSpPr>
        <p:spPr bwMode="auto">
          <a:xfrm flipH="1">
            <a:off x="5667375" y="5133975"/>
            <a:ext cx="55563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56" name="Freeform 20"/>
          <p:cNvSpPr>
            <a:spLocks/>
          </p:cNvSpPr>
          <p:nvPr/>
        </p:nvSpPr>
        <p:spPr bwMode="auto">
          <a:xfrm>
            <a:off x="5580063" y="5264150"/>
            <a:ext cx="55562" cy="77788"/>
          </a:xfrm>
          <a:custGeom>
            <a:avLst/>
            <a:gdLst/>
            <a:ahLst/>
            <a:cxnLst>
              <a:cxn ang="0">
                <a:pos x="35" y="0"/>
              </a:cxn>
              <a:cxn ang="0">
                <a:pos x="14" y="28"/>
              </a:cxn>
              <a:cxn ang="0">
                <a:pos x="0" y="49"/>
              </a:cxn>
            </a:cxnLst>
            <a:rect l="0" t="0" r="r" b="b"/>
            <a:pathLst>
              <a:path w="35" h="49">
                <a:moveTo>
                  <a:pt x="35" y="0"/>
                </a:moveTo>
                <a:lnTo>
                  <a:pt x="14" y="28"/>
                </a:lnTo>
                <a:lnTo>
                  <a:pt x="0" y="49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57" name="Line 21"/>
          <p:cNvSpPr>
            <a:spLocks noChangeShapeType="1"/>
          </p:cNvSpPr>
          <p:nvPr/>
        </p:nvSpPr>
        <p:spPr bwMode="auto">
          <a:xfrm flipH="1">
            <a:off x="5503863" y="5395913"/>
            <a:ext cx="42862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58" name="Freeform 22"/>
          <p:cNvSpPr>
            <a:spLocks/>
          </p:cNvSpPr>
          <p:nvPr/>
        </p:nvSpPr>
        <p:spPr bwMode="auto">
          <a:xfrm>
            <a:off x="5438775" y="5538788"/>
            <a:ext cx="31750" cy="76200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0" y="41"/>
              </a:cxn>
              <a:cxn ang="0">
                <a:pos x="0" y="48"/>
              </a:cxn>
            </a:cxnLst>
            <a:rect l="0" t="0" r="r" b="b"/>
            <a:pathLst>
              <a:path w="20" h="48">
                <a:moveTo>
                  <a:pt x="20" y="0"/>
                </a:moveTo>
                <a:lnTo>
                  <a:pt x="0" y="41"/>
                </a:lnTo>
                <a:lnTo>
                  <a:pt x="0" y="48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59" name="Line 23"/>
          <p:cNvSpPr>
            <a:spLocks noChangeShapeType="1"/>
          </p:cNvSpPr>
          <p:nvPr/>
        </p:nvSpPr>
        <p:spPr bwMode="auto">
          <a:xfrm>
            <a:off x="5438775" y="5691188"/>
            <a:ext cx="1588" cy="873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60" name="Freeform 24"/>
          <p:cNvSpPr>
            <a:spLocks/>
          </p:cNvSpPr>
          <p:nvPr/>
        </p:nvSpPr>
        <p:spPr bwMode="auto">
          <a:xfrm>
            <a:off x="6400800" y="5046663"/>
            <a:ext cx="885825" cy="1038225"/>
          </a:xfrm>
          <a:custGeom>
            <a:avLst/>
            <a:gdLst/>
            <a:ahLst/>
            <a:cxnLst>
              <a:cxn ang="0">
                <a:pos x="0" y="503"/>
              </a:cxn>
              <a:cxn ang="0">
                <a:pos x="0" y="585"/>
              </a:cxn>
              <a:cxn ang="0">
                <a:pos x="13" y="613"/>
              </a:cxn>
              <a:cxn ang="0">
                <a:pos x="27" y="633"/>
              </a:cxn>
              <a:cxn ang="0">
                <a:pos x="110" y="647"/>
              </a:cxn>
              <a:cxn ang="0">
                <a:pos x="268" y="654"/>
              </a:cxn>
              <a:cxn ang="0">
                <a:pos x="420" y="647"/>
              </a:cxn>
              <a:cxn ang="0">
                <a:pos x="502" y="633"/>
              </a:cxn>
              <a:cxn ang="0">
                <a:pos x="523" y="620"/>
              </a:cxn>
              <a:cxn ang="0">
                <a:pos x="537" y="599"/>
              </a:cxn>
              <a:cxn ang="0">
                <a:pos x="551" y="523"/>
              </a:cxn>
              <a:cxn ang="0">
                <a:pos x="558" y="441"/>
              </a:cxn>
              <a:cxn ang="0">
                <a:pos x="544" y="379"/>
              </a:cxn>
              <a:cxn ang="0">
                <a:pos x="413" y="165"/>
              </a:cxn>
              <a:cxn ang="0">
                <a:pos x="323" y="41"/>
              </a:cxn>
              <a:cxn ang="0">
                <a:pos x="282" y="7"/>
              </a:cxn>
              <a:cxn ang="0">
                <a:pos x="248" y="0"/>
              </a:cxn>
              <a:cxn ang="0">
                <a:pos x="220" y="14"/>
              </a:cxn>
              <a:cxn ang="0">
                <a:pos x="186" y="41"/>
              </a:cxn>
              <a:cxn ang="0">
                <a:pos x="96" y="165"/>
              </a:cxn>
              <a:cxn ang="0">
                <a:pos x="27" y="282"/>
              </a:cxn>
              <a:cxn ang="0">
                <a:pos x="0" y="351"/>
              </a:cxn>
              <a:cxn ang="0">
                <a:pos x="0" y="503"/>
              </a:cxn>
              <a:cxn ang="0">
                <a:pos x="0" y="503"/>
              </a:cxn>
            </a:cxnLst>
            <a:rect l="0" t="0" r="r" b="b"/>
            <a:pathLst>
              <a:path w="558" h="654">
                <a:moveTo>
                  <a:pt x="0" y="503"/>
                </a:moveTo>
                <a:lnTo>
                  <a:pt x="0" y="585"/>
                </a:lnTo>
                <a:lnTo>
                  <a:pt x="13" y="613"/>
                </a:lnTo>
                <a:lnTo>
                  <a:pt x="27" y="633"/>
                </a:lnTo>
                <a:lnTo>
                  <a:pt x="110" y="647"/>
                </a:lnTo>
                <a:lnTo>
                  <a:pt x="268" y="654"/>
                </a:lnTo>
                <a:lnTo>
                  <a:pt x="420" y="647"/>
                </a:lnTo>
                <a:lnTo>
                  <a:pt x="502" y="633"/>
                </a:lnTo>
                <a:lnTo>
                  <a:pt x="523" y="620"/>
                </a:lnTo>
                <a:lnTo>
                  <a:pt x="537" y="599"/>
                </a:lnTo>
                <a:lnTo>
                  <a:pt x="551" y="523"/>
                </a:lnTo>
                <a:lnTo>
                  <a:pt x="558" y="441"/>
                </a:lnTo>
                <a:lnTo>
                  <a:pt x="544" y="379"/>
                </a:lnTo>
                <a:lnTo>
                  <a:pt x="413" y="165"/>
                </a:lnTo>
                <a:lnTo>
                  <a:pt x="323" y="41"/>
                </a:lnTo>
                <a:lnTo>
                  <a:pt x="282" y="7"/>
                </a:lnTo>
                <a:lnTo>
                  <a:pt x="248" y="0"/>
                </a:lnTo>
                <a:lnTo>
                  <a:pt x="220" y="14"/>
                </a:lnTo>
                <a:lnTo>
                  <a:pt x="186" y="41"/>
                </a:lnTo>
                <a:lnTo>
                  <a:pt x="96" y="165"/>
                </a:lnTo>
                <a:lnTo>
                  <a:pt x="27" y="282"/>
                </a:lnTo>
                <a:lnTo>
                  <a:pt x="0" y="351"/>
                </a:lnTo>
                <a:lnTo>
                  <a:pt x="0" y="503"/>
                </a:lnTo>
                <a:lnTo>
                  <a:pt x="0" y="503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61" name="Line 25"/>
          <p:cNvSpPr>
            <a:spLocks noChangeShapeType="1"/>
          </p:cNvSpPr>
          <p:nvPr/>
        </p:nvSpPr>
        <p:spPr bwMode="auto">
          <a:xfrm>
            <a:off x="6400800" y="5845175"/>
            <a:ext cx="1588" cy="873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62" name="Freeform 26"/>
          <p:cNvSpPr>
            <a:spLocks/>
          </p:cNvSpPr>
          <p:nvPr/>
        </p:nvSpPr>
        <p:spPr bwMode="auto">
          <a:xfrm>
            <a:off x="6411913" y="5997575"/>
            <a:ext cx="53975" cy="53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14"/>
              </a:cxn>
              <a:cxn ang="0">
                <a:pos x="20" y="34"/>
              </a:cxn>
              <a:cxn ang="0">
                <a:pos x="34" y="34"/>
              </a:cxn>
            </a:cxnLst>
            <a:rect l="0" t="0" r="r" b="b"/>
            <a:pathLst>
              <a:path w="34" h="34">
                <a:moveTo>
                  <a:pt x="0" y="0"/>
                </a:moveTo>
                <a:lnTo>
                  <a:pt x="6" y="14"/>
                </a:lnTo>
                <a:lnTo>
                  <a:pt x="20" y="34"/>
                </a:lnTo>
                <a:lnTo>
                  <a:pt x="34" y="34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63" name="Freeform 27"/>
          <p:cNvSpPr>
            <a:spLocks/>
          </p:cNvSpPr>
          <p:nvPr/>
        </p:nvSpPr>
        <p:spPr bwMode="auto">
          <a:xfrm>
            <a:off x="6530975" y="6073775"/>
            <a:ext cx="87313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" y="0"/>
              </a:cxn>
              <a:cxn ang="0">
                <a:pos x="55" y="0"/>
              </a:cxn>
            </a:cxnLst>
            <a:rect l="0" t="0" r="r" b="b"/>
            <a:pathLst>
              <a:path w="55">
                <a:moveTo>
                  <a:pt x="0" y="0"/>
                </a:moveTo>
                <a:lnTo>
                  <a:pt x="28" y="0"/>
                </a:lnTo>
                <a:lnTo>
                  <a:pt x="55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64" name="Line 28"/>
          <p:cNvSpPr>
            <a:spLocks noChangeShapeType="1"/>
          </p:cNvSpPr>
          <p:nvPr/>
        </p:nvSpPr>
        <p:spPr bwMode="auto">
          <a:xfrm>
            <a:off x="6696075" y="6084888"/>
            <a:ext cx="8731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65" name="Line 29"/>
          <p:cNvSpPr>
            <a:spLocks noChangeShapeType="1"/>
          </p:cNvSpPr>
          <p:nvPr/>
        </p:nvSpPr>
        <p:spPr bwMode="auto">
          <a:xfrm>
            <a:off x="6848475" y="6084888"/>
            <a:ext cx="8731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66" name="Freeform 30"/>
          <p:cNvSpPr>
            <a:spLocks/>
          </p:cNvSpPr>
          <p:nvPr/>
        </p:nvSpPr>
        <p:spPr bwMode="auto">
          <a:xfrm>
            <a:off x="7000875" y="6073775"/>
            <a:ext cx="889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" y="0"/>
              </a:cxn>
              <a:cxn ang="0">
                <a:pos x="56" y="0"/>
              </a:cxn>
            </a:cxnLst>
            <a:rect l="0" t="0" r="r" b="b"/>
            <a:pathLst>
              <a:path w="56">
                <a:moveTo>
                  <a:pt x="0" y="0"/>
                </a:moveTo>
                <a:lnTo>
                  <a:pt x="42" y="0"/>
                </a:lnTo>
                <a:lnTo>
                  <a:pt x="56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67" name="Freeform 31"/>
          <p:cNvSpPr>
            <a:spLocks/>
          </p:cNvSpPr>
          <p:nvPr/>
        </p:nvSpPr>
        <p:spPr bwMode="auto">
          <a:xfrm>
            <a:off x="7154863" y="6019800"/>
            <a:ext cx="76200" cy="42863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27" y="20"/>
              </a:cxn>
              <a:cxn ang="0">
                <a:pos x="48" y="7"/>
              </a:cxn>
              <a:cxn ang="0">
                <a:pos x="48" y="0"/>
              </a:cxn>
            </a:cxnLst>
            <a:rect l="0" t="0" r="r" b="b"/>
            <a:pathLst>
              <a:path w="48" h="27">
                <a:moveTo>
                  <a:pt x="0" y="27"/>
                </a:moveTo>
                <a:lnTo>
                  <a:pt x="27" y="20"/>
                </a:lnTo>
                <a:lnTo>
                  <a:pt x="48" y="7"/>
                </a:lnTo>
                <a:lnTo>
                  <a:pt x="48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68" name="Line 32"/>
          <p:cNvSpPr>
            <a:spLocks noChangeShapeType="1"/>
          </p:cNvSpPr>
          <p:nvPr/>
        </p:nvSpPr>
        <p:spPr bwMode="auto">
          <a:xfrm flipV="1">
            <a:off x="7253288" y="5876925"/>
            <a:ext cx="22225" cy="873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69" name="Freeform 33"/>
          <p:cNvSpPr>
            <a:spLocks/>
          </p:cNvSpPr>
          <p:nvPr/>
        </p:nvSpPr>
        <p:spPr bwMode="auto">
          <a:xfrm>
            <a:off x="7286625" y="5713413"/>
            <a:ext cx="1588" cy="87312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0" y="21"/>
              </a:cxn>
              <a:cxn ang="0">
                <a:pos x="0" y="0"/>
              </a:cxn>
            </a:cxnLst>
            <a:rect l="0" t="0" r="r" b="b"/>
            <a:pathLst>
              <a:path h="55">
                <a:moveTo>
                  <a:pt x="0" y="55"/>
                </a:moveTo>
                <a:lnTo>
                  <a:pt x="0" y="21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70" name="Freeform 34"/>
          <p:cNvSpPr>
            <a:spLocks/>
          </p:cNvSpPr>
          <p:nvPr/>
        </p:nvSpPr>
        <p:spPr bwMode="auto">
          <a:xfrm>
            <a:off x="7219950" y="5570538"/>
            <a:ext cx="44450" cy="77787"/>
          </a:xfrm>
          <a:custGeom>
            <a:avLst/>
            <a:gdLst/>
            <a:ahLst/>
            <a:cxnLst>
              <a:cxn ang="0">
                <a:pos x="28" y="49"/>
              </a:cxn>
              <a:cxn ang="0">
                <a:pos x="28" y="49"/>
              </a:cxn>
              <a:cxn ang="0">
                <a:pos x="0" y="0"/>
              </a:cxn>
            </a:cxnLst>
            <a:rect l="0" t="0" r="r" b="b"/>
            <a:pathLst>
              <a:path w="28" h="49">
                <a:moveTo>
                  <a:pt x="28" y="49"/>
                </a:moveTo>
                <a:lnTo>
                  <a:pt x="28" y="49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71" name="Line 35"/>
          <p:cNvSpPr>
            <a:spLocks noChangeShapeType="1"/>
          </p:cNvSpPr>
          <p:nvPr/>
        </p:nvSpPr>
        <p:spPr bwMode="auto">
          <a:xfrm flipH="1" flipV="1">
            <a:off x="7143750" y="5440363"/>
            <a:ext cx="44450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72" name="Line 36"/>
          <p:cNvSpPr>
            <a:spLocks noChangeShapeType="1"/>
          </p:cNvSpPr>
          <p:nvPr/>
        </p:nvSpPr>
        <p:spPr bwMode="auto">
          <a:xfrm flipH="1" flipV="1">
            <a:off x="7067550" y="5308600"/>
            <a:ext cx="42863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73" name="Line 37"/>
          <p:cNvSpPr>
            <a:spLocks noChangeShapeType="1"/>
          </p:cNvSpPr>
          <p:nvPr/>
        </p:nvSpPr>
        <p:spPr bwMode="auto">
          <a:xfrm flipH="1" flipV="1">
            <a:off x="6969125" y="5176838"/>
            <a:ext cx="53975" cy="777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74" name="Freeform 38"/>
          <p:cNvSpPr>
            <a:spLocks/>
          </p:cNvSpPr>
          <p:nvPr/>
        </p:nvSpPr>
        <p:spPr bwMode="auto">
          <a:xfrm>
            <a:off x="6859588" y="5068888"/>
            <a:ext cx="65087" cy="53975"/>
          </a:xfrm>
          <a:custGeom>
            <a:avLst/>
            <a:gdLst/>
            <a:ahLst/>
            <a:cxnLst>
              <a:cxn ang="0">
                <a:pos x="41" y="34"/>
              </a:cxn>
              <a:cxn ang="0">
                <a:pos x="34" y="27"/>
              </a:cxn>
              <a:cxn ang="0">
                <a:pos x="0" y="0"/>
              </a:cxn>
            </a:cxnLst>
            <a:rect l="0" t="0" r="r" b="b"/>
            <a:pathLst>
              <a:path w="41" h="34">
                <a:moveTo>
                  <a:pt x="41" y="34"/>
                </a:moveTo>
                <a:lnTo>
                  <a:pt x="34" y="27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75" name="Freeform 39"/>
          <p:cNvSpPr>
            <a:spLocks/>
          </p:cNvSpPr>
          <p:nvPr/>
        </p:nvSpPr>
        <p:spPr bwMode="auto">
          <a:xfrm>
            <a:off x="6716713" y="5046663"/>
            <a:ext cx="77787" cy="42862"/>
          </a:xfrm>
          <a:custGeom>
            <a:avLst/>
            <a:gdLst/>
            <a:ahLst/>
            <a:cxnLst>
              <a:cxn ang="0">
                <a:pos x="49" y="0"/>
              </a:cxn>
              <a:cxn ang="0">
                <a:pos x="21" y="14"/>
              </a:cxn>
              <a:cxn ang="0">
                <a:pos x="0" y="27"/>
              </a:cxn>
            </a:cxnLst>
            <a:rect l="0" t="0" r="r" b="b"/>
            <a:pathLst>
              <a:path w="49" h="27">
                <a:moveTo>
                  <a:pt x="49" y="0"/>
                </a:moveTo>
                <a:lnTo>
                  <a:pt x="21" y="14"/>
                </a:lnTo>
                <a:lnTo>
                  <a:pt x="0" y="2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76" name="Line 40"/>
          <p:cNvSpPr>
            <a:spLocks noChangeShapeType="1"/>
          </p:cNvSpPr>
          <p:nvPr/>
        </p:nvSpPr>
        <p:spPr bwMode="auto">
          <a:xfrm flipH="1">
            <a:off x="6618288" y="5133975"/>
            <a:ext cx="55562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77" name="Freeform 41"/>
          <p:cNvSpPr>
            <a:spLocks/>
          </p:cNvSpPr>
          <p:nvPr/>
        </p:nvSpPr>
        <p:spPr bwMode="auto">
          <a:xfrm>
            <a:off x="6530975" y="5264150"/>
            <a:ext cx="55563" cy="77788"/>
          </a:xfrm>
          <a:custGeom>
            <a:avLst/>
            <a:gdLst/>
            <a:ahLst/>
            <a:cxnLst>
              <a:cxn ang="0">
                <a:pos x="35" y="0"/>
              </a:cxn>
              <a:cxn ang="0">
                <a:pos x="14" y="28"/>
              </a:cxn>
              <a:cxn ang="0">
                <a:pos x="0" y="49"/>
              </a:cxn>
            </a:cxnLst>
            <a:rect l="0" t="0" r="r" b="b"/>
            <a:pathLst>
              <a:path w="35" h="49">
                <a:moveTo>
                  <a:pt x="35" y="0"/>
                </a:moveTo>
                <a:lnTo>
                  <a:pt x="14" y="28"/>
                </a:lnTo>
                <a:lnTo>
                  <a:pt x="0" y="49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78" name="Line 42"/>
          <p:cNvSpPr>
            <a:spLocks noChangeShapeType="1"/>
          </p:cNvSpPr>
          <p:nvPr/>
        </p:nvSpPr>
        <p:spPr bwMode="auto">
          <a:xfrm flipH="1">
            <a:off x="6454775" y="5395913"/>
            <a:ext cx="44450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79" name="Freeform 43"/>
          <p:cNvSpPr>
            <a:spLocks/>
          </p:cNvSpPr>
          <p:nvPr/>
        </p:nvSpPr>
        <p:spPr bwMode="auto">
          <a:xfrm>
            <a:off x="6400800" y="5538788"/>
            <a:ext cx="20638" cy="76200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0" y="41"/>
              </a:cxn>
              <a:cxn ang="0">
                <a:pos x="0" y="48"/>
              </a:cxn>
            </a:cxnLst>
            <a:rect l="0" t="0" r="r" b="b"/>
            <a:pathLst>
              <a:path w="13" h="48">
                <a:moveTo>
                  <a:pt x="13" y="0"/>
                </a:moveTo>
                <a:lnTo>
                  <a:pt x="0" y="41"/>
                </a:lnTo>
                <a:lnTo>
                  <a:pt x="0" y="48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80" name="Line 44"/>
          <p:cNvSpPr>
            <a:spLocks noChangeShapeType="1"/>
          </p:cNvSpPr>
          <p:nvPr/>
        </p:nvSpPr>
        <p:spPr bwMode="auto">
          <a:xfrm>
            <a:off x="6400800" y="5691188"/>
            <a:ext cx="1588" cy="873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81" name="Freeform 45"/>
          <p:cNvSpPr>
            <a:spLocks/>
          </p:cNvSpPr>
          <p:nvPr/>
        </p:nvSpPr>
        <p:spPr bwMode="auto">
          <a:xfrm>
            <a:off x="7472363" y="5440363"/>
            <a:ext cx="11112" cy="873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"/>
              </a:cxn>
              <a:cxn ang="0">
                <a:pos x="7" y="55"/>
              </a:cxn>
            </a:cxnLst>
            <a:rect l="0" t="0" r="r" b="b"/>
            <a:pathLst>
              <a:path w="7" h="55">
                <a:moveTo>
                  <a:pt x="0" y="0"/>
                </a:moveTo>
                <a:lnTo>
                  <a:pt x="0" y="48"/>
                </a:lnTo>
                <a:lnTo>
                  <a:pt x="7" y="55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82" name="Line 46"/>
          <p:cNvSpPr>
            <a:spLocks noChangeShapeType="1"/>
          </p:cNvSpPr>
          <p:nvPr/>
        </p:nvSpPr>
        <p:spPr bwMode="auto">
          <a:xfrm>
            <a:off x="7537450" y="5559425"/>
            <a:ext cx="87313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83" name="Freeform 47"/>
          <p:cNvSpPr>
            <a:spLocks/>
          </p:cNvSpPr>
          <p:nvPr/>
        </p:nvSpPr>
        <p:spPr bwMode="auto">
          <a:xfrm>
            <a:off x="7689850" y="5570538"/>
            <a:ext cx="87313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" y="0"/>
              </a:cxn>
              <a:cxn ang="0">
                <a:pos x="55" y="0"/>
              </a:cxn>
            </a:cxnLst>
            <a:rect l="0" t="0" r="r" b="b"/>
            <a:pathLst>
              <a:path w="55">
                <a:moveTo>
                  <a:pt x="0" y="0"/>
                </a:moveTo>
                <a:lnTo>
                  <a:pt x="7" y="0"/>
                </a:lnTo>
                <a:lnTo>
                  <a:pt x="55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84" name="Freeform 48"/>
          <p:cNvSpPr>
            <a:spLocks/>
          </p:cNvSpPr>
          <p:nvPr/>
        </p:nvSpPr>
        <p:spPr bwMode="auto">
          <a:xfrm>
            <a:off x="7843838" y="5549900"/>
            <a:ext cx="76200" cy="9525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41" y="6"/>
              </a:cxn>
              <a:cxn ang="0">
                <a:pos x="48" y="0"/>
              </a:cxn>
            </a:cxnLst>
            <a:rect l="0" t="0" r="r" b="b"/>
            <a:pathLst>
              <a:path w="48" h="6">
                <a:moveTo>
                  <a:pt x="0" y="6"/>
                </a:moveTo>
                <a:lnTo>
                  <a:pt x="41" y="6"/>
                </a:lnTo>
                <a:lnTo>
                  <a:pt x="48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85" name="Freeform 49"/>
          <p:cNvSpPr>
            <a:spLocks/>
          </p:cNvSpPr>
          <p:nvPr/>
        </p:nvSpPr>
        <p:spPr bwMode="auto">
          <a:xfrm>
            <a:off x="7953375" y="5395913"/>
            <a:ext cx="1588" cy="87312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0" y="41"/>
              </a:cxn>
              <a:cxn ang="0">
                <a:pos x="0" y="0"/>
              </a:cxn>
            </a:cxnLst>
            <a:rect l="0" t="0" r="r" b="b"/>
            <a:pathLst>
              <a:path h="55">
                <a:moveTo>
                  <a:pt x="0" y="55"/>
                </a:moveTo>
                <a:lnTo>
                  <a:pt x="0" y="41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86" name="Line 50"/>
          <p:cNvSpPr>
            <a:spLocks noChangeShapeType="1"/>
          </p:cNvSpPr>
          <p:nvPr/>
        </p:nvSpPr>
        <p:spPr bwMode="auto">
          <a:xfrm flipH="1" flipV="1">
            <a:off x="7897813" y="5254625"/>
            <a:ext cx="55562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87" name="Freeform 51"/>
          <p:cNvSpPr>
            <a:spLocks/>
          </p:cNvSpPr>
          <p:nvPr/>
        </p:nvSpPr>
        <p:spPr bwMode="auto">
          <a:xfrm>
            <a:off x="7821613" y="5133975"/>
            <a:ext cx="44450" cy="65088"/>
          </a:xfrm>
          <a:custGeom>
            <a:avLst/>
            <a:gdLst/>
            <a:ahLst/>
            <a:cxnLst>
              <a:cxn ang="0">
                <a:pos x="28" y="41"/>
              </a:cxn>
              <a:cxn ang="0">
                <a:pos x="7" y="14"/>
              </a:cxn>
              <a:cxn ang="0">
                <a:pos x="0" y="0"/>
              </a:cxn>
            </a:cxnLst>
            <a:rect l="0" t="0" r="r" b="b"/>
            <a:pathLst>
              <a:path w="28" h="41">
                <a:moveTo>
                  <a:pt x="28" y="41"/>
                </a:moveTo>
                <a:lnTo>
                  <a:pt x="7" y="14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88" name="Freeform 52"/>
          <p:cNvSpPr>
            <a:spLocks/>
          </p:cNvSpPr>
          <p:nvPr/>
        </p:nvSpPr>
        <p:spPr bwMode="auto">
          <a:xfrm>
            <a:off x="7712075" y="5024438"/>
            <a:ext cx="65088" cy="53975"/>
          </a:xfrm>
          <a:custGeom>
            <a:avLst/>
            <a:gdLst/>
            <a:ahLst/>
            <a:cxnLst>
              <a:cxn ang="0">
                <a:pos x="41" y="34"/>
              </a:cxn>
              <a:cxn ang="0">
                <a:pos x="28" y="14"/>
              </a:cxn>
              <a:cxn ang="0">
                <a:pos x="0" y="0"/>
              </a:cxn>
            </a:cxnLst>
            <a:rect l="0" t="0" r="r" b="b"/>
            <a:pathLst>
              <a:path w="41" h="34">
                <a:moveTo>
                  <a:pt x="41" y="34"/>
                </a:moveTo>
                <a:lnTo>
                  <a:pt x="28" y="14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89" name="Freeform 53"/>
          <p:cNvSpPr>
            <a:spLocks/>
          </p:cNvSpPr>
          <p:nvPr/>
        </p:nvSpPr>
        <p:spPr bwMode="auto">
          <a:xfrm>
            <a:off x="7591425" y="5035550"/>
            <a:ext cx="66675" cy="65088"/>
          </a:xfrm>
          <a:custGeom>
            <a:avLst/>
            <a:gdLst/>
            <a:ahLst/>
            <a:cxnLst>
              <a:cxn ang="0">
                <a:pos x="42" y="0"/>
              </a:cxn>
              <a:cxn ang="0">
                <a:pos x="28" y="7"/>
              </a:cxn>
              <a:cxn ang="0">
                <a:pos x="0" y="41"/>
              </a:cxn>
            </a:cxnLst>
            <a:rect l="0" t="0" r="r" b="b"/>
            <a:pathLst>
              <a:path w="42" h="41">
                <a:moveTo>
                  <a:pt x="42" y="0"/>
                </a:moveTo>
                <a:lnTo>
                  <a:pt x="28" y="7"/>
                </a:lnTo>
                <a:lnTo>
                  <a:pt x="0" y="41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90" name="Line 54"/>
          <p:cNvSpPr>
            <a:spLocks noChangeShapeType="1"/>
          </p:cNvSpPr>
          <p:nvPr/>
        </p:nvSpPr>
        <p:spPr bwMode="auto">
          <a:xfrm flipH="1">
            <a:off x="7515225" y="5156200"/>
            <a:ext cx="44450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91" name="Freeform 55"/>
          <p:cNvSpPr>
            <a:spLocks/>
          </p:cNvSpPr>
          <p:nvPr/>
        </p:nvSpPr>
        <p:spPr bwMode="auto">
          <a:xfrm>
            <a:off x="7472363" y="5286375"/>
            <a:ext cx="11112" cy="87313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21"/>
              </a:cxn>
              <a:cxn ang="0">
                <a:pos x="0" y="55"/>
              </a:cxn>
            </a:cxnLst>
            <a:rect l="0" t="0" r="r" b="b"/>
            <a:pathLst>
              <a:path w="7" h="55">
                <a:moveTo>
                  <a:pt x="7" y="0"/>
                </a:moveTo>
                <a:lnTo>
                  <a:pt x="0" y="21"/>
                </a:lnTo>
                <a:lnTo>
                  <a:pt x="0" y="55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92" name="Line 56"/>
          <p:cNvSpPr>
            <a:spLocks noChangeShapeType="1"/>
          </p:cNvSpPr>
          <p:nvPr/>
        </p:nvSpPr>
        <p:spPr bwMode="auto">
          <a:xfrm>
            <a:off x="7996238" y="5822950"/>
            <a:ext cx="1587" cy="873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93" name="Freeform 57"/>
          <p:cNvSpPr>
            <a:spLocks/>
          </p:cNvSpPr>
          <p:nvPr/>
        </p:nvSpPr>
        <p:spPr bwMode="auto">
          <a:xfrm>
            <a:off x="8007350" y="5975350"/>
            <a:ext cx="55563" cy="650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" y="21"/>
              </a:cxn>
              <a:cxn ang="0">
                <a:pos x="28" y="41"/>
              </a:cxn>
              <a:cxn ang="0">
                <a:pos x="35" y="41"/>
              </a:cxn>
            </a:cxnLst>
            <a:rect l="0" t="0" r="r" b="b"/>
            <a:pathLst>
              <a:path w="35" h="41">
                <a:moveTo>
                  <a:pt x="0" y="0"/>
                </a:moveTo>
                <a:lnTo>
                  <a:pt x="7" y="21"/>
                </a:lnTo>
                <a:lnTo>
                  <a:pt x="28" y="41"/>
                </a:lnTo>
                <a:lnTo>
                  <a:pt x="35" y="41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94" name="Freeform 58"/>
          <p:cNvSpPr>
            <a:spLocks/>
          </p:cNvSpPr>
          <p:nvPr/>
        </p:nvSpPr>
        <p:spPr bwMode="auto">
          <a:xfrm>
            <a:off x="8128000" y="6051550"/>
            <a:ext cx="87313" cy="11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" y="7"/>
              </a:cxn>
              <a:cxn ang="0">
                <a:pos x="55" y="7"/>
              </a:cxn>
            </a:cxnLst>
            <a:rect l="0" t="0" r="r" b="b"/>
            <a:pathLst>
              <a:path w="55" h="7">
                <a:moveTo>
                  <a:pt x="0" y="0"/>
                </a:moveTo>
                <a:lnTo>
                  <a:pt x="34" y="7"/>
                </a:lnTo>
                <a:lnTo>
                  <a:pt x="55" y="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95" name="Line 59"/>
          <p:cNvSpPr>
            <a:spLocks noChangeShapeType="1"/>
          </p:cNvSpPr>
          <p:nvPr/>
        </p:nvSpPr>
        <p:spPr bwMode="auto">
          <a:xfrm>
            <a:off x="8280400" y="6062663"/>
            <a:ext cx="8731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96" name="Freeform 60"/>
          <p:cNvSpPr>
            <a:spLocks/>
          </p:cNvSpPr>
          <p:nvPr/>
        </p:nvSpPr>
        <p:spPr bwMode="auto">
          <a:xfrm>
            <a:off x="8434388" y="6062663"/>
            <a:ext cx="87312" cy="11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"/>
              </a:cxn>
              <a:cxn ang="0">
                <a:pos x="55" y="0"/>
              </a:cxn>
            </a:cxnLst>
            <a:rect l="0" t="0" r="r" b="b"/>
            <a:pathLst>
              <a:path w="55" h="7">
                <a:moveTo>
                  <a:pt x="0" y="0"/>
                </a:moveTo>
                <a:lnTo>
                  <a:pt x="0" y="7"/>
                </a:lnTo>
                <a:lnTo>
                  <a:pt x="55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97" name="Line 61"/>
          <p:cNvSpPr>
            <a:spLocks noChangeShapeType="1"/>
          </p:cNvSpPr>
          <p:nvPr/>
        </p:nvSpPr>
        <p:spPr bwMode="auto">
          <a:xfrm>
            <a:off x="8586788" y="6062663"/>
            <a:ext cx="87312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98" name="Line 62"/>
          <p:cNvSpPr>
            <a:spLocks noChangeShapeType="1"/>
          </p:cNvSpPr>
          <p:nvPr/>
        </p:nvSpPr>
        <p:spPr bwMode="auto">
          <a:xfrm flipV="1">
            <a:off x="8740775" y="6040438"/>
            <a:ext cx="87313" cy="111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99" name="Freeform 63"/>
          <p:cNvSpPr>
            <a:spLocks/>
          </p:cNvSpPr>
          <p:nvPr/>
        </p:nvSpPr>
        <p:spPr bwMode="auto">
          <a:xfrm>
            <a:off x="8870950" y="5921375"/>
            <a:ext cx="22225" cy="762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7" y="34"/>
              </a:cxn>
              <a:cxn ang="0">
                <a:pos x="14" y="0"/>
              </a:cxn>
            </a:cxnLst>
            <a:rect l="0" t="0" r="r" b="b"/>
            <a:pathLst>
              <a:path w="14" h="48">
                <a:moveTo>
                  <a:pt x="0" y="48"/>
                </a:moveTo>
                <a:lnTo>
                  <a:pt x="7" y="34"/>
                </a:lnTo>
                <a:lnTo>
                  <a:pt x="14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00" name="Line 64"/>
          <p:cNvSpPr>
            <a:spLocks noChangeShapeType="1"/>
          </p:cNvSpPr>
          <p:nvPr/>
        </p:nvSpPr>
        <p:spPr bwMode="auto">
          <a:xfrm flipV="1">
            <a:off x="8915400" y="5767388"/>
            <a:ext cx="1588" cy="873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01" name="Freeform 65"/>
          <p:cNvSpPr>
            <a:spLocks/>
          </p:cNvSpPr>
          <p:nvPr/>
        </p:nvSpPr>
        <p:spPr bwMode="auto">
          <a:xfrm>
            <a:off x="8893175" y="5614988"/>
            <a:ext cx="22225" cy="87312"/>
          </a:xfrm>
          <a:custGeom>
            <a:avLst/>
            <a:gdLst/>
            <a:ahLst/>
            <a:cxnLst>
              <a:cxn ang="0">
                <a:pos x="14" y="55"/>
              </a:cxn>
              <a:cxn ang="0">
                <a:pos x="7" y="0"/>
              </a:cxn>
              <a:cxn ang="0">
                <a:pos x="0" y="0"/>
              </a:cxn>
            </a:cxnLst>
            <a:rect l="0" t="0" r="r" b="b"/>
            <a:pathLst>
              <a:path w="14" h="55">
                <a:moveTo>
                  <a:pt x="14" y="55"/>
                </a:moveTo>
                <a:lnTo>
                  <a:pt x="7" y="0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02" name="Line 66"/>
          <p:cNvSpPr>
            <a:spLocks noChangeShapeType="1"/>
          </p:cNvSpPr>
          <p:nvPr/>
        </p:nvSpPr>
        <p:spPr bwMode="auto">
          <a:xfrm flipH="1" flipV="1">
            <a:off x="8816975" y="5483225"/>
            <a:ext cx="42863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03" name="Line 67"/>
          <p:cNvSpPr>
            <a:spLocks noChangeShapeType="1"/>
          </p:cNvSpPr>
          <p:nvPr/>
        </p:nvSpPr>
        <p:spPr bwMode="auto">
          <a:xfrm flipH="1" flipV="1">
            <a:off x="8740775" y="5353050"/>
            <a:ext cx="42863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04" name="Freeform 68"/>
          <p:cNvSpPr>
            <a:spLocks/>
          </p:cNvSpPr>
          <p:nvPr/>
        </p:nvSpPr>
        <p:spPr bwMode="auto">
          <a:xfrm>
            <a:off x="8651875" y="5221288"/>
            <a:ext cx="44450" cy="76200"/>
          </a:xfrm>
          <a:custGeom>
            <a:avLst/>
            <a:gdLst/>
            <a:ahLst/>
            <a:cxnLst>
              <a:cxn ang="0">
                <a:pos x="28" y="48"/>
              </a:cxn>
              <a:cxn ang="0">
                <a:pos x="21" y="34"/>
              </a:cxn>
              <a:cxn ang="0">
                <a:pos x="0" y="0"/>
              </a:cxn>
            </a:cxnLst>
            <a:rect l="0" t="0" r="r" b="b"/>
            <a:pathLst>
              <a:path w="28" h="48">
                <a:moveTo>
                  <a:pt x="28" y="48"/>
                </a:moveTo>
                <a:lnTo>
                  <a:pt x="21" y="34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05" name="Line 69"/>
          <p:cNvSpPr>
            <a:spLocks noChangeShapeType="1"/>
          </p:cNvSpPr>
          <p:nvPr/>
        </p:nvSpPr>
        <p:spPr bwMode="auto">
          <a:xfrm flipH="1" flipV="1">
            <a:off x="8555038" y="5100638"/>
            <a:ext cx="53975" cy="650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06" name="Freeform 70"/>
          <p:cNvSpPr>
            <a:spLocks/>
          </p:cNvSpPr>
          <p:nvPr/>
        </p:nvSpPr>
        <p:spPr bwMode="auto">
          <a:xfrm>
            <a:off x="8434388" y="5013325"/>
            <a:ext cx="76200" cy="44450"/>
          </a:xfrm>
          <a:custGeom>
            <a:avLst/>
            <a:gdLst/>
            <a:ahLst/>
            <a:cxnLst>
              <a:cxn ang="0">
                <a:pos x="48" y="28"/>
              </a:cxn>
              <a:cxn ang="0">
                <a:pos x="20" y="7"/>
              </a:cxn>
              <a:cxn ang="0">
                <a:pos x="0" y="0"/>
              </a:cxn>
            </a:cxnLst>
            <a:rect l="0" t="0" r="r" b="b"/>
            <a:pathLst>
              <a:path w="48" h="28">
                <a:moveTo>
                  <a:pt x="48" y="28"/>
                </a:moveTo>
                <a:lnTo>
                  <a:pt x="20" y="7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07" name="Freeform 71"/>
          <p:cNvSpPr>
            <a:spLocks/>
          </p:cNvSpPr>
          <p:nvPr/>
        </p:nvSpPr>
        <p:spPr bwMode="auto">
          <a:xfrm>
            <a:off x="8302625" y="5024438"/>
            <a:ext cx="65088" cy="53975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35" y="0"/>
              </a:cxn>
              <a:cxn ang="0">
                <a:pos x="0" y="34"/>
              </a:cxn>
            </a:cxnLst>
            <a:rect l="0" t="0" r="r" b="b"/>
            <a:pathLst>
              <a:path w="41" h="34">
                <a:moveTo>
                  <a:pt x="41" y="0"/>
                </a:moveTo>
                <a:lnTo>
                  <a:pt x="35" y="0"/>
                </a:lnTo>
                <a:lnTo>
                  <a:pt x="0" y="34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08" name="Line 72"/>
          <p:cNvSpPr>
            <a:spLocks noChangeShapeType="1"/>
          </p:cNvSpPr>
          <p:nvPr/>
        </p:nvSpPr>
        <p:spPr bwMode="auto">
          <a:xfrm flipH="1">
            <a:off x="8215313" y="5133975"/>
            <a:ext cx="44450" cy="650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09" name="Freeform 73"/>
          <p:cNvSpPr>
            <a:spLocks/>
          </p:cNvSpPr>
          <p:nvPr/>
        </p:nvSpPr>
        <p:spPr bwMode="auto">
          <a:xfrm>
            <a:off x="8128000" y="5254625"/>
            <a:ext cx="42863" cy="76200"/>
          </a:xfrm>
          <a:custGeom>
            <a:avLst/>
            <a:gdLst/>
            <a:ahLst/>
            <a:cxnLst>
              <a:cxn ang="0">
                <a:pos x="27" y="0"/>
              </a:cxn>
              <a:cxn ang="0">
                <a:pos x="21" y="13"/>
              </a:cxn>
              <a:cxn ang="0">
                <a:pos x="0" y="48"/>
              </a:cxn>
            </a:cxnLst>
            <a:rect l="0" t="0" r="r" b="b"/>
            <a:pathLst>
              <a:path w="27" h="48">
                <a:moveTo>
                  <a:pt x="27" y="0"/>
                </a:moveTo>
                <a:lnTo>
                  <a:pt x="21" y="13"/>
                </a:lnTo>
                <a:lnTo>
                  <a:pt x="0" y="48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10" name="Line 74"/>
          <p:cNvSpPr>
            <a:spLocks noChangeShapeType="1"/>
          </p:cNvSpPr>
          <p:nvPr/>
        </p:nvSpPr>
        <p:spPr bwMode="auto">
          <a:xfrm flipH="1">
            <a:off x="8040688" y="5384800"/>
            <a:ext cx="53975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11" name="Freeform 75"/>
          <p:cNvSpPr>
            <a:spLocks/>
          </p:cNvSpPr>
          <p:nvPr/>
        </p:nvSpPr>
        <p:spPr bwMode="auto">
          <a:xfrm>
            <a:off x="7996238" y="5516563"/>
            <a:ext cx="22225" cy="87312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0" y="41"/>
              </a:cxn>
              <a:cxn ang="0">
                <a:pos x="0" y="55"/>
              </a:cxn>
            </a:cxnLst>
            <a:rect l="0" t="0" r="r" b="b"/>
            <a:pathLst>
              <a:path w="14" h="55">
                <a:moveTo>
                  <a:pt x="14" y="0"/>
                </a:moveTo>
                <a:lnTo>
                  <a:pt x="0" y="41"/>
                </a:lnTo>
                <a:lnTo>
                  <a:pt x="0" y="55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12" name="Line 76"/>
          <p:cNvSpPr>
            <a:spLocks noChangeShapeType="1"/>
          </p:cNvSpPr>
          <p:nvPr/>
        </p:nvSpPr>
        <p:spPr bwMode="auto">
          <a:xfrm>
            <a:off x="7996238" y="5668963"/>
            <a:ext cx="1587" cy="873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13" name="Freeform 77"/>
          <p:cNvSpPr>
            <a:spLocks/>
          </p:cNvSpPr>
          <p:nvPr/>
        </p:nvSpPr>
        <p:spPr bwMode="auto">
          <a:xfrm>
            <a:off x="7700963" y="5330825"/>
            <a:ext cx="22225" cy="22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"/>
              </a:cxn>
              <a:cxn ang="0">
                <a:pos x="14" y="14"/>
              </a:cxn>
              <a:cxn ang="0">
                <a:pos x="14" y="7"/>
              </a:cxn>
              <a:cxn ang="0">
                <a:pos x="0" y="0"/>
              </a:cxn>
            </a:cxnLst>
            <a:rect l="0" t="0" r="r" b="b"/>
            <a:pathLst>
              <a:path w="14" h="14">
                <a:moveTo>
                  <a:pt x="0" y="0"/>
                </a:moveTo>
                <a:lnTo>
                  <a:pt x="0" y="7"/>
                </a:lnTo>
                <a:lnTo>
                  <a:pt x="14" y="14"/>
                </a:lnTo>
                <a:lnTo>
                  <a:pt x="14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14" name="Freeform 78"/>
          <p:cNvSpPr>
            <a:spLocks/>
          </p:cNvSpPr>
          <p:nvPr/>
        </p:nvSpPr>
        <p:spPr bwMode="auto">
          <a:xfrm>
            <a:off x="7942263" y="4838700"/>
            <a:ext cx="31750" cy="22225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7" y="0"/>
              </a:cxn>
              <a:cxn ang="0">
                <a:pos x="20" y="7"/>
              </a:cxn>
              <a:cxn ang="0">
                <a:pos x="14" y="14"/>
              </a:cxn>
              <a:cxn ang="0">
                <a:pos x="0" y="7"/>
              </a:cxn>
            </a:cxnLst>
            <a:rect l="0" t="0" r="r" b="b"/>
            <a:pathLst>
              <a:path w="20" h="14">
                <a:moveTo>
                  <a:pt x="0" y="7"/>
                </a:moveTo>
                <a:lnTo>
                  <a:pt x="7" y="0"/>
                </a:lnTo>
                <a:lnTo>
                  <a:pt x="20" y="7"/>
                </a:lnTo>
                <a:lnTo>
                  <a:pt x="14" y="14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15" name="Freeform 79"/>
          <p:cNvSpPr>
            <a:spLocks/>
          </p:cNvSpPr>
          <p:nvPr/>
        </p:nvSpPr>
        <p:spPr bwMode="auto">
          <a:xfrm>
            <a:off x="7700963" y="4849813"/>
            <a:ext cx="263525" cy="492125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14" y="310"/>
              </a:cxn>
              <a:cxn ang="0">
                <a:pos x="166" y="7"/>
              </a:cxn>
              <a:cxn ang="0">
                <a:pos x="152" y="0"/>
              </a:cxn>
              <a:cxn ang="0">
                <a:pos x="0" y="303"/>
              </a:cxn>
            </a:cxnLst>
            <a:rect l="0" t="0" r="r" b="b"/>
            <a:pathLst>
              <a:path w="166" h="310">
                <a:moveTo>
                  <a:pt x="0" y="303"/>
                </a:moveTo>
                <a:lnTo>
                  <a:pt x="14" y="310"/>
                </a:lnTo>
                <a:lnTo>
                  <a:pt x="166" y="7"/>
                </a:lnTo>
                <a:lnTo>
                  <a:pt x="152" y="0"/>
                </a:lnTo>
                <a:lnTo>
                  <a:pt x="0" y="30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16" name="Freeform 80"/>
          <p:cNvSpPr>
            <a:spLocks/>
          </p:cNvSpPr>
          <p:nvPr/>
        </p:nvSpPr>
        <p:spPr bwMode="auto">
          <a:xfrm>
            <a:off x="7942263" y="4816475"/>
            <a:ext cx="31750" cy="33338"/>
          </a:xfrm>
          <a:custGeom>
            <a:avLst/>
            <a:gdLst/>
            <a:ahLst/>
            <a:cxnLst>
              <a:cxn ang="0">
                <a:pos x="0" y="21"/>
              </a:cxn>
              <a:cxn ang="0">
                <a:pos x="14" y="21"/>
              </a:cxn>
              <a:cxn ang="0">
                <a:pos x="20" y="7"/>
              </a:cxn>
              <a:cxn ang="0">
                <a:pos x="14" y="0"/>
              </a:cxn>
              <a:cxn ang="0">
                <a:pos x="0" y="21"/>
              </a:cxn>
            </a:cxnLst>
            <a:rect l="0" t="0" r="r" b="b"/>
            <a:pathLst>
              <a:path w="20" h="21">
                <a:moveTo>
                  <a:pt x="0" y="21"/>
                </a:moveTo>
                <a:lnTo>
                  <a:pt x="14" y="21"/>
                </a:lnTo>
                <a:lnTo>
                  <a:pt x="20" y="7"/>
                </a:lnTo>
                <a:lnTo>
                  <a:pt x="14" y="0"/>
                </a:lnTo>
                <a:lnTo>
                  <a:pt x="0" y="21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17" name="Freeform 81"/>
          <p:cNvSpPr>
            <a:spLocks/>
          </p:cNvSpPr>
          <p:nvPr/>
        </p:nvSpPr>
        <p:spPr bwMode="auto">
          <a:xfrm>
            <a:off x="7219950" y="4368800"/>
            <a:ext cx="33338" cy="42863"/>
          </a:xfrm>
          <a:custGeom>
            <a:avLst/>
            <a:gdLst/>
            <a:ahLst/>
            <a:cxnLst>
              <a:cxn ang="0">
                <a:pos x="7" y="27"/>
              </a:cxn>
              <a:cxn ang="0">
                <a:pos x="0" y="20"/>
              </a:cxn>
              <a:cxn ang="0">
                <a:pos x="14" y="0"/>
              </a:cxn>
              <a:cxn ang="0">
                <a:pos x="21" y="7"/>
              </a:cxn>
              <a:cxn ang="0">
                <a:pos x="7" y="27"/>
              </a:cxn>
            </a:cxnLst>
            <a:rect l="0" t="0" r="r" b="b"/>
            <a:pathLst>
              <a:path w="21" h="27">
                <a:moveTo>
                  <a:pt x="7" y="27"/>
                </a:moveTo>
                <a:lnTo>
                  <a:pt x="0" y="20"/>
                </a:lnTo>
                <a:lnTo>
                  <a:pt x="14" y="0"/>
                </a:lnTo>
                <a:lnTo>
                  <a:pt x="21" y="7"/>
                </a:lnTo>
                <a:lnTo>
                  <a:pt x="7" y="27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18" name="Freeform 82"/>
          <p:cNvSpPr>
            <a:spLocks/>
          </p:cNvSpPr>
          <p:nvPr/>
        </p:nvSpPr>
        <p:spPr bwMode="auto">
          <a:xfrm>
            <a:off x="7231063" y="4379913"/>
            <a:ext cx="733425" cy="469900"/>
          </a:xfrm>
          <a:custGeom>
            <a:avLst/>
            <a:gdLst/>
            <a:ahLst/>
            <a:cxnLst>
              <a:cxn ang="0">
                <a:pos x="448" y="296"/>
              </a:cxn>
              <a:cxn ang="0">
                <a:pos x="462" y="275"/>
              </a:cxn>
              <a:cxn ang="0">
                <a:pos x="14" y="0"/>
              </a:cxn>
              <a:cxn ang="0">
                <a:pos x="0" y="20"/>
              </a:cxn>
              <a:cxn ang="0">
                <a:pos x="448" y="296"/>
              </a:cxn>
            </a:cxnLst>
            <a:rect l="0" t="0" r="r" b="b"/>
            <a:pathLst>
              <a:path w="462" h="296">
                <a:moveTo>
                  <a:pt x="448" y="296"/>
                </a:moveTo>
                <a:lnTo>
                  <a:pt x="462" y="275"/>
                </a:lnTo>
                <a:lnTo>
                  <a:pt x="14" y="0"/>
                </a:lnTo>
                <a:lnTo>
                  <a:pt x="0" y="20"/>
                </a:lnTo>
                <a:lnTo>
                  <a:pt x="448" y="296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19" name="Freeform 83"/>
          <p:cNvSpPr>
            <a:spLocks/>
          </p:cNvSpPr>
          <p:nvPr/>
        </p:nvSpPr>
        <p:spPr bwMode="auto">
          <a:xfrm>
            <a:off x="7931150" y="4838700"/>
            <a:ext cx="22225" cy="22225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7" y="0"/>
              </a:cxn>
              <a:cxn ang="0">
                <a:pos x="0" y="7"/>
              </a:cxn>
              <a:cxn ang="0">
                <a:pos x="0" y="14"/>
              </a:cxn>
              <a:cxn ang="0">
                <a:pos x="14" y="0"/>
              </a:cxn>
            </a:cxnLst>
            <a:rect l="0" t="0" r="r" b="b"/>
            <a:pathLst>
              <a:path w="14" h="14">
                <a:moveTo>
                  <a:pt x="14" y="0"/>
                </a:moveTo>
                <a:lnTo>
                  <a:pt x="7" y="0"/>
                </a:lnTo>
                <a:lnTo>
                  <a:pt x="0" y="7"/>
                </a:lnTo>
                <a:lnTo>
                  <a:pt x="0" y="14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20" name="Freeform 84"/>
          <p:cNvSpPr>
            <a:spLocks/>
          </p:cNvSpPr>
          <p:nvPr/>
        </p:nvSpPr>
        <p:spPr bwMode="auto">
          <a:xfrm>
            <a:off x="8412163" y="5319713"/>
            <a:ext cx="33337" cy="33337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21" y="7"/>
              </a:cxn>
              <a:cxn ang="0">
                <a:pos x="7" y="21"/>
              </a:cxn>
              <a:cxn ang="0">
                <a:pos x="0" y="14"/>
              </a:cxn>
              <a:cxn ang="0">
                <a:pos x="14" y="0"/>
              </a:cxn>
            </a:cxnLst>
            <a:rect l="0" t="0" r="r" b="b"/>
            <a:pathLst>
              <a:path w="21" h="21">
                <a:moveTo>
                  <a:pt x="14" y="0"/>
                </a:moveTo>
                <a:lnTo>
                  <a:pt x="21" y="7"/>
                </a:lnTo>
                <a:lnTo>
                  <a:pt x="7" y="21"/>
                </a:lnTo>
                <a:lnTo>
                  <a:pt x="0" y="14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21" name="Freeform 85"/>
          <p:cNvSpPr>
            <a:spLocks/>
          </p:cNvSpPr>
          <p:nvPr/>
        </p:nvSpPr>
        <p:spPr bwMode="auto">
          <a:xfrm>
            <a:off x="7931150" y="4838700"/>
            <a:ext cx="503238" cy="503238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0" y="14"/>
              </a:cxn>
              <a:cxn ang="0">
                <a:pos x="303" y="317"/>
              </a:cxn>
              <a:cxn ang="0">
                <a:pos x="317" y="303"/>
              </a:cxn>
              <a:cxn ang="0">
                <a:pos x="14" y="0"/>
              </a:cxn>
            </a:cxnLst>
            <a:rect l="0" t="0" r="r" b="b"/>
            <a:pathLst>
              <a:path w="317" h="317">
                <a:moveTo>
                  <a:pt x="14" y="0"/>
                </a:moveTo>
                <a:lnTo>
                  <a:pt x="0" y="14"/>
                </a:lnTo>
                <a:lnTo>
                  <a:pt x="303" y="317"/>
                </a:lnTo>
                <a:lnTo>
                  <a:pt x="317" y="303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22" name="Freeform 86"/>
          <p:cNvSpPr>
            <a:spLocks/>
          </p:cNvSpPr>
          <p:nvPr/>
        </p:nvSpPr>
        <p:spPr bwMode="auto">
          <a:xfrm>
            <a:off x="8170863" y="5811838"/>
            <a:ext cx="22225" cy="22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"/>
              </a:cxn>
              <a:cxn ang="0">
                <a:pos x="14" y="14"/>
              </a:cxn>
              <a:cxn ang="0">
                <a:pos x="14" y="7"/>
              </a:cxn>
              <a:cxn ang="0">
                <a:pos x="0" y="0"/>
              </a:cxn>
            </a:cxnLst>
            <a:rect l="0" t="0" r="r" b="b"/>
            <a:pathLst>
              <a:path w="14" h="14">
                <a:moveTo>
                  <a:pt x="0" y="0"/>
                </a:moveTo>
                <a:lnTo>
                  <a:pt x="0" y="7"/>
                </a:lnTo>
                <a:lnTo>
                  <a:pt x="14" y="14"/>
                </a:lnTo>
                <a:lnTo>
                  <a:pt x="14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23" name="Freeform 87"/>
          <p:cNvSpPr>
            <a:spLocks/>
          </p:cNvSpPr>
          <p:nvPr/>
        </p:nvSpPr>
        <p:spPr bwMode="auto">
          <a:xfrm>
            <a:off x="8412163" y="5373688"/>
            <a:ext cx="33337" cy="22225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7" y="0"/>
              </a:cxn>
              <a:cxn ang="0">
                <a:pos x="21" y="7"/>
              </a:cxn>
              <a:cxn ang="0">
                <a:pos x="14" y="14"/>
              </a:cxn>
              <a:cxn ang="0">
                <a:pos x="0" y="7"/>
              </a:cxn>
            </a:cxnLst>
            <a:rect l="0" t="0" r="r" b="b"/>
            <a:pathLst>
              <a:path w="21" h="14">
                <a:moveTo>
                  <a:pt x="0" y="7"/>
                </a:moveTo>
                <a:lnTo>
                  <a:pt x="7" y="0"/>
                </a:lnTo>
                <a:lnTo>
                  <a:pt x="21" y="7"/>
                </a:lnTo>
                <a:lnTo>
                  <a:pt x="14" y="14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24" name="Freeform 88"/>
          <p:cNvSpPr>
            <a:spLocks/>
          </p:cNvSpPr>
          <p:nvPr/>
        </p:nvSpPr>
        <p:spPr bwMode="auto">
          <a:xfrm>
            <a:off x="8170863" y="5384800"/>
            <a:ext cx="263525" cy="438150"/>
          </a:xfrm>
          <a:custGeom>
            <a:avLst/>
            <a:gdLst/>
            <a:ahLst/>
            <a:cxnLst>
              <a:cxn ang="0">
                <a:pos x="0" y="269"/>
              </a:cxn>
              <a:cxn ang="0">
                <a:pos x="14" y="276"/>
              </a:cxn>
              <a:cxn ang="0">
                <a:pos x="166" y="7"/>
              </a:cxn>
              <a:cxn ang="0">
                <a:pos x="152" y="0"/>
              </a:cxn>
              <a:cxn ang="0">
                <a:pos x="0" y="269"/>
              </a:cxn>
            </a:cxnLst>
            <a:rect l="0" t="0" r="r" b="b"/>
            <a:pathLst>
              <a:path w="166" h="276">
                <a:moveTo>
                  <a:pt x="0" y="269"/>
                </a:moveTo>
                <a:lnTo>
                  <a:pt x="14" y="276"/>
                </a:lnTo>
                <a:lnTo>
                  <a:pt x="166" y="7"/>
                </a:lnTo>
                <a:lnTo>
                  <a:pt x="152" y="0"/>
                </a:lnTo>
                <a:lnTo>
                  <a:pt x="0" y="26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25" name="Freeform 89"/>
          <p:cNvSpPr>
            <a:spLocks/>
          </p:cNvSpPr>
          <p:nvPr/>
        </p:nvSpPr>
        <p:spPr bwMode="auto">
          <a:xfrm>
            <a:off x="8412163" y="5319713"/>
            <a:ext cx="22225" cy="22225"/>
          </a:xfrm>
          <a:custGeom>
            <a:avLst/>
            <a:gdLst/>
            <a:ahLst/>
            <a:cxnLst>
              <a:cxn ang="0">
                <a:pos x="14" y="7"/>
              </a:cxn>
              <a:cxn ang="0">
                <a:pos x="14" y="0"/>
              </a:cxn>
              <a:cxn ang="0">
                <a:pos x="0" y="7"/>
              </a:cxn>
              <a:cxn ang="0">
                <a:pos x="0" y="14"/>
              </a:cxn>
              <a:cxn ang="0">
                <a:pos x="14" y="7"/>
              </a:cxn>
            </a:cxnLst>
            <a:rect l="0" t="0" r="r" b="b"/>
            <a:pathLst>
              <a:path w="14" h="14">
                <a:moveTo>
                  <a:pt x="14" y="7"/>
                </a:moveTo>
                <a:lnTo>
                  <a:pt x="14" y="0"/>
                </a:lnTo>
                <a:lnTo>
                  <a:pt x="0" y="7"/>
                </a:lnTo>
                <a:lnTo>
                  <a:pt x="0" y="14"/>
                </a:lnTo>
                <a:lnTo>
                  <a:pt x="14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26" name="Freeform 90"/>
          <p:cNvSpPr>
            <a:spLocks/>
          </p:cNvSpPr>
          <p:nvPr/>
        </p:nvSpPr>
        <p:spPr bwMode="auto">
          <a:xfrm>
            <a:off x="8707438" y="5811838"/>
            <a:ext cx="33337" cy="22225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21" y="7"/>
              </a:cxn>
              <a:cxn ang="0">
                <a:pos x="7" y="14"/>
              </a:cxn>
              <a:cxn ang="0">
                <a:pos x="0" y="7"/>
              </a:cxn>
              <a:cxn ang="0">
                <a:pos x="14" y="0"/>
              </a:cxn>
            </a:cxnLst>
            <a:rect l="0" t="0" r="r" b="b"/>
            <a:pathLst>
              <a:path w="21" h="14">
                <a:moveTo>
                  <a:pt x="14" y="0"/>
                </a:moveTo>
                <a:lnTo>
                  <a:pt x="21" y="7"/>
                </a:lnTo>
                <a:lnTo>
                  <a:pt x="7" y="14"/>
                </a:lnTo>
                <a:lnTo>
                  <a:pt x="0" y="7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27" name="Freeform 91"/>
          <p:cNvSpPr>
            <a:spLocks/>
          </p:cNvSpPr>
          <p:nvPr/>
        </p:nvSpPr>
        <p:spPr bwMode="auto">
          <a:xfrm>
            <a:off x="8412163" y="5330825"/>
            <a:ext cx="317500" cy="492125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0" y="7"/>
              </a:cxn>
              <a:cxn ang="0">
                <a:pos x="186" y="310"/>
              </a:cxn>
              <a:cxn ang="0">
                <a:pos x="200" y="303"/>
              </a:cxn>
              <a:cxn ang="0">
                <a:pos x="14" y="0"/>
              </a:cxn>
            </a:cxnLst>
            <a:rect l="0" t="0" r="r" b="b"/>
            <a:pathLst>
              <a:path w="200" h="310">
                <a:moveTo>
                  <a:pt x="14" y="0"/>
                </a:moveTo>
                <a:lnTo>
                  <a:pt x="0" y="7"/>
                </a:lnTo>
                <a:lnTo>
                  <a:pt x="186" y="310"/>
                </a:lnTo>
                <a:lnTo>
                  <a:pt x="200" y="303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28" name="Rectangle 92"/>
          <p:cNvSpPr>
            <a:spLocks noChangeArrowheads="1"/>
          </p:cNvSpPr>
          <p:nvPr/>
        </p:nvSpPr>
        <p:spPr bwMode="auto">
          <a:xfrm>
            <a:off x="8062913" y="5691188"/>
            <a:ext cx="228600" cy="241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29" name="Rectangle 93"/>
          <p:cNvSpPr>
            <a:spLocks noChangeArrowheads="1"/>
          </p:cNvSpPr>
          <p:nvPr/>
        </p:nvSpPr>
        <p:spPr bwMode="auto">
          <a:xfrm>
            <a:off x="8062913" y="5691188"/>
            <a:ext cx="228600" cy="241300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30" name="Rectangle 94"/>
          <p:cNvSpPr>
            <a:spLocks noChangeArrowheads="1"/>
          </p:cNvSpPr>
          <p:nvPr/>
        </p:nvSpPr>
        <p:spPr bwMode="auto">
          <a:xfrm>
            <a:off x="8543925" y="5691188"/>
            <a:ext cx="239713" cy="241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31" name="Rectangle 95"/>
          <p:cNvSpPr>
            <a:spLocks noChangeArrowheads="1"/>
          </p:cNvSpPr>
          <p:nvPr/>
        </p:nvSpPr>
        <p:spPr bwMode="auto">
          <a:xfrm>
            <a:off x="8543925" y="5691188"/>
            <a:ext cx="239713" cy="241300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32" name="Oval 96"/>
          <p:cNvSpPr>
            <a:spLocks noChangeArrowheads="1"/>
          </p:cNvSpPr>
          <p:nvPr/>
        </p:nvSpPr>
        <p:spPr bwMode="auto">
          <a:xfrm>
            <a:off x="8248650" y="5145088"/>
            <a:ext cx="360363" cy="360362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33" name="Oval 97"/>
          <p:cNvSpPr>
            <a:spLocks noChangeArrowheads="1"/>
          </p:cNvSpPr>
          <p:nvPr/>
        </p:nvSpPr>
        <p:spPr bwMode="auto">
          <a:xfrm>
            <a:off x="8248650" y="5145088"/>
            <a:ext cx="360363" cy="360362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34" name="Rectangle 98"/>
          <p:cNvSpPr>
            <a:spLocks noChangeArrowheads="1"/>
          </p:cNvSpPr>
          <p:nvPr/>
        </p:nvSpPr>
        <p:spPr bwMode="auto">
          <a:xfrm>
            <a:off x="8335963" y="5243513"/>
            <a:ext cx="2952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pitchFamily="18" charset="0"/>
              </a:rPr>
              <a:t>88</a:t>
            </a:r>
            <a:endParaRPr lang="en-US"/>
          </a:p>
        </p:txBody>
      </p:sp>
      <p:sp>
        <p:nvSpPr>
          <p:cNvPr id="168035" name="Freeform 99"/>
          <p:cNvSpPr>
            <a:spLocks/>
          </p:cNvSpPr>
          <p:nvPr/>
        </p:nvSpPr>
        <p:spPr bwMode="auto">
          <a:xfrm>
            <a:off x="4333875" y="4357688"/>
            <a:ext cx="33338" cy="22225"/>
          </a:xfrm>
          <a:custGeom>
            <a:avLst/>
            <a:gdLst/>
            <a:ahLst/>
            <a:cxnLst>
              <a:cxn ang="0">
                <a:pos x="14" y="14"/>
              </a:cxn>
              <a:cxn ang="0">
                <a:pos x="21" y="7"/>
              </a:cxn>
              <a:cxn ang="0">
                <a:pos x="7" y="0"/>
              </a:cxn>
              <a:cxn ang="0">
                <a:pos x="0" y="7"/>
              </a:cxn>
              <a:cxn ang="0">
                <a:pos x="14" y="14"/>
              </a:cxn>
            </a:cxnLst>
            <a:rect l="0" t="0" r="r" b="b"/>
            <a:pathLst>
              <a:path w="21" h="14">
                <a:moveTo>
                  <a:pt x="14" y="14"/>
                </a:moveTo>
                <a:lnTo>
                  <a:pt x="21" y="7"/>
                </a:lnTo>
                <a:lnTo>
                  <a:pt x="7" y="0"/>
                </a:lnTo>
                <a:lnTo>
                  <a:pt x="0" y="7"/>
                </a:lnTo>
                <a:lnTo>
                  <a:pt x="14" y="1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36" name="Freeform 100"/>
          <p:cNvSpPr>
            <a:spLocks/>
          </p:cNvSpPr>
          <p:nvPr/>
        </p:nvSpPr>
        <p:spPr bwMode="auto">
          <a:xfrm>
            <a:off x="4159250" y="4849813"/>
            <a:ext cx="22225" cy="22225"/>
          </a:xfrm>
          <a:custGeom>
            <a:avLst/>
            <a:gdLst/>
            <a:ahLst/>
            <a:cxnLst>
              <a:cxn ang="0">
                <a:pos x="14" y="7"/>
              </a:cxn>
              <a:cxn ang="0">
                <a:pos x="14" y="14"/>
              </a:cxn>
              <a:cxn ang="0">
                <a:pos x="0" y="7"/>
              </a:cxn>
              <a:cxn ang="0">
                <a:pos x="0" y="0"/>
              </a:cxn>
              <a:cxn ang="0">
                <a:pos x="14" y="7"/>
              </a:cxn>
            </a:cxnLst>
            <a:rect l="0" t="0" r="r" b="b"/>
            <a:pathLst>
              <a:path w="14" h="14">
                <a:moveTo>
                  <a:pt x="14" y="7"/>
                </a:moveTo>
                <a:lnTo>
                  <a:pt x="14" y="14"/>
                </a:lnTo>
                <a:lnTo>
                  <a:pt x="0" y="7"/>
                </a:lnTo>
                <a:lnTo>
                  <a:pt x="0" y="0"/>
                </a:lnTo>
                <a:lnTo>
                  <a:pt x="14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37" name="Freeform 101"/>
          <p:cNvSpPr>
            <a:spLocks/>
          </p:cNvSpPr>
          <p:nvPr/>
        </p:nvSpPr>
        <p:spPr bwMode="auto">
          <a:xfrm>
            <a:off x="4159250" y="4368800"/>
            <a:ext cx="196850" cy="492125"/>
          </a:xfrm>
          <a:custGeom>
            <a:avLst/>
            <a:gdLst/>
            <a:ahLst/>
            <a:cxnLst>
              <a:cxn ang="0">
                <a:pos x="124" y="7"/>
              </a:cxn>
              <a:cxn ang="0">
                <a:pos x="110" y="0"/>
              </a:cxn>
              <a:cxn ang="0">
                <a:pos x="0" y="303"/>
              </a:cxn>
              <a:cxn ang="0">
                <a:pos x="14" y="310"/>
              </a:cxn>
              <a:cxn ang="0">
                <a:pos x="124" y="7"/>
              </a:cxn>
            </a:cxnLst>
            <a:rect l="0" t="0" r="r" b="b"/>
            <a:pathLst>
              <a:path w="124" h="310">
                <a:moveTo>
                  <a:pt x="124" y="7"/>
                </a:moveTo>
                <a:lnTo>
                  <a:pt x="110" y="0"/>
                </a:lnTo>
                <a:lnTo>
                  <a:pt x="0" y="303"/>
                </a:lnTo>
                <a:lnTo>
                  <a:pt x="14" y="310"/>
                </a:lnTo>
                <a:lnTo>
                  <a:pt x="124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38" name="Freeform 102"/>
          <p:cNvSpPr>
            <a:spLocks/>
          </p:cNvSpPr>
          <p:nvPr/>
        </p:nvSpPr>
        <p:spPr bwMode="auto">
          <a:xfrm>
            <a:off x="4398963" y="4357688"/>
            <a:ext cx="22225" cy="22225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7" y="0"/>
              </a:cxn>
              <a:cxn ang="0">
                <a:pos x="0" y="7"/>
              </a:cxn>
              <a:cxn ang="0">
                <a:pos x="0" y="14"/>
              </a:cxn>
              <a:cxn ang="0">
                <a:pos x="14" y="0"/>
              </a:cxn>
            </a:cxnLst>
            <a:rect l="0" t="0" r="r" b="b"/>
            <a:pathLst>
              <a:path w="14" h="14">
                <a:moveTo>
                  <a:pt x="14" y="0"/>
                </a:moveTo>
                <a:lnTo>
                  <a:pt x="7" y="0"/>
                </a:lnTo>
                <a:lnTo>
                  <a:pt x="0" y="7"/>
                </a:lnTo>
                <a:lnTo>
                  <a:pt x="0" y="14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39" name="Freeform 103"/>
          <p:cNvSpPr>
            <a:spLocks/>
          </p:cNvSpPr>
          <p:nvPr/>
        </p:nvSpPr>
        <p:spPr bwMode="auto">
          <a:xfrm>
            <a:off x="4879975" y="4838700"/>
            <a:ext cx="33338" cy="33338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21" y="7"/>
              </a:cxn>
              <a:cxn ang="0">
                <a:pos x="7" y="21"/>
              </a:cxn>
              <a:cxn ang="0">
                <a:pos x="0" y="14"/>
              </a:cxn>
              <a:cxn ang="0">
                <a:pos x="14" y="0"/>
              </a:cxn>
            </a:cxnLst>
            <a:rect l="0" t="0" r="r" b="b"/>
            <a:pathLst>
              <a:path w="21" h="21">
                <a:moveTo>
                  <a:pt x="14" y="0"/>
                </a:moveTo>
                <a:lnTo>
                  <a:pt x="21" y="7"/>
                </a:lnTo>
                <a:lnTo>
                  <a:pt x="7" y="21"/>
                </a:lnTo>
                <a:lnTo>
                  <a:pt x="0" y="14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40" name="Freeform 104"/>
          <p:cNvSpPr>
            <a:spLocks/>
          </p:cNvSpPr>
          <p:nvPr/>
        </p:nvSpPr>
        <p:spPr bwMode="auto">
          <a:xfrm>
            <a:off x="4398963" y="4357688"/>
            <a:ext cx="503237" cy="503237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0" y="14"/>
              </a:cxn>
              <a:cxn ang="0">
                <a:pos x="303" y="317"/>
              </a:cxn>
              <a:cxn ang="0">
                <a:pos x="317" y="303"/>
              </a:cxn>
              <a:cxn ang="0">
                <a:pos x="14" y="0"/>
              </a:cxn>
            </a:cxnLst>
            <a:rect l="0" t="0" r="r" b="b"/>
            <a:pathLst>
              <a:path w="317" h="317">
                <a:moveTo>
                  <a:pt x="14" y="0"/>
                </a:moveTo>
                <a:lnTo>
                  <a:pt x="0" y="14"/>
                </a:lnTo>
                <a:lnTo>
                  <a:pt x="303" y="317"/>
                </a:lnTo>
                <a:lnTo>
                  <a:pt x="317" y="303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41" name="Freeform 105"/>
          <p:cNvSpPr>
            <a:spLocks/>
          </p:cNvSpPr>
          <p:nvPr/>
        </p:nvSpPr>
        <p:spPr bwMode="auto">
          <a:xfrm>
            <a:off x="5349875" y="3887788"/>
            <a:ext cx="22225" cy="20637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0" y="0"/>
              </a:cxn>
              <a:cxn ang="0">
                <a:pos x="0" y="13"/>
              </a:cxn>
              <a:cxn ang="0">
                <a:pos x="7" y="13"/>
              </a:cxn>
              <a:cxn ang="0">
                <a:pos x="14" y="0"/>
              </a:cxn>
            </a:cxnLst>
            <a:rect l="0" t="0" r="r" b="b"/>
            <a:pathLst>
              <a:path w="14" h="13">
                <a:moveTo>
                  <a:pt x="14" y="0"/>
                </a:moveTo>
                <a:lnTo>
                  <a:pt x="0" y="0"/>
                </a:lnTo>
                <a:lnTo>
                  <a:pt x="0" y="13"/>
                </a:lnTo>
                <a:lnTo>
                  <a:pt x="7" y="13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42" name="Freeform 106"/>
          <p:cNvSpPr>
            <a:spLocks/>
          </p:cNvSpPr>
          <p:nvPr/>
        </p:nvSpPr>
        <p:spPr bwMode="auto">
          <a:xfrm>
            <a:off x="7242175" y="4357688"/>
            <a:ext cx="22225" cy="31750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14" y="0"/>
              </a:cxn>
              <a:cxn ang="0">
                <a:pos x="7" y="20"/>
              </a:cxn>
              <a:cxn ang="0">
                <a:pos x="0" y="14"/>
              </a:cxn>
              <a:cxn ang="0">
                <a:pos x="7" y="0"/>
              </a:cxn>
            </a:cxnLst>
            <a:rect l="0" t="0" r="r" b="b"/>
            <a:pathLst>
              <a:path w="14" h="20">
                <a:moveTo>
                  <a:pt x="7" y="0"/>
                </a:moveTo>
                <a:lnTo>
                  <a:pt x="14" y="0"/>
                </a:lnTo>
                <a:lnTo>
                  <a:pt x="7" y="20"/>
                </a:lnTo>
                <a:lnTo>
                  <a:pt x="0" y="14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43" name="Freeform 107"/>
          <p:cNvSpPr>
            <a:spLocks/>
          </p:cNvSpPr>
          <p:nvPr/>
        </p:nvSpPr>
        <p:spPr bwMode="auto">
          <a:xfrm>
            <a:off x="5360988" y="3887788"/>
            <a:ext cx="1892300" cy="492125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13"/>
              </a:cxn>
              <a:cxn ang="0">
                <a:pos x="1185" y="310"/>
              </a:cxn>
              <a:cxn ang="0">
                <a:pos x="1192" y="296"/>
              </a:cxn>
              <a:cxn ang="0">
                <a:pos x="7" y="0"/>
              </a:cxn>
            </a:cxnLst>
            <a:rect l="0" t="0" r="r" b="b"/>
            <a:pathLst>
              <a:path w="1192" h="310">
                <a:moveTo>
                  <a:pt x="7" y="0"/>
                </a:moveTo>
                <a:lnTo>
                  <a:pt x="0" y="13"/>
                </a:lnTo>
                <a:lnTo>
                  <a:pt x="1185" y="310"/>
                </a:lnTo>
                <a:lnTo>
                  <a:pt x="1192" y="296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44" name="Freeform 108"/>
          <p:cNvSpPr>
            <a:spLocks/>
          </p:cNvSpPr>
          <p:nvPr/>
        </p:nvSpPr>
        <p:spPr bwMode="auto">
          <a:xfrm>
            <a:off x="4398963" y="4357688"/>
            <a:ext cx="22225" cy="31750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7"/>
              </a:cxn>
              <a:cxn ang="0">
                <a:pos x="7" y="20"/>
              </a:cxn>
              <a:cxn ang="0">
                <a:pos x="14" y="14"/>
              </a:cxn>
              <a:cxn ang="0">
                <a:pos x="7" y="0"/>
              </a:cxn>
            </a:cxnLst>
            <a:rect l="0" t="0" r="r" b="b"/>
            <a:pathLst>
              <a:path w="14" h="20">
                <a:moveTo>
                  <a:pt x="7" y="0"/>
                </a:moveTo>
                <a:lnTo>
                  <a:pt x="0" y="7"/>
                </a:lnTo>
                <a:lnTo>
                  <a:pt x="7" y="20"/>
                </a:lnTo>
                <a:lnTo>
                  <a:pt x="14" y="14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45" name="Freeform 109"/>
          <p:cNvSpPr>
            <a:spLocks/>
          </p:cNvSpPr>
          <p:nvPr/>
        </p:nvSpPr>
        <p:spPr bwMode="auto">
          <a:xfrm>
            <a:off x="5360988" y="3887788"/>
            <a:ext cx="22225" cy="206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" y="0"/>
              </a:cxn>
              <a:cxn ang="0">
                <a:pos x="14" y="13"/>
              </a:cxn>
              <a:cxn ang="0">
                <a:pos x="7" y="13"/>
              </a:cxn>
              <a:cxn ang="0">
                <a:pos x="0" y="0"/>
              </a:cxn>
            </a:cxnLst>
            <a:rect l="0" t="0" r="r" b="b"/>
            <a:pathLst>
              <a:path w="14" h="13">
                <a:moveTo>
                  <a:pt x="0" y="0"/>
                </a:moveTo>
                <a:lnTo>
                  <a:pt x="7" y="0"/>
                </a:lnTo>
                <a:lnTo>
                  <a:pt x="14" y="13"/>
                </a:lnTo>
                <a:lnTo>
                  <a:pt x="7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46" name="Freeform 110"/>
          <p:cNvSpPr>
            <a:spLocks/>
          </p:cNvSpPr>
          <p:nvPr/>
        </p:nvSpPr>
        <p:spPr bwMode="auto">
          <a:xfrm>
            <a:off x="4410075" y="3887788"/>
            <a:ext cx="962025" cy="492125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7" y="310"/>
              </a:cxn>
              <a:cxn ang="0">
                <a:pos x="606" y="13"/>
              </a:cxn>
              <a:cxn ang="0">
                <a:pos x="599" y="0"/>
              </a:cxn>
              <a:cxn ang="0">
                <a:pos x="0" y="296"/>
              </a:cxn>
            </a:cxnLst>
            <a:rect l="0" t="0" r="r" b="b"/>
            <a:pathLst>
              <a:path w="606" h="310">
                <a:moveTo>
                  <a:pt x="0" y="296"/>
                </a:moveTo>
                <a:lnTo>
                  <a:pt x="7" y="310"/>
                </a:lnTo>
                <a:lnTo>
                  <a:pt x="606" y="13"/>
                </a:lnTo>
                <a:lnTo>
                  <a:pt x="599" y="0"/>
                </a:lnTo>
                <a:lnTo>
                  <a:pt x="0" y="29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47" name="Oval 111"/>
          <p:cNvSpPr>
            <a:spLocks noChangeArrowheads="1"/>
          </p:cNvSpPr>
          <p:nvPr/>
        </p:nvSpPr>
        <p:spPr bwMode="auto">
          <a:xfrm>
            <a:off x="5186363" y="3711575"/>
            <a:ext cx="360362" cy="36195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48" name="Oval 112"/>
          <p:cNvSpPr>
            <a:spLocks noChangeArrowheads="1"/>
          </p:cNvSpPr>
          <p:nvPr/>
        </p:nvSpPr>
        <p:spPr bwMode="auto">
          <a:xfrm>
            <a:off x="5186363" y="3713163"/>
            <a:ext cx="360362" cy="360362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49" name="Rectangle 113"/>
          <p:cNvSpPr>
            <a:spLocks noChangeArrowheads="1"/>
          </p:cNvSpPr>
          <p:nvPr/>
        </p:nvSpPr>
        <p:spPr bwMode="auto">
          <a:xfrm>
            <a:off x="5273675" y="3811588"/>
            <a:ext cx="2952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pitchFamily="18" charset="0"/>
              </a:rPr>
              <a:t>44</a:t>
            </a:r>
            <a:endParaRPr lang="en-US"/>
          </a:p>
        </p:txBody>
      </p:sp>
      <p:sp>
        <p:nvSpPr>
          <p:cNvPr id="168050" name="Oval 114"/>
          <p:cNvSpPr>
            <a:spLocks noChangeArrowheads="1"/>
          </p:cNvSpPr>
          <p:nvPr/>
        </p:nvSpPr>
        <p:spPr bwMode="auto">
          <a:xfrm>
            <a:off x="4235450" y="4192588"/>
            <a:ext cx="360363" cy="36195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51" name="Oval 115"/>
          <p:cNvSpPr>
            <a:spLocks noChangeArrowheads="1"/>
          </p:cNvSpPr>
          <p:nvPr/>
        </p:nvSpPr>
        <p:spPr bwMode="auto">
          <a:xfrm>
            <a:off x="4235450" y="4194175"/>
            <a:ext cx="360363" cy="360363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52" name="Rectangle 116"/>
          <p:cNvSpPr>
            <a:spLocks noChangeArrowheads="1"/>
          </p:cNvSpPr>
          <p:nvPr/>
        </p:nvSpPr>
        <p:spPr bwMode="auto">
          <a:xfrm>
            <a:off x="4311650" y="4292600"/>
            <a:ext cx="2952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pitchFamily="18" charset="0"/>
              </a:rPr>
              <a:t>17</a:t>
            </a:r>
            <a:endParaRPr lang="en-US"/>
          </a:p>
        </p:txBody>
      </p:sp>
      <p:sp>
        <p:nvSpPr>
          <p:cNvPr id="168053" name="Freeform 117"/>
          <p:cNvSpPr>
            <a:spLocks/>
          </p:cNvSpPr>
          <p:nvPr/>
        </p:nvSpPr>
        <p:spPr bwMode="auto">
          <a:xfrm>
            <a:off x="7242175" y="4368800"/>
            <a:ext cx="22225" cy="42863"/>
          </a:xfrm>
          <a:custGeom>
            <a:avLst/>
            <a:gdLst/>
            <a:ahLst/>
            <a:cxnLst>
              <a:cxn ang="0">
                <a:pos x="7" y="27"/>
              </a:cxn>
              <a:cxn ang="0">
                <a:pos x="14" y="20"/>
              </a:cxn>
              <a:cxn ang="0">
                <a:pos x="7" y="0"/>
              </a:cxn>
              <a:cxn ang="0">
                <a:pos x="0" y="7"/>
              </a:cxn>
              <a:cxn ang="0">
                <a:pos x="7" y="27"/>
              </a:cxn>
            </a:cxnLst>
            <a:rect l="0" t="0" r="r" b="b"/>
            <a:pathLst>
              <a:path w="14" h="27">
                <a:moveTo>
                  <a:pt x="7" y="27"/>
                </a:moveTo>
                <a:lnTo>
                  <a:pt x="14" y="20"/>
                </a:lnTo>
                <a:lnTo>
                  <a:pt x="7" y="0"/>
                </a:lnTo>
                <a:lnTo>
                  <a:pt x="0" y="7"/>
                </a:lnTo>
                <a:lnTo>
                  <a:pt x="7" y="27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54" name="Freeform 118"/>
          <p:cNvSpPr>
            <a:spLocks/>
          </p:cNvSpPr>
          <p:nvPr/>
        </p:nvSpPr>
        <p:spPr bwMode="auto">
          <a:xfrm>
            <a:off x="6302375" y="4838700"/>
            <a:ext cx="31750" cy="33338"/>
          </a:xfrm>
          <a:custGeom>
            <a:avLst/>
            <a:gdLst/>
            <a:ahLst/>
            <a:cxnLst>
              <a:cxn ang="0">
                <a:pos x="20" y="21"/>
              </a:cxn>
              <a:cxn ang="0">
                <a:pos x="13" y="21"/>
              </a:cxn>
              <a:cxn ang="0">
                <a:pos x="0" y="7"/>
              </a:cxn>
              <a:cxn ang="0">
                <a:pos x="13" y="0"/>
              </a:cxn>
              <a:cxn ang="0">
                <a:pos x="20" y="21"/>
              </a:cxn>
            </a:cxnLst>
            <a:rect l="0" t="0" r="r" b="b"/>
            <a:pathLst>
              <a:path w="20" h="21">
                <a:moveTo>
                  <a:pt x="20" y="21"/>
                </a:moveTo>
                <a:lnTo>
                  <a:pt x="13" y="21"/>
                </a:lnTo>
                <a:lnTo>
                  <a:pt x="0" y="7"/>
                </a:lnTo>
                <a:lnTo>
                  <a:pt x="13" y="0"/>
                </a:lnTo>
                <a:lnTo>
                  <a:pt x="20" y="21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55" name="Freeform 119"/>
          <p:cNvSpPr>
            <a:spLocks/>
          </p:cNvSpPr>
          <p:nvPr/>
        </p:nvSpPr>
        <p:spPr bwMode="auto">
          <a:xfrm>
            <a:off x="6323013" y="4379913"/>
            <a:ext cx="930275" cy="492125"/>
          </a:xfrm>
          <a:custGeom>
            <a:avLst/>
            <a:gdLst/>
            <a:ahLst/>
            <a:cxnLst>
              <a:cxn ang="0">
                <a:pos x="586" y="20"/>
              </a:cxn>
              <a:cxn ang="0">
                <a:pos x="579" y="0"/>
              </a:cxn>
              <a:cxn ang="0">
                <a:pos x="0" y="289"/>
              </a:cxn>
              <a:cxn ang="0">
                <a:pos x="7" y="310"/>
              </a:cxn>
              <a:cxn ang="0">
                <a:pos x="586" y="20"/>
              </a:cxn>
            </a:cxnLst>
            <a:rect l="0" t="0" r="r" b="b"/>
            <a:pathLst>
              <a:path w="586" h="310">
                <a:moveTo>
                  <a:pt x="586" y="20"/>
                </a:moveTo>
                <a:lnTo>
                  <a:pt x="579" y="0"/>
                </a:lnTo>
                <a:lnTo>
                  <a:pt x="0" y="289"/>
                </a:lnTo>
                <a:lnTo>
                  <a:pt x="7" y="310"/>
                </a:lnTo>
                <a:lnTo>
                  <a:pt x="586" y="2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56" name="Oval 120"/>
          <p:cNvSpPr>
            <a:spLocks noChangeArrowheads="1"/>
          </p:cNvSpPr>
          <p:nvPr/>
        </p:nvSpPr>
        <p:spPr bwMode="auto">
          <a:xfrm>
            <a:off x="7745413" y="4675188"/>
            <a:ext cx="382587" cy="360362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57" name="Oval 121"/>
          <p:cNvSpPr>
            <a:spLocks noChangeArrowheads="1"/>
          </p:cNvSpPr>
          <p:nvPr/>
        </p:nvSpPr>
        <p:spPr bwMode="auto">
          <a:xfrm>
            <a:off x="7745413" y="4675188"/>
            <a:ext cx="382587" cy="360362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58" name="Rectangle 122"/>
          <p:cNvSpPr>
            <a:spLocks noChangeArrowheads="1"/>
          </p:cNvSpPr>
          <p:nvPr/>
        </p:nvSpPr>
        <p:spPr bwMode="auto">
          <a:xfrm>
            <a:off x="7843838" y="4751388"/>
            <a:ext cx="2952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FF0000"/>
                </a:solidFill>
                <a:latin typeface="Times" pitchFamily="18" charset="0"/>
              </a:rPr>
              <a:t>78</a:t>
            </a:r>
            <a:endParaRPr lang="en-US"/>
          </a:p>
        </p:txBody>
      </p:sp>
      <p:sp>
        <p:nvSpPr>
          <p:cNvPr id="168059" name="Freeform 123"/>
          <p:cNvSpPr>
            <a:spLocks/>
          </p:cNvSpPr>
          <p:nvPr/>
        </p:nvSpPr>
        <p:spPr bwMode="auto">
          <a:xfrm>
            <a:off x="4640263" y="5330825"/>
            <a:ext cx="22225" cy="22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"/>
              </a:cxn>
              <a:cxn ang="0">
                <a:pos x="14" y="14"/>
              </a:cxn>
              <a:cxn ang="0">
                <a:pos x="14" y="7"/>
              </a:cxn>
              <a:cxn ang="0">
                <a:pos x="0" y="0"/>
              </a:cxn>
            </a:cxnLst>
            <a:rect l="0" t="0" r="r" b="b"/>
            <a:pathLst>
              <a:path w="14" h="14">
                <a:moveTo>
                  <a:pt x="0" y="0"/>
                </a:moveTo>
                <a:lnTo>
                  <a:pt x="0" y="7"/>
                </a:lnTo>
                <a:lnTo>
                  <a:pt x="14" y="14"/>
                </a:lnTo>
                <a:lnTo>
                  <a:pt x="14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60" name="Freeform 124"/>
          <p:cNvSpPr>
            <a:spLocks/>
          </p:cNvSpPr>
          <p:nvPr/>
        </p:nvSpPr>
        <p:spPr bwMode="auto">
          <a:xfrm>
            <a:off x="4879975" y="4838700"/>
            <a:ext cx="33338" cy="22225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7" y="0"/>
              </a:cxn>
              <a:cxn ang="0">
                <a:pos x="21" y="7"/>
              </a:cxn>
              <a:cxn ang="0">
                <a:pos x="14" y="14"/>
              </a:cxn>
              <a:cxn ang="0">
                <a:pos x="0" y="7"/>
              </a:cxn>
            </a:cxnLst>
            <a:rect l="0" t="0" r="r" b="b"/>
            <a:pathLst>
              <a:path w="21" h="14">
                <a:moveTo>
                  <a:pt x="0" y="7"/>
                </a:moveTo>
                <a:lnTo>
                  <a:pt x="7" y="0"/>
                </a:lnTo>
                <a:lnTo>
                  <a:pt x="21" y="7"/>
                </a:lnTo>
                <a:lnTo>
                  <a:pt x="14" y="14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61" name="Freeform 125"/>
          <p:cNvSpPr>
            <a:spLocks/>
          </p:cNvSpPr>
          <p:nvPr/>
        </p:nvSpPr>
        <p:spPr bwMode="auto">
          <a:xfrm>
            <a:off x="4640263" y="4849813"/>
            <a:ext cx="261937" cy="492125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14" y="310"/>
              </a:cxn>
              <a:cxn ang="0">
                <a:pos x="165" y="7"/>
              </a:cxn>
              <a:cxn ang="0">
                <a:pos x="151" y="0"/>
              </a:cxn>
              <a:cxn ang="0">
                <a:pos x="0" y="303"/>
              </a:cxn>
            </a:cxnLst>
            <a:rect l="0" t="0" r="r" b="b"/>
            <a:pathLst>
              <a:path w="165" h="310">
                <a:moveTo>
                  <a:pt x="0" y="303"/>
                </a:moveTo>
                <a:lnTo>
                  <a:pt x="14" y="310"/>
                </a:lnTo>
                <a:lnTo>
                  <a:pt x="165" y="7"/>
                </a:lnTo>
                <a:lnTo>
                  <a:pt x="151" y="0"/>
                </a:lnTo>
                <a:lnTo>
                  <a:pt x="0" y="30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62" name="Freeform 126"/>
          <p:cNvSpPr>
            <a:spLocks/>
          </p:cNvSpPr>
          <p:nvPr/>
        </p:nvSpPr>
        <p:spPr bwMode="auto">
          <a:xfrm>
            <a:off x="4879975" y="4838700"/>
            <a:ext cx="22225" cy="22225"/>
          </a:xfrm>
          <a:custGeom>
            <a:avLst/>
            <a:gdLst/>
            <a:ahLst/>
            <a:cxnLst>
              <a:cxn ang="0">
                <a:pos x="14" y="7"/>
              </a:cxn>
              <a:cxn ang="0">
                <a:pos x="14" y="0"/>
              </a:cxn>
              <a:cxn ang="0">
                <a:pos x="0" y="7"/>
              </a:cxn>
              <a:cxn ang="0">
                <a:pos x="0" y="14"/>
              </a:cxn>
              <a:cxn ang="0">
                <a:pos x="14" y="7"/>
              </a:cxn>
            </a:cxnLst>
            <a:rect l="0" t="0" r="r" b="b"/>
            <a:pathLst>
              <a:path w="14" h="14">
                <a:moveTo>
                  <a:pt x="14" y="7"/>
                </a:moveTo>
                <a:lnTo>
                  <a:pt x="14" y="0"/>
                </a:lnTo>
                <a:lnTo>
                  <a:pt x="0" y="7"/>
                </a:lnTo>
                <a:lnTo>
                  <a:pt x="0" y="14"/>
                </a:lnTo>
                <a:lnTo>
                  <a:pt x="14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63" name="Freeform 127"/>
          <p:cNvSpPr>
            <a:spLocks/>
          </p:cNvSpPr>
          <p:nvPr/>
        </p:nvSpPr>
        <p:spPr bwMode="auto">
          <a:xfrm>
            <a:off x="5121275" y="5330825"/>
            <a:ext cx="33338" cy="22225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21" y="7"/>
              </a:cxn>
              <a:cxn ang="0">
                <a:pos x="7" y="14"/>
              </a:cxn>
              <a:cxn ang="0">
                <a:pos x="0" y="7"/>
              </a:cxn>
              <a:cxn ang="0">
                <a:pos x="14" y="0"/>
              </a:cxn>
            </a:cxnLst>
            <a:rect l="0" t="0" r="r" b="b"/>
            <a:pathLst>
              <a:path w="21" h="14">
                <a:moveTo>
                  <a:pt x="14" y="0"/>
                </a:moveTo>
                <a:lnTo>
                  <a:pt x="21" y="7"/>
                </a:lnTo>
                <a:lnTo>
                  <a:pt x="7" y="14"/>
                </a:lnTo>
                <a:lnTo>
                  <a:pt x="0" y="7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64" name="Freeform 128"/>
          <p:cNvSpPr>
            <a:spLocks/>
          </p:cNvSpPr>
          <p:nvPr/>
        </p:nvSpPr>
        <p:spPr bwMode="auto">
          <a:xfrm>
            <a:off x="4879975" y="4849813"/>
            <a:ext cx="263525" cy="492125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0" y="7"/>
              </a:cxn>
              <a:cxn ang="0">
                <a:pos x="152" y="310"/>
              </a:cxn>
              <a:cxn ang="0">
                <a:pos x="166" y="303"/>
              </a:cxn>
              <a:cxn ang="0">
                <a:pos x="14" y="0"/>
              </a:cxn>
            </a:cxnLst>
            <a:rect l="0" t="0" r="r" b="b"/>
            <a:pathLst>
              <a:path w="166" h="310">
                <a:moveTo>
                  <a:pt x="14" y="0"/>
                </a:moveTo>
                <a:lnTo>
                  <a:pt x="0" y="7"/>
                </a:lnTo>
                <a:lnTo>
                  <a:pt x="152" y="310"/>
                </a:lnTo>
                <a:lnTo>
                  <a:pt x="166" y="303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65" name="Rectangle 129"/>
          <p:cNvSpPr>
            <a:spLocks noChangeArrowheads="1"/>
          </p:cNvSpPr>
          <p:nvPr/>
        </p:nvSpPr>
        <p:spPr bwMode="auto">
          <a:xfrm>
            <a:off x="4530725" y="5210175"/>
            <a:ext cx="239713" cy="241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66" name="Rectangle 130"/>
          <p:cNvSpPr>
            <a:spLocks noChangeArrowheads="1"/>
          </p:cNvSpPr>
          <p:nvPr/>
        </p:nvSpPr>
        <p:spPr bwMode="auto">
          <a:xfrm>
            <a:off x="4530725" y="5210175"/>
            <a:ext cx="239713" cy="239713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67" name="Rectangle 131"/>
          <p:cNvSpPr>
            <a:spLocks noChangeArrowheads="1"/>
          </p:cNvSpPr>
          <p:nvPr/>
        </p:nvSpPr>
        <p:spPr bwMode="auto">
          <a:xfrm>
            <a:off x="5011738" y="5210175"/>
            <a:ext cx="241300" cy="241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68" name="Rectangle 132"/>
          <p:cNvSpPr>
            <a:spLocks noChangeArrowheads="1"/>
          </p:cNvSpPr>
          <p:nvPr/>
        </p:nvSpPr>
        <p:spPr bwMode="auto">
          <a:xfrm>
            <a:off x="5011738" y="5210175"/>
            <a:ext cx="239712" cy="239713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69" name="Oval 133"/>
          <p:cNvSpPr>
            <a:spLocks noChangeArrowheads="1"/>
          </p:cNvSpPr>
          <p:nvPr/>
        </p:nvSpPr>
        <p:spPr bwMode="auto">
          <a:xfrm>
            <a:off x="4705350" y="4675188"/>
            <a:ext cx="360363" cy="360362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70" name="Oval 134"/>
          <p:cNvSpPr>
            <a:spLocks noChangeArrowheads="1"/>
          </p:cNvSpPr>
          <p:nvPr/>
        </p:nvSpPr>
        <p:spPr bwMode="auto">
          <a:xfrm>
            <a:off x="4705350" y="4675188"/>
            <a:ext cx="360363" cy="360362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71" name="Rectangle 135"/>
          <p:cNvSpPr>
            <a:spLocks noChangeArrowheads="1"/>
          </p:cNvSpPr>
          <p:nvPr/>
        </p:nvSpPr>
        <p:spPr bwMode="auto">
          <a:xfrm>
            <a:off x="4792663" y="4773613"/>
            <a:ext cx="2952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pitchFamily="18" charset="0"/>
              </a:rPr>
              <a:t>32</a:t>
            </a:r>
            <a:endParaRPr lang="en-US"/>
          </a:p>
        </p:txBody>
      </p:sp>
      <p:sp>
        <p:nvSpPr>
          <p:cNvPr id="168072" name="Freeform 136"/>
          <p:cNvSpPr>
            <a:spLocks/>
          </p:cNvSpPr>
          <p:nvPr/>
        </p:nvSpPr>
        <p:spPr bwMode="auto">
          <a:xfrm>
            <a:off x="5832475" y="5319713"/>
            <a:ext cx="20638" cy="333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"/>
              </a:cxn>
              <a:cxn ang="0">
                <a:pos x="6" y="21"/>
              </a:cxn>
              <a:cxn ang="0">
                <a:pos x="13" y="14"/>
              </a:cxn>
              <a:cxn ang="0">
                <a:pos x="0" y="0"/>
              </a:cxn>
            </a:cxnLst>
            <a:rect l="0" t="0" r="r" b="b"/>
            <a:pathLst>
              <a:path w="13" h="21">
                <a:moveTo>
                  <a:pt x="0" y="0"/>
                </a:moveTo>
                <a:lnTo>
                  <a:pt x="0" y="7"/>
                </a:lnTo>
                <a:lnTo>
                  <a:pt x="6" y="21"/>
                </a:lnTo>
                <a:lnTo>
                  <a:pt x="13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73" name="Freeform 137"/>
          <p:cNvSpPr>
            <a:spLocks/>
          </p:cNvSpPr>
          <p:nvPr/>
        </p:nvSpPr>
        <p:spPr bwMode="auto">
          <a:xfrm>
            <a:off x="6313488" y="4838700"/>
            <a:ext cx="31750" cy="22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20" y="7"/>
              </a:cxn>
              <a:cxn ang="0">
                <a:pos x="13" y="14"/>
              </a:cxn>
              <a:cxn ang="0">
                <a:pos x="0" y="0"/>
              </a:cxn>
            </a:cxnLst>
            <a:rect l="0" t="0" r="r" b="b"/>
            <a:pathLst>
              <a:path w="20" h="14">
                <a:moveTo>
                  <a:pt x="0" y="0"/>
                </a:moveTo>
                <a:lnTo>
                  <a:pt x="6" y="0"/>
                </a:lnTo>
                <a:lnTo>
                  <a:pt x="20" y="7"/>
                </a:lnTo>
                <a:lnTo>
                  <a:pt x="13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74" name="Freeform 138"/>
          <p:cNvSpPr>
            <a:spLocks/>
          </p:cNvSpPr>
          <p:nvPr/>
        </p:nvSpPr>
        <p:spPr bwMode="auto">
          <a:xfrm>
            <a:off x="5832475" y="4838700"/>
            <a:ext cx="501650" cy="503238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13" y="317"/>
              </a:cxn>
              <a:cxn ang="0">
                <a:pos x="316" y="14"/>
              </a:cxn>
              <a:cxn ang="0">
                <a:pos x="303" y="0"/>
              </a:cxn>
              <a:cxn ang="0">
                <a:pos x="0" y="303"/>
              </a:cxn>
            </a:cxnLst>
            <a:rect l="0" t="0" r="r" b="b"/>
            <a:pathLst>
              <a:path w="316" h="317">
                <a:moveTo>
                  <a:pt x="0" y="303"/>
                </a:moveTo>
                <a:lnTo>
                  <a:pt x="13" y="317"/>
                </a:lnTo>
                <a:lnTo>
                  <a:pt x="316" y="14"/>
                </a:lnTo>
                <a:lnTo>
                  <a:pt x="303" y="0"/>
                </a:lnTo>
                <a:lnTo>
                  <a:pt x="0" y="30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75" name="Freeform 139"/>
          <p:cNvSpPr>
            <a:spLocks/>
          </p:cNvSpPr>
          <p:nvPr/>
        </p:nvSpPr>
        <p:spPr bwMode="auto">
          <a:xfrm>
            <a:off x="6313488" y="4838700"/>
            <a:ext cx="20637" cy="22225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6" y="0"/>
              </a:cxn>
              <a:cxn ang="0">
                <a:pos x="0" y="7"/>
              </a:cxn>
              <a:cxn ang="0">
                <a:pos x="0" y="14"/>
              </a:cxn>
              <a:cxn ang="0">
                <a:pos x="13" y="0"/>
              </a:cxn>
            </a:cxnLst>
            <a:rect l="0" t="0" r="r" b="b"/>
            <a:pathLst>
              <a:path w="13" h="14">
                <a:moveTo>
                  <a:pt x="13" y="0"/>
                </a:moveTo>
                <a:lnTo>
                  <a:pt x="6" y="0"/>
                </a:lnTo>
                <a:lnTo>
                  <a:pt x="0" y="7"/>
                </a:lnTo>
                <a:lnTo>
                  <a:pt x="0" y="14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76" name="Freeform 140"/>
          <p:cNvSpPr>
            <a:spLocks/>
          </p:cNvSpPr>
          <p:nvPr/>
        </p:nvSpPr>
        <p:spPr bwMode="auto">
          <a:xfrm>
            <a:off x="6794500" y="5319713"/>
            <a:ext cx="31750" cy="33337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20" y="7"/>
              </a:cxn>
              <a:cxn ang="0">
                <a:pos x="7" y="21"/>
              </a:cxn>
              <a:cxn ang="0">
                <a:pos x="0" y="14"/>
              </a:cxn>
              <a:cxn ang="0">
                <a:pos x="13" y="0"/>
              </a:cxn>
            </a:cxnLst>
            <a:rect l="0" t="0" r="r" b="b"/>
            <a:pathLst>
              <a:path w="20" h="21">
                <a:moveTo>
                  <a:pt x="13" y="0"/>
                </a:moveTo>
                <a:lnTo>
                  <a:pt x="20" y="7"/>
                </a:lnTo>
                <a:lnTo>
                  <a:pt x="7" y="21"/>
                </a:lnTo>
                <a:lnTo>
                  <a:pt x="0" y="14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77" name="Freeform 141"/>
          <p:cNvSpPr>
            <a:spLocks/>
          </p:cNvSpPr>
          <p:nvPr/>
        </p:nvSpPr>
        <p:spPr bwMode="auto">
          <a:xfrm>
            <a:off x="6313488" y="4838700"/>
            <a:ext cx="501650" cy="503238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0" y="14"/>
              </a:cxn>
              <a:cxn ang="0">
                <a:pos x="303" y="317"/>
              </a:cxn>
              <a:cxn ang="0">
                <a:pos x="316" y="303"/>
              </a:cxn>
              <a:cxn ang="0">
                <a:pos x="13" y="0"/>
              </a:cxn>
            </a:cxnLst>
            <a:rect l="0" t="0" r="r" b="b"/>
            <a:pathLst>
              <a:path w="316" h="317">
                <a:moveTo>
                  <a:pt x="13" y="0"/>
                </a:moveTo>
                <a:lnTo>
                  <a:pt x="0" y="14"/>
                </a:lnTo>
                <a:lnTo>
                  <a:pt x="303" y="317"/>
                </a:lnTo>
                <a:lnTo>
                  <a:pt x="316" y="303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78" name="Oval 142"/>
          <p:cNvSpPr>
            <a:spLocks noChangeArrowheads="1"/>
          </p:cNvSpPr>
          <p:nvPr/>
        </p:nvSpPr>
        <p:spPr bwMode="auto">
          <a:xfrm>
            <a:off x="6148388" y="4675188"/>
            <a:ext cx="361950" cy="360362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79" name="Oval 143"/>
          <p:cNvSpPr>
            <a:spLocks noChangeArrowheads="1"/>
          </p:cNvSpPr>
          <p:nvPr/>
        </p:nvSpPr>
        <p:spPr bwMode="auto">
          <a:xfrm>
            <a:off x="6148388" y="4675188"/>
            <a:ext cx="360362" cy="360362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80" name="Rectangle 144"/>
          <p:cNvSpPr>
            <a:spLocks noChangeArrowheads="1"/>
          </p:cNvSpPr>
          <p:nvPr/>
        </p:nvSpPr>
        <p:spPr bwMode="auto">
          <a:xfrm>
            <a:off x="6224588" y="4773613"/>
            <a:ext cx="2952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FF0000"/>
                </a:solidFill>
                <a:latin typeface="Times" pitchFamily="18" charset="0"/>
              </a:rPr>
              <a:t>50</a:t>
            </a:r>
            <a:endParaRPr lang="en-US"/>
          </a:p>
        </p:txBody>
      </p:sp>
      <p:sp>
        <p:nvSpPr>
          <p:cNvPr id="168081" name="Freeform 145"/>
          <p:cNvSpPr>
            <a:spLocks/>
          </p:cNvSpPr>
          <p:nvPr/>
        </p:nvSpPr>
        <p:spPr bwMode="auto">
          <a:xfrm>
            <a:off x="5602288" y="5811838"/>
            <a:ext cx="22225" cy="22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"/>
              </a:cxn>
              <a:cxn ang="0">
                <a:pos x="14" y="14"/>
              </a:cxn>
              <a:cxn ang="0">
                <a:pos x="14" y="7"/>
              </a:cxn>
              <a:cxn ang="0">
                <a:pos x="0" y="0"/>
              </a:cxn>
            </a:cxnLst>
            <a:rect l="0" t="0" r="r" b="b"/>
            <a:pathLst>
              <a:path w="14" h="14">
                <a:moveTo>
                  <a:pt x="0" y="0"/>
                </a:moveTo>
                <a:lnTo>
                  <a:pt x="0" y="7"/>
                </a:lnTo>
                <a:lnTo>
                  <a:pt x="14" y="14"/>
                </a:lnTo>
                <a:lnTo>
                  <a:pt x="14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82" name="Freeform 146"/>
          <p:cNvSpPr>
            <a:spLocks/>
          </p:cNvSpPr>
          <p:nvPr/>
        </p:nvSpPr>
        <p:spPr bwMode="auto">
          <a:xfrm>
            <a:off x="5842000" y="5319713"/>
            <a:ext cx="33338" cy="22225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7" y="0"/>
              </a:cxn>
              <a:cxn ang="0">
                <a:pos x="21" y="7"/>
              </a:cxn>
              <a:cxn ang="0">
                <a:pos x="14" y="14"/>
              </a:cxn>
              <a:cxn ang="0">
                <a:pos x="0" y="7"/>
              </a:cxn>
            </a:cxnLst>
            <a:rect l="0" t="0" r="r" b="b"/>
            <a:pathLst>
              <a:path w="21" h="14">
                <a:moveTo>
                  <a:pt x="0" y="7"/>
                </a:moveTo>
                <a:lnTo>
                  <a:pt x="7" y="0"/>
                </a:lnTo>
                <a:lnTo>
                  <a:pt x="21" y="7"/>
                </a:lnTo>
                <a:lnTo>
                  <a:pt x="14" y="14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83" name="Freeform 147"/>
          <p:cNvSpPr>
            <a:spLocks/>
          </p:cNvSpPr>
          <p:nvPr/>
        </p:nvSpPr>
        <p:spPr bwMode="auto">
          <a:xfrm>
            <a:off x="5602288" y="5330825"/>
            <a:ext cx="261937" cy="492125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14" y="310"/>
              </a:cxn>
              <a:cxn ang="0">
                <a:pos x="165" y="7"/>
              </a:cxn>
              <a:cxn ang="0">
                <a:pos x="151" y="0"/>
              </a:cxn>
              <a:cxn ang="0">
                <a:pos x="0" y="303"/>
              </a:cxn>
            </a:cxnLst>
            <a:rect l="0" t="0" r="r" b="b"/>
            <a:pathLst>
              <a:path w="165" h="310">
                <a:moveTo>
                  <a:pt x="0" y="303"/>
                </a:moveTo>
                <a:lnTo>
                  <a:pt x="14" y="310"/>
                </a:lnTo>
                <a:lnTo>
                  <a:pt x="165" y="7"/>
                </a:lnTo>
                <a:lnTo>
                  <a:pt x="151" y="0"/>
                </a:lnTo>
                <a:lnTo>
                  <a:pt x="0" y="30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84" name="Freeform 148"/>
          <p:cNvSpPr>
            <a:spLocks/>
          </p:cNvSpPr>
          <p:nvPr/>
        </p:nvSpPr>
        <p:spPr bwMode="auto">
          <a:xfrm>
            <a:off x="5842000" y="5319713"/>
            <a:ext cx="22225" cy="22225"/>
          </a:xfrm>
          <a:custGeom>
            <a:avLst/>
            <a:gdLst/>
            <a:ahLst/>
            <a:cxnLst>
              <a:cxn ang="0">
                <a:pos x="14" y="7"/>
              </a:cxn>
              <a:cxn ang="0">
                <a:pos x="14" y="0"/>
              </a:cxn>
              <a:cxn ang="0">
                <a:pos x="0" y="7"/>
              </a:cxn>
              <a:cxn ang="0">
                <a:pos x="0" y="14"/>
              </a:cxn>
              <a:cxn ang="0">
                <a:pos x="14" y="7"/>
              </a:cxn>
            </a:cxnLst>
            <a:rect l="0" t="0" r="r" b="b"/>
            <a:pathLst>
              <a:path w="14" h="14">
                <a:moveTo>
                  <a:pt x="14" y="7"/>
                </a:moveTo>
                <a:lnTo>
                  <a:pt x="14" y="0"/>
                </a:lnTo>
                <a:lnTo>
                  <a:pt x="0" y="7"/>
                </a:lnTo>
                <a:lnTo>
                  <a:pt x="0" y="14"/>
                </a:lnTo>
                <a:lnTo>
                  <a:pt x="14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85" name="Freeform 149"/>
          <p:cNvSpPr>
            <a:spLocks/>
          </p:cNvSpPr>
          <p:nvPr/>
        </p:nvSpPr>
        <p:spPr bwMode="auto">
          <a:xfrm>
            <a:off x="6083300" y="5811838"/>
            <a:ext cx="33338" cy="22225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21" y="7"/>
              </a:cxn>
              <a:cxn ang="0">
                <a:pos x="7" y="14"/>
              </a:cxn>
              <a:cxn ang="0">
                <a:pos x="0" y="7"/>
              </a:cxn>
              <a:cxn ang="0">
                <a:pos x="14" y="0"/>
              </a:cxn>
            </a:cxnLst>
            <a:rect l="0" t="0" r="r" b="b"/>
            <a:pathLst>
              <a:path w="21" h="14">
                <a:moveTo>
                  <a:pt x="14" y="0"/>
                </a:moveTo>
                <a:lnTo>
                  <a:pt x="21" y="7"/>
                </a:lnTo>
                <a:lnTo>
                  <a:pt x="7" y="14"/>
                </a:lnTo>
                <a:lnTo>
                  <a:pt x="0" y="7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86" name="Freeform 150"/>
          <p:cNvSpPr>
            <a:spLocks/>
          </p:cNvSpPr>
          <p:nvPr/>
        </p:nvSpPr>
        <p:spPr bwMode="auto">
          <a:xfrm>
            <a:off x="5842000" y="5330825"/>
            <a:ext cx="263525" cy="492125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0" y="7"/>
              </a:cxn>
              <a:cxn ang="0">
                <a:pos x="152" y="310"/>
              </a:cxn>
              <a:cxn ang="0">
                <a:pos x="166" y="303"/>
              </a:cxn>
              <a:cxn ang="0">
                <a:pos x="14" y="0"/>
              </a:cxn>
            </a:cxnLst>
            <a:rect l="0" t="0" r="r" b="b"/>
            <a:pathLst>
              <a:path w="166" h="310">
                <a:moveTo>
                  <a:pt x="14" y="0"/>
                </a:moveTo>
                <a:lnTo>
                  <a:pt x="0" y="7"/>
                </a:lnTo>
                <a:lnTo>
                  <a:pt x="152" y="310"/>
                </a:lnTo>
                <a:lnTo>
                  <a:pt x="166" y="303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87" name="Rectangle 151"/>
          <p:cNvSpPr>
            <a:spLocks noChangeArrowheads="1"/>
          </p:cNvSpPr>
          <p:nvPr/>
        </p:nvSpPr>
        <p:spPr bwMode="auto">
          <a:xfrm>
            <a:off x="5492750" y="5691188"/>
            <a:ext cx="241300" cy="241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88" name="Rectangle 152"/>
          <p:cNvSpPr>
            <a:spLocks noChangeArrowheads="1"/>
          </p:cNvSpPr>
          <p:nvPr/>
        </p:nvSpPr>
        <p:spPr bwMode="auto">
          <a:xfrm>
            <a:off x="5492750" y="5691188"/>
            <a:ext cx="239713" cy="241300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89" name="Rectangle 153"/>
          <p:cNvSpPr>
            <a:spLocks noChangeArrowheads="1"/>
          </p:cNvSpPr>
          <p:nvPr/>
        </p:nvSpPr>
        <p:spPr bwMode="auto">
          <a:xfrm>
            <a:off x="5973763" y="5691188"/>
            <a:ext cx="241300" cy="241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90" name="Rectangle 154"/>
          <p:cNvSpPr>
            <a:spLocks noChangeArrowheads="1"/>
          </p:cNvSpPr>
          <p:nvPr/>
        </p:nvSpPr>
        <p:spPr bwMode="auto">
          <a:xfrm>
            <a:off x="5973763" y="5691188"/>
            <a:ext cx="239712" cy="241300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91" name="Oval 155"/>
          <p:cNvSpPr>
            <a:spLocks noChangeArrowheads="1"/>
          </p:cNvSpPr>
          <p:nvPr/>
        </p:nvSpPr>
        <p:spPr bwMode="auto">
          <a:xfrm>
            <a:off x="5678488" y="5156200"/>
            <a:ext cx="350837" cy="34925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92" name="Oval 156"/>
          <p:cNvSpPr>
            <a:spLocks noChangeArrowheads="1"/>
          </p:cNvSpPr>
          <p:nvPr/>
        </p:nvSpPr>
        <p:spPr bwMode="auto">
          <a:xfrm>
            <a:off x="5678488" y="5156200"/>
            <a:ext cx="349250" cy="349250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93" name="Rectangle 157"/>
          <p:cNvSpPr>
            <a:spLocks noChangeArrowheads="1"/>
          </p:cNvSpPr>
          <p:nvPr/>
        </p:nvSpPr>
        <p:spPr bwMode="auto">
          <a:xfrm>
            <a:off x="5754688" y="5254625"/>
            <a:ext cx="2952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pitchFamily="18" charset="0"/>
              </a:rPr>
              <a:t>48</a:t>
            </a:r>
            <a:endParaRPr lang="en-US"/>
          </a:p>
        </p:txBody>
      </p:sp>
      <p:sp>
        <p:nvSpPr>
          <p:cNvPr id="168094" name="Rectangle 158"/>
          <p:cNvSpPr>
            <a:spLocks noChangeArrowheads="1"/>
          </p:cNvSpPr>
          <p:nvPr/>
        </p:nvSpPr>
        <p:spPr bwMode="auto">
          <a:xfrm>
            <a:off x="4049713" y="4729163"/>
            <a:ext cx="239712" cy="241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95" name="Rectangle 159"/>
          <p:cNvSpPr>
            <a:spLocks noChangeArrowheads="1"/>
          </p:cNvSpPr>
          <p:nvPr/>
        </p:nvSpPr>
        <p:spPr bwMode="auto">
          <a:xfrm>
            <a:off x="4049713" y="4729163"/>
            <a:ext cx="239712" cy="239712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96" name="Rectangle 160"/>
          <p:cNvSpPr>
            <a:spLocks noChangeArrowheads="1"/>
          </p:cNvSpPr>
          <p:nvPr/>
        </p:nvSpPr>
        <p:spPr bwMode="auto">
          <a:xfrm>
            <a:off x="7581900" y="5221288"/>
            <a:ext cx="239713" cy="239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97" name="Rectangle 161"/>
          <p:cNvSpPr>
            <a:spLocks noChangeArrowheads="1"/>
          </p:cNvSpPr>
          <p:nvPr/>
        </p:nvSpPr>
        <p:spPr bwMode="auto">
          <a:xfrm>
            <a:off x="7581900" y="5221288"/>
            <a:ext cx="239713" cy="239712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98" name="Oval 162"/>
          <p:cNvSpPr>
            <a:spLocks noChangeArrowheads="1"/>
          </p:cNvSpPr>
          <p:nvPr/>
        </p:nvSpPr>
        <p:spPr bwMode="auto">
          <a:xfrm>
            <a:off x="7078663" y="4192588"/>
            <a:ext cx="360362" cy="36195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099" name="Oval 163"/>
          <p:cNvSpPr>
            <a:spLocks noChangeArrowheads="1"/>
          </p:cNvSpPr>
          <p:nvPr/>
        </p:nvSpPr>
        <p:spPr bwMode="auto">
          <a:xfrm>
            <a:off x="7078663" y="4194175"/>
            <a:ext cx="360362" cy="360363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100" name="Rectangle 164"/>
          <p:cNvSpPr>
            <a:spLocks noChangeArrowheads="1"/>
          </p:cNvSpPr>
          <p:nvPr/>
        </p:nvSpPr>
        <p:spPr bwMode="auto">
          <a:xfrm>
            <a:off x="7165975" y="4292600"/>
            <a:ext cx="2952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FF0000"/>
                </a:solidFill>
                <a:latin typeface="Times" pitchFamily="18" charset="0"/>
              </a:rPr>
              <a:t>62</a:t>
            </a:r>
            <a:endParaRPr lang="en-US"/>
          </a:p>
        </p:txBody>
      </p:sp>
      <p:sp>
        <p:nvSpPr>
          <p:cNvPr id="168101" name="Rectangle 165"/>
          <p:cNvSpPr>
            <a:spLocks noChangeArrowheads="1"/>
          </p:cNvSpPr>
          <p:nvPr/>
        </p:nvSpPr>
        <p:spPr bwMode="auto">
          <a:xfrm>
            <a:off x="4170363" y="4095750"/>
            <a:ext cx="1968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pitchFamily="18" charset="0"/>
              </a:rPr>
              <a:t>2</a:t>
            </a:r>
            <a:endParaRPr lang="en-US"/>
          </a:p>
        </p:txBody>
      </p:sp>
      <p:sp>
        <p:nvSpPr>
          <p:cNvPr id="168102" name="Rectangle 166"/>
          <p:cNvSpPr>
            <a:spLocks noChangeArrowheads="1"/>
          </p:cNvSpPr>
          <p:nvPr/>
        </p:nvSpPr>
        <p:spPr bwMode="auto">
          <a:xfrm>
            <a:off x="5602288" y="3646488"/>
            <a:ext cx="1968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pitchFamily="18" charset="0"/>
              </a:rPr>
              <a:t>4</a:t>
            </a:r>
            <a:endParaRPr lang="en-US"/>
          </a:p>
        </p:txBody>
      </p:sp>
      <p:sp>
        <p:nvSpPr>
          <p:cNvPr id="168103" name="Rectangle 167"/>
          <p:cNvSpPr>
            <a:spLocks noChangeArrowheads="1"/>
          </p:cNvSpPr>
          <p:nvPr/>
        </p:nvSpPr>
        <p:spPr bwMode="auto">
          <a:xfrm>
            <a:off x="5065713" y="4576763"/>
            <a:ext cx="1968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pitchFamily="18" charset="0"/>
              </a:rPr>
              <a:t>1</a:t>
            </a:r>
            <a:endParaRPr lang="en-US"/>
          </a:p>
        </p:txBody>
      </p:sp>
      <p:sp>
        <p:nvSpPr>
          <p:cNvPr id="168104" name="Rectangle 168"/>
          <p:cNvSpPr>
            <a:spLocks noChangeArrowheads="1"/>
          </p:cNvSpPr>
          <p:nvPr/>
        </p:nvSpPr>
        <p:spPr bwMode="auto">
          <a:xfrm>
            <a:off x="5602288" y="4937125"/>
            <a:ext cx="1968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pitchFamily="18" charset="0"/>
              </a:rPr>
              <a:t>1</a:t>
            </a:r>
            <a:endParaRPr lang="en-US"/>
          </a:p>
        </p:txBody>
      </p:sp>
      <p:sp>
        <p:nvSpPr>
          <p:cNvPr id="168105" name="Rectangle 169"/>
          <p:cNvSpPr>
            <a:spLocks noChangeArrowheads="1"/>
          </p:cNvSpPr>
          <p:nvPr/>
        </p:nvSpPr>
        <p:spPr bwMode="auto">
          <a:xfrm>
            <a:off x="6049963" y="4565650"/>
            <a:ext cx="1968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FF0000"/>
                </a:solidFill>
                <a:latin typeface="Times" pitchFamily="18" charset="0"/>
              </a:rPr>
              <a:t>2</a:t>
            </a:r>
            <a:endParaRPr lang="en-US"/>
          </a:p>
        </p:txBody>
      </p:sp>
      <p:sp>
        <p:nvSpPr>
          <p:cNvPr id="168106" name="Rectangle 170"/>
          <p:cNvSpPr>
            <a:spLocks noChangeArrowheads="1"/>
          </p:cNvSpPr>
          <p:nvPr/>
        </p:nvSpPr>
        <p:spPr bwMode="auto">
          <a:xfrm>
            <a:off x="8139113" y="4619625"/>
            <a:ext cx="1968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FF0000"/>
                </a:solidFill>
                <a:latin typeface="Times" pitchFamily="18" charset="0"/>
              </a:rPr>
              <a:t>2</a:t>
            </a:r>
            <a:endParaRPr lang="en-US"/>
          </a:p>
        </p:txBody>
      </p:sp>
      <p:sp>
        <p:nvSpPr>
          <p:cNvPr id="168107" name="Rectangle 171"/>
          <p:cNvSpPr>
            <a:spLocks noChangeArrowheads="1"/>
          </p:cNvSpPr>
          <p:nvPr/>
        </p:nvSpPr>
        <p:spPr bwMode="auto">
          <a:xfrm>
            <a:off x="6969125" y="4040188"/>
            <a:ext cx="1968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FF0000"/>
                </a:solidFill>
                <a:latin typeface="Times" pitchFamily="18" charset="0"/>
              </a:rPr>
              <a:t>3</a:t>
            </a:r>
            <a:endParaRPr lang="en-US"/>
          </a:p>
        </p:txBody>
      </p:sp>
      <p:sp>
        <p:nvSpPr>
          <p:cNvPr id="168108" name="Rectangle 172"/>
          <p:cNvSpPr>
            <a:spLocks noChangeArrowheads="1"/>
          </p:cNvSpPr>
          <p:nvPr/>
        </p:nvSpPr>
        <p:spPr bwMode="auto">
          <a:xfrm>
            <a:off x="8674100" y="4992688"/>
            <a:ext cx="1968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pitchFamily="18" charset="0"/>
              </a:rPr>
              <a:t>1</a:t>
            </a:r>
            <a:endParaRPr lang="en-US"/>
          </a:p>
        </p:txBody>
      </p:sp>
      <p:sp>
        <p:nvSpPr>
          <p:cNvPr id="168109" name="Freeform 173"/>
          <p:cNvSpPr>
            <a:spLocks/>
          </p:cNvSpPr>
          <p:nvPr/>
        </p:nvSpPr>
        <p:spPr bwMode="auto">
          <a:xfrm>
            <a:off x="6553200" y="5800725"/>
            <a:ext cx="22225" cy="22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"/>
              </a:cxn>
              <a:cxn ang="0">
                <a:pos x="14" y="14"/>
              </a:cxn>
              <a:cxn ang="0">
                <a:pos x="14" y="7"/>
              </a:cxn>
              <a:cxn ang="0">
                <a:pos x="0" y="0"/>
              </a:cxn>
            </a:cxnLst>
            <a:rect l="0" t="0" r="r" b="b"/>
            <a:pathLst>
              <a:path w="14" h="14">
                <a:moveTo>
                  <a:pt x="0" y="0"/>
                </a:moveTo>
                <a:lnTo>
                  <a:pt x="0" y="7"/>
                </a:lnTo>
                <a:lnTo>
                  <a:pt x="14" y="14"/>
                </a:lnTo>
                <a:lnTo>
                  <a:pt x="14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110" name="Freeform 174"/>
          <p:cNvSpPr>
            <a:spLocks/>
          </p:cNvSpPr>
          <p:nvPr/>
        </p:nvSpPr>
        <p:spPr bwMode="auto">
          <a:xfrm>
            <a:off x="6794500" y="5308600"/>
            <a:ext cx="31750" cy="22225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7" y="0"/>
              </a:cxn>
              <a:cxn ang="0">
                <a:pos x="20" y="7"/>
              </a:cxn>
              <a:cxn ang="0">
                <a:pos x="13" y="14"/>
              </a:cxn>
              <a:cxn ang="0">
                <a:pos x="0" y="7"/>
              </a:cxn>
            </a:cxnLst>
            <a:rect l="0" t="0" r="r" b="b"/>
            <a:pathLst>
              <a:path w="20" h="14">
                <a:moveTo>
                  <a:pt x="0" y="7"/>
                </a:moveTo>
                <a:lnTo>
                  <a:pt x="7" y="0"/>
                </a:lnTo>
                <a:lnTo>
                  <a:pt x="20" y="7"/>
                </a:lnTo>
                <a:lnTo>
                  <a:pt x="13" y="14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111" name="Freeform 175"/>
          <p:cNvSpPr>
            <a:spLocks/>
          </p:cNvSpPr>
          <p:nvPr/>
        </p:nvSpPr>
        <p:spPr bwMode="auto">
          <a:xfrm>
            <a:off x="6553200" y="5319713"/>
            <a:ext cx="261938" cy="492125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14" y="310"/>
              </a:cxn>
              <a:cxn ang="0">
                <a:pos x="165" y="7"/>
              </a:cxn>
              <a:cxn ang="0">
                <a:pos x="152" y="0"/>
              </a:cxn>
              <a:cxn ang="0">
                <a:pos x="0" y="303"/>
              </a:cxn>
            </a:cxnLst>
            <a:rect l="0" t="0" r="r" b="b"/>
            <a:pathLst>
              <a:path w="165" h="310">
                <a:moveTo>
                  <a:pt x="0" y="303"/>
                </a:moveTo>
                <a:lnTo>
                  <a:pt x="14" y="310"/>
                </a:lnTo>
                <a:lnTo>
                  <a:pt x="165" y="7"/>
                </a:lnTo>
                <a:lnTo>
                  <a:pt x="152" y="0"/>
                </a:lnTo>
                <a:lnTo>
                  <a:pt x="0" y="30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112" name="Freeform 176"/>
          <p:cNvSpPr>
            <a:spLocks/>
          </p:cNvSpPr>
          <p:nvPr/>
        </p:nvSpPr>
        <p:spPr bwMode="auto">
          <a:xfrm>
            <a:off x="6794500" y="5308600"/>
            <a:ext cx="20638" cy="22225"/>
          </a:xfrm>
          <a:custGeom>
            <a:avLst/>
            <a:gdLst/>
            <a:ahLst/>
            <a:cxnLst>
              <a:cxn ang="0">
                <a:pos x="13" y="7"/>
              </a:cxn>
              <a:cxn ang="0">
                <a:pos x="13" y="0"/>
              </a:cxn>
              <a:cxn ang="0">
                <a:pos x="0" y="7"/>
              </a:cxn>
              <a:cxn ang="0">
                <a:pos x="0" y="14"/>
              </a:cxn>
              <a:cxn ang="0">
                <a:pos x="13" y="7"/>
              </a:cxn>
            </a:cxnLst>
            <a:rect l="0" t="0" r="r" b="b"/>
            <a:pathLst>
              <a:path w="13" h="14">
                <a:moveTo>
                  <a:pt x="13" y="7"/>
                </a:moveTo>
                <a:lnTo>
                  <a:pt x="13" y="0"/>
                </a:lnTo>
                <a:lnTo>
                  <a:pt x="0" y="7"/>
                </a:lnTo>
                <a:lnTo>
                  <a:pt x="0" y="14"/>
                </a:lnTo>
                <a:lnTo>
                  <a:pt x="13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113" name="Freeform 177"/>
          <p:cNvSpPr>
            <a:spLocks/>
          </p:cNvSpPr>
          <p:nvPr/>
        </p:nvSpPr>
        <p:spPr bwMode="auto">
          <a:xfrm>
            <a:off x="7023100" y="5800725"/>
            <a:ext cx="33338" cy="22225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21" y="7"/>
              </a:cxn>
              <a:cxn ang="0">
                <a:pos x="7" y="14"/>
              </a:cxn>
              <a:cxn ang="0">
                <a:pos x="0" y="7"/>
              </a:cxn>
              <a:cxn ang="0">
                <a:pos x="14" y="0"/>
              </a:cxn>
            </a:cxnLst>
            <a:rect l="0" t="0" r="r" b="b"/>
            <a:pathLst>
              <a:path w="21" h="14">
                <a:moveTo>
                  <a:pt x="14" y="0"/>
                </a:moveTo>
                <a:lnTo>
                  <a:pt x="21" y="7"/>
                </a:lnTo>
                <a:lnTo>
                  <a:pt x="7" y="14"/>
                </a:lnTo>
                <a:lnTo>
                  <a:pt x="0" y="7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114" name="Freeform 178"/>
          <p:cNvSpPr>
            <a:spLocks/>
          </p:cNvSpPr>
          <p:nvPr/>
        </p:nvSpPr>
        <p:spPr bwMode="auto">
          <a:xfrm>
            <a:off x="6794500" y="5319713"/>
            <a:ext cx="250825" cy="492125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0" y="7"/>
              </a:cxn>
              <a:cxn ang="0">
                <a:pos x="144" y="310"/>
              </a:cxn>
              <a:cxn ang="0">
                <a:pos x="158" y="303"/>
              </a:cxn>
              <a:cxn ang="0">
                <a:pos x="13" y="0"/>
              </a:cxn>
            </a:cxnLst>
            <a:rect l="0" t="0" r="r" b="b"/>
            <a:pathLst>
              <a:path w="158" h="310">
                <a:moveTo>
                  <a:pt x="13" y="0"/>
                </a:moveTo>
                <a:lnTo>
                  <a:pt x="0" y="7"/>
                </a:lnTo>
                <a:lnTo>
                  <a:pt x="144" y="310"/>
                </a:lnTo>
                <a:lnTo>
                  <a:pt x="158" y="303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115" name="Rectangle 179"/>
          <p:cNvSpPr>
            <a:spLocks noChangeArrowheads="1"/>
          </p:cNvSpPr>
          <p:nvPr/>
        </p:nvSpPr>
        <p:spPr bwMode="auto">
          <a:xfrm>
            <a:off x="6443663" y="5680075"/>
            <a:ext cx="241300" cy="241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116" name="Rectangle 180"/>
          <p:cNvSpPr>
            <a:spLocks noChangeArrowheads="1"/>
          </p:cNvSpPr>
          <p:nvPr/>
        </p:nvSpPr>
        <p:spPr bwMode="auto">
          <a:xfrm>
            <a:off x="6443663" y="5680075"/>
            <a:ext cx="241300" cy="241300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117" name="Rectangle 181"/>
          <p:cNvSpPr>
            <a:spLocks noChangeArrowheads="1"/>
          </p:cNvSpPr>
          <p:nvPr/>
        </p:nvSpPr>
        <p:spPr bwMode="auto">
          <a:xfrm>
            <a:off x="6924675" y="5680075"/>
            <a:ext cx="241300" cy="241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118" name="Rectangle 182"/>
          <p:cNvSpPr>
            <a:spLocks noChangeArrowheads="1"/>
          </p:cNvSpPr>
          <p:nvPr/>
        </p:nvSpPr>
        <p:spPr bwMode="auto">
          <a:xfrm>
            <a:off x="6924675" y="5680075"/>
            <a:ext cx="241300" cy="241300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119" name="Oval 183"/>
          <p:cNvSpPr>
            <a:spLocks noChangeArrowheads="1"/>
          </p:cNvSpPr>
          <p:nvPr/>
        </p:nvSpPr>
        <p:spPr bwMode="auto">
          <a:xfrm>
            <a:off x="6618288" y="5145088"/>
            <a:ext cx="361950" cy="360362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120" name="Oval 184"/>
          <p:cNvSpPr>
            <a:spLocks noChangeArrowheads="1"/>
          </p:cNvSpPr>
          <p:nvPr/>
        </p:nvSpPr>
        <p:spPr bwMode="auto">
          <a:xfrm>
            <a:off x="6619875" y="5145088"/>
            <a:ext cx="360363" cy="360362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121" name="Rectangle 185"/>
          <p:cNvSpPr>
            <a:spLocks noChangeArrowheads="1"/>
          </p:cNvSpPr>
          <p:nvPr/>
        </p:nvSpPr>
        <p:spPr bwMode="auto">
          <a:xfrm>
            <a:off x="6707188" y="5243513"/>
            <a:ext cx="2952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pitchFamily="18" charset="0"/>
              </a:rPr>
              <a:t>54</a:t>
            </a:r>
            <a:endParaRPr lang="en-US"/>
          </a:p>
        </p:txBody>
      </p:sp>
      <p:sp>
        <p:nvSpPr>
          <p:cNvPr id="168122" name="Rectangle 186"/>
          <p:cNvSpPr>
            <a:spLocks noChangeArrowheads="1"/>
          </p:cNvSpPr>
          <p:nvPr/>
        </p:nvSpPr>
        <p:spPr bwMode="auto">
          <a:xfrm>
            <a:off x="6969125" y="4981575"/>
            <a:ext cx="1968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pitchFamily="18" charset="0"/>
              </a:rPr>
              <a:t>1</a:t>
            </a:r>
            <a:endParaRPr lang="en-US"/>
          </a:p>
        </p:txBody>
      </p:sp>
      <p:sp>
        <p:nvSpPr>
          <p:cNvPr id="168123" name="Rectangle 187"/>
          <p:cNvSpPr>
            <a:spLocks noChangeArrowheads="1"/>
          </p:cNvSpPr>
          <p:nvPr/>
        </p:nvSpPr>
        <p:spPr bwMode="auto">
          <a:xfrm>
            <a:off x="5810250" y="6161088"/>
            <a:ext cx="2508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rgbClr val="000000"/>
                </a:solidFill>
                <a:latin typeface="Times" pitchFamily="18" charset="0"/>
              </a:rPr>
              <a:t>T</a:t>
            </a:r>
            <a:endParaRPr lang="en-US"/>
          </a:p>
        </p:txBody>
      </p:sp>
      <p:sp>
        <p:nvSpPr>
          <p:cNvPr id="168124" name="Rectangle 188"/>
          <p:cNvSpPr>
            <a:spLocks noChangeArrowheads="1"/>
          </p:cNvSpPr>
          <p:nvPr/>
        </p:nvSpPr>
        <p:spPr bwMode="auto">
          <a:xfrm>
            <a:off x="5940425" y="6249988"/>
            <a:ext cx="2190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" pitchFamily="18" charset="0"/>
              </a:rPr>
              <a:t>0</a:t>
            </a:r>
            <a:endParaRPr lang="en-US"/>
          </a:p>
        </p:txBody>
      </p:sp>
      <p:grpSp>
        <p:nvGrpSpPr>
          <p:cNvPr id="168125" name="Group 189"/>
          <p:cNvGrpSpPr>
            <a:grpSpLocks/>
          </p:cNvGrpSpPr>
          <p:nvPr/>
        </p:nvGrpSpPr>
        <p:grpSpPr bwMode="auto">
          <a:xfrm>
            <a:off x="6761163" y="6161088"/>
            <a:ext cx="361950" cy="361950"/>
            <a:chOff x="4259" y="3881"/>
            <a:chExt cx="228" cy="228"/>
          </a:xfrm>
        </p:grpSpPr>
        <p:sp>
          <p:nvSpPr>
            <p:cNvPr id="168126" name="Rectangle 190"/>
            <p:cNvSpPr>
              <a:spLocks noChangeArrowheads="1"/>
            </p:cNvSpPr>
            <p:nvPr/>
          </p:nvSpPr>
          <p:spPr bwMode="auto">
            <a:xfrm>
              <a:off x="4259" y="3881"/>
              <a:ext cx="158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rgbClr val="000000"/>
                  </a:solidFill>
                  <a:latin typeface="Times" pitchFamily="18" charset="0"/>
                </a:rPr>
                <a:t>T</a:t>
              </a:r>
              <a:endParaRPr lang="en-US"/>
            </a:p>
          </p:txBody>
        </p:sp>
        <p:sp>
          <p:nvSpPr>
            <p:cNvPr id="168127" name="Rectangle 191"/>
            <p:cNvSpPr>
              <a:spLocks noChangeArrowheads="1"/>
            </p:cNvSpPr>
            <p:nvPr/>
          </p:nvSpPr>
          <p:spPr bwMode="auto">
            <a:xfrm>
              <a:off x="4349" y="3937"/>
              <a:ext cx="138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Times" pitchFamily="18" charset="0"/>
                </a:rPr>
                <a:t>1</a:t>
              </a:r>
              <a:endParaRPr lang="en-US"/>
            </a:p>
          </p:txBody>
        </p:sp>
      </p:grpSp>
      <p:sp>
        <p:nvSpPr>
          <p:cNvPr id="168128" name="Rectangle 192"/>
          <p:cNvSpPr>
            <a:spLocks noChangeArrowheads="1"/>
          </p:cNvSpPr>
          <p:nvPr/>
        </p:nvSpPr>
        <p:spPr bwMode="auto">
          <a:xfrm>
            <a:off x="7613650" y="5626100"/>
            <a:ext cx="2508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rgbClr val="000000"/>
                </a:solidFill>
                <a:latin typeface="Times" pitchFamily="18" charset="0"/>
              </a:rPr>
              <a:t>T</a:t>
            </a:r>
            <a:endParaRPr lang="en-US"/>
          </a:p>
        </p:txBody>
      </p:sp>
      <p:sp>
        <p:nvSpPr>
          <p:cNvPr id="168129" name="Rectangle 193"/>
          <p:cNvSpPr>
            <a:spLocks noChangeArrowheads="1"/>
          </p:cNvSpPr>
          <p:nvPr/>
        </p:nvSpPr>
        <p:spPr bwMode="auto">
          <a:xfrm>
            <a:off x="7756525" y="5713413"/>
            <a:ext cx="2190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" pitchFamily="18" charset="0"/>
              </a:rPr>
              <a:t>2</a:t>
            </a:r>
            <a:endParaRPr lang="en-US"/>
          </a:p>
        </p:txBody>
      </p:sp>
      <p:sp>
        <p:nvSpPr>
          <p:cNvPr id="168130" name="Rectangle 194"/>
          <p:cNvSpPr>
            <a:spLocks noChangeArrowheads="1"/>
          </p:cNvSpPr>
          <p:nvPr/>
        </p:nvSpPr>
        <p:spPr bwMode="auto">
          <a:xfrm>
            <a:off x="8313738" y="6161088"/>
            <a:ext cx="2508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rgbClr val="000000"/>
                </a:solidFill>
                <a:latin typeface="Times" pitchFamily="18" charset="0"/>
              </a:rPr>
              <a:t>T</a:t>
            </a:r>
            <a:endParaRPr lang="en-US"/>
          </a:p>
        </p:txBody>
      </p:sp>
      <p:sp>
        <p:nvSpPr>
          <p:cNvPr id="168131" name="Rectangle 195"/>
          <p:cNvSpPr>
            <a:spLocks noChangeArrowheads="1"/>
          </p:cNvSpPr>
          <p:nvPr/>
        </p:nvSpPr>
        <p:spPr bwMode="auto">
          <a:xfrm>
            <a:off x="8445500" y="6249988"/>
            <a:ext cx="2190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" pitchFamily="18" charset="0"/>
              </a:rPr>
              <a:t>3</a:t>
            </a:r>
            <a:endParaRPr lang="en-US"/>
          </a:p>
        </p:txBody>
      </p:sp>
      <p:sp>
        <p:nvSpPr>
          <p:cNvPr id="168132" name="Rectangle 196"/>
          <p:cNvSpPr>
            <a:spLocks noChangeArrowheads="1"/>
          </p:cNvSpPr>
          <p:nvPr/>
        </p:nvSpPr>
        <p:spPr bwMode="auto">
          <a:xfrm>
            <a:off x="7439025" y="3975100"/>
            <a:ext cx="23018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rgbClr val="FF0000"/>
                </a:solidFill>
                <a:latin typeface="Times" pitchFamily="18" charset="0"/>
              </a:rPr>
              <a:t>x</a:t>
            </a:r>
            <a:endParaRPr lang="en-US"/>
          </a:p>
        </p:txBody>
      </p:sp>
      <p:sp>
        <p:nvSpPr>
          <p:cNvPr id="168133" name="Rectangle 197"/>
          <p:cNvSpPr>
            <a:spLocks noChangeArrowheads="1"/>
          </p:cNvSpPr>
          <p:nvPr/>
        </p:nvSpPr>
        <p:spPr bwMode="auto">
          <a:xfrm>
            <a:off x="6465888" y="4400550"/>
            <a:ext cx="230187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rgbClr val="FF0000"/>
                </a:solidFill>
                <a:latin typeface="Times" pitchFamily="18" charset="0"/>
              </a:rPr>
              <a:t>y</a:t>
            </a:r>
            <a:endParaRPr lang="en-US"/>
          </a:p>
        </p:txBody>
      </p:sp>
      <p:sp>
        <p:nvSpPr>
          <p:cNvPr id="168134" name="Rectangle 198"/>
          <p:cNvSpPr>
            <a:spLocks noChangeArrowheads="1"/>
          </p:cNvSpPr>
          <p:nvPr/>
        </p:nvSpPr>
        <p:spPr bwMode="auto">
          <a:xfrm>
            <a:off x="7843838" y="4346575"/>
            <a:ext cx="21907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rgbClr val="FF0000"/>
                </a:solidFill>
                <a:latin typeface="Times" pitchFamily="18" charset="0"/>
              </a:rPr>
              <a:t>z</a:t>
            </a:r>
            <a:endParaRPr lang="en-US"/>
          </a:p>
        </p:txBody>
      </p:sp>
      <p:sp>
        <p:nvSpPr>
          <p:cNvPr id="168135" name="Text Box 199"/>
          <p:cNvSpPr txBox="1">
            <a:spLocks noChangeArrowheads="1"/>
          </p:cNvSpPr>
          <p:nvPr/>
        </p:nvSpPr>
        <p:spPr bwMode="auto">
          <a:xfrm>
            <a:off x="762000" y="3124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24A63E"/>
                </a:solidFill>
                <a:latin typeface="Times New Roman" pitchFamily="18" charset="0"/>
              </a:rPr>
              <a:t>unbalanced...</a:t>
            </a:r>
          </a:p>
        </p:txBody>
      </p:sp>
      <p:sp>
        <p:nvSpPr>
          <p:cNvPr id="168136" name="Text Box 200"/>
          <p:cNvSpPr txBox="1">
            <a:spLocks noChangeArrowheads="1"/>
          </p:cNvSpPr>
          <p:nvPr/>
        </p:nvSpPr>
        <p:spPr bwMode="auto">
          <a:xfrm>
            <a:off x="2514600" y="5105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24A63E"/>
                </a:solidFill>
                <a:latin typeface="Times New Roman" pitchFamily="18" charset="0"/>
              </a:rPr>
              <a:t>...balanced</a:t>
            </a:r>
          </a:p>
        </p:txBody>
      </p:sp>
      <p:pic>
        <p:nvPicPr>
          <p:cNvPr id="168137" name="Picture 2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865563"/>
            <a:ext cx="2819400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68138" name="Group 202"/>
          <p:cNvGrpSpPr>
            <a:grpSpLocks/>
          </p:cNvGrpSpPr>
          <p:nvPr/>
        </p:nvGrpSpPr>
        <p:grpSpPr bwMode="auto">
          <a:xfrm>
            <a:off x="3714750" y="3705225"/>
            <a:ext cx="246063" cy="333375"/>
            <a:chOff x="4295" y="3881"/>
            <a:chExt cx="155" cy="210"/>
          </a:xfrm>
        </p:grpSpPr>
        <p:sp>
          <p:nvSpPr>
            <p:cNvPr id="168139" name="Rectangle 203"/>
            <p:cNvSpPr>
              <a:spLocks noChangeArrowheads="1"/>
            </p:cNvSpPr>
            <p:nvPr/>
          </p:nvSpPr>
          <p:spPr bwMode="auto">
            <a:xfrm>
              <a:off x="4295" y="3881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rgbClr val="000000"/>
                  </a:solidFill>
                  <a:latin typeface="Times" pitchFamily="18" charset="0"/>
                </a:rPr>
                <a:t>T</a:t>
              </a:r>
              <a:endParaRPr lang="en-US"/>
            </a:p>
          </p:txBody>
        </p:sp>
        <p:sp>
          <p:nvSpPr>
            <p:cNvPr id="168140" name="Rectangle 204"/>
            <p:cNvSpPr>
              <a:spLocks noChangeArrowheads="1"/>
            </p:cNvSpPr>
            <p:nvPr/>
          </p:nvSpPr>
          <p:spPr bwMode="auto">
            <a:xfrm>
              <a:off x="4386" y="3937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Times" pitchFamily="18" charset="0"/>
                </a:rPr>
                <a:t>1</a:t>
              </a:r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FBCE-1577-49CC-9407-7E554F90AE6A}" type="slidenum">
              <a:rPr lang="en-US"/>
              <a:pPr/>
              <a:t>14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934200" cy="1143000"/>
          </a:xfrm>
        </p:spPr>
        <p:txBody>
          <a:bodyPr/>
          <a:lstStyle/>
          <a:p>
            <a:r>
              <a:rPr lang="en-US" altLang="en-US"/>
              <a:t>Restructuring 				(as Single Rotations)</a:t>
            </a:r>
          </a:p>
        </p:txBody>
      </p:sp>
      <p:sp>
        <p:nvSpPr>
          <p:cNvPr id="168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8382000" cy="9144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altLang="en-US" sz="2400"/>
              <a:t>Single Rotations:</a:t>
            </a:r>
            <a:endParaRPr lang="en-US" altLang="en-US" sz="2800"/>
          </a:p>
        </p:txBody>
      </p:sp>
      <p:pic>
        <p:nvPicPr>
          <p:cNvPr id="16896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2057400"/>
            <a:ext cx="6400800" cy="2209800"/>
          </a:xfrm>
          <a:noFill/>
          <a:ln/>
        </p:spPr>
      </p:pic>
      <p:pic>
        <p:nvPicPr>
          <p:cNvPr id="1689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495800"/>
            <a:ext cx="6413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2C1E-89AC-41F6-9FFD-93F51972DD7A}" type="slidenum">
              <a:rPr lang="en-US"/>
              <a:pPr/>
              <a:t>15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Restructuring 					(as Double Rotations)</a:t>
            </a:r>
          </a:p>
        </p:txBody>
      </p:sp>
      <p:sp>
        <p:nvSpPr>
          <p:cNvPr id="169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3810000" cy="609600"/>
          </a:xfrm>
        </p:spPr>
        <p:txBody>
          <a:bodyPr/>
          <a:lstStyle/>
          <a:p>
            <a:r>
              <a:rPr lang="en-US" altLang="en-US" sz="2400"/>
              <a:t>double rotations:</a:t>
            </a:r>
            <a:endParaRPr lang="en-US" altLang="en-US" sz="2800"/>
          </a:p>
        </p:txBody>
      </p:sp>
      <p:pic>
        <p:nvPicPr>
          <p:cNvPr id="16998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2133600"/>
            <a:ext cx="6477000" cy="2209800"/>
          </a:xfrm>
          <a:noFill/>
          <a:ln/>
        </p:spPr>
      </p:pic>
      <p:pic>
        <p:nvPicPr>
          <p:cNvPr id="1699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191000"/>
            <a:ext cx="64389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15F1-4705-4872-AA77-CB0740DC496B}" type="slidenum">
              <a:rPr lang="en-US"/>
              <a:pPr/>
              <a:t>16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altLang="en-US"/>
              <a:t>Removal in an AVL Tree</a:t>
            </a:r>
          </a:p>
        </p:txBody>
      </p:sp>
      <p:sp>
        <p:nvSpPr>
          <p:cNvPr id="1710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7924800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Removal begins as in a binary search tree, which means the node removed will become an empty external node. Its parent, w, may cause an imbalance.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Example: </a:t>
            </a:r>
          </a:p>
        </p:txBody>
      </p:sp>
      <p:grpSp>
        <p:nvGrpSpPr>
          <p:cNvPr id="171012" name="Group 4"/>
          <p:cNvGrpSpPr>
            <a:grpSpLocks/>
          </p:cNvGrpSpPr>
          <p:nvPr/>
        </p:nvGrpSpPr>
        <p:grpSpPr bwMode="auto">
          <a:xfrm>
            <a:off x="2147888" y="2927350"/>
            <a:ext cx="2743200" cy="2755900"/>
            <a:chOff x="2112" y="1824"/>
            <a:chExt cx="1728" cy="1736"/>
          </a:xfrm>
        </p:grpSpPr>
        <p:sp>
          <p:nvSpPr>
            <p:cNvPr id="171013" name="Oval 5"/>
            <p:cNvSpPr>
              <a:spLocks noChangeArrowheads="1"/>
            </p:cNvSpPr>
            <p:nvPr/>
          </p:nvSpPr>
          <p:spPr bwMode="auto">
            <a:xfrm>
              <a:off x="2686" y="1824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44</a:t>
              </a:r>
            </a:p>
          </p:txBody>
        </p:sp>
        <p:sp>
          <p:nvSpPr>
            <p:cNvPr id="171014" name="Oval 6"/>
            <p:cNvSpPr>
              <a:spLocks noChangeArrowheads="1"/>
            </p:cNvSpPr>
            <p:nvPr/>
          </p:nvSpPr>
          <p:spPr bwMode="auto">
            <a:xfrm>
              <a:off x="2164" y="220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17</a:t>
              </a:r>
            </a:p>
          </p:txBody>
        </p:sp>
        <p:sp>
          <p:nvSpPr>
            <p:cNvPr id="171015" name="Oval 7"/>
            <p:cNvSpPr>
              <a:spLocks noChangeArrowheads="1"/>
            </p:cNvSpPr>
            <p:nvPr/>
          </p:nvSpPr>
          <p:spPr bwMode="auto">
            <a:xfrm>
              <a:off x="3416" y="2640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78</a:t>
              </a:r>
            </a:p>
          </p:txBody>
        </p:sp>
        <p:sp>
          <p:nvSpPr>
            <p:cNvPr id="171016" name="Oval 8"/>
            <p:cNvSpPr>
              <a:spLocks noChangeArrowheads="1"/>
            </p:cNvSpPr>
            <p:nvPr/>
          </p:nvSpPr>
          <p:spPr bwMode="auto">
            <a:xfrm>
              <a:off x="2296" y="2640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32</a:t>
              </a:r>
            </a:p>
          </p:txBody>
        </p:sp>
        <p:sp>
          <p:nvSpPr>
            <p:cNvPr id="171017" name="Oval 9"/>
            <p:cNvSpPr>
              <a:spLocks noChangeArrowheads="1"/>
            </p:cNvSpPr>
            <p:nvPr/>
          </p:nvSpPr>
          <p:spPr bwMode="auto">
            <a:xfrm>
              <a:off x="2908" y="2640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50</a:t>
              </a:r>
            </a:p>
          </p:txBody>
        </p:sp>
        <p:sp>
          <p:nvSpPr>
            <p:cNvPr id="171018" name="Oval 10"/>
            <p:cNvSpPr>
              <a:spLocks noChangeArrowheads="1"/>
            </p:cNvSpPr>
            <p:nvPr/>
          </p:nvSpPr>
          <p:spPr bwMode="auto">
            <a:xfrm>
              <a:off x="3544" y="3064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88</a:t>
              </a:r>
            </a:p>
          </p:txBody>
        </p:sp>
        <p:sp>
          <p:nvSpPr>
            <p:cNvPr id="171019" name="Oval 11"/>
            <p:cNvSpPr>
              <a:spLocks noChangeArrowheads="1"/>
            </p:cNvSpPr>
            <p:nvPr/>
          </p:nvSpPr>
          <p:spPr bwMode="auto">
            <a:xfrm>
              <a:off x="2686" y="3072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48</a:t>
              </a:r>
            </a:p>
          </p:txBody>
        </p:sp>
        <p:sp>
          <p:nvSpPr>
            <p:cNvPr id="171020" name="Oval 12"/>
            <p:cNvSpPr>
              <a:spLocks noChangeArrowheads="1"/>
            </p:cNvSpPr>
            <p:nvPr/>
          </p:nvSpPr>
          <p:spPr bwMode="auto">
            <a:xfrm>
              <a:off x="3166" y="220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62</a:t>
              </a:r>
            </a:p>
          </p:txBody>
        </p:sp>
        <p:sp>
          <p:nvSpPr>
            <p:cNvPr id="171021" name="Rectangle 13"/>
            <p:cNvSpPr>
              <a:spLocks noChangeArrowheads="1"/>
            </p:cNvSpPr>
            <p:nvPr/>
          </p:nvSpPr>
          <p:spPr bwMode="auto">
            <a:xfrm>
              <a:off x="2112" y="260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1022" name="Rectangle 14"/>
            <p:cNvSpPr>
              <a:spLocks noChangeArrowheads="1"/>
            </p:cNvSpPr>
            <p:nvPr/>
          </p:nvSpPr>
          <p:spPr bwMode="auto">
            <a:xfrm>
              <a:off x="2304" y="303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1023" name="Rectangle 15"/>
            <p:cNvSpPr>
              <a:spLocks noChangeArrowheads="1"/>
            </p:cNvSpPr>
            <p:nvPr/>
          </p:nvSpPr>
          <p:spPr bwMode="auto">
            <a:xfrm>
              <a:off x="2496" y="303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1024" name="Rectangle 16"/>
            <p:cNvSpPr>
              <a:spLocks noChangeArrowheads="1"/>
            </p:cNvSpPr>
            <p:nvPr/>
          </p:nvSpPr>
          <p:spPr bwMode="auto">
            <a:xfrm>
              <a:off x="2688" y="346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1025" name="Rectangle 17"/>
            <p:cNvSpPr>
              <a:spLocks noChangeArrowheads="1"/>
            </p:cNvSpPr>
            <p:nvPr/>
          </p:nvSpPr>
          <p:spPr bwMode="auto">
            <a:xfrm>
              <a:off x="2880" y="346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1026" name="Rectangle 18"/>
            <p:cNvSpPr>
              <a:spLocks noChangeArrowheads="1"/>
            </p:cNvSpPr>
            <p:nvPr/>
          </p:nvSpPr>
          <p:spPr bwMode="auto">
            <a:xfrm>
              <a:off x="3360" y="307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1027" name="Rectangle 19"/>
            <p:cNvSpPr>
              <a:spLocks noChangeArrowheads="1"/>
            </p:cNvSpPr>
            <p:nvPr/>
          </p:nvSpPr>
          <p:spPr bwMode="auto">
            <a:xfrm>
              <a:off x="3552" y="34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1028" name="Rectangle 20"/>
            <p:cNvSpPr>
              <a:spLocks noChangeArrowheads="1"/>
            </p:cNvSpPr>
            <p:nvPr/>
          </p:nvSpPr>
          <p:spPr bwMode="auto">
            <a:xfrm>
              <a:off x="3744" y="34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171029" name="AutoShape 21"/>
            <p:cNvCxnSpPr>
              <a:cxnSpLocks noChangeShapeType="1"/>
              <a:stCxn id="171013" idx="4"/>
              <a:endCxn id="171014" idx="0"/>
            </p:cNvCxnSpPr>
            <p:nvPr/>
          </p:nvCxnSpPr>
          <p:spPr bwMode="auto">
            <a:xfrm flipH="1">
              <a:off x="2305" y="2078"/>
              <a:ext cx="522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71030" name="AutoShape 22"/>
            <p:cNvCxnSpPr>
              <a:cxnSpLocks noChangeShapeType="1"/>
              <a:stCxn id="171014" idx="4"/>
              <a:endCxn id="171021" idx="0"/>
            </p:cNvCxnSpPr>
            <p:nvPr/>
          </p:nvCxnSpPr>
          <p:spPr bwMode="auto">
            <a:xfrm flipH="1">
              <a:off x="2160" y="2462"/>
              <a:ext cx="14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71031" name="AutoShape 23"/>
            <p:cNvCxnSpPr>
              <a:cxnSpLocks noChangeShapeType="1"/>
              <a:stCxn id="171014" idx="4"/>
              <a:endCxn id="171016" idx="0"/>
            </p:cNvCxnSpPr>
            <p:nvPr/>
          </p:nvCxnSpPr>
          <p:spPr bwMode="auto">
            <a:xfrm>
              <a:off x="2305" y="2462"/>
              <a:ext cx="13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71032" name="AutoShape 24"/>
            <p:cNvCxnSpPr>
              <a:cxnSpLocks noChangeShapeType="1"/>
              <a:stCxn id="171013" idx="4"/>
              <a:endCxn id="171020" idx="0"/>
            </p:cNvCxnSpPr>
            <p:nvPr/>
          </p:nvCxnSpPr>
          <p:spPr bwMode="auto">
            <a:xfrm>
              <a:off x="2827" y="2078"/>
              <a:ext cx="480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71033" name="AutoShape 25"/>
            <p:cNvCxnSpPr>
              <a:cxnSpLocks noChangeShapeType="1"/>
              <a:stCxn id="171015" idx="0"/>
              <a:endCxn id="171020" idx="4"/>
            </p:cNvCxnSpPr>
            <p:nvPr/>
          </p:nvCxnSpPr>
          <p:spPr bwMode="auto">
            <a:xfrm flipH="1" flipV="1">
              <a:off x="3307" y="2462"/>
              <a:ext cx="250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71034" name="AutoShape 26"/>
            <p:cNvCxnSpPr>
              <a:cxnSpLocks noChangeShapeType="1"/>
              <a:stCxn id="171015" idx="4"/>
              <a:endCxn id="171018" idx="0"/>
            </p:cNvCxnSpPr>
            <p:nvPr/>
          </p:nvCxnSpPr>
          <p:spPr bwMode="auto">
            <a:xfrm>
              <a:off x="3557" y="2894"/>
              <a:ext cx="128" cy="17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71035" name="AutoShape 27"/>
            <p:cNvCxnSpPr>
              <a:cxnSpLocks noChangeShapeType="1"/>
              <a:stCxn id="171017" idx="4"/>
              <a:endCxn id="171019" idx="0"/>
            </p:cNvCxnSpPr>
            <p:nvPr/>
          </p:nvCxnSpPr>
          <p:spPr bwMode="auto">
            <a:xfrm flipH="1">
              <a:off x="2827" y="2894"/>
              <a:ext cx="22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71036" name="AutoShape 28"/>
            <p:cNvCxnSpPr>
              <a:cxnSpLocks noChangeShapeType="1"/>
              <a:stCxn id="171016" idx="4"/>
              <a:endCxn id="171022" idx="0"/>
            </p:cNvCxnSpPr>
            <p:nvPr/>
          </p:nvCxnSpPr>
          <p:spPr bwMode="auto">
            <a:xfrm flipH="1">
              <a:off x="2352" y="2894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71037" name="AutoShape 29"/>
            <p:cNvCxnSpPr>
              <a:cxnSpLocks noChangeShapeType="1"/>
              <a:stCxn id="171016" idx="4"/>
              <a:endCxn id="171023" idx="0"/>
            </p:cNvCxnSpPr>
            <p:nvPr/>
          </p:nvCxnSpPr>
          <p:spPr bwMode="auto">
            <a:xfrm>
              <a:off x="2437" y="2894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71038" name="AutoShape 30"/>
            <p:cNvCxnSpPr>
              <a:cxnSpLocks noChangeShapeType="1"/>
              <a:stCxn id="171019" idx="4"/>
              <a:endCxn id="171024" idx="0"/>
            </p:cNvCxnSpPr>
            <p:nvPr/>
          </p:nvCxnSpPr>
          <p:spPr bwMode="auto">
            <a:xfrm flipH="1">
              <a:off x="2736" y="3326"/>
              <a:ext cx="9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71039" name="AutoShape 31"/>
            <p:cNvCxnSpPr>
              <a:cxnSpLocks noChangeShapeType="1"/>
              <a:stCxn id="171019" idx="4"/>
              <a:endCxn id="171025" idx="0"/>
            </p:cNvCxnSpPr>
            <p:nvPr/>
          </p:nvCxnSpPr>
          <p:spPr bwMode="auto">
            <a:xfrm>
              <a:off x="2827" y="3326"/>
              <a:ext cx="10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71040" name="AutoShape 32"/>
            <p:cNvCxnSpPr>
              <a:cxnSpLocks noChangeShapeType="1"/>
              <a:stCxn id="171017" idx="4"/>
              <a:endCxn id="171045" idx="0"/>
            </p:cNvCxnSpPr>
            <p:nvPr/>
          </p:nvCxnSpPr>
          <p:spPr bwMode="auto">
            <a:xfrm>
              <a:off x="3049" y="2894"/>
              <a:ext cx="124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71041" name="AutoShape 33"/>
            <p:cNvCxnSpPr>
              <a:cxnSpLocks noChangeShapeType="1"/>
              <a:stCxn id="171015" idx="4"/>
              <a:endCxn id="171026" idx="0"/>
            </p:cNvCxnSpPr>
            <p:nvPr/>
          </p:nvCxnSpPr>
          <p:spPr bwMode="auto">
            <a:xfrm flipH="1">
              <a:off x="3408" y="2894"/>
              <a:ext cx="149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71042" name="AutoShape 34"/>
            <p:cNvCxnSpPr>
              <a:cxnSpLocks noChangeShapeType="1"/>
              <a:stCxn id="171017" idx="0"/>
              <a:endCxn id="171020" idx="4"/>
            </p:cNvCxnSpPr>
            <p:nvPr/>
          </p:nvCxnSpPr>
          <p:spPr bwMode="auto">
            <a:xfrm flipV="1">
              <a:off x="3049" y="2462"/>
              <a:ext cx="258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71043" name="AutoShape 35"/>
            <p:cNvCxnSpPr>
              <a:cxnSpLocks noChangeShapeType="1"/>
              <a:stCxn id="171018" idx="4"/>
              <a:endCxn id="171027" idx="0"/>
            </p:cNvCxnSpPr>
            <p:nvPr/>
          </p:nvCxnSpPr>
          <p:spPr bwMode="auto">
            <a:xfrm flipH="1">
              <a:off x="3600" y="3318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71044" name="AutoShape 36"/>
            <p:cNvCxnSpPr>
              <a:cxnSpLocks noChangeShapeType="1"/>
              <a:stCxn id="171018" idx="4"/>
              <a:endCxn id="171028" idx="0"/>
            </p:cNvCxnSpPr>
            <p:nvPr/>
          </p:nvCxnSpPr>
          <p:spPr bwMode="auto">
            <a:xfrm>
              <a:off x="3685" y="3318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sp>
          <p:nvSpPr>
            <p:cNvPr id="171045" name="Oval 37"/>
            <p:cNvSpPr>
              <a:spLocks noChangeArrowheads="1"/>
            </p:cNvSpPr>
            <p:nvPr/>
          </p:nvSpPr>
          <p:spPr bwMode="auto">
            <a:xfrm>
              <a:off x="3032" y="3072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en-US" sz="1400">
                  <a:latin typeface="Times New Roman" pitchFamily="18" charset="0"/>
                </a:rPr>
                <a:t>54</a:t>
              </a:r>
            </a:p>
          </p:txBody>
        </p:sp>
        <p:sp>
          <p:nvSpPr>
            <p:cNvPr id="171046" name="Rectangle 38"/>
            <p:cNvSpPr>
              <a:spLocks noChangeArrowheads="1"/>
            </p:cNvSpPr>
            <p:nvPr/>
          </p:nvSpPr>
          <p:spPr bwMode="auto">
            <a:xfrm>
              <a:off x="3034" y="346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1047" name="Rectangle 39"/>
            <p:cNvSpPr>
              <a:spLocks noChangeArrowheads="1"/>
            </p:cNvSpPr>
            <p:nvPr/>
          </p:nvSpPr>
          <p:spPr bwMode="auto">
            <a:xfrm>
              <a:off x="3226" y="346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171048" name="AutoShape 40"/>
            <p:cNvCxnSpPr>
              <a:cxnSpLocks noChangeShapeType="1"/>
              <a:stCxn id="171045" idx="4"/>
              <a:endCxn id="171046" idx="0"/>
            </p:cNvCxnSpPr>
            <p:nvPr/>
          </p:nvCxnSpPr>
          <p:spPr bwMode="auto">
            <a:xfrm flipH="1">
              <a:off x="3082" y="3326"/>
              <a:ext cx="9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71049" name="AutoShape 41"/>
            <p:cNvCxnSpPr>
              <a:cxnSpLocks noChangeShapeType="1"/>
              <a:stCxn id="171045" idx="4"/>
              <a:endCxn id="171047" idx="0"/>
            </p:cNvCxnSpPr>
            <p:nvPr/>
          </p:nvCxnSpPr>
          <p:spPr bwMode="auto">
            <a:xfrm>
              <a:off x="3173" y="3326"/>
              <a:ext cx="10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</p:grpSp>
      <p:sp>
        <p:nvSpPr>
          <p:cNvPr id="171050" name="Oval 42"/>
          <p:cNvSpPr>
            <a:spLocks noChangeArrowheads="1"/>
          </p:cNvSpPr>
          <p:nvPr/>
        </p:nvSpPr>
        <p:spPr bwMode="auto">
          <a:xfrm>
            <a:off x="6107113" y="292735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1400">
                <a:latin typeface="Times New Roman" pitchFamily="18" charset="0"/>
              </a:rPr>
              <a:t>44</a:t>
            </a:r>
          </a:p>
        </p:txBody>
      </p:sp>
      <p:sp>
        <p:nvSpPr>
          <p:cNvPr id="171051" name="Oval 43"/>
          <p:cNvSpPr>
            <a:spLocks noChangeArrowheads="1"/>
          </p:cNvSpPr>
          <p:nvPr/>
        </p:nvSpPr>
        <p:spPr bwMode="auto">
          <a:xfrm>
            <a:off x="5573713" y="353695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1400">
                <a:latin typeface="Times New Roman" pitchFamily="18" charset="0"/>
              </a:rPr>
              <a:t>17</a:t>
            </a:r>
          </a:p>
        </p:txBody>
      </p:sp>
      <p:sp>
        <p:nvSpPr>
          <p:cNvPr id="171052" name="Oval 44"/>
          <p:cNvSpPr>
            <a:spLocks noChangeArrowheads="1"/>
          </p:cNvSpPr>
          <p:nvPr/>
        </p:nvSpPr>
        <p:spPr bwMode="auto">
          <a:xfrm>
            <a:off x="7113588" y="422275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1400">
                <a:latin typeface="Times New Roman" pitchFamily="18" charset="0"/>
              </a:rPr>
              <a:t>78</a:t>
            </a:r>
          </a:p>
        </p:txBody>
      </p:sp>
      <p:sp>
        <p:nvSpPr>
          <p:cNvPr id="171053" name="Oval 45"/>
          <p:cNvSpPr>
            <a:spLocks noChangeArrowheads="1"/>
          </p:cNvSpPr>
          <p:nvPr/>
        </p:nvSpPr>
        <p:spPr bwMode="auto">
          <a:xfrm>
            <a:off x="6307138" y="422275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171054" name="Oval 46"/>
          <p:cNvSpPr>
            <a:spLocks noChangeArrowheads="1"/>
          </p:cNvSpPr>
          <p:nvPr/>
        </p:nvSpPr>
        <p:spPr bwMode="auto">
          <a:xfrm>
            <a:off x="7316788" y="489585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1400">
                <a:latin typeface="Times New Roman" pitchFamily="18" charset="0"/>
              </a:rPr>
              <a:t>88</a:t>
            </a:r>
          </a:p>
        </p:txBody>
      </p:sp>
      <p:sp>
        <p:nvSpPr>
          <p:cNvPr id="171055" name="Oval 47"/>
          <p:cNvSpPr>
            <a:spLocks noChangeArrowheads="1"/>
          </p:cNvSpPr>
          <p:nvPr/>
        </p:nvSpPr>
        <p:spPr bwMode="auto">
          <a:xfrm>
            <a:off x="5954713" y="490855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1400">
                <a:latin typeface="Times New Roman" pitchFamily="18" charset="0"/>
              </a:rPr>
              <a:t>48</a:t>
            </a:r>
          </a:p>
        </p:txBody>
      </p:sp>
      <p:sp>
        <p:nvSpPr>
          <p:cNvPr id="171056" name="Oval 48"/>
          <p:cNvSpPr>
            <a:spLocks noChangeArrowheads="1"/>
          </p:cNvSpPr>
          <p:nvPr/>
        </p:nvSpPr>
        <p:spPr bwMode="auto">
          <a:xfrm>
            <a:off x="6716713" y="353695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1400">
                <a:latin typeface="Times New Roman" pitchFamily="18" charset="0"/>
              </a:rPr>
              <a:t>62</a:t>
            </a:r>
          </a:p>
        </p:txBody>
      </p:sp>
      <p:sp>
        <p:nvSpPr>
          <p:cNvPr id="171057" name="Rectangle 49"/>
          <p:cNvSpPr>
            <a:spLocks noChangeArrowheads="1"/>
          </p:cNvSpPr>
          <p:nvPr/>
        </p:nvSpPr>
        <p:spPr bwMode="auto">
          <a:xfrm>
            <a:off x="5567363" y="41592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058" name="Rectangle 50"/>
          <p:cNvSpPr>
            <a:spLocks noChangeArrowheads="1"/>
          </p:cNvSpPr>
          <p:nvPr/>
        </p:nvSpPr>
        <p:spPr bwMode="auto">
          <a:xfrm>
            <a:off x="5872163" y="41592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059" name="Rectangle 51"/>
          <p:cNvSpPr>
            <a:spLocks noChangeArrowheads="1"/>
          </p:cNvSpPr>
          <p:nvPr/>
        </p:nvSpPr>
        <p:spPr bwMode="auto">
          <a:xfrm>
            <a:off x="5957888" y="55308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060" name="Rectangle 52"/>
          <p:cNvSpPr>
            <a:spLocks noChangeArrowheads="1"/>
          </p:cNvSpPr>
          <p:nvPr/>
        </p:nvSpPr>
        <p:spPr bwMode="auto">
          <a:xfrm>
            <a:off x="6262688" y="55308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061" name="Rectangle 53"/>
          <p:cNvSpPr>
            <a:spLocks noChangeArrowheads="1"/>
          </p:cNvSpPr>
          <p:nvPr/>
        </p:nvSpPr>
        <p:spPr bwMode="auto">
          <a:xfrm>
            <a:off x="7024688" y="49085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062" name="Rectangle 54"/>
          <p:cNvSpPr>
            <a:spLocks noChangeArrowheads="1"/>
          </p:cNvSpPr>
          <p:nvPr/>
        </p:nvSpPr>
        <p:spPr bwMode="auto">
          <a:xfrm>
            <a:off x="7329488" y="55181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063" name="Rectangle 55"/>
          <p:cNvSpPr>
            <a:spLocks noChangeArrowheads="1"/>
          </p:cNvSpPr>
          <p:nvPr/>
        </p:nvSpPr>
        <p:spPr bwMode="auto">
          <a:xfrm>
            <a:off x="7634288" y="55181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71064" name="AutoShape 56"/>
          <p:cNvCxnSpPr>
            <a:cxnSpLocks noChangeShapeType="1"/>
            <a:stCxn id="171050" idx="4"/>
            <a:endCxn id="171051" idx="0"/>
          </p:cNvCxnSpPr>
          <p:nvPr/>
        </p:nvCxnSpPr>
        <p:spPr bwMode="auto">
          <a:xfrm flipH="1">
            <a:off x="5797550" y="3330575"/>
            <a:ext cx="533400" cy="2063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1065" name="AutoShape 57"/>
          <p:cNvCxnSpPr>
            <a:cxnSpLocks noChangeShapeType="1"/>
            <a:stCxn id="171051" idx="4"/>
            <a:endCxn id="171057" idx="0"/>
          </p:cNvCxnSpPr>
          <p:nvPr/>
        </p:nvCxnSpPr>
        <p:spPr bwMode="auto">
          <a:xfrm flipH="1">
            <a:off x="5643563" y="3940175"/>
            <a:ext cx="153987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1066" name="AutoShape 58"/>
          <p:cNvCxnSpPr>
            <a:cxnSpLocks noChangeShapeType="1"/>
            <a:stCxn id="171051" idx="4"/>
            <a:endCxn id="171058" idx="0"/>
          </p:cNvCxnSpPr>
          <p:nvPr/>
        </p:nvCxnSpPr>
        <p:spPr bwMode="auto">
          <a:xfrm>
            <a:off x="5797550" y="3940175"/>
            <a:ext cx="150813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1067" name="AutoShape 59"/>
          <p:cNvCxnSpPr>
            <a:cxnSpLocks noChangeShapeType="1"/>
            <a:stCxn id="171050" idx="4"/>
            <a:endCxn id="171056" idx="0"/>
          </p:cNvCxnSpPr>
          <p:nvPr/>
        </p:nvCxnSpPr>
        <p:spPr bwMode="auto">
          <a:xfrm>
            <a:off x="6330950" y="3330575"/>
            <a:ext cx="609600" cy="2063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1068" name="AutoShape 60"/>
          <p:cNvCxnSpPr>
            <a:cxnSpLocks noChangeShapeType="1"/>
            <a:stCxn id="171052" idx="0"/>
            <a:endCxn id="171056" idx="4"/>
          </p:cNvCxnSpPr>
          <p:nvPr/>
        </p:nvCxnSpPr>
        <p:spPr bwMode="auto">
          <a:xfrm flipH="1" flipV="1">
            <a:off x="6940550" y="3940175"/>
            <a:ext cx="396875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1069" name="AutoShape 61"/>
          <p:cNvCxnSpPr>
            <a:cxnSpLocks noChangeShapeType="1"/>
            <a:stCxn id="171052" idx="4"/>
            <a:endCxn id="171054" idx="0"/>
          </p:cNvCxnSpPr>
          <p:nvPr/>
        </p:nvCxnSpPr>
        <p:spPr bwMode="auto">
          <a:xfrm>
            <a:off x="7337425" y="4625975"/>
            <a:ext cx="203200" cy="2698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1070" name="AutoShape 62"/>
          <p:cNvCxnSpPr>
            <a:cxnSpLocks noChangeShapeType="1"/>
            <a:stCxn id="171053" idx="4"/>
            <a:endCxn id="171055" idx="0"/>
          </p:cNvCxnSpPr>
          <p:nvPr/>
        </p:nvCxnSpPr>
        <p:spPr bwMode="auto">
          <a:xfrm flipH="1">
            <a:off x="6178550" y="4625975"/>
            <a:ext cx="352425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1071" name="AutoShape 63"/>
          <p:cNvCxnSpPr>
            <a:cxnSpLocks noChangeShapeType="1"/>
            <a:stCxn id="171055" idx="4"/>
            <a:endCxn id="171059" idx="0"/>
          </p:cNvCxnSpPr>
          <p:nvPr/>
        </p:nvCxnSpPr>
        <p:spPr bwMode="auto">
          <a:xfrm flipH="1">
            <a:off x="6034088" y="5311775"/>
            <a:ext cx="144462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1072" name="AutoShape 64"/>
          <p:cNvCxnSpPr>
            <a:cxnSpLocks noChangeShapeType="1"/>
            <a:stCxn id="171055" idx="4"/>
            <a:endCxn id="171060" idx="0"/>
          </p:cNvCxnSpPr>
          <p:nvPr/>
        </p:nvCxnSpPr>
        <p:spPr bwMode="auto">
          <a:xfrm>
            <a:off x="6178550" y="5311775"/>
            <a:ext cx="160338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1073" name="AutoShape 65"/>
          <p:cNvCxnSpPr>
            <a:cxnSpLocks noChangeShapeType="1"/>
            <a:stCxn id="171053" idx="4"/>
            <a:endCxn id="171078" idx="0"/>
          </p:cNvCxnSpPr>
          <p:nvPr/>
        </p:nvCxnSpPr>
        <p:spPr bwMode="auto">
          <a:xfrm>
            <a:off x="6530975" y="4625975"/>
            <a:ext cx="196850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1074" name="AutoShape 66"/>
          <p:cNvCxnSpPr>
            <a:cxnSpLocks noChangeShapeType="1"/>
            <a:stCxn id="171052" idx="4"/>
            <a:endCxn id="171061" idx="0"/>
          </p:cNvCxnSpPr>
          <p:nvPr/>
        </p:nvCxnSpPr>
        <p:spPr bwMode="auto">
          <a:xfrm flipH="1">
            <a:off x="7100888" y="4625975"/>
            <a:ext cx="236537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1075" name="AutoShape 67"/>
          <p:cNvCxnSpPr>
            <a:cxnSpLocks noChangeShapeType="1"/>
            <a:stCxn id="171053" idx="0"/>
            <a:endCxn id="171056" idx="4"/>
          </p:cNvCxnSpPr>
          <p:nvPr/>
        </p:nvCxnSpPr>
        <p:spPr bwMode="auto">
          <a:xfrm flipV="1">
            <a:off x="6530975" y="3940175"/>
            <a:ext cx="409575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1076" name="AutoShape 68"/>
          <p:cNvCxnSpPr>
            <a:cxnSpLocks noChangeShapeType="1"/>
            <a:stCxn id="171054" idx="4"/>
            <a:endCxn id="171062" idx="0"/>
          </p:cNvCxnSpPr>
          <p:nvPr/>
        </p:nvCxnSpPr>
        <p:spPr bwMode="auto">
          <a:xfrm flipH="1">
            <a:off x="7405688" y="5299075"/>
            <a:ext cx="134937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1077" name="AutoShape 69"/>
          <p:cNvCxnSpPr>
            <a:cxnSpLocks noChangeShapeType="1"/>
            <a:stCxn id="171054" idx="4"/>
            <a:endCxn id="171063" idx="0"/>
          </p:cNvCxnSpPr>
          <p:nvPr/>
        </p:nvCxnSpPr>
        <p:spPr bwMode="auto">
          <a:xfrm>
            <a:off x="7540625" y="5299075"/>
            <a:ext cx="169863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171078" name="Oval 70"/>
          <p:cNvSpPr>
            <a:spLocks noChangeArrowheads="1"/>
          </p:cNvSpPr>
          <p:nvPr/>
        </p:nvSpPr>
        <p:spPr bwMode="auto">
          <a:xfrm>
            <a:off x="6503988" y="490855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1400">
                <a:latin typeface="Times New Roman" pitchFamily="18" charset="0"/>
              </a:rPr>
              <a:t>54</a:t>
            </a:r>
          </a:p>
        </p:txBody>
      </p:sp>
      <p:sp>
        <p:nvSpPr>
          <p:cNvPr id="171079" name="Rectangle 71"/>
          <p:cNvSpPr>
            <a:spLocks noChangeArrowheads="1"/>
          </p:cNvSpPr>
          <p:nvPr/>
        </p:nvSpPr>
        <p:spPr bwMode="auto">
          <a:xfrm>
            <a:off x="6507163" y="55308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080" name="Rectangle 72"/>
          <p:cNvSpPr>
            <a:spLocks noChangeArrowheads="1"/>
          </p:cNvSpPr>
          <p:nvPr/>
        </p:nvSpPr>
        <p:spPr bwMode="auto">
          <a:xfrm>
            <a:off x="6811963" y="55308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71081" name="AutoShape 73"/>
          <p:cNvCxnSpPr>
            <a:cxnSpLocks noChangeShapeType="1"/>
            <a:stCxn id="171078" idx="4"/>
            <a:endCxn id="171079" idx="0"/>
          </p:cNvCxnSpPr>
          <p:nvPr/>
        </p:nvCxnSpPr>
        <p:spPr bwMode="auto">
          <a:xfrm flipH="1">
            <a:off x="6583363" y="5311775"/>
            <a:ext cx="144462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1082" name="AutoShape 74"/>
          <p:cNvCxnSpPr>
            <a:cxnSpLocks noChangeShapeType="1"/>
            <a:stCxn id="171078" idx="4"/>
            <a:endCxn id="171080" idx="0"/>
          </p:cNvCxnSpPr>
          <p:nvPr/>
        </p:nvCxnSpPr>
        <p:spPr bwMode="auto">
          <a:xfrm>
            <a:off x="6727825" y="5311775"/>
            <a:ext cx="160338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171083" name="Text Box 75"/>
          <p:cNvSpPr txBox="1">
            <a:spLocks noChangeArrowheads="1"/>
          </p:cNvSpPr>
          <p:nvPr/>
        </p:nvSpPr>
        <p:spPr bwMode="auto">
          <a:xfrm>
            <a:off x="2752725" y="5911850"/>
            <a:ext cx="1887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1600">
                <a:latin typeface="Times New Roman" pitchFamily="18" charset="0"/>
              </a:rPr>
              <a:t>before deletion of 32</a:t>
            </a:r>
          </a:p>
        </p:txBody>
      </p:sp>
      <p:sp>
        <p:nvSpPr>
          <p:cNvPr id="171084" name="Text Box 76"/>
          <p:cNvSpPr txBox="1">
            <a:spLocks noChangeArrowheads="1"/>
          </p:cNvSpPr>
          <p:nvPr/>
        </p:nvSpPr>
        <p:spPr bwMode="auto">
          <a:xfrm>
            <a:off x="6045200" y="5911850"/>
            <a:ext cx="1266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1600">
                <a:latin typeface="Times New Roman" pitchFamily="18" charset="0"/>
              </a:rPr>
              <a:t>after deletion</a:t>
            </a:r>
          </a:p>
        </p:txBody>
      </p:sp>
      <p:sp>
        <p:nvSpPr>
          <p:cNvPr id="171085" name="Line 77"/>
          <p:cNvSpPr>
            <a:spLocks noChangeShapeType="1"/>
          </p:cNvSpPr>
          <p:nvPr/>
        </p:nvSpPr>
        <p:spPr bwMode="auto">
          <a:xfrm>
            <a:off x="4572000" y="33528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8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DFF9-EE8C-4111-AF13-AB6AD313BEBF}" type="slidenum">
              <a:rPr lang="en-US"/>
              <a:pPr/>
              <a:t>17</a:t>
            </a:fld>
            <a:endParaRPr lang="en-US"/>
          </a:p>
        </p:txBody>
      </p:sp>
      <p:sp>
        <p:nvSpPr>
          <p:cNvPr id="172034" name="AutoShape 2"/>
          <p:cNvSpPr>
            <a:spLocks noChangeArrowheads="1"/>
          </p:cNvSpPr>
          <p:nvPr/>
        </p:nvSpPr>
        <p:spPr bwMode="auto">
          <a:xfrm>
            <a:off x="7391400" y="4800600"/>
            <a:ext cx="914400" cy="9906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35" name="AutoShape 3"/>
          <p:cNvSpPr>
            <a:spLocks noChangeArrowheads="1"/>
          </p:cNvSpPr>
          <p:nvPr/>
        </p:nvSpPr>
        <p:spPr bwMode="auto">
          <a:xfrm>
            <a:off x="7162800" y="4800600"/>
            <a:ext cx="457200" cy="3810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36" name="AutoShape 4"/>
          <p:cNvSpPr>
            <a:spLocks noChangeArrowheads="1"/>
          </p:cNvSpPr>
          <p:nvPr/>
        </p:nvSpPr>
        <p:spPr bwMode="auto">
          <a:xfrm>
            <a:off x="6172200" y="4876800"/>
            <a:ext cx="1295400" cy="14478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37" name="AutoShape 5"/>
          <p:cNvSpPr>
            <a:spLocks noChangeArrowheads="1"/>
          </p:cNvSpPr>
          <p:nvPr/>
        </p:nvSpPr>
        <p:spPr bwMode="auto">
          <a:xfrm>
            <a:off x="5410200" y="4800600"/>
            <a:ext cx="914400" cy="9906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38" name="AutoShape 6"/>
          <p:cNvSpPr>
            <a:spLocks noChangeArrowheads="1"/>
          </p:cNvSpPr>
          <p:nvPr/>
        </p:nvSpPr>
        <p:spPr bwMode="auto">
          <a:xfrm>
            <a:off x="3276600" y="5562600"/>
            <a:ext cx="914400" cy="9906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39" name="AutoShape 7"/>
          <p:cNvSpPr>
            <a:spLocks noChangeArrowheads="1"/>
          </p:cNvSpPr>
          <p:nvPr/>
        </p:nvSpPr>
        <p:spPr bwMode="auto">
          <a:xfrm>
            <a:off x="3048000" y="5562600"/>
            <a:ext cx="457200" cy="3810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40" name="AutoShape 8"/>
          <p:cNvSpPr>
            <a:spLocks noChangeArrowheads="1"/>
          </p:cNvSpPr>
          <p:nvPr/>
        </p:nvSpPr>
        <p:spPr bwMode="auto">
          <a:xfrm>
            <a:off x="1905000" y="5105400"/>
            <a:ext cx="1295400" cy="14478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41" name="AutoShape 9"/>
          <p:cNvSpPr>
            <a:spLocks noChangeArrowheads="1"/>
          </p:cNvSpPr>
          <p:nvPr/>
        </p:nvSpPr>
        <p:spPr bwMode="auto">
          <a:xfrm>
            <a:off x="1447800" y="4343400"/>
            <a:ext cx="914400" cy="9906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42" name="Rectangle 10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altLang="en-US"/>
              <a:t>Rebalancing after a Removal</a:t>
            </a:r>
          </a:p>
        </p:txBody>
      </p:sp>
      <p:sp>
        <p:nvSpPr>
          <p:cNvPr id="172043" name="Rectangle 11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76962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Let </a:t>
            </a:r>
            <a:r>
              <a:rPr lang="en-US" altLang="en-US" sz="2000" i="1">
                <a:solidFill>
                  <a:srgbClr val="FF3045"/>
                </a:solidFill>
              </a:rPr>
              <a:t>z</a:t>
            </a:r>
            <a:r>
              <a:rPr lang="en-US" altLang="en-US" sz="2000"/>
              <a:t> be the </a:t>
            </a:r>
            <a:r>
              <a:rPr lang="en-US" altLang="en-US" sz="2000">
                <a:solidFill>
                  <a:srgbClr val="FF3045"/>
                </a:solidFill>
              </a:rPr>
              <a:t>first unbalanced</a:t>
            </a:r>
            <a:r>
              <a:rPr lang="en-US" altLang="en-US" sz="2000"/>
              <a:t> node encountered while travelling up the tree from w. Also, let y be the child of z with the larger height, and let x be the child of y with the larger height.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We perform </a:t>
            </a:r>
            <a:r>
              <a:rPr lang="en-US" altLang="en-US" sz="2000">
                <a:solidFill>
                  <a:srgbClr val="24A63E"/>
                </a:solidFill>
              </a:rPr>
              <a:t>restructure</a:t>
            </a:r>
            <a:r>
              <a:rPr lang="en-US" altLang="en-US" sz="2000"/>
              <a:t>(x) to restore balance at z.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As this restructuring may upset the balance of another node higher in the tree, we must continue checking for balance until the root of T is reached</a:t>
            </a:r>
          </a:p>
        </p:txBody>
      </p:sp>
      <p:sp>
        <p:nvSpPr>
          <p:cNvPr id="172044" name="Oval 12"/>
          <p:cNvSpPr>
            <a:spLocks noChangeArrowheads="1"/>
          </p:cNvSpPr>
          <p:nvPr/>
        </p:nvSpPr>
        <p:spPr bwMode="auto">
          <a:xfrm>
            <a:off x="2246313" y="38100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1400">
                <a:latin typeface="Times New Roman" pitchFamily="18" charset="0"/>
              </a:rPr>
              <a:t>44</a:t>
            </a:r>
          </a:p>
        </p:txBody>
      </p:sp>
      <p:sp>
        <p:nvSpPr>
          <p:cNvPr id="172045" name="Oval 13"/>
          <p:cNvSpPr>
            <a:spLocks noChangeArrowheads="1"/>
          </p:cNvSpPr>
          <p:nvPr/>
        </p:nvSpPr>
        <p:spPr bwMode="auto">
          <a:xfrm>
            <a:off x="1712913" y="44196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1400">
                <a:latin typeface="Times New Roman" pitchFamily="18" charset="0"/>
              </a:rPr>
              <a:t>17</a:t>
            </a:r>
          </a:p>
        </p:txBody>
      </p:sp>
      <p:sp>
        <p:nvSpPr>
          <p:cNvPr id="172046" name="Oval 14"/>
          <p:cNvSpPr>
            <a:spLocks noChangeArrowheads="1"/>
          </p:cNvSpPr>
          <p:nvPr/>
        </p:nvSpPr>
        <p:spPr bwMode="auto">
          <a:xfrm>
            <a:off x="3252788" y="51054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1400">
                <a:latin typeface="Times New Roman" pitchFamily="18" charset="0"/>
              </a:rPr>
              <a:t>78</a:t>
            </a:r>
          </a:p>
        </p:txBody>
      </p:sp>
      <p:sp>
        <p:nvSpPr>
          <p:cNvPr id="172047" name="Oval 15"/>
          <p:cNvSpPr>
            <a:spLocks noChangeArrowheads="1"/>
          </p:cNvSpPr>
          <p:nvPr/>
        </p:nvSpPr>
        <p:spPr bwMode="auto">
          <a:xfrm>
            <a:off x="2446338" y="51054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172048" name="Oval 16"/>
          <p:cNvSpPr>
            <a:spLocks noChangeArrowheads="1"/>
          </p:cNvSpPr>
          <p:nvPr/>
        </p:nvSpPr>
        <p:spPr bwMode="auto">
          <a:xfrm>
            <a:off x="3455988" y="57785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1400">
                <a:latin typeface="Times New Roman" pitchFamily="18" charset="0"/>
              </a:rPr>
              <a:t>88</a:t>
            </a:r>
          </a:p>
        </p:txBody>
      </p:sp>
      <p:sp>
        <p:nvSpPr>
          <p:cNvPr id="172049" name="Oval 17"/>
          <p:cNvSpPr>
            <a:spLocks noChangeArrowheads="1"/>
          </p:cNvSpPr>
          <p:nvPr/>
        </p:nvSpPr>
        <p:spPr bwMode="auto">
          <a:xfrm>
            <a:off x="2093913" y="57912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1400">
                <a:latin typeface="Times New Roman" pitchFamily="18" charset="0"/>
              </a:rPr>
              <a:t>48</a:t>
            </a:r>
          </a:p>
        </p:txBody>
      </p:sp>
      <p:sp>
        <p:nvSpPr>
          <p:cNvPr id="172050" name="Oval 18"/>
          <p:cNvSpPr>
            <a:spLocks noChangeArrowheads="1"/>
          </p:cNvSpPr>
          <p:nvPr/>
        </p:nvSpPr>
        <p:spPr bwMode="auto">
          <a:xfrm>
            <a:off x="2855913" y="44196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1400">
                <a:latin typeface="Times New Roman" pitchFamily="18" charset="0"/>
              </a:rPr>
              <a:t>62</a:t>
            </a:r>
          </a:p>
        </p:txBody>
      </p:sp>
      <p:sp>
        <p:nvSpPr>
          <p:cNvPr id="172051" name="Rectangle 19"/>
          <p:cNvSpPr>
            <a:spLocks noChangeArrowheads="1"/>
          </p:cNvSpPr>
          <p:nvPr/>
        </p:nvSpPr>
        <p:spPr bwMode="auto">
          <a:xfrm>
            <a:off x="1706563" y="50419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052" name="Rectangle 20"/>
          <p:cNvSpPr>
            <a:spLocks noChangeArrowheads="1"/>
          </p:cNvSpPr>
          <p:nvPr/>
        </p:nvSpPr>
        <p:spPr bwMode="auto">
          <a:xfrm>
            <a:off x="2011363" y="50419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053" name="Rectangle 21"/>
          <p:cNvSpPr>
            <a:spLocks noChangeArrowheads="1"/>
          </p:cNvSpPr>
          <p:nvPr/>
        </p:nvSpPr>
        <p:spPr bwMode="auto">
          <a:xfrm>
            <a:off x="2097088" y="64135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054" name="Rectangle 22"/>
          <p:cNvSpPr>
            <a:spLocks noChangeArrowheads="1"/>
          </p:cNvSpPr>
          <p:nvPr/>
        </p:nvSpPr>
        <p:spPr bwMode="auto">
          <a:xfrm>
            <a:off x="2401888" y="64135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055" name="Rectangle 23"/>
          <p:cNvSpPr>
            <a:spLocks noChangeArrowheads="1"/>
          </p:cNvSpPr>
          <p:nvPr/>
        </p:nvSpPr>
        <p:spPr bwMode="auto">
          <a:xfrm>
            <a:off x="3163888" y="579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056" name="Rectangle 24"/>
          <p:cNvSpPr>
            <a:spLocks noChangeArrowheads="1"/>
          </p:cNvSpPr>
          <p:nvPr/>
        </p:nvSpPr>
        <p:spPr bwMode="auto">
          <a:xfrm>
            <a:off x="3468688" y="6400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057" name="Rectangle 25"/>
          <p:cNvSpPr>
            <a:spLocks noChangeArrowheads="1"/>
          </p:cNvSpPr>
          <p:nvPr/>
        </p:nvSpPr>
        <p:spPr bwMode="auto">
          <a:xfrm>
            <a:off x="3773488" y="6400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72058" name="AutoShape 26"/>
          <p:cNvCxnSpPr>
            <a:cxnSpLocks noChangeShapeType="1"/>
            <a:stCxn id="172044" idx="4"/>
            <a:endCxn id="172045" idx="0"/>
          </p:cNvCxnSpPr>
          <p:nvPr/>
        </p:nvCxnSpPr>
        <p:spPr bwMode="auto">
          <a:xfrm flipH="1">
            <a:off x="1936750" y="4213225"/>
            <a:ext cx="533400" cy="2063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059" name="AutoShape 27"/>
          <p:cNvCxnSpPr>
            <a:cxnSpLocks noChangeShapeType="1"/>
            <a:stCxn id="172045" idx="4"/>
            <a:endCxn id="172051" idx="0"/>
          </p:cNvCxnSpPr>
          <p:nvPr/>
        </p:nvCxnSpPr>
        <p:spPr bwMode="auto">
          <a:xfrm flipH="1">
            <a:off x="1782763" y="4822825"/>
            <a:ext cx="153987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060" name="AutoShape 28"/>
          <p:cNvCxnSpPr>
            <a:cxnSpLocks noChangeShapeType="1"/>
            <a:stCxn id="172045" idx="4"/>
            <a:endCxn id="172052" idx="0"/>
          </p:cNvCxnSpPr>
          <p:nvPr/>
        </p:nvCxnSpPr>
        <p:spPr bwMode="auto">
          <a:xfrm>
            <a:off x="1936750" y="4822825"/>
            <a:ext cx="150813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061" name="AutoShape 29"/>
          <p:cNvCxnSpPr>
            <a:cxnSpLocks noChangeShapeType="1"/>
            <a:stCxn id="172044" idx="4"/>
            <a:endCxn id="172050" idx="0"/>
          </p:cNvCxnSpPr>
          <p:nvPr/>
        </p:nvCxnSpPr>
        <p:spPr bwMode="auto">
          <a:xfrm>
            <a:off x="2470150" y="4213225"/>
            <a:ext cx="609600" cy="2063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062" name="AutoShape 30"/>
          <p:cNvCxnSpPr>
            <a:cxnSpLocks noChangeShapeType="1"/>
            <a:stCxn id="172046" idx="0"/>
            <a:endCxn id="172050" idx="4"/>
          </p:cNvCxnSpPr>
          <p:nvPr/>
        </p:nvCxnSpPr>
        <p:spPr bwMode="auto">
          <a:xfrm flipH="1" flipV="1">
            <a:off x="3079750" y="4822825"/>
            <a:ext cx="396875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063" name="AutoShape 31"/>
          <p:cNvCxnSpPr>
            <a:cxnSpLocks noChangeShapeType="1"/>
            <a:stCxn id="172046" idx="4"/>
            <a:endCxn id="172048" idx="0"/>
          </p:cNvCxnSpPr>
          <p:nvPr/>
        </p:nvCxnSpPr>
        <p:spPr bwMode="auto">
          <a:xfrm>
            <a:off x="3476625" y="5508625"/>
            <a:ext cx="203200" cy="2698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064" name="AutoShape 32"/>
          <p:cNvCxnSpPr>
            <a:cxnSpLocks noChangeShapeType="1"/>
            <a:stCxn id="172047" idx="4"/>
            <a:endCxn id="172049" idx="0"/>
          </p:cNvCxnSpPr>
          <p:nvPr/>
        </p:nvCxnSpPr>
        <p:spPr bwMode="auto">
          <a:xfrm flipH="1">
            <a:off x="2317750" y="5508625"/>
            <a:ext cx="352425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065" name="AutoShape 33"/>
          <p:cNvCxnSpPr>
            <a:cxnSpLocks noChangeShapeType="1"/>
            <a:stCxn id="172049" idx="4"/>
            <a:endCxn id="172053" idx="0"/>
          </p:cNvCxnSpPr>
          <p:nvPr/>
        </p:nvCxnSpPr>
        <p:spPr bwMode="auto">
          <a:xfrm flipH="1">
            <a:off x="2173288" y="6194425"/>
            <a:ext cx="144462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066" name="AutoShape 34"/>
          <p:cNvCxnSpPr>
            <a:cxnSpLocks noChangeShapeType="1"/>
            <a:stCxn id="172049" idx="4"/>
            <a:endCxn id="172054" idx="0"/>
          </p:cNvCxnSpPr>
          <p:nvPr/>
        </p:nvCxnSpPr>
        <p:spPr bwMode="auto">
          <a:xfrm>
            <a:off x="2317750" y="6194425"/>
            <a:ext cx="160338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067" name="AutoShape 35"/>
          <p:cNvCxnSpPr>
            <a:cxnSpLocks noChangeShapeType="1"/>
            <a:stCxn id="172047" idx="4"/>
            <a:endCxn id="172072" idx="0"/>
          </p:cNvCxnSpPr>
          <p:nvPr/>
        </p:nvCxnSpPr>
        <p:spPr bwMode="auto">
          <a:xfrm>
            <a:off x="2670175" y="5508625"/>
            <a:ext cx="196850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068" name="AutoShape 36"/>
          <p:cNvCxnSpPr>
            <a:cxnSpLocks noChangeShapeType="1"/>
            <a:stCxn id="172046" idx="4"/>
            <a:endCxn id="172055" idx="0"/>
          </p:cNvCxnSpPr>
          <p:nvPr/>
        </p:nvCxnSpPr>
        <p:spPr bwMode="auto">
          <a:xfrm flipH="1">
            <a:off x="3240088" y="5508625"/>
            <a:ext cx="236537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069" name="AutoShape 37"/>
          <p:cNvCxnSpPr>
            <a:cxnSpLocks noChangeShapeType="1"/>
            <a:stCxn id="172047" idx="0"/>
            <a:endCxn id="172050" idx="4"/>
          </p:cNvCxnSpPr>
          <p:nvPr/>
        </p:nvCxnSpPr>
        <p:spPr bwMode="auto">
          <a:xfrm flipV="1">
            <a:off x="2670175" y="4822825"/>
            <a:ext cx="409575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070" name="AutoShape 38"/>
          <p:cNvCxnSpPr>
            <a:cxnSpLocks noChangeShapeType="1"/>
            <a:stCxn id="172048" idx="4"/>
            <a:endCxn id="172056" idx="0"/>
          </p:cNvCxnSpPr>
          <p:nvPr/>
        </p:nvCxnSpPr>
        <p:spPr bwMode="auto">
          <a:xfrm flipH="1">
            <a:off x="3544888" y="6181725"/>
            <a:ext cx="134937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071" name="AutoShape 39"/>
          <p:cNvCxnSpPr>
            <a:cxnSpLocks noChangeShapeType="1"/>
            <a:stCxn id="172048" idx="4"/>
            <a:endCxn id="172057" idx="0"/>
          </p:cNvCxnSpPr>
          <p:nvPr/>
        </p:nvCxnSpPr>
        <p:spPr bwMode="auto">
          <a:xfrm>
            <a:off x="3679825" y="6181725"/>
            <a:ext cx="169863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172072" name="Oval 40"/>
          <p:cNvSpPr>
            <a:spLocks noChangeArrowheads="1"/>
          </p:cNvSpPr>
          <p:nvPr/>
        </p:nvSpPr>
        <p:spPr bwMode="auto">
          <a:xfrm>
            <a:off x="2643188" y="57912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1400">
                <a:latin typeface="Times New Roman" pitchFamily="18" charset="0"/>
              </a:rPr>
              <a:t>54</a:t>
            </a:r>
          </a:p>
        </p:txBody>
      </p:sp>
      <p:sp>
        <p:nvSpPr>
          <p:cNvPr id="172073" name="Rectangle 41"/>
          <p:cNvSpPr>
            <a:spLocks noChangeArrowheads="1"/>
          </p:cNvSpPr>
          <p:nvPr/>
        </p:nvSpPr>
        <p:spPr bwMode="auto">
          <a:xfrm>
            <a:off x="2646363" y="64135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074" name="Rectangle 42"/>
          <p:cNvSpPr>
            <a:spLocks noChangeArrowheads="1"/>
          </p:cNvSpPr>
          <p:nvPr/>
        </p:nvSpPr>
        <p:spPr bwMode="auto">
          <a:xfrm>
            <a:off x="2951163" y="64135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72075" name="AutoShape 43"/>
          <p:cNvCxnSpPr>
            <a:cxnSpLocks noChangeShapeType="1"/>
            <a:stCxn id="172072" idx="4"/>
            <a:endCxn id="172073" idx="0"/>
          </p:cNvCxnSpPr>
          <p:nvPr/>
        </p:nvCxnSpPr>
        <p:spPr bwMode="auto">
          <a:xfrm flipH="1">
            <a:off x="2722563" y="6194425"/>
            <a:ext cx="144462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076" name="AutoShape 44"/>
          <p:cNvCxnSpPr>
            <a:cxnSpLocks noChangeShapeType="1"/>
            <a:stCxn id="172072" idx="4"/>
            <a:endCxn id="172074" idx="0"/>
          </p:cNvCxnSpPr>
          <p:nvPr/>
        </p:nvCxnSpPr>
        <p:spPr bwMode="auto">
          <a:xfrm>
            <a:off x="2867025" y="6194425"/>
            <a:ext cx="160338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172077" name="Text Box 45"/>
          <p:cNvSpPr txBox="1">
            <a:spLocks noChangeArrowheads="1"/>
          </p:cNvSpPr>
          <p:nvPr/>
        </p:nvSpPr>
        <p:spPr bwMode="auto">
          <a:xfrm>
            <a:off x="1219200" y="445135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1400">
                <a:solidFill>
                  <a:schemeClr val="accent2"/>
                </a:solidFill>
                <a:latin typeface="Times New Roman" pitchFamily="18" charset="0"/>
              </a:rPr>
              <a:t>w</a:t>
            </a:r>
          </a:p>
        </p:txBody>
      </p:sp>
      <p:sp>
        <p:nvSpPr>
          <p:cNvPr id="172078" name="Text Box 46"/>
          <p:cNvSpPr txBox="1">
            <a:spLocks noChangeArrowheads="1"/>
          </p:cNvSpPr>
          <p:nvPr/>
        </p:nvSpPr>
        <p:spPr bwMode="auto">
          <a:xfrm>
            <a:off x="4068763" y="5118100"/>
            <a:ext cx="452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1400">
                <a:solidFill>
                  <a:schemeClr val="accent2"/>
                </a:solidFill>
                <a:latin typeface="Times New Roman" pitchFamily="18" charset="0"/>
              </a:rPr>
              <a:t>c=x</a:t>
            </a:r>
          </a:p>
        </p:txBody>
      </p:sp>
      <p:sp>
        <p:nvSpPr>
          <p:cNvPr id="172079" name="Text Box 47"/>
          <p:cNvSpPr txBox="1">
            <a:spLocks noChangeArrowheads="1"/>
          </p:cNvSpPr>
          <p:nvPr/>
        </p:nvSpPr>
        <p:spPr bwMode="auto">
          <a:xfrm>
            <a:off x="3652838" y="4460875"/>
            <a:ext cx="461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1400">
                <a:solidFill>
                  <a:schemeClr val="accent2"/>
                </a:solidFill>
                <a:latin typeface="Times New Roman" pitchFamily="18" charset="0"/>
              </a:rPr>
              <a:t>b=y</a:t>
            </a:r>
          </a:p>
        </p:txBody>
      </p:sp>
      <p:sp>
        <p:nvSpPr>
          <p:cNvPr id="172080" name="Text Box 48"/>
          <p:cNvSpPr txBox="1">
            <a:spLocks noChangeArrowheads="1"/>
          </p:cNvSpPr>
          <p:nvPr/>
        </p:nvSpPr>
        <p:spPr bwMode="auto">
          <a:xfrm>
            <a:off x="1535113" y="3832225"/>
            <a:ext cx="442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1400">
                <a:solidFill>
                  <a:schemeClr val="accent2"/>
                </a:solidFill>
                <a:latin typeface="Times New Roman" pitchFamily="18" charset="0"/>
              </a:rPr>
              <a:t>a=z</a:t>
            </a:r>
          </a:p>
        </p:txBody>
      </p:sp>
      <p:sp>
        <p:nvSpPr>
          <p:cNvPr id="172081" name="Line 49"/>
          <p:cNvSpPr>
            <a:spLocks noChangeShapeType="1"/>
          </p:cNvSpPr>
          <p:nvPr/>
        </p:nvSpPr>
        <p:spPr bwMode="auto">
          <a:xfrm>
            <a:off x="1944688" y="3994150"/>
            <a:ext cx="304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2082" name="Line 50"/>
          <p:cNvSpPr>
            <a:spLocks noChangeShapeType="1"/>
          </p:cNvSpPr>
          <p:nvPr/>
        </p:nvSpPr>
        <p:spPr bwMode="auto">
          <a:xfrm flipV="1">
            <a:off x="1476375" y="4613275"/>
            <a:ext cx="228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2083" name="Line 51"/>
          <p:cNvSpPr>
            <a:spLocks noChangeShapeType="1"/>
          </p:cNvSpPr>
          <p:nvPr/>
        </p:nvSpPr>
        <p:spPr bwMode="auto">
          <a:xfrm flipH="1">
            <a:off x="3316288" y="46228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2084" name="Line 52"/>
          <p:cNvSpPr>
            <a:spLocks noChangeShapeType="1"/>
          </p:cNvSpPr>
          <p:nvPr/>
        </p:nvSpPr>
        <p:spPr bwMode="auto">
          <a:xfrm flipH="1">
            <a:off x="3725863" y="5280025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2085" name="Oval 53"/>
          <p:cNvSpPr>
            <a:spLocks noChangeArrowheads="1"/>
          </p:cNvSpPr>
          <p:nvPr/>
        </p:nvSpPr>
        <p:spPr bwMode="auto">
          <a:xfrm>
            <a:off x="6178550" y="42545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1400">
                <a:latin typeface="Times New Roman" pitchFamily="18" charset="0"/>
              </a:rPr>
              <a:t>44</a:t>
            </a:r>
          </a:p>
        </p:txBody>
      </p:sp>
      <p:sp>
        <p:nvSpPr>
          <p:cNvPr id="172086" name="Oval 54"/>
          <p:cNvSpPr>
            <a:spLocks noChangeArrowheads="1"/>
          </p:cNvSpPr>
          <p:nvPr/>
        </p:nvSpPr>
        <p:spPr bwMode="auto">
          <a:xfrm>
            <a:off x="5721350" y="49403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1400">
                <a:latin typeface="Times New Roman" pitchFamily="18" charset="0"/>
              </a:rPr>
              <a:t>17</a:t>
            </a:r>
          </a:p>
        </p:txBody>
      </p:sp>
      <p:sp>
        <p:nvSpPr>
          <p:cNvPr id="172087" name="Oval 55"/>
          <p:cNvSpPr>
            <a:spLocks noChangeArrowheads="1"/>
          </p:cNvSpPr>
          <p:nvPr/>
        </p:nvSpPr>
        <p:spPr bwMode="auto">
          <a:xfrm>
            <a:off x="7397750" y="42672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1400">
                <a:latin typeface="Times New Roman" pitchFamily="18" charset="0"/>
              </a:rPr>
              <a:t>78</a:t>
            </a:r>
          </a:p>
        </p:txBody>
      </p:sp>
      <p:sp>
        <p:nvSpPr>
          <p:cNvPr id="172088" name="Oval 56"/>
          <p:cNvSpPr>
            <a:spLocks noChangeArrowheads="1"/>
          </p:cNvSpPr>
          <p:nvPr/>
        </p:nvSpPr>
        <p:spPr bwMode="auto">
          <a:xfrm>
            <a:off x="6669088" y="49403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1400">
                <a:latin typeface="Times New Roman" pitchFamily="18" charset="0"/>
              </a:rPr>
              <a:t>50</a:t>
            </a:r>
          </a:p>
        </p:txBody>
      </p:sp>
      <p:sp>
        <p:nvSpPr>
          <p:cNvPr id="172089" name="Oval 57"/>
          <p:cNvSpPr>
            <a:spLocks noChangeArrowheads="1"/>
          </p:cNvSpPr>
          <p:nvPr/>
        </p:nvSpPr>
        <p:spPr bwMode="auto">
          <a:xfrm>
            <a:off x="7600950" y="49403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1400">
                <a:latin typeface="Times New Roman" pitchFamily="18" charset="0"/>
              </a:rPr>
              <a:t>88</a:t>
            </a:r>
          </a:p>
        </p:txBody>
      </p:sp>
      <p:sp>
        <p:nvSpPr>
          <p:cNvPr id="172090" name="Oval 58"/>
          <p:cNvSpPr>
            <a:spLocks noChangeArrowheads="1"/>
          </p:cNvSpPr>
          <p:nvPr/>
        </p:nvSpPr>
        <p:spPr bwMode="auto">
          <a:xfrm>
            <a:off x="6316663" y="56261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1400">
                <a:latin typeface="Times New Roman" pitchFamily="18" charset="0"/>
              </a:rPr>
              <a:t>48</a:t>
            </a:r>
          </a:p>
        </p:txBody>
      </p:sp>
      <p:sp>
        <p:nvSpPr>
          <p:cNvPr id="172091" name="Oval 59"/>
          <p:cNvSpPr>
            <a:spLocks noChangeArrowheads="1"/>
          </p:cNvSpPr>
          <p:nvPr/>
        </p:nvSpPr>
        <p:spPr bwMode="auto">
          <a:xfrm>
            <a:off x="6772275" y="36576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1400">
                <a:latin typeface="Times New Roman" pitchFamily="18" charset="0"/>
              </a:rPr>
              <a:t>62</a:t>
            </a:r>
          </a:p>
        </p:txBody>
      </p:sp>
      <p:sp>
        <p:nvSpPr>
          <p:cNvPr id="172092" name="Rectangle 60"/>
          <p:cNvSpPr>
            <a:spLocks noChangeArrowheads="1"/>
          </p:cNvSpPr>
          <p:nvPr/>
        </p:nvSpPr>
        <p:spPr bwMode="auto">
          <a:xfrm>
            <a:off x="5715000" y="5562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093" name="Rectangle 61"/>
          <p:cNvSpPr>
            <a:spLocks noChangeArrowheads="1"/>
          </p:cNvSpPr>
          <p:nvPr/>
        </p:nvSpPr>
        <p:spPr bwMode="auto">
          <a:xfrm>
            <a:off x="6019800" y="5562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094" name="Rectangle 62"/>
          <p:cNvSpPr>
            <a:spLocks noChangeArrowheads="1"/>
          </p:cNvSpPr>
          <p:nvPr/>
        </p:nvSpPr>
        <p:spPr bwMode="auto">
          <a:xfrm>
            <a:off x="6319838" y="6248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095" name="Rectangle 63"/>
          <p:cNvSpPr>
            <a:spLocks noChangeArrowheads="1"/>
          </p:cNvSpPr>
          <p:nvPr/>
        </p:nvSpPr>
        <p:spPr bwMode="auto">
          <a:xfrm>
            <a:off x="6624638" y="6248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096" name="Rectangle 64"/>
          <p:cNvSpPr>
            <a:spLocks noChangeArrowheads="1"/>
          </p:cNvSpPr>
          <p:nvPr/>
        </p:nvSpPr>
        <p:spPr bwMode="auto">
          <a:xfrm>
            <a:off x="7308850" y="4953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097" name="Rectangle 65"/>
          <p:cNvSpPr>
            <a:spLocks noChangeArrowheads="1"/>
          </p:cNvSpPr>
          <p:nvPr/>
        </p:nvSpPr>
        <p:spPr bwMode="auto">
          <a:xfrm>
            <a:off x="7613650" y="5562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098" name="Rectangle 66"/>
          <p:cNvSpPr>
            <a:spLocks noChangeArrowheads="1"/>
          </p:cNvSpPr>
          <p:nvPr/>
        </p:nvSpPr>
        <p:spPr bwMode="auto">
          <a:xfrm>
            <a:off x="7918450" y="5562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72099" name="AutoShape 67"/>
          <p:cNvCxnSpPr>
            <a:cxnSpLocks noChangeShapeType="1"/>
            <a:stCxn id="172085" idx="4"/>
            <a:endCxn id="172086" idx="0"/>
          </p:cNvCxnSpPr>
          <p:nvPr/>
        </p:nvCxnSpPr>
        <p:spPr bwMode="auto">
          <a:xfrm flipH="1">
            <a:off x="5945188" y="4657725"/>
            <a:ext cx="457200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100" name="AutoShape 68"/>
          <p:cNvCxnSpPr>
            <a:cxnSpLocks noChangeShapeType="1"/>
            <a:stCxn id="172086" idx="4"/>
            <a:endCxn id="172092" idx="0"/>
          </p:cNvCxnSpPr>
          <p:nvPr/>
        </p:nvCxnSpPr>
        <p:spPr bwMode="auto">
          <a:xfrm flipH="1">
            <a:off x="5791200" y="5343525"/>
            <a:ext cx="153988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101" name="AutoShape 69"/>
          <p:cNvCxnSpPr>
            <a:cxnSpLocks noChangeShapeType="1"/>
            <a:stCxn id="172086" idx="4"/>
            <a:endCxn id="172093" idx="0"/>
          </p:cNvCxnSpPr>
          <p:nvPr/>
        </p:nvCxnSpPr>
        <p:spPr bwMode="auto">
          <a:xfrm>
            <a:off x="5945188" y="5343525"/>
            <a:ext cx="150812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102" name="AutoShape 70"/>
          <p:cNvCxnSpPr>
            <a:cxnSpLocks noChangeShapeType="1"/>
            <a:stCxn id="172085" idx="0"/>
            <a:endCxn id="172091" idx="4"/>
          </p:cNvCxnSpPr>
          <p:nvPr/>
        </p:nvCxnSpPr>
        <p:spPr bwMode="auto">
          <a:xfrm flipV="1">
            <a:off x="6402388" y="4060825"/>
            <a:ext cx="593725" cy="1936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103" name="AutoShape 71"/>
          <p:cNvCxnSpPr>
            <a:cxnSpLocks noChangeShapeType="1"/>
            <a:stCxn id="172087" idx="0"/>
            <a:endCxn id="172091" idx="4"/>
          </p:cNvCxnSpPr>
          <p:nvPr/>
        </p:nvCxnSpPr>
        <p:spPr bwMode="auto">
          <a:xfrm flipH="1" flipV="1">
            <a:off x="6996113" y="4060825"/>
            <a:ext cx="625475" cy="2063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104" name="AutoShape 72"/>
          <p:cNvCxnSpPr>
            <a:cxnSpLocks noChangeShapeType="1"/>
            <a:stCxn id="172087" idx="4"/>
            <a:endCxn id="172089" idx="0"/>
          </p:cNvCxnSpPr>
          <p:nvPr/>
        </p:nvCxnSpPr>
        <p:spPr bwMode="auto">
          <a:xfrm>
            <a:off x="7621588" y="4670425"/>
            <a:ext cx="203200" cy="2698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105" name="AutoShape 73"/>
          <p:cNvCxnSpPr>
            <a:cxnSpLocks noChangeShapeType="1"/>
            <a:stCxn id="172088" idx="4"/>
            <a:endCxn id="172090" idx="0"/>
          </p:cNvCxnSpPr>
          <p:nvPr/>
        </p:nvCxnSpPr>
        <p:spPr bwMode="auto">
          <a:xfrm flipH="1">
            <a:off x="6540500" y="5343525"/>
            <a:ext cx="352425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106" name="AutoShape 74"/>
          <p:cNvCxnSpPr>
            <a:cxnSpLocks noChangeShapeType="1"/>
            <a:stCxn id="172090" idx="4"/>
            <a:endCxn id="172094" idx="0"/>
          </p:cNvCxnSpPr>
          <p:nvPr/>
        </p:nvCxnSpPr>
        <p:spPr bwMode="auto">
          <a:xfrm flipH="1">
            <a:off x="6396038" y="6029325"/>
            <a:ext cx="144462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107" name="AutoShape 75"/>
          <p:cNvCxnSpPr>
            <a:cxnSpLocks noChangeShapeType="1"/>
            <a:stCxn id="172090" idx="4"/>
            <a:endCxn id="172095" idx="0"/>
          </p:cNvCxnSpPr>
          <p:nvPr/>
        </p:nvCxnSpPr>
        <p:spPr bwMode="auto">
          <a:xfrm>
            <a:off x="6540500" y="6029325"/>
            <a:ext cx="160338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108" name="AutoShape 76"/>
          <p:cNvCxnSpPr>
            <a:cxnSpLocks noChangeShapeType="1"/>
            <a:stCxn id="172088" idx="4"/>
            <a:endCxn id="172113" idx="0"/>
          </p:cNvCxnSpPr>
          <p:nvPr/>
        </p:nvCxnSpPr>
        <p:spPr bwMode="auto">
          <a:xfrm>
            <a:off x="6892925" y="5343525"/>
            <a:ext cx="196850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109" name="AutoShape 77"/>
          <p:cNvCxnSpPr>
            <a:cxnSpLocks noChangeShapeType="1"/>
            <a:stCxn id="172087" idx="4"/>
            <a:endCxn id="172096" idx="0"/>
          </p:cNvCxnSpPr>
          <p:nvPr/>
        </p:nvCxnSpPr>
        <p:spPr bwMode="auto">
          <a:xfrm flipH="1">
            <a:off x="7385050" y="4670425"/>
            <a:ext cx="236538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110" name="AutoShape 78"/>
          <p:cNvCxnSpPr>
            <a:cxnSpLocks noChangeShapeType="1"/>
            <a:stCxn id="172088" idx="0"/>
            <a:endCxn id="172085" idx="4"/>
          </p:cNvCxnSpPr>
          <p:nvPr/>
        </p:nvCxnSpPr>
        <p:spPr bwMode="auto">
          <a:xfrm flipH="1" flipV="1">
            <a:off x="6402388" y="4657725"/>
            <a:ext cx="490537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111" name="AutoShape 79"/>
          <p:cNvCxnSpPr>
            <a:cxnSpLocks noChangeShapeType="1"/>
            <a:stCxn id="172089" idx="4"/>
            <a:endCxn id="172097" idx="0"/>
          </p:cNvCxnSpPr>
          <p:nvPr/>
        </p:nvCxnSpPr>
        <p:spPr bwMode="auto">
          <a:xfrm flipH="1">
            <a:off x="7689850" y="5343525"/>
            <a:ext cx="134938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112" name="AutoShape 80"/>
          <p:cNvCxnSpPr>
            <a:cxnSpLocks noChangeShapeType="1"/>
            <a:stCxn id="172089" idx="4"/>
            <a:endCxn id="172098" idx="0"/>
          </p:cNvCxnSpPr>
          <p:nvPr/>
        </p:nvCxnSpPr>
        <p:spPr bwMode="auto">
          <a:xfrm>
            <a:off x="7824788" y="5343525"/>
            <a:ext cx="169862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172113" name="Oval 81"/>
          <p:cNvSpPr>
            <a:spLocks noChangeArrowheads="1"/>
          </p:cNvSpPr>
          <p:nvPr/>
        </p:nvSpPr>
        <p:spPr bwMode="auto">
          <a:xfrm>
            <a:off x="6865938" y="56261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1400">
                <a:latin typeface="Times New Roman" pitchFamily="18" charset="0"/>
              </a:rPr>
              <a:t>54</a:t>
            </a:r>
          </a:p>
        </p:txBody>
      </p:sp>
      <p:sp>
        <p:nvSpPr>
          <p:cNvPr id="172114" name="Rectangle 82"/>
          <p:cNvSpPr>
            <a:spLocks noChangeArrowheads="1"/>
          </p:cNvSpPr>
          <p:nvPr/>
        </p:nvSpPr>
        <p:spPr bwMode="auto">
          <a:xfrm>
            <a:off x="6869113" y="6248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115" name="Rectangle 83"/>
          <p:cNvSpPr>
            <a:spLocks noChangeArrowheads="1"/>
          </p:cNvSpPr>
          <p:nvPr/>
        </p:nvSpPr>
        <p:spPr bwMode="auto">
          <a:xfrm>
            <a:off x="7173913" y="6248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72116" name="AutoShape 84"/>
          <p:cNvCxnSpPr>
            <a:cxnSpLocks noChangeShapeType="1"/>
            <a:stCxn id="172113" idx="4"/>
            <a:endCxn id="172114" idx="0"/>
          </p:cNvCxnSpPr>
          <p:nvPr/>
        </p:nvCxnSpPr>
        <p:spPr bwMode="auto">
          <a:xfrm flipH="1">
            <a:off x="6945313" y="6029325"/>
            <a:ext cx="144462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2117" name="AutoShape 85"/>
          <p:cNvCxnSpPr>
            <a:cxnSpLocks noChangeShapeType="1"/>
            <a:stCxn id="172113" idx="4"/>
            <a:endCxn id="172115" idx="0"/>
          </p:cNvCxnSpPr>
          <p:nvPr/>
        </p:nvCxnSpPr>
        <p:spPr bwMode="auto">
          <a:xfrm>
            <a:off x="7089775" y="6029325"/>
            <a:ext cx="160338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172118" name="Line 86"/>
          <p:cNvSpPr>
            <a:spLocks noChangeShapeType="1"/>
          </p:cNvSpPr>
          <p:nvPr/>
        </p:nvSpPr>
        <p:spPr bwMode="auto">
          <a:xfrm>
            <a:off x="4572000" y="48768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F76C-A8D3-47BB-83B1-A2D7E59AC0C4}" type="slidenum">
              <a:rPr lang="en-US"/>
              <a:pPr/>
              <a:t>18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5257800" cy="1143000"/>
          </a:xfrm>
        </p:spPr>
        <p:txBody>
          <a:bodyPr/>
          <a:lstStyle/>
          <a:p>
            <a:r>
              <a:rPr lang="en-US" altLang="en-US"/>
              <a:t>Running Times for AVL Trees</a:t>
            </a:r>
          </a:p>
        </p:txBody>
      </p:sp>
      <p:sp>
        <p:nvSpPr>
          <p:cNvPr id="173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29600" cy="4572000"/>
          </a:xfrm>
        </p:spPr>
        <p:txBody>
          <a:bodyPr/>
          <a:lstStyle/>
          <a:p>
            <a:r>
              <a:rPr lang="en-US" altLang="en-US" sz="2400"/>
              <a:t>a single restructure is O(1)</a:t>
            </a:r>
          </a:p>
          <a:p>
            <a:pPr lvl="1"/>
            <a:r>
              <a:rPr lang="en-US" altLang="en-US" sz="2000"/>
              <a:t>using a linked-structure binary tree</a:t>
            </a:r>
          </a:p>
          <a:p>
            <a:r>
              <a:rPr lang="en-US" altLang="en-US" sz="2400"/>
              <a:t>find is O(log n)</a:t>
            </a:r>
          </a:p>
          <a:p>
            <a:pPr lvl="1"/>
            <a:r>
              <a:rPr lang="en-US" altLang="en-US" sz="2000"/>
              <a:t>height of tree is O(log n), no restructures needed</a:t>
            </a:r>
            <a:endParaRPr lang="en-US" altLang="en-US" sz="2400"/>
          </a:p>
          <a:p>
            <a:r>
              <a:rPr lang="en-US" altLang="en-US" sz="2400"/>
              <a:t>insert is O(log n)</a:t>
            </a:r>
          </a:p>
          <a:p>
            <a:pPr lvl="1"/>
            <a:r>
              <a:rPr lang="en-US" altLang="en-US" sz="2000"/>
              <a:t>initial find is O(log n)</a:t>
            </a:r>
          </a:p>
          <a:p>
            <a:pPr lvl="1"/>
            <a:r>
              <a:rPr lang="en-US" altLang="en-US" sz="2000"/>
              <a:t>Restructuring up the tree, maintaining heights is O(log n)</a:t>
            </a:r>
          </a:p>
          <a:p>
            <a:r>
              <a:rPr lang="en-US" altLang="en-US" sz="2400"/>
              <a:t>remove is O(log n)</a:t>
            </a:r>
          </a:p>
          <a:p>
            <a:pPr lvl="1"/>
            <a:r>
              <a:rPr lang="en-US" altLang="en-US" sz="2000"/>
              <a:t>initial find is O(log n)</a:t>
            </a:r>
          </a:p>
          <a:p>
            <a:pPr lvl="1"/>
            <a:r>
              <a:rPr lang="en-US" altLang="en-US" sz="2000"/>
              <a:t>Restructuring up the tree, maintaining heights is O(log n)</a:t>
            </a:r>
          </a:p>
        </p:txBody>
      </p:sp>
      <p:graphicFrame>
        <p:nvGraphicFramePr>
          <p:cNvPr id="173060" name="Object 4"/>
          <p:cNvGraphicFramePr>
            <a:graphicFrameLocks noChangeAspect="1"/>
          </p:cNvGraphicFramePr>
          <p:nvPr/>
        </p:nvGraphicFramePr>
        <p:xfrm>
          <a:off x="6477000" y="228600"/>
          <a:ext cx="2352675" cy="2087563"/>
        </p:xfrm>
        <a:graphic>
          <a:graphicData uri="http://schemas.openxmlformats.org/presentationml/2006/ole">
            <p:oleObj spid="_x0000_s173060" name="Clip" r:id="rId3" imgW="2352240" imgH="2088360" progId="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23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EA102DF-CB30-4C9E-A445-A716E14D33EB}" type="slidenum">
              <a:rPr lang="en-US"/>
              <a:pPr/>
              <a:t>19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r>
              <a:rPr lang="en-US"/>
              <a:t>(2,4) Trees</a:t>
            </a:r>
          </a:p>
        </p:txBody>
      </p:sp>
      <p:sp>
        <p:nvSpPr>
          <p:cNvPr id="174083" name="Oval 3"/>
          <p:cNvSpPr>
            <a:spLocks noChangeArrowheads="1"/>
          </p:cNvSpPr>
          <p:nvPr/>
        </p:nvSpPr>
        <p:spPr bwMode="auto">
          <a:xfrm>
            <a:off x="5486400" y="3581400"/>
            <a:ext cx="914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9</a:t>
            </a:r>
          </a:p>
        </p:txBody>
      </p:sp>
      <p:sp>
        <p:nvSpPr>
          <p:cNvPr id="174084" name="Oval 4"/>
          <p:cNvSpPr>
            <a:spLocks noChangeArrowheads="1"/>
          </p:cNvSpPr>
          <p:nvPr/>
        </p:nvSpPr>
        <p:spPr bwMode="auto">
          <a:xfrm>
            <a:off x="6286500" y="4343400"/>
            <a:ext cx="12954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2"/>
                </a:solidFill>
              </a:rPr>
              <a:t>10  14</a:t>
            </a: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6124575" y="49530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6810375" y="49530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7467600" y="49530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088" name="AutoShape 8"/>
          <p:cNvCxnSpPr>
            <a:cxnSpLocks noChangeShapeType="1"/>
            <a:stCxn id="174085" idx="0"/>
            <a:endCxn id="174084" idx="3"/>
          </p:cNvCxnSpPr>
          <p:nvPr/>
        </p:nvCxnSpPr>
        <p:spPr bwMode="auto">
          <a:xfrm flipV="1">
            <a:off x="6238875" y="4687888"/>
            <a:ext cx="236538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4089" name="AutoShape 9"/>
          <p:cNvCxnSpPr>
            <a:cxnSpLocks noChangeShapeType="1"/>
            <a:stCxn id="174086" idx="0"/>
            <a:endCxn id="174084" idx="4"/>
          </p:cNvCxnSpPr>
          <p:nvPr/>
        </p:nvCxnSpPr>
        <p:spPr bwMode="auto">
          <a:xfrm flipV="1">
            <a:off x="6924675" y="4743450"/>
            <a:ext cx="9525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4090" name="AutoShape 10"/>
          <p:cNvCxnSpPr>
            <a:cxnSpLocks noChangeShapeType="1"/>
            <a:stCxn id="174087" idx="0"/>
            <a:endCxn id="174084" idx="5"/>
          </p:cNvCxnSpPr>
          <p:nvPr/>
        </p:nvCxnSpPr>
        <p:spPr bwMode="auto">
          <a:xfrm flipH="1" flipV="1">
            <a:off x="7392988" y="4687888"/>
            <a:ext cx="188912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4091" name="AutoShape 11"/>
          <p:cNvCxnSpPr>
            <a:cxnSpLocks noChangeShapeType="1"/>
            <a:stCxn id="174093" idx="0"/>
            <a:endCxn id="174083" idx="3"/>
          </p:cNvCxnSpPr>
          <p:nvPr/>
        </p:nvCxnSpPr>
        <p:spPr bwMode="auto">
          <a:xfrm flipV="1">
            <a:off x="4991100" y="3916363"/>
            <a:ext cx="628650" cy="4175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4092" name="AutoShape 12"/>
          <p:cNvCxnSpPr>
            <a:cxnSpLocks noChangeShapeType="1"/>
            <a:stCxn id="174084" idx="0"/>
            <a:endCxn id="174083" idx="5"/>
          </p:cNvCxnSpPr>
          <p:nvPr/>
        </p:nvCxnSpPr>
        <p:spPr bwMode="auto">
          <a:xfrm flipH="1" flipV="1">
            <a:off x="6267450" y="3916363"/>
            <a:ext cx="666750" cy="4079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74093" name="Oval 13"/>
          <p:cNvSpPr>
            <a:spLocks noChangeArrowheads="1"/>
          </p:cNvSpPr>
          <p:nvPr/>
        </p:nvSpPr>
        <p:spPr bwMode="auto">
          <a:xfrm>
            <a:off x="4343400" y="4343400"/>
            <a:ext cx="1295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2  5  7</a:t>
            </a:r>
          </a:p>
        </p:txBody>
      </p:sp>
      <p:sp>
        <p:nvSpPr>
          <p:cNvPr id="174094" name="Rectangle 14"/>
          <p:cNvSpPr>
            <a:spLocks noChangeArrowheads="1"/>
          </p:cNvSpPr>
          <p:nvPr/>
        </p:nvSpPr>
        <p:spPr bwMode="auto">
          <a:xfrm>
            <a:off x="4191000" y="49530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95" name="Rectangle 15"/>
          <p:cNvSpPr>
            <a:spLocks noChangeArrowheads="1"/>
          </p:cNvSpPr>
          <p:nvPr/>
        </p:nvSpPr>
        <p:spPr bwMode="auto">
          <a:xfrm>
            <a:off x="4724400" y="49530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96" name="Rectangle 16"/>
          <p:cNvSpPr>
            <a:spLocks noChangeArrowheads="1"/>
          </p:cNvSpPr>
          <p:nvPr/>
        </p:nvSpPr>
        <p:spPr bwMode="auto">
          <a:xfrm>
            <a:off x="5486400" y="49530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097" name="AutoShape 17"/>
          <p:cNvCxnSpPr>
            <a:cxnSpLocks noChangeShapeType="1"/>
            <a:stCxn id="174094" idx="0"/>
            <a:endCxn id="174093" idx="3"/>
          </p:cNvCxnSpPr>
          <p:nvPr/>
        </p:nvCxnSpPr>
        <p:spPr bwMode="auto">
          <a:xfrm flipV="1">
            <a:off x="4305300" y="4678363"/>
            <a:ext cx="227013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4098" name="AutoShape 18"/>
          <p:cNvCxnSpPr>
            <a:cxnSpLocks noChangeShapeType="1"/>
            <a:stCxn id="174095" idx="0"/>
            <a:endCxn id="174093" idx="4"/>
          </p:cNvCxnSpPr>
          <p:nvPr/>
        </p:nvCxnSpPr>
        <p:spPr bwMode="auto">
          <a:xfrm flipV="1">
            <a:off x="4838700" y="4733925"/>
            <a:ext cx="15240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4099" name="AutoShape 19"/>
          <p:cNvCxnSpPr>
            <a:cxnSpLocks noChangeShapeType="1"/>
            <a:stCxn id="174096" idx="0"/>
            <a:endCxn id="174093" idx="5"/>
          </p:cNvCxnSpPr>
          <p:nvPr/>
        </p:nvCxnSpPr>
        <p:spPr bwMode="auto">
          <a:xfrm flipH="1" flipV="1">
            <a:off x="5449888" y="4678363"/>
            <a:ext cx="150812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74100" name="Rectangle 20"/>
          <p:cNvSpPr>
            <a:spLocks noChangeArrowheads="1"/>
          </p:cNvSpPr>
          <p:nvPr/>
        </p:nvSpPr>
        <p:spPr bwMode="auto">
          <a:xfrm>
            <a:off x="5105400" y="49530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101" name="AutoShape 21"/>
          <p:cNvCxnSpPr>
            <a:cxnSpLocks noChangeShapeType="1"/>
            <a:stCxn id="174100" idx="0"/>
            <a:endCxn id="174093" idx="4"/>
          </p:cNvCxnSpPr>
          <p:nvPr/>
        </p:nvCxnSpPr>
        <p:spPr bwMode="auto">
          <a:xfrm flipH="1" flipV="1">
            <a:off x="4991100" y="4733925"/>
            <a:ext cx="22860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B8DA-E6EC-4CED-A244-7F4C7D4085DE}" type="slidenum">
              <a:rPr lang="en-US"/>
              <a:pPr/>
              <a:t>2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Search </a:t>
            </a:r>
            <a:r>
              <a:rPr lang="en-US" sz="4000"/>
              <a:t>(</a:t>
            </a:r>
            <a:r>
              <a:rPr lang="en-US" sz="4000">
                <a:cs typeface="Tahoma" pitchFamily="34" charset="0"/>
              </a:rPr>
              <a:t>§3.1.1</a:t>
            </a:r>
            <a:r>
              <a:rPr lang="en-US" sz="4000"/>
              <a:t>)</a:t>
            </a:r>
          </a:p>
        </p:txBody>
      </p:sp>
      <p:sp>
        <p:nvSpPr>
          <p:cNvPr id="132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04850" y="1600200"/>
            <a:ext cx="8001000" cy="2209800"/>
          </a:xfrm>
        </p:spPr>
        <p:txBody>
          <a:bodyPr/>
          <a:lstStyle/>
          <a:p>
            <a:r>
              <a:rPr lang="en-US" sz="2000" dirty="0"/>
              <a:t>Binary search performs operation </a:t>
            </a:r>
            <a:r>
              <a:rPr lang="en-US" sz="2000" dirty="0" err="1">
                <a:solidFill>
                  <a:schemeClr val="tx2"/>
                </a:solidFill>
              </a:rPr>
              <a:t>findElement</a:t>
            </a:r>
            <a:r>
              <a:rPr lang="en-US" sz="2000" dirty="0"/>
              <a:t>(k) on a dictionary implemented by means of an array-based sequence, sorted by key</a:t>
            </a:r>
          </a:p>
          <a:p>
            <a:pPr lvl="1"/>
            <a:r>
              <a:rPr lang="en-US" sz="1800" dirty="0" smtClean="0"/>
              <a:t>at </a:t>
            </a:r>
            <a:r>
              <a:rPr lang="en-US" sz="1800" dirty="0"/>
              <a:t>each step, the number of candidate items is halved</a:t>
            </a:r>
          </a:p>
          <a:p>
            <a:pPr lvl="1"/>
            <a:r>
              <a:rPr lang="en-US" sz="1800" dirty="0"/>
              <a:t>terminates after O(log n) steps</a:t>
            </a:r>
          </a:p>
          <a:p>
            <a:r>
              <a:rPr lang="en-US" sz="2000" dirty="0"/>
              <a:t>Example: </a:t>
            </a:r>
            <a:r>
              <a:rPr lang="en-US" sz="2000" dirty="0" err="1">
                <a:solidFill>
                  <a:schemeClr val="tx2"/>
                </a:solidFill>
              </a:rPr>
              <a:t>findElement</a:t>
            </a:r>
            <a:r>
              <a:rPr lang="en-US" sz="2000" dirty="0"/>
              <a:t>(7)</a:t>
            </a:r>
          </a:p>
        </p:txBody>
      </p:sp>
      <p:sp>
        <p:nvSpPr>
          <p:cNvPr id="132101" name="Line 5"/>
          <p:cNvSpPr>
            <a:spLocks noChangeShapeType="1"/>
          </p:cNvSpPr>
          <p:nvPr/>
        </p:nvSpPr>
        <p:spPr bwMode="auto">
          <a:xfrm>
            <a:off x="1379538" y="4162425"/>
            <a:ext cx="6991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02" name="Oval 6"/>
          <p:cNvSpPr>
            <a:spLocks noChangeArrowheads="1"/>
          </p:cNvSpPr>
          <p:nvPr/>
        </p:nvSpPr>
        <p:spPr bwMode="auto">
          <a:xfrm>
            <a:off x="1665288" y="4010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1</a:t>
            </a:r>
          </a:p>
        </p:txBody>
      </p:sp>
      <p:sp>
        <p:nvSpPr>
          <p:cNvPr id="132103" name="Oval 7"/>
          <p:cNvSpPr>
            <a:spLocks noChangeArrowheads="1"/>
          </p:cNvSpPr>
          <p:nvPr/>
        </p:nvSpPr>
        <p:spPr bwMode="auto">
          <a:xfrm>
            <a:off x="2274888" y="4010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3</a:t>
            </a:r>
          </a:p>
        </p:txBody>
      </p:sp>
      <p:sp>
        <p:nvSpPr>
          <p:cNvPr id="132104" name="Oval 8"/>
          <p:cNvSpPr>
            <a:spLocks noChangeArrowheads="1"/>
          </p:cNvSpPr>
          <p:nvPr/>
        </p:nvSpPr>
        <p:spPr bwMode="auto">
          <a:xfrm>
            <a:off x="2884488" y="4010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4</a:t>
            </a:r>
          </a:p>
        </p:txBody>
      </p:sp>
      <p:sp>
        <p:nvSpPr>
          <p:cNvPr id="132105" name="Oval 9"/>
          <p:cNvSpPr>
            <a:spLocks noChangeArrowheads="1"/>
          </p:cNvSpPr>
          <p:nvPr/>
        </p:nvSpPr>
        <p:spPr bwMode="auto">
          <a:xfrm>
            <a:off x="3494088" y="4010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5</a:t>
            </a:r>
          </a:p>
        </p:txBody>
      </p:sp>
      <p:sp>
        <p:nvSpPr>
          <p:cNvPr id="132106" name="Oval 10"/>
          <p:cNvSpPr>
            <a:spLocks noChangeArrowheads="1"/>
          </p:cNvSpPr>
          <p:nvPr/>
        </p:nvSpPr>
        <p:spPr bwMode="auto">
          <a:xfrm>
            <a:off x="4103688" y="4010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7</a:t>
            </a:r>
          </a:p>
        </p:txBody>
      </p:sp>
      <p:sp>
        <p:nvSpPr>
          <p:cNvPr id="132107" name="Oval 11"/>
          <p:cNvSpPr>
            <a:spLocks noChangeArrowheads="1"/>
          </p:cNvSpPr>
          <p:nvPr/>
        </p:nvSpPr>
        <p:spPr bwMode="auto">
          <a:xfrm>
            <a:off x="4713288" y="4010025"/>
            <a:ext cx="304800" cy="304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132108" name="Oval 12"/>
          <p:cNvSpPr>
            <a:spLocks noChangeArrowheads="1"/>
          </p:cNvSpPr>
          <p:nvPr/>
        </p:nvSpPr>
        <p:spPr bwMode="auto">
          <a:xfrm>
            <a:off x="5322888" y="4010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9</a:t>
            </a:r>
          </a:p>
        </p:txBody>
      </p:sp>
      <p:sp>
        <p:nvSpPr>
          <p:cNvPr id="132109" name="Oval 13"/>
          <p:cNvSpPr>
            <a:spLocks noChangeArrowheads="1"/>
          </p:cNvSpPr>
          <p:nvPr/>
        </p:nvSpPr>
        <p:spPr bwMode="auto">
          <a:xfrm>
            <a:off x="5932488" y="4010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11</a:t>
            </a:r>
          </a:p>
        </p:txBody>
      </p:sp>
      <p:sp>
        <p:nvSpPr>
          <p:cNvPr id="132110" name="Oval 14"/>
          <p:cNvSpPr>
            <a:spLocks noChangeArrowheads="1"/>
          </p:cNvSpPr>
          <p:nvPr/>
        </p:nvSpPr>
        <p:spPr bwMode="auto">
          <a:xfrm>
            <a:off x="6542088" y="4010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14</a:t>
            </a:r>
          </a:p>
        </p:txBody>
      </p:sp>
      <p:sp>
        <p:nvSpPr>
          <p:cNvPr id="132111" name="Oval 15"/>
          <p:cNvSpPr>
            <a:spLocks noChangeArrowheads="1"/>
          </p:cNvSpPr>
          <p:nvPr/>
        </p:nvSpPr>
        <p:spPr bwMode="auto">
          <a:xfrm>
            <a:off x="7151688" y="4010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16</a:t>
            </a:r>
          </a:p>
        </p:txBody>
      </p:sp>
      <p:sp>
        <p:nvSpPr>
          <p:cNvPr id="132112" name="Oval 16"/>
          <p:cNvSpPr>
            <a:spLocks noChangeArrowheads="1"/>
          </p:cNvSpPr>
          <p:nvPr/>
        </p:nvSpPr>
        <p:spPr bwMode="auto">
          <a:xfrm>
            <a:off x="7761288" y="4010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18</a:t>
            </a:r>
          </a:p>
        </p:txBody>
      </p:sp>
      <p:sp>
        <p:nvSpPr>
          <p:cNvPr id="132113" name="Oval 17"/>
          <p:cNvSpPr>
            <a:spLocks noChangeArrowheads="1"/>
          </p:cNvSpPr>
          <p:nvPr/>
        </p:nvSpPr>
        <p:spPr bwMode="auto">
          <a:xfrm>
            <a:off x="8370888" y="4010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19</a:t>
            </a:r>
          </a:p>
        </p:txBody>
      </p:sp>
      <p:sp>
        <p:nvSpPr>
          <p:cNvPr id="132114" name="Line 18"/>
          <p:cNvSpPr>
            <a:spLocks noChangeShapeType="1"/>
          </p:cNvSpPr>
          <p:nvPr/>
        </p:nvSpPr>
        <p:spPr bwMode="auto">
          <a:xfrm>
            <a:off x="1227138" y="4772025"/>
            <a:ext cx="7143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15" name="Oval 19"/>
          <p:cNvSpPr>
            <a:spLocks noChangeArrowheads="1"/>
          </p:cNvSpPr>
          <p:nvPr/>
        </p:nvSpPr>
        <p:spPr bwMode="auto">
          <a:xfrm>
            <a:off x="1665288" y="46196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1</a:t>
            </a:r>
          </a:p>
        </p:txBody>
      </p:sp>
      <p:sp>
        <p:nvSpPr>
          <p:cNvPr id="132116" name="Oval 20"/>
          <p:cNvSpPr>
            <a:spLocks noChangeArrowheads="1"/>
          </p:cNvSpPr>
          <p:nvPr/>
        </p:nvSpPr>
        <p:spPr bwMode="auto">
          <a:xfrm>
            <a:off x="2274888" y="4619625"/>
            <a:ext cx="304800" cy="304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32117" name="Oval 21"/>
          <p:cNvSpPr>
            <a:spLocks noChangeArrowheads="1"/>
          </p:cNvSpPr>
          <p:nvPr/>
        </p:nvSpPr>
        <p:spPr bwMode="auto">
          <a:xfrm>
            <a:off x="2884488" y="46196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4</a:t>
            </a:r>
          </a:p>
        </p:txBody>
      </p:sp>
      <p:sp>
        <p:nvSpPr>
          <p:cNvPr id="132118" name="Oval 22"/>
          <p:cNvSpPr>
            <a:spLocks noChangeArrowheads="1"/>
          </p:cNvSpPr>
          <p:nvPr/>
        </p:nvSpPr>
        <p:spPr bwMode="auto">
          <a:xfrm>
            <a:off x="3494088" y="46196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5</a:t>
            </a:r>
          </a:p>
        </p:txBody>
      </p:sp>
      <p:sp>
        <p:nvSpPr>
          <p:cNvPr id="132119" name="Oval 23"/>
          <p:cNvSpPr>
            <a:spLocks noChangeArrowheads="1"/>
          </p:cNvSpPr>
          <p:nvPr/>
        </p:nvSpPr>
        <p:spPr bwMode="auto">
          <a:xfrm>
            <a:off x="4103688" y="46196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7</a:t>
            </a:r>
          </a:p>
        </p:txBody>
      </p:sp>
      <p:sp>
        <p:nvSpPr>
          <p:cNvPr id="132120" name="Oval 24"/>
          <p:cNvSpPr>
            <a:spLocks noChangeArrowheads="1"/>
          </p:cNvSpPr>
          <p:nvPr/>
        </p:nvSpPr>
        <p:spPr bwMode="auto">
          <a:xfrm>
            <a:off x="4713288" y="4619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8</a:t>
            </a:r>
          </a:p>
        </p:txBody>
      </p:sp>
      <p:sp>
        <p:nvSpPr>
          <p:cNvPr id="132121" name="Oval 25"/>
          <p:cNvSpPr>
            <a:spLocks noChangeArrowheads="1"/>
          </p:cNvSpPr>
          <p:nvPr/>
        </p:nvSpPr>
        <p:spPr bwMode="auto">
          <a:xfrm>
            <a:off x="5322888" y="4619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9</a:t>
            </a:r>
          </a:p>
        </p:txBody>
      </p:sp>
      <p:sp>
        <p:nvSpPr>
          <p:cNvPr id="132122" name="Oval 26"/>
          <p:cNvSpPr>
            <a:spLocks noChangeArrowheads="1"/>
          </p:cNvSpPr>
          <p:nvPr/>
        </p:nvSpPr>
        <p:spPr bwMode="auto">
          <a:xfrm>
            <a:off x="5932488" y="4619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11</a:t>
            </a:r>
          </a:p>
        </p:txBody>
      </p:sp>
      <p:sp>
        <p:nvSpPr>
          <p:cNvPr id="132123" name="Oval 27"/>
          <p:cNvSpPr>
            <a:spLocks noChangeArrowheads="1"/>
          </p:cNvSpPr>
          <p:nvPr/>
        </p:nvSpPr>
        <p:spPr bwMode="auto">
          <a:xfrm>
            <a:off x="6542088" y="4619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14</a:t>
            </a:r>
          </a:p>
        </p:txBody>
      </p:sp>
      <p:sp>
        <p:nvSpPr>
          <p:cNvPr id="132124" name="Oval 28"/>
          <p:cNvSpPr>
            <a:spLocks noChangeArrowheads="1"/>
          </p:cNvSpPr>
          <p:nvPr/>
        </p:nvSpPr>
        <p:spPr bwMode="auto">
          <a:xfrm>
            <a:off x="7151688" y="4619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16</a:t>
            </a:r>
          </a:p>
        </p:txBody>
      </p:sp>
      <p:sp>
        <p:nvSpPr>
          <p:cNvPr id="132125" name="Oval 29"/>
          <p:cNvSpPr>
            <a:spLocks noChangeArrowheads="1"/>
          </p:cNvSpPr>
          <p:nvPr/>
        </p:nvSpPr>
        <p:spPr bwMode="auto">
          <a:xfrm>
            <a:off x="7761288" y="4619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18</a:t>
            </a:r>
          </a:p>
        </p:txBody>
      </p:sp>
      <p:sp>
        <p:nvSpPr>
          <p:cNvPr id="132126" name="Oval 30"/>
          <p:cNvSpPr>
            <a:spLocks noChangeArrowheads="1"/>
          </p:cNvSpPr>
          <p:nvPr/>
        </p:nvSpPr>
        <p:spPr bwMode="auto">
          <a:xfrm>
            <a:off x="8370888" y="4619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19</a:t>
            </a:r>
          </a:p>
        </p:txBody>
      </p:sp>
      <p:sp>
        <p:nvSpPr>
          <p:cNvPr id="132127" name="Line 31"/>
          <p:cNvSpPr>
            <a:spLocks noChangeShapeType="1"/>
          </p:cNvSpPr>
          <p:nvPr/>
        </p:nvSpPr>
        <p:spPr bwMode="auto">
          <a:xfrm>
            <a:off x="1303338" y="5381625"/>
            <a:ext cx="7067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28" name="Oval 32"/>
          <p:cNvSpPr>
            <a:spLocks noChangeArrowheads="1"/>
          </p:cNvSpPr>
          <p:nvPr/>
        </p:nvSpPr>
        <p:spPr bwMode="auto">
          <a:xfrm>
            <a:off x="1665288" y="52292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1</a:t>
            </a:r>
          </a:p>
        </p:txBody>
      </p:sp>
      <p:sp>
        <p:nvSpPr>
          <p:cNvPr id="132129" name="Oval 33"/>
          <p:cNvSpPr>
            <a:spLocks noChangeArrowheads="1"/>
          </p:cNvSpPr>
          <p:nvPr/>
        </p:nvSpPr>
        <p:spPr bwMode="auto">
          <a:xfrm>
            <a:off x="2274888" y="52292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3</a:t>
            </a:r>
          </a:p>
        </p:txBody>
      </p:sp>
      <p:sp>
        <p:nvSpPr>
          <p:cNvPr id="132130" name="Oval 34"/>
          <p:cNvSpPr>
            <a:spLocks noChangeArrowheads="1"/>
          </p:cNvSpPr>
          <p:nvPr/>
        </p:nvSpPr>
        <p:spPr bwMode="auto">
          <a:xfrm>
            <a:off x="2884488" y="52292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4</a:t>
            </a:r>
          </a:p>
        </p:txBody>
      </p:sp>
      <p:sp>
        <p:nvSpPr>
          <p:cNvPr id="132131" name="Oval 35"/>
          <p:cNvSpPr>
            <a:spLocks noChangeArrowheads="1"/>
          </p:cNvSpPr>
          <p:nvPr/>
        </p:nvSpPr>
        <p:spPr bwMode="auto">
          <a:xfrm>
            <a:off x="3494088" y="5229225"/>
            <a:ext cx="304800" cy="304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32132" name="Oval 36"/>
          <p:cNvSpPr>
            <a:spLocks noChangeArrowheads="1"/>
          </p:cNvSpPr>
          <p:nvPr/>
        </p:nvSpPr>
        <p:spPr bwMode="auto">
          <a:xfrm>
            <a:off x="4103688" y="52292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7</a:t>
            </a:r>
          </a:p>
        </p:txBody>
      </p:sp>
      <p:sp>
        <p:nvSpPr>
          <p:cNvPr id="132133" name="Oval 37"/>
          <p:cNvSpPr>
            <a:spLocks noChangeArrowheads="1"/>
          </p:cNvSpPr>
          <p:nvPr/>
        </p:nvSpPr>
        <p:spPr bwMode="auto">
          <a:xfrm>
            <a:off x="4713288" y="52292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8</a:t>
            </a:r>
          </a:p>
        </p:txBody>
      </p:sp>
      <p:sp>
        <p:nvSpPr>
          <p:cNvPr id="132134" name="Oval 38"/>
          <p:cNvSpPr>
            <a:spLocks noChangeArrowheads="1"/>
          </p:cNvSpPr>
          <p:nvPr/>
        </p:nvSpPr>
        <p:spPr bwMode="auto">
          <a:xfrm>
            <a:off x="5322888" y="52292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9</a:t>
            </a:r>
          </a:p>
        </p:txBody>
      </p:sp>
      <p:sp>
        <p:nvSpPr>
          <p:cNvPr id="132135" name="Oval 39"/>
          <p:cNvSpPr>
            <a:spLocks noChangeArrowheads="1"/>
          </p:cNvSpPr>
          <p:nvPr/>
        </p:nvSpPr>
        <p:spPr bwMode="auto">
          <a:xfrm>
            <a:off x="5932488" y="52292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11</a:t>
            </a:r>
          </a:p>
        </p:txBody>
      </p:sp>
      <p:sp>
        <p:nvSpPr>
          <p:cNvPr id="132136" name="Oval 40"/>
          <p:cNvSpPr>
            <a:spLocks noChangeArrowheads="1"/>
          </p:cNvSpPr>
          <p:nvPr/>
        </p:nvSpPr>
        <p:spPr bwMode="auto">
          <a:xfrm>
            <a:off x="6542088" y="52292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14</a:t>
            </a:r>
          </a:p>
        </p:txBody>
      </p:sp>
      <p:sp>
        <p:nvSpPr>
          <p:cNvPr id="132137" name="Oval 41"/>
          <p:cNvSpPr>
            <a:spLocks noChangeArrowheads="1"/>
          </p:cNvSpPr>
          <p:nvPr/>
        </p:nvSpPr>
        <p:spPr bwMode="auto">
          <a:xfrm>
            <a:off x="7151688" y="52292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16</a:t>
            </a:r>
          </a:p>
        </p:txBody>
      </p:sp>
      <p:sp>
        <p:nvSpPr>
          <p:cNvPr id="132138" name="Oval 42"/>
          <p:cNvSpPr>
            <a:spLocks noChangeArrowheads="1"/>
          </p:cNvSpPr>
          <p:nvPr/>
        </p:nvSpPr>
        <p:spPr bwMode="auto">
          <a:xfrm>
            <a:off x="7761288" y="52292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18</a:t>
            </a:r>
          </a:p>
        </p:txBody>
      </p:sp>
      <p:sp>
        <p:nvSpPr>
          <p:cNvPr id="132139" name="Oval 43"/>
          <p:cNvSpPr>
            <a:spLocks noChangeArrowheads="1"/>
          </p:cNvSpPr>
          <p:nvPr/>
        </p:nvSpPr>
        <p:spPr bwMode="auto">
          <a:xfrm>
            <a:off x="8370888" y="52292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19</a:t>
            </a:r>
          </a:p>
        </p:txBody>
      </p:sp>
      <p:sp>
        <p:nvSpPr>
          <p:cNvPr id="132140" name="Line 44"/>
          <p:cNvSpPr>
            <a:spLocks noChangeShapeType="1"/>
          </p:cNvSpPr>
          <p:nvPr/>
        </p:nvSpPr>
        <p:spPr bwMode="auto">
          <a:xfrm>
            <a:off x="1379538" y="5991225"/>
            <a:ext cx="6991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41" name="Oval 45"/>
          <p:cNvSpPr>
            <a:spLocks noChangeArrowheads="1"/>
          </p:cNvSpPr>
          <p:nvPr/>
        </p:nvSpPr>
        <p:spPr bwMode="auto">
          <a:xfrm>
            <a:off x="1665288" y="58388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1</a:t>
            </a:r>
          </a:p>
        </p:txBody>
      </p:sp>
      <p:sp>
        <p:nvSpPr>
          <p:cNvPr id="132142" name="Oval 46"/>
          <p:cNvSpPr>
            <a:spLocks noChangeArrowheads="1"/>
          </p:cNvSpPr>
          <p:nvPr/>
        </p:nvSpPr>
        <p:spPr bwMode="auto">
          <a:xfrm>
            <a:off x="2274888" y="58388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3</a:t>
            </a:r>
          </a:p>
        </p:txBody>
      </p:sp>
      <p:sp>
        <p:nvSpPr>
          <p:cNvPr id="132143" name="Oval 47"/>
          <p:cNvSpPr>
            <a:spLocks noChangeArrowheads="1"/>
          </p:cNvSpPr>
          <p:nvPr/>
        </p:nvSpPr>
        <p:spPr bwMode="auto">
          <a:xfrm>
            <a:off x="2884488" y="58388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4</a:t>
            </a:r>
          </a:p>
        </p:txBody>
      </p:sp>
      <p:sp>
        <p:nvSpPr>
          <p:cNvPr id="132144" name="Oval 48"/>
          <p:cNvSpPr>
            <a:spLocks noChangeArrowheads="1"/>
          </p:cNvSpPr>
          <p:nvPr/>
        </p:nvSpPr>
        <p:spPr bwMode="auto">
          <a:xfrm>
            <a:off x="3494088" y="58388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5</a:t>
            </a:r>
          </a:p>
        </p:txBody>
      </p:sp>
      <p:sp>
        <p:nvSpPr>
          <p:cNvPr id="132145" name="Oval 49"/>
          <p:cNvSpPr>
            <a:spLocks noChangeArrowheads="1"/>
          </p:cNvSpPr>
          <p:nvPr/>
        </p:nvSpPr>
        <p:spPr bwMode="auto">
          <a:xfrm>
            <a:off x="4103688" y="5838825"/>
            <a:ext cx="304800" cy="304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32146" name="Oval 50"/>
          <p:cNvSpPr>
            <a:spLocks noChangeArrowheads="1"/>
          </p:cNvSpPr>
          <p:nvPr/>
        </p:nvSpPr>
        <p:spPr bwMode="auto">
          <a:xfrm>
            <a:off x="4713288" y="58388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8</a:t>
            </a:r>
          </a:p>
        </p:txBody>
      </p:sp>
      <p:sp>
        <p:nvSpPr>
          <p:cNvPr id="132147" name="Oval 51"/>
          <p:cNvSpPr>
            <a:spLocks noChangeArrowheads="1"/>
          </p:cNvSpPr>
          <p:nvPr/>
        </p:nvSpPr>
        <p:spPr bwMode="auto">
          <a:xfrm>
            <a:off x="5322888" y="58388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9</a:t>
            </a:r>
          </a:p>
        </p:txBody>
      </p:sp>
      <p:sp>
        <p:nvSpPr>
          <p:cNvPr id="132148" name="Oval 52"/>
          <p:cNvSpPr>
            <a:spLocks noChangeArrowheads="1"/>
          </p:cNvSpPr>
          <p:nvPr/>
        </p:nvSpPr>
        <p:spPr bwMode="auto">
          <a:xfrm>
            <a:off x="5932488" y="58388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11</a:t>
            </a:r>
          </a:p>
        </p:txBody>
      </p:sp>
      <p:sp>
        <p:nvSpPr>
          <p:cNvPr id="132149" name="Oval 53"/>
          <p:cNvSpPr>
            <a:spLocks noChangeArrowheads="1"/>
          </p:cNvSpPr>
          <p:nvPr/>
        </p:nvSpPr>
        <p:spPr bwMode="auto">
          <a:xfrm>
            <a:off x="6542088" y="58388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14</a:t>
            </a:r>
          </a:p>
        </p:txBody>
      </p:sp>
      <p:sp>
        <p:nvSpPr>
          <p:cNvPr id="132150" name="Oval 54"/>
          <p:cNvSpPr>
            <a:spLocks noChangeArrowheads="1"/>
          </p:cNvSpPr>
          <p:nvPr/>
        </p:nvSpPr>
        <p:spPr bwMode="auto">
          <a:xfrm>
            <a:off x="7151688" y="58388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16</a:t>
            </a:r>
          </a:p>
        </p:txBody>
      </p:sp>
      <p:sp>
        <p:nvSpPr>
          <p:cNvPr id="132151" name="Oval 55"/>
          <p:cNvSpPr>
            <a:spLocks noChangeArrowheads="1"/>
          </p:cNvSpPr>
          <p:nvPr/>
        </p:nvSpPr>
        <p:spPr bwMode="auto">
          <a:xfrm>
            <a:off x="7761288" y="58388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18</a:t>
            </a:r>
          </a:p>
        </p:txBody>
      </p:sp>
      <p:sp>
        <p:nvSpPr>
          <p:cNvPr id="132152" name="Oval 56"/>
          <p:cNvSpPr>
            <a:spLocks noChangeArrowheads="1"/>
          </p:cNvSpPr>
          <p:nvPr/>
        </p:nvSpPr>
        <p:spPr bwMode="auto">
          <a:xfrm>
            <a:off x="8370888" y="58388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19</a:t>
            </a:r>
          </a:p>
        </p:txBody>
      </p:sp>
      <p:sp>
        <p:nvSpPr>
          <p:cNvPr id="132153" name="Oval 57"/>
          <p:cNvSpPr>
            <a:spLocks noChangeArrowheads="1"/>
          </p:cNvSpPr>
          <p:nvPr/>
        </p:nvSpPr>
        <p:spPr bwMode="auto">
          <a:xfrm>
            <a:off x="1074738" y="4010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0</a:t>
            </a:r>
          </a:p>
        </p:txBody>
      </p:sp>
      <p:sp>
        <p:nvSpPr>
          <p:cNvPr id="132154" name="Oval 58"/>
          <p:cNvSpPr>
            <a:spLocks noChangeArrowheads="1"/>
          </p:cNvSpPr>
          <p:nvPr/>
        </p:nvSpPr>
        <p:spPr bwMode="auto">
          <a:xfrm>
            <a:off x="1074738" y="46196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0</a:t>
            </a:r>
          </a:p>
        </p:txBody>
      </p:sp>
      <p:sp>
        <p:nvSpPr>
          <p:cNvPr id="132155" name="Oval 59"/>
          <p:cNvSpPr>
            <a:spLocks noChangeArrowheads="1"/>
          </p:cNvSpPr>
          <p:nvPr/>
        </p:nvSpPr>
        <p:spPr bwMode="auto">
          <a:xfrm>
            <a:off x="1074738" y="52292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0</a:t>
            </a:r>
          </a:p>
        </p:txBody>
      </p:sp>
      <p:sp>
        <p:nvSpPr>
          <p:cNvPr id="132156" name="Oval 60"/>
          <p:cNvSpPr>
            <a:spLocks noChangeArrowheads="1"/>
          </p:cNvSpPr>
          <p:nvPr/>
        </p:nvSpPr>
        <p:spPr bwMode="auto">
          <a:xfrm>
            <a:off x="1084263" y="58388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0</a:t>
            </a:r>
          </a:p>
        </p:txBody>
      </p:sp>
      <p:sp>
        <p:nvSpPr>
          <p:cNvPr id="132157" name="Text Box 61"/>
          <p:cNvSpPr txBox="1">
            <a:spLocks noChangeArrowheads="1"/>
          </p:cNvSpPr>
          <p:nvPr/>
        </p:nvSpPr>
        <p:spPr bwMode="auto">
          <a:xfrm>
            <a:off x="4689475" y="4256088"/>
            <a:ext cx="3429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latin typeface="Times New Roman" pitchFamily="18" charset="0"/>
              </a:rPr>
              <a:t>m</a:t>
            </a:r>
          </a:p>
        </p:txBody>
      </p:sp>
      <p:sp>
        <p:nvSpPr>
          <p:cNvPr id="132158" name="Text Box 62"/>
          <p:cNvSpPr txBox="1">
            <a:spLocks noChangeArrowheads="1"/>
          </p:cNvSpPr>
          <p:nvPr/>
        </p:nvSpPr>
        <p:spPr bwMode="auto">
          <a:xfrm>
            <a:off x="1074738" y="4257675"/>
            <a:ext cx="2413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latin typeface="Times New Roman" pitchFamily="18" charset="0"/>
              </a:rPr>
              <a:t>l</a:t>
            </a:r>
          </a:p>
        </p:txBody>
      </p:sp>
      <p:sp>
        <p:nvSpPr>
          <p:cNvPr id="132159" name="Text Box 63"/>
          <p:cNvSpPr txBox="1">
            <a:spLocks noChangeArrowheads="1"/>
          </p:cNvSpPr>
          <p:nvPr/>
        </p:nvSpPr>
        <p:spPr bwMode="auto">
          <a:xfrm>
            <a:off x="8389938" y="4256088"/>
            <a:ext cx="296862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latin typeface="Times New Roman" pitchFamily="18" charset="0"/>
              </a:rPr>
              <a:t>h</a:t>
            </a:r>
          </a:p>
        </p:txBody>
      </p:sp>
      <p:sp>
        <p:nvSpPr>
          <p:cNvPr id="132160" name="Text Box 64"/>
          <p:cNvSpPr txBox="1">
            <a:spLocks noChangeArrowheads="1"/>
          </p:cNvSpPr>
          <p:nvPr/>
        </p:nvSpPr>
        <p:spPr bwMode="auto">
          <a:xfrm>
            <a:off x="2246313" y="4876800"/>
            <a:ext cx="3429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latin typeface="Times New Roman" pitchFamily="18" charset="0"/>
              </a:rPr>
              <a:t>m</a:t>
            </a:r>
          </a:p>
        </p:txBody>
      </p:sp>
      <p:sp>
        <p:nvSpPr>
          <p:cNvPr id="132161" name="Text Box 65"/>
          <p:cNvSpPr txBox="1">
            <a:spLocks noChangeArrowheads="1"/>
          </p:cNvSpPr>
          <p:nvPr/>
        </p:nvSpPr>
        <p:spPr bwMode="auto">
          <a:xfrm>
            <a:off x="1074738" y="4878388"/>
            <a:ext cx="2413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latin typeface="Times New Roman" pitchFamily="18" charset="0"/>
              </a:rPr>
              <a:t>l</a:t>
            </a:r>
          </a:p>
        </p:txBody>
      </p:sp>
      <p:sp>
        <p:nvSpPr>
          <p:cNvPr id="132162" name="Text Box 66"/>
          <p:cNvSpPr txBox="1">
            <a:spLocks noChangeArrowheads="1"/>
          </p:cNvSpPr>
          <p:nvPr/>
        </p:nvSpPr>
        <p:spPr bwMode="auto">
          <a:xfrm>
            <a:off x="4103688" y="4876800"/>
            <a:ext cx="296862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latin typeface="Times New Roman" pitchFamily="18" charset="0"/>
              </a:rPr>
              <a:t>h</a:t>
            </a:r>
          </a:p>
        </p:txBody>
      </p:sp>
      <p:sp>
        <p:nvSpPr>
          <p:cNvPr id="132163" name="Text Box 67"/>
          <p:cNvSpPr txBox="1">
            <a:spLocks noChangeArrowheads="1"/>
          </p:cNvSpPr>
          <p:nvPr/>
        </p:nvSpPr>
        <p:spPr bwMode="auto">
          <a:xfrm>
            <a:off x="3484563" y="5497513"/>
            <a:ext cx="3429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latin typeface="Times New Roman" pitchFamily="18" charset="0"/>
              </a:rPr>
              <a:t>m</a:t>
            </a:r>
          </a:p>
        </p:txBody>
      </p:sp>
      <p:sp>
        <p:nvSpPr>
          <p:cNvPr id="132164" name="Text Box 68"/>
          <p:cNvSpPr txBox="1">
            <a:spLocks noChangeArrowheads="1"/>
          </p:cNvSpPr>
          <p:nvPr/>
        </p:nvSpPr>
        <p:spPr bwMode="auto">
          <a:xfrm>
            <a:off x="2903538" y="5499100"/>
            <a:ext cx="2413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latin typeface="Times New Roman" pitchFamily="18" charset="0"/>
              </a:rPr>
              <a:t>l</a:t>
            </a:r>
          </a:p>
        </p:txBody>
      </p:sp>
      <p:sp>
        <p:nvSpPr>
          <p:cNvPr id="132165" name="Text Box 69"/>
          <p:cNvSpPr txBox="1">
            <a:spLocks noChangeArrowheads="1"/>
          </p:cNvSpPr>
          <p:nvPr/>
        </p:nvSpPr>
        <p:spPr bwMode="auto">
          <a:xfrm>
            <a:off x="4103688" y="5497513"/>
            <a:ext cx="3048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i="1">
                <a:latin typeface="Times New Roman" pitchFamily="18" charset="0"/>
              </a:rPr>
              <a:t>h</a:t>
            </a:r>
          </a:p>
        </p:txBody>
      </p:sp>
      <p:sp>
        <p:nvSpPr>
          <p:cNvPr id="132166" name="Text Box 70"/>
          <p:cNvSpPr txBox="1">
            <a:spLocks noChangeArrowheads="1"/>
          </p:cNvSpPr>
          <p:nvPr/>
        </p:nvSpPr>
        <p:spPr bwMode="auto">
          <a:xfrm>
            <a:off x="3856038" y="6113463"/>
            <a:ext cx="785812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latin typeface="Times New Roman" pitchFamily="18" charset="0"/>
              </a:rPr>
              <a:t>l</a:t>
            </a:r>
            <a:r>
              <a:rPr lang="en-US" sz="1600">
                <a:latin typeface="Symbol" pitchFamily="18" charset="2"/>
              </a:rPr>
              <a:t>=</a:t>
            </a:r>
            <a:r>
              <a:rPr lang="en-US" sz="1600" b="1" i="1">
                <a:latin typeface="Times New Roman" pitchFamily="18" charset="0"/>
              </a:rPr>
              <a:t>m </a:t>
            </a:r>
            <a:r>
              <a:rPr lang="en-US" sz="1600">
                <a:latin typeface="Symbol" pitchFamily="18" charset="2"/>
              </a:rPr>
              <a:t>=</a:t>
            </a:r>
            <a:r>
              <a:rPr lang="en-US" sz="1600" b="1" i="1">
                <a:latin typeface="Times New Roman" pitchFamily="18" charset="0"/>
              </a:rPr>
              <a:t>h</a:t>
            </a:r>
          </a:p>
        </p:txBody>
      </p:sp>
      <p:graphicFrame>
        <p:nvGraphicFramePr>
          <p:cNvPr id="132169" name="Object 73"/>
          <p:cNvGraphicFramePr>
            <a:graphicFrameLocks noChangeAspect="1"/>
          </p:cNvGraphicFramePr>
          <p:nvPr/>
        </p:nvGraphicFramePr>
        <p:xfrm>
          <a:off x="6629400" y="279400"/>
          <a:ext cx="2133600" cy="1417638"/>
        </p:xfrm>
        <a:graphic>
          <a:graphicData uri="http://schemas.openxmlformats.org/presentationml/2006/ole">
            <p:oleObj spid="_x0000_s132169" name="Clip" r:id="rId3" imgW="1512000" imgH="1003320" progId="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8E0E-86B8-48B6-915C-74C8D83CDE77}" type="slidenum">
              <a:rPr lang="en-US"/>
              <a:pPr/>
              <a:t>20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 and Reading</a:t>
            </a:r>
          </a:p>
        </p:txBody>
      </p:sp>
      <p:sp>
        <p:nvSpPr>
          <p:cNvPr id="176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267200"/>
          </a:xfrm>
        </p:spPr>
        <p:txBody>
          <a:bodyPr/>
          <a:lstStyle/>
          <a:p>
            <a:r>
              <a:rPr lang="en-US" sz="2800"/>
              <a:t>Multi-way search tree (</a:t>
            </a:r>
            <a:r>
              <a:rPr lang="en-US" sz="2800">
                <a:cs typeface="Tahoma" pitchFamily="34" charset="0"/>
              </a:rPr>
              <a:t>§3.3.1</a:t>
            </a:r>
            <a:r>
              <a:rPr lang="en-US" sz="2800"/>
              <a:t>)</a:t>
            </a:r>
          </a:p>
          <a:p>
            <a:pPr lvl="1"/>
            <a:r>
              <a:rPr lang="en-US" sz="2400"/>
              <a:t>Definition</a:t>
            </a:r>
          </a:p>
          <a:p>
            <a:pPr lvl="1"/>
            <a:r>
              <a:rPr lang="en-US" sz="2400"/>
              <a:t>Search</a:t>
            </a:r>
          </a:p>
          <a:p>
            <a:r>
              <a:rPr lang="en-US" sz="2800"/>
              <a:t>(2,4) tree (</a:t>
            </a:r>
            <a:r>
              <a:rPr lang="en-US" sz="2800">
                <a:cs typeface="Tahoma" pitchFamily="34" charset="0"/>
              </a:rPr>
              <a:t>§3.3.2</a:t>
            </a:r>
            <a:r>
              <a:rPr lang="en-US" sz="2800"/>
              <a:t>)</a:t>
            </a:r>
          </a:p>
          <a:p>
            <a:pPr lvl="1"/>
            <a:r>
              <a:rPr lang="en-US" sz="2400"/>
              <a:t>Definition</a:t>
            </a:r>
          </a:p>
          <a:p>
            <a:pPr lvl="1"/>
            <a:r>
              <a:rPr lang="en-US" sz="2400"/>
              <a:t>Search</a:t>
            </a:r>
          </a:p>
          <a:p>
            <a:pPr lvl="1"/>
            <a:r>
              <a:rPr lang="en-US" sz="2400"/>
              <a:t>Insertion</a:t>
            </a:r>
          </a:p>
          <a:p>
            <a:pPr lvl="1"/>
            <a:r>
              <a:rPr lang="en-US" sz="2400"/>
              <a:t>Deletion</a:t>
            </a:r>
          </a:p>
          <a:p>
            <a:r>
              <a:rPr lang="en-US" sz="2800"/>
              <a:t>Comparison of dictionary implementations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3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32AF-9834-4D5A-961F-ADF4E90B6B48}" type="slidenum">
              <a:rPr lang="en-US"/>
              <a:pPr/>
              <a:t>21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Multi-Way Search Tree</a:t>
            </a:r>
          </a:p>
        </p:txBody>
      </p:sp>
      <p:sp>
        <p:nvSpPr>
          <p:cNvPr id="1771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8077200" cy="2743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 multi-way search tree is an ordered tree such that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Each internal node has at least two children and stores  </a:t>
            </a:r>
            <a:r>
              <a:rPr lang="en-US" sz="2000" b="1" i="1">
                <a:latin typeface="Times New Roman" pitchFamily="18" charset="0"/>
              </a:rPr>
              <a:t>d</a:t>
            </a:r>
            <a:r>
              <a:rPr lang="en-US" sz="2000" b="1" i="1">
                <a:latin typeface="Symbol" pitchFamily="18" charset="2"/>
              </a:rPr>
              <a:t> </a:t>
            </a:r>
            <a:r>
              <a:rPr lang="en-US" sz="2000">
                <a:latin typeface="Symbol" pitchFamily="18" charset="2"/>
              </a:rPr>
              <a:t>-</a:t>
            </a:r>
            <a:r>
              <a:rPr lang="en-US" sz="2000">
                <a:latin typeface="Times New Roman" pitchFamily="18" charset="0"/>
              </a:rPr>
              <a:t>1 </a:t>
            </a:r>
            <a:r>
              <a:rPr lang="en-US" sz="2000"/>
              <a:t>key-element items </a:t>
            </a:r>
            <a:r>
              <a:rPr lang="en-US" sz="2000">
                <a:latin typeface="Times New Roman" pitchFamily="18" charset="0"/>
              </a:rPr>
              <a:t>(</a:t>
            </a:r>
            <a:r>
              <a:rPr lang="en-US" sz="2000" b="1" i="1">
                <a:latin typeface="Times New Roman" pitchFamily="18" charset="0"/>
              </a:rPr>
              <a:t>k</a:t>
            </a:r>
            <a:r>
              <a:rPr lang="en-US" sz="2000" b="1" i="1" baseline="-25000">
                <a:latin typeface="Times New Roman" pitchFamily="18" charset="0"/>
              </a:rPr>
              <a:t>i</a:t>
            </a:r>
            <a:r>
              <a:rPr lang="en-US" sz="2000">
                <a:latin typeface="Times New Roman" pitchFamily="18" charset="0"/>
              </a:rPr>
              <a:t>, </a:t>
            </a:r>
            <a:r>
              <a:rPr lang="en-US" sz="2000" b="1" i="1">
                <a:latin typeface="Times New Roman" pitchFamily="18" charset="0"/>
              </a:rPr>
              <a:t>o</a:t>
            </a:r>
            <a:r>
              <a:rPr lang="en-US" sz="2000" b="1" i="1" baseline="-25000">
                <a:latin typeface="Times New Roman" pitchFamily="18" charset="0"/>
              </a:rPr>
              <a:t>i</a:t>
            </a:r>
            <a:r>
              <a:rPr lang="en-US" sz="2000">
                <a:latin typeface="Times New Roman" pitchFamily="18" charset="0"/>
              </a:rPr>
              <a:t>)</a:t>
            </a:r>
            <a:r>
              <a:rPr lang="en-US" sz="2000"/>
              <a:t>, where </a:t>
            </a:r>
            <a:r>
              <a:rPr lang="en-US" sz="2000" b="1" i="1">
                <a:latin typeface="Times New Roman" pitchFamily="18" charset="0"/>
              </a:rPr>
              <a:t>d </a:t>
            </a:r>
            <a:r>
              <a:rPr lang="en-US" sz="2000"/>
              <a:t>is the number of children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For a node with children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 baseline="-25000">
                <a:latin typeface="Times New Roman" pitchFamily="18" charset="0"/>
              </a:rPr>
              <a:t>1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 baseline="-25000"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 …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 b="1" i="1" baseline="-25000">
                <a:latin typeface="Times New Roman" pitchFamily="18" charset="0"/>
              </a:rPr>
              <a:t>d</a:t>
            </a:r>
            <a:r>
              <a:rPr lang="en-US" sz="2000" baseline="-25000">
                <a:latin typeface="Times New Roman" pitchFamily="18" charset="0"/>
              </a:rPr>
              <a:t>  </a:t>
            </a:r>
            <a:r>
              <a:rPr lang="en-US" sz="2000"/>
              <a:t>storing  keys </a:t>
            </a:r>
            <a:r>
              <a:rPr lang="en-US" sz="2000" b="1" i="1">
                <a:latin typeface="Times New Roman" pitchFamily="18" charset="0"/>
              </a:rPr>
              <a:t>k</a:t>
            </a:r>
            <a:r>
              <a:rPr lang="en-US" sz="2000" baseline="-25000">
                <a:latin typeface="Times New Roman" pitchFamily="18" charset="0"/>
              </a:rPr>
              <a:t>1 </a:t>
            </a:r>
            <a:r>
              <a:rPr lang="en-US" sz="2000" b="1" i="1">
                <a:latin typeface="Times New Roman" pitchFamily="18" charset="0"/>
              </a:rPr>
              <a:t>k</a:t>
            </a:r>
            <a:r>
              <a:rPr lang="en-US" sz="2000" baseline="-25000"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 … </a:t>
            </a:r>
            <a:r>
              <a:rPr lang="en-US" sz="2000" b="1" i="1">
                <a:latin typeface="Times New Roman" pitchFamily="18" charset="0"/>
              </a:rPr>
              <a:t>k</a:t>
            </a:r>
            <a:r>
              <a:rPr lang="en-US" sz="2000" b="1" i="1" baseline="-25000">
                <a:latin typeface="Times New Roman" pitchFamily="18" charset="0"/>
              </a:rPr>
              <a:t>d</a:t>
            </a:r>
            <a:r>
              <a:rPr lang="en-US" sz="2000" baseline="-25000">
                <a:latin typeface="Symbol" pitchFamily="18" charset="2"/>
              </a:rPr>
              <a:t>-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en-US" sz="2000"/>
          </a:p>
          <a:p>
            <a:pPr lvl="2">
              <a:lnSpc>
                <a:spcPct val="90000"/>
              </a:lnSpc>
            </a:pPr>
            <a:r>
              <a:rPr lang="en-US" sz="1800"/>
              <a:t>keys in the subtree of </a:t>
            </a:r>
            <a:r>
              <a:rPr lang="en-US" sz="1800" b="1" i="1">
                <a:latin typeface="Times New Roman" pitchFamily="18" charset="0"/>
              </a:rPr>
              <a:t>v</a:t>
            </a:r>
            <a:r>
              <a:rPr lang="en-US" sz="1800" baseline="-25000">
                <a:latin typeface="Times New Roman" pitchFamily="18" charset="0"/>
              </a:rPr>
              <a:t>1 </a:t>
            </a:r>
            <a:r>
              <a:rPr lang="en-US" sz="1800"/>
              <a:t>are less than </a:t>
            </a:r>
            <a:r>
              <a:rPr lang="en-US" sz="1800" b="1" i="1">
                <a:latin typeface="Times New Roman" pitchFamily="18" charset="0"/>
              </a:rPr>
              <a:t>k</a:t>
            </a:r>
            <a:r>
              <a:rPr lang="en-US" sz="1800" baseline="-25000">
                <a:latin typeface="Times New Roman" pitchFamily="18" charset="0"/>
              </a:rPr>
              <a:t>1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keys in the subtree of </a:t>
            </a:r>
            <a:r>
              <a:rPr lang="en-US" sz="1800" b="1" i="1">
                <a:latin typeface="Times New Roman" pitchFamily="18" charset="0"/>
              </a:rPr>
              <a:t>v</a:t>
            </a:r>
            <a:r>
              <a:rPr lang="en-US" sz="1800" b="1" i="1" baseline="-25000">
                <a:latin typeface="Times New Roman" pitchFamily="18" charset="0"/>
              </a:rPr>
              <a:t>i</a:t>
            </a:r>
            <a:r>
              <a:rPr lang="en-US" sz="1800"/>
              <a:t> are between </a:t>
            </a:r>
            <a:r>
              <a:rPr lang="en-US" sz="1800" b="1" i="1">
                <a:latin typeface="Times New Roman" pitchFamily="18" charset="0"/>
              </a:rPr>
              <a:t>k</a:t>
            </a:r>
            <a:r>
              <a:rPr lang="en-US" sz="1800" b="1" i="1" baseline="-25000">
                <a:latin typeface="Times New Roman" pitchFamily="18" charset="0"/>
              </a:rPr>
              <a:t>i</a:t>
            </a:r>
            <a:r>
              <a:rPr lang="en-US" sz="1800" baseline="-25000">
                <a:latin typeface="Symbol" pitchFamily="18" charset="2"/>
              </a:rPr>
              <a:t>-</a:t>
            </a:r>
            <a:r>
              <a:rPr lang="en-US" sz="1800" baseline="-25000">
                <a:latin typeface="Times New Roman" pitchFamily="18" charset="0"/>
              </a:rPr>
              <a:t>1 </a:t>
            </a:r>
            <a:r>
              <a:rPr lang="en-US" sz="1800"/>
              <a:t>and </a:t>
            </a:r>
            <a:r>
              <a:rPr lang="en-US" sz="1800" b="1" i="1">
                <a:latin typeface="Times New Roman" pitchFamily="18" charset="0"/>
              </a:rPr>
              <a:t>k</a:t>
            </a:r>
            <a:r>
              <a:rPr lang="en-US" sz="1800" b="1" i="1" baseline="-25000">
                <a:latin typeface="Times New Roman" pitchFamily="18" charset="0"/>
              </a:rPr>
              <a:t>i</a:t>
            </a:r>
            <a:r>
              <a:rPr lang="en-US" sz="1800" b="1" i="1">
                <a:latin typeface="Times New Roman" pitchFamily="18" charset="0"/>
              </a:rPr>
              <a:t> </a:t>
            </a:r>
            <a:r>
              <a:rPr lang="en-US" sz="1800">
                <a:latin typeface="Times New Roman" pitchFamily="18" charset="0"/>
              </a:rPr>
              <a:t>(</a:t>
            </a:r>
            <a:r>
              <a:rPr lang="en-US" sz="1800" b="1" i="1">
                <a:latin typeface="Times New Roman" pitchFamily="18" charset="0"/>
              </a:rPr>
              <a:t>i</a:t>
            </a:r>
            <a:r>
              <a:rPr lang="en-US" sz="1800">
                <a:latin typeface="Times New Roman" pitchFamily="18" charset="0"/>
              </a:rPr>
              <a:t> = 2, …, </a:t>
            </a:r>
            <a:r>
              <a:rPr lang="en-US" sz="1800" b="1" i="1">
                <a:latin typeface="Times New Roman" pitchFamily="18" charset="0"/>
              </a:rPr>
              <a:t>d</a:t>
            </a:r>
            <a:r>
              <a:rPr lang="en-US" sz="1800">
                <a:latin typeface="Symbol" pitchFamily="18" charset="2"/>
              </a:rPr>
              <a:t> - </a:t>
            </a:r>
            <a:r>
              <a:rPr lang="en-US" sz="1800">
                <a:latin typeface="Times New Roman" pitchFamily="18" charset="0"/>
              </a:rPr>
              <a:t>1)</a:t>
            </a:r>
            <a:endParaRPr lang="en-US" sz="1800" baseline="-25000">
              <a:latin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1800"/>
              <a:t>keys in the subtree of </a:t>
            </a:r>
            <a:r>
              <a:rPr lang="en-US" sz="1800" b="1" i="1">
                <a:latin typeface="Times New Roman" pitchFamily="18" charset="0"/>
              </a:rPr>
              <a:t>v</a:t>
            </a:r>
            <a:r>
              <a:rPr lang="en-US" sz="1800" b="1" i="1" baseline="-25000">
                <a:latin typeface="Times New Roman" pitchFamily="18" charset="0"/>
              </a:rPr>
              <a:t>d</a:t>
            </a:r>
            <a:r>
              <a:rPr lang="en-US" sz="1800" b="1" i="1">
                <a:latin typeface="Times New Roman" pitchFamily="18" charset="0"/>
              </a:rPr>
              <a:t> </a:t>
            </a:r>
            <a:r>
              <a:rPr lang="en-US" sz="1800"/>
              <a:t>are greater than </a:t>
            </a:r>
            <a:r>
              <a:rPr lang="en-US" sz="1800" b="1" i="1">
                <a:latin typeface="Times New Roman" pitchFamily="18" charset="0"/>
              </a:rPr>
              <a:t>k</a:t>
            </a:r>
            <a:r>
              <a:rPr lang="en-US" sz="1800" b="1" i="1" baseline="-25000">
                <a:latin typeface="Times New Roman" pitchFamily="18" charset="0"/>
              </a:rPr>
              <a:t>d</a:t>
            </a:r>
            <a:r>
              <a:rPr lang="en-US" sz="1800" baseline="-25000">
                <a:latin typeface="Symbol" pitchFamily="18" charset="2"/>
              </a:rPr>
              <a:t>-</a:t>
            </a:r>
            <a:r>
              <a:rPr lang="en-US" sz="1800" baseline="-25000">
                <a:latin typeface="Times New Roman" pitchFamily="18" charset="0"/>
              </a:rPr>
              <a:t>1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leaves store no items and serve as placeholders</a:t>
            </a:r>
          </a:p>
        </p:txBody>
      </p:sp>
      <p:sp>
        <p:nvSpPr>
          <p:cNvPr id="177156" name="Oval 4"/>
          <p:cNvSpPr>
            <a:spLocks noChangeArrowheads="1"/>
          </p:cNvSpPr>
          <p:nvPr/>
        </p:nvSpPr>
        <p:spPr bwMode="auto">
          <a:xfrm>
            <a:off x="4038600" y="4267200"/>
            <a:ext cx="1524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11    24</a:t>
            </a:r>
          </a:p>
        </p:txBody>
      </p:sp>
      <p:sp>
        <p:nvSpPr>
          <p:cNvPr id="177157" name="Oval 5"/>
          <p:cNvSpPr>
            <a:spLocks noChangeArrowheads="1"/>
          </p:cNvSpPr>
          <p:nvPr/>
        </p:nvSpPr>
        <p:spPr bwMode="auto">
          <a:xfrm>
            <a:off x="1600200" y="4876800"/>
            <a:ext cx="19812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2   6   8</a:t>
            </a:r>
            <a:endParaRPr lang="en-US"/>
          </a:p>
        </p:txBody>
      </p:sp>
      <p:sp>
        <p:nvSpPr>
          <p:cNvPr id="177158" name="Oval 6"/>
          <p:cNvSpPr>
            <a:spLocks noChangeArrowheads="1"/>
          </p:cNvSpPr>
          <p:nvPr/>
        </p:nvSpPr>
        <p:spPr bwMode="auto">
          <a:xfrm>
            <a:off x="4267200" y="4876800"/>
            <a:ext cx="10668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15</a:t>
            </a:r>
          </a:p>
        </p:txBody>
      </p:sp>
      <p:sp>
        <p:nvSpPr>
          <p:cNvPr id="177159" name="Oval 7"/>
          <p:cNvSpPr>
            <a:spLocks noChangeArrowheads="1"/>
          </p:cNvSpPr>
          <p:nvPr/>
        </p:nvSpPr>
        <p:spPr bwMode="auto">
          <a:xfrm>
            <a:off x="6896100" y="5486400"/>
            <a:ext cx="9906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30</a:t>
            </a:r>
            <a:endParaRPr lang="en-US"/>
          </a:p>
        </p:txBody>
      </p:sp>
      <p:sp>
        <p:nvSpPr>
          <p:cNvPr id="177160" name="Oval 8"/>
          <p:cNvSpPr>
            <a:spLocks noChangeArrowheads="1"/>
          </p:cNvSpPr>
          <p:nvPr/>
        </p:nvSpPr>
        <p:spPr bwMode="auto">
          <a:xfrm>
            <a:off x="6553200" y="4876800"/>
            <a:ext cx="1676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27    32</a:t>
            </a:r>
            <a:endParaRPr lang="en-US"/>
          </a:p>
        </p:txBody>
      </p:sp>
      <p:sp>
        <p:nvSpPr>
          <p:cNvPr id="177161" name="Rectangle 9"/>
          <p:cNvSpPr>
            <a:spLocks noChangeArrowheads="1"/>
          </p:cNvSpPr>
          <p:nvPr/>
        </p:nvSpPr>
        <p:spPr bwMode="auto">
          <a:xfrm>
            <a:off x="63246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81534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3" name="Rectangle 11"/>
          <p:cNvSpPr>
            <a:spLocks noChangeArrowheads="1"/>
          </p:cNvSpPr>
          <p:nvPr/>
        </p:nvSpPr>
        <p:spPr bwMode="auto">
          <a:xfrm>
            <a:off x="42672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4" name="Rectangle 12"/>
          <p:cNvSpPr>
            <a:spLocks noChangeArrowheads="1"/>
          </p:cNvSpPr>
          <p:nvPr/>
        </p:nvSpPr>
        <p:spPr bwMode="auto">
          <a:xfrm>
            <a:off x="50292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5" name="Rectangle 13"/>
          <p:cNvSpPr>
            <a:spLocks noChangeArrowheads="1"/>
          </p:cNvSpPr>
          <p:nvPr/>
        </p:nvSpPr>
        <p:spPr bwMode="auto">
          <a:xfrm>
            <a:off x="15240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6" name="Rectangle 14"/>
          <p:cNvSpPr>
            <a:spLocks noChangeArrowheads="1"/>
          </p:cNvSpPr>
          <p:nvPr/>
        </p:nvSpPr>
        <p:spPr bwMode="auto">
          <a:xfrm>
            <a:off x="21336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7" name="Rectangle 15"/>
          <p:cNvSpPr>
            <a:spLocks noChangeArrowheads="1"/>
          </p:cNvSpPr>
          <p:nvPr/>
        </p:nvSpPr>
        <p:spPr bwMode="auto">
          <a:xfrm>
            <a:off x="27432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8" name="Rectangle 16"/>
          <p:cNvSpPr>
            <a:spLocks noChangeArrowheads="1"/>
          </p:cNvSpPr>
          <p:nvPr/>
        </p:nvSpPr>
        <p:spPr bwMode="auto">
          <a:xfrm>
            <a:off x="33528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7169" name="AutoShape 17"/>
          <p:cNvCxnSpPr>
            <a:cxnSpLocks noChangeShapeType="1"/>
            <a:stCxn id="177156" idx="3"/>
            <a:endCxn id="177157" idx="0"/>
          </p:cNvCxnSpPr>
          <p:nvPr/>
        </p:nvCxnSpPr>
        <p:spPr bwMode="auto">
          <a:xfrm flipH="1">
            <a:off x="2590800" y="4602163"/>
            <a:ext cx="1671638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7170" name="AutoShape 18"/>
          <p:cNvCxnSpPr>
            <a:cxnSpLocks noChangeShapeType="1"/>
            <a:stCxn id="177156" idx="4"/>
            <a:endCxn id="177158" idx="0"/>
          </p:cNvCxnSpPr>
          <p:nvPr/>
        </p:nvCxnSpPr>
        <p:spPr bwMode="auto">
          <a:xfrm>
            <a:off x="4800600" y="4657725"/>
            <a:ext cx="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7171" name="AutoShape 19"/>
          <p:cNvCxnSpPr>
            <a:cxnSpLocks noChangeShapeType="1"/>
            <a:stCxn id="177156" idx="5"/>
            <a:endCxn id="177160" idx="0"/>
          </p:cNvCxnSpPr>
          <p:nvPr/>
        </p:nvCxnSpPr>
        <p:spPr bwMode="auto">
          <a:xfrm>
            <a:off x="5338763" y="4602163"/>
            <a:ext cx="2052637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7172" name="AutoShape 20"/>
          <p:cNvCxnSpPr>
            <a:cxnSpLocks noChangeShapeType="1"/>
            <a:stCxn id="177157" idx="3"/>
            <a:endCxn id="177165" idx="0"/>
          </p:cNvCxnSpPr>
          <p:nvPr/>
        </p:nvCxnSpPr>
        <p:spPr bwMode="auto">
          <a:xfrm flipH="1">
            <a:off x="1676400" y="5211763"/>
            <a:ext cx="214313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7173" name="AutoShape 21"/>
          <p:cNvCxnSpPr>
            <a:cxnSpLocks noChangeShapeType="1"/>
            <a:stCxn id="177157" idx="5"/>
            <a:endCxn id="177168" idx="0"/>
          </p:cNvCxnSpPr>
          <p:nvPr/>
        </p:nvCxnSpPr>
        <p:spPr bwMode="auto">
          <a:xfrm>
            <a:off x="3290888" y="5211763"/>
            <a:ext cx="214312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77174" name="Line 22"/>
          <p:cNvSpPr>
            <a:spLocks noChangeShapeType="1"/>
          </p:cNvSpPr>
          <p:nvPr/>
        </p:nvSpPr>
        <p:spPr bwMode="auto">
          <a:xfrm flipV="1">
            <a:off x="2286000" y="5257800"/>
            <a:ext cx="76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75" name="Line 23"/>
          <p:cNvSpPr>
            <a:spLocks noChangeShapeType="1"/>
          </p:cNvSpPr>
          <p:nvPr/>
        </p:nvSpPr>
        <p:spPr bwMode="auto">
          <a:xfrm flipH="1" flipV="1">
            <a:off x="2819400" y="5257800"/>
            <a:ext cx="76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76" name="Rectangle 24"/>
          <p:cNvSpPr>
            <a:spLocks noChangeArrowheads="1"/>
          </p:cNvSpPr>
          <p:nvPr/>
        </p:nvSpPr>
        <p:spPr bwMode="auto">
          <a:xfrm>
            <a:off x="6896100" y="60960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77" name="Rectangle 25"/>
          <p:cNvSpPr>
            <a:spLocks noChangeArrowheads="1"/>
          </p:cNvSpPr>
          <p:nvPr/>
        </p:nvSpPr>
        <p:spPr bwMode="auto">
          <a:xfrm>
            <a:off x="7581900" y="60960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7178" name="AutoShape 26"/>
          <p:cNvCxnSpPr>
            <a:cxnSpLocks noChangeShapeType="1"/>
            <a:stCxn id="177159" idx="0"/>
            <a:endCxn id="177160" idx="4"/>
          </p:cNvCxnSpPr>
          <p:nvPr/>
        </p:nvCxnSpPr>
        <p:spPr bwMode="auto">
          <a:xfrm flipV="1">
            <a:off x="7391400" y="5267325"/>
            <a:ext cx="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7179" name="AutoShape 27"/>
          <p:cNvCxnSpPr>
            <a:cxnSpLocks noChangeShapeType="1"/>
            <a:stCxn id="177161" idx="0"/>
            <a:endCxn id="177160" idx="3"/>
          </p:cNvCxnSpPr>
          <p:nvPr/>
        </p:nvCxnSpPr>
        <p:spPr bwMode="auto">
          <a:xfrm flipV="1">
            <a:off x="6477000" y="5211763"/>
            <a:ext cx="322263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7180" name="AutoShape 28"/>
          <p:cNvCxnSpPr>
            <a:cxnSpLocks noChangeShapeType="1"/>
            <a:stCxn id="177162" idx="0"/>
            <a:endCxn id="177160" idx="5"/>
          </p:cNvCxnSpPr>
          <p:nvPr/>
        </p:nvCxnSpPr>
        <p:spPr bwMode="auto">
          <a:xfrm flipH="1" flipV="1">
            <a:off x="7983538" y="5211763"/>
            <a:ext cx="322262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77181" name="Line 29"/>
          <p:cNvSpPr>
            <a:spLocks noChangeShapeType="1"/>
          </p:cNvSpPr>
          <p:nvPr/>
        </p:nvSpPr>
        <p:spPr bwMode="auto">
          <a:xfrm flipH="1" flipV="1">
            <a:off x="5029200" y="5257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82" name="Line 30"/>
          <p:cNvSpPr>
            <a:spLocks noChangeShapeType="1"/>
          </p:cNvSpPr>
          <p:nvPr/>
        </p:nvSpPr>
        <p:spPr bwMode="auto">
          <a:xfrm flipV="1">
            <a:off x="4419600" y="5257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83" name="Line 31"/>
          <p:cNvSpPr>
            <a:spLocks noChangeShapeType="1"/>
          </p:cNvSpPr>
          <p:nvPr/>
        </p:nvSpPr>
        <p:spPr bwMode="auto">
          <a:xfrm flipV="1">
            <a:off x="7048500" y="58674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84" name="Line 32"/>
          <p:cNvSpPr>
            <a:spLocks noChangeShapeType="1"/>
          </p:cNvSpPr>
          <p:nvPr/>
        </p:nvSpPr>
        <p:spPr bwMode="auto">
          <a:xfrm flipH="1" flipV="1">
            <a:off x="7581900" y="58674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6269-58AD-464A-8BCF-F4401231FAA6}" type="slidenum">
              <a:rPr lang="en-US"/>
              <a:pPr/>
              <a:t>22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Multi-Way Inorder Traversal</a:t>
            </a:r>
          </a:p>
        </p:txBody>
      </p:sp>
      <p:sp>
        <p:nvSpPr>
          <p:cNvPr id="1781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We can extend the notion of inorder traversal from binary trees to multi-way search trees</a:t>
            </a:r>
          </a:p>
          <a:p>
            <a:pPr>
              <a:lnSpc>
                <a:spcPct val="90000"/>
              </a:lnSpc>
            </a:pPr>
            <a:r>
              <a:rPr lang="en-US" sz="2000"/>
              <a:t>Namely, we visit item </a:t>
            </a:r>
            <a:r>
              <a:rPr lang="en-US" sz="2000">
                <a:latin typeface="Times New Roman" pitchFamily="18" charset="0"/>
              </a:rPr>
              <a:t>(</a:t>
            </a:r>
            <a:r>
              <a:rPr lang="en-US" sz="2000" b="1" i="1">
                <a:latin typeface="Times New Roman" pitchFamily="18" charset="0"/>
              </a:rPr>
              <a:t>k</a:t>
            </a:r>
            <a:r>
              <a:rPr lang="en-US" sz="2000" b="1" i="1" baseline="-25000">
                <a:latin typeface="Times New Roman" pitchFamily="18" charset="0"/>
              </a:rPr>
              <a:t>i</a:t>
            </a:r>
            <a:r>
              <a:rPr lang="en-US" sz="2000">
                <a:latin typeface="Times New Roman" pitchFamily="18" charset="0"/>
              </a:rPr>
              <a:t>, </a:t>
            </a:r>
            <a:r>
              <a:rPr lang="en-US" sz="2000" b="1" i="1">
                <a:latin typeface="Times New Roman" pitchFamily="18" charset="0"/>
              </a:rPr>
              <a:t>o</a:t>
            </a:r>
            <a:r>
              <a:rPr lang="en-US" sz="2000" b="1" i="1" baseline="-25000">
                <a:latin typeface="Times New Roman" pitchFamily="18" charset="0"/>
              </a:rPr>
              <a:t>i</a:t>
            </a:r>
            <a:r>
              <a:rPr lang="en-US" sz="2000">
                <a:latin typeface="Times New Roman" pitchFamily="18" charset="0"/>
              </a:rPr>
              <a:t>)</a:t>
            </a:r>
            <a:r>
              <a:rPr lang="en-US" sz="2000"/>
              <a:t> of node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/>
              <a:t> between the recursive traversals of the subtrees of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/>
              <a:t> rooted at children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 b="1" i="1" baseline="-25000">
                <a:latin typeface="Times New Roman" pitchFamily="18" charset="0"/>
              </a:rPr>
              <a:t>i</a:t>
            </a:r>
            <a:r>
              <a:rPr lang="en-US" sz="2000"/>
              <a:t> and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 b="1" i="1" baseline="-25000">
                <a:latin typeface="Times New Roman" pitchFamily="18" charset="0"/>
              </a:rPr>
              <a:t>i</a:t>
            </a:r>
            <a:r>
              <a:rPr lang="en-US" sz="2000" b="1" i="1">
                <a:latin typeface="Symbol" pitchFamily="18" charset="2"/>
              </a:rPr>
              <a:t> </a:t>
            </a:r>
            <a:r>
              <a:rPr lang="en-US" sz="2000" baseline="-25000">
                <a:latin typeface="Symbol" pitchFamily="18" charset="2"/>
              </a:rPr>
              <a:t>+</a:t>
            </a:r>
            <a:r>
              <a:rPr lang="en-US" sz="2000" b="1" i="1">
                <a:latin typeface="Symbol" pitchFamily="18" charset="2"/>
              </a:rPr>
              <a:t> </a:t>
            </a:r>
            <a:r>
              <a:rPr lang="en-US" sz="2000" baseline="-25000">
                <a:latin typeface="Times New Roman" pitchFamily="18" charset="0"/>
              </a:rPr>
              <a:t>1</a:t>
            </a:r>
          </a:p>
          <a:p>
            <a:pPr>
              <a:lnSpc>
                <a:spcPct val="90000"/>
              </a:lnSpc>
            </a:pPr>
            <a:r>
              <a:rPr lang="en-US" sz="2000"/>
              <a:t>An inorder traversal of a multi-way search tree visits the keys in increasing order</a:t>
            </a:r>
          </a:p>
        </p:txBody>
      </p:sp>
      <p:sp>
        <p:nvSpPr>
          <p:cNvPr id="178180" name="Oval 4"/>
          <p:cNvSpPr>
            <a:spLocks noChangeArrowheads="1"/>
          </p:cNvSpPr>
          <p:nvPr/>
        </p:nvSpPr>
        <p:spPr bwMode="auto">
          <a:xfrm>
            <a:off x="3810000" y="3786188"/>
            <a:ext cx="1524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11    24</a:t>
            </a:r>
          </a:p>
        </p:txBody>
      </p:sp>
      <p:sp>
        <p:nvSpPr>
          <p:cNvPr id="178181" name="Oval 5"/>
          <p:cNvSpPr>
            <a:spLocks noChangeArrowheads="1"/>
          </p:cNvSpPr>
          <p:nvPr/>
        </p:nvSpPr>
        <p:spPr bwMode="auto">
          <a:xfrm>
            <a:off x="1371600" y="4395788"/>
            <a:ext cx="19812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2   6   8</a:t>
            </a:r>
            <a:endParaRPr lang="en-US"/>
          </a:p>
        </p:txBody>
      </p:sp>
      <p:sp>
        <p:nvSpPr>
          <p:cNvPr id="178182" name="Oval 6"/>
          <p:cNvSpPr>
            <a:spLocks noChangeArrowheads="1"/>
          </p:cNvSpPr>
          <p:nvPr/>
        </p:nvSpPr>
        <p:spPr bwMode="auto">
          <a:xfrm>
            <a:off x="4038600" y="4395788"/>
            <a:ext cx="10668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15</a:t>
            </a:r>
          </a:p>
        </p:txBody>
      </p:sp>
      <p:sp>
        <p:nvSpPr>
          <p:cNvPr id="178183" name="Oval 7"/>
          <p:cNvSpPr>
            <a:spLocks noChangeArrowheads="1"/>
          </p:cNvSpPr>
          <p:nvPr/>
        </p:nvSpPr>
        <p:spPr bwMode="auto">
          <a:xfrm>
            <a:off x="6667500" y="5005388"/>
            <a:ext cx="9906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30</a:t>
            </a:r>
            <a:endParaRPr lang="en-US"/>
          </a:p>
        </p:txBody>
      </p:sp>
      <p:sp>
        <p:nvSpPr>
          <p:cNvPr id="178184" name="Oval 8"/>
          <p:cNvSpPr>
            <a:spLocks noChangeArrowheads="1"/>
          </p:cNvSpPr>
          <p:nvPr/>
        </p:nvSpPr>
        <p:spPr bwMode="auto">
          <a:xfrm>
            <a:off x="6324600" y="4395788"/>
            <a:ext cx="1676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27    32</a:t>
            </a:r>
            <a:endParaRPr lang="en-US"/>
          </a:p>
        </p:txBody>
      </p:sp>
      <p:sp>
        <p:nvSpPr>
          <p:cNvPr id="178185" name="Rectangle 9"/>
          <p:cNvSpPr>
            <a:spLocks noChangeArrowheads="1"/>
          </p:cNvSpPr>
          <p:nvPr/>
        </p:nvSpPr>
        <p:spPr bwMode="auto">
          <a:xfrm>
            <a:off x="6096000" y="5005388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6" name="Rectangle 10"/>
          <p:cNvSpPr>
            <a:spLocks noChangeArrowheads="1"/>
          </p:cNvSpPr>
          <p:nvPr/>
        </p:nvSpPr>
        <p:spPr bwMode="auto">
          <a:xfrm>
            <a:off x="7924800" y="5005388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7" name="Rectangle 11"/>
          <p:cNvSpPr>
            <a:spLocks noChangeArrowheads="1"/>
          </p:cNvSpPr>
          <p:nvPr/>
        </p:nvSpPr>
        <p:spPr bwMode="auto">
          <a:xfrm>
            <a:off x="4038600" y="5005388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8" name="Rectangle 12"/>
          <p:cNvSpPr>
            <a:spLocks noChangeArrowheads="1"/>
          </p:cNvSpPr>
          <p:nvPr/>
        </p:nvSpPr>
        <p:spPr bwMode="auto">
          <a:xfrm>
            <a:off x="4800600" y="5005388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9" name="Rectangle 13"/>
          <p:cNvSpPr>
            <a:spLocks noChangeArrowheads="1"/>
          </p:cNvSpPr>
          <p:nvPr/>
        </p:nvSpPr>
        <p:spPr bwMode="auto">
          <a:xfrm>
            <a:off x="1295400" y="5005388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90" name="Rectangle 14"/>
          <p:cNvSpPr>
            <a:spLocks noChangeArrowheads="1"/>
          </p:cNvSpPr>
          <p:nvPr/>
        </p:nvSpPr>
        <p:spPr bwMode="auto">
          <a:xfrm>
            <a:off x="1905000" y="5005388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91" name="Rectangle 15"/>
          <p:cNvSpPr>
            <a:spLocks noChangeArrowheads="1"/>
          </p:cNvSpPr>
          <p:nvPr/>
        </p:nvSpPr>
        <p:spPr bwMode="auto">
          <a:xfrm>
            <a:off x="2514600" y="5005388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92" name="Rectangle 16"/>
          <p:cNvSpPr>
            <a:spLocks noChangeArrowheads="1"/>
          </p:cNvSpPr>
          <p:nvPr/>
        </p:nvSpPr>
        <p:spPr bwMode="auto">
          <a:xfrm>
            <a:off x="3124200" y="5005388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8193" name="AutoShape 17"/>
          <p:cNvCxnSpPr>
            <a:cxnSpLocks noChangeShapeType="1"/>
            <a:stCxn id="178180" idx="3"/>
            <a:endCxn id="178181" idx="0"/>
          </p:cNvCxnSpPr>
          <p:nvPr/>
        </p:nvCxnSpPr>
        <p:spPr bwMode="auto">
          <a:xfrm flipH="1">
            <a:off x="2362200" y="4121150"/>
            <a:ext cx="1671638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8194" name="AutoShape 18"/>
          <p:cNvCxnSpPr>
            <a:cxnSpLocks noChangeShapeType="1"/>
            <a:stCxn id="178180" idx="4"/>
            <a:endCxn id="178182" idx="0"/>
          </p:cNvCxnSpPr>
          <p:nvPr/>
        </p:nvCxnSpPr>
        <p:spPr bwMode="auto">
          <a:xfrm>
            <a:off x="4572000" y="4176713"/>
            <a:ext cx="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8195" name="AutoShape 19"/>
          <p:cNvCxnSpPr>
            <a:cxnSpLocks noChangeShapeType="1"/>
            <a:stCxn id="178180" idx="5"/>
            <a:endCxn id="178184" idx="0"/>
          </p:cNvCxnSpPr>
          <p:nvPr/>
        </p:nvCxnSpPr>
        <p:spPr bwMode="auto">
          <a:xfrm>
            <a:off x="5110163" y="4121150"/>
            <a:ext cx="2052637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8196" name="AutoShape 20"/>
          <p:cNvCxnSpPr>
            <a:cxnSpLocks noChangeShapeType="1"/>
            <a:stCxn id="178181" idx="3"/>
            <a:endCxn id="178189" idx="0"/>
          </p:cNvCxnSpPr>
          <p:nvPr/>
        </p:nvCxnSpPr>
        <p:spPr bwMode="auto">
          <a:xfrm flipH="1">
            <a:off x="1447800" y="4730750"/>
            <a:ext cx="214313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8197" name="AutoShape 21"/>
          <p:cNvCxnSpPr>
            <a:cxnSpLocks noChangeShapeType="1"/>
            <a:stCxn id="178181" idx="5"/>
            <a:endCxn id="178192" idx="0"/>
          </p:cNvCxnSpPr>
          <p:nvPr/>
        </p:nvCxnSpPr>
        <p:spPr bwMode="auto">
          <a:xfrm>
            <a:off x="3062288" y="4730750"/>
            <a:ext cx="214312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78198" name="Line 22"/>
          <p:cNvSpPr>
            <a:spLocks noChangeShapeType="1"/>
          </p:cNvSpPr>
          <p:nvPr/>
        </p:nvSpPr>
        <p:spPr bwMode="auto">
          <a:xfrm flipV="1">
            <a:off x="2057400" y="4776788"/>
            <a:ext cx="76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99" name="Line 23"/>
          <p:cNvSpPr>
            <a:spLocks noChangeShapeType="1"/>
          </p:cNvSpPr>
          <p:nvPr/>
        </p:nvSpPr>
        <p:spPr bwMode="auto">
          <a:xfrm flipH="1" flipV="1">
            <a:off x="2590800" y="4776788"/>
            <a:ext cx="76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200" name="Rectangle 24"/>
          <p:cNvSpPr>
            <a:spLocks noChangeArrowheads="1"/>
          </p:cNvSpPr>
          <p:nvPr/>
        </p:nvSpPr>
        <p:spPr bwMode="auto">
          <a:xfrm>
            <a:off x="6667500" y="5614988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201" name="Rectangle 25"/>
          <p:cNvSpPr>
            <a:spLocks noChangeArrowheads="1"/>
          </p:cNvSpPr>
          <p:nvPr/>
        </p:nvSpPr>
        <p:spPr bwMode="auto">
          <a:xfrm>
            <a:off x="7353300" y="5614988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8202" name="AutoShape 26"/>
          <p:cNvCxnSpPr>
            <a:cxnSpLocks noChangeShapeType="1"/>
            <a:stCxn id="178183" idx="0"/>
            <a:endCxn id="178184" idx="4"/>
          </p:cNvCxnSpPr>
          <p:nvPr/>
        </p:nvCxnSpPr>
        <p:spPr bwMode="auto">
          <a:xfrm flipV="1">
            <a:off x="7162800" y="4786313"/>
            <a:ext cx="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8203" name="AutoShape 27"/>
          <p:cNvCxnSpPr>
            <a:cxnSpLocks noChangeShapeType="1"/>
            <a:stCxn id="178185" idx="0"/>
            <a:endCxn id="178184" idx="3"/>
          </p:cNvCxnSpPr>
          <p:nvPr/>
        </p:nvCxnSpPr>
        <p:spPr bwMode="auto">
          <a:xfrm flipV="1">
            <a:off x="6248400" y="4730750"/>
            <a:ext cx="322263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8204" name="AutoShape 28"/>
          <p:cNvCxnSpPr>
            <a:cxnSpLocks noChangeShapeType="1"/>
            <a:stCxn id="178186" idx="0"/>
            <a:endCxn id="178184" idx="5"/>
          </p:cNvCxnSpPr>
          <p:nvPr/>
        </p:nvCxnSpPr>
        <p:spPr bwMode="auto">
          <a:xfrm flipH="1" flipV="1">
            <a:off x="7754938" y="4730750"/>
            <a:ext cx="322262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78205" name="Line 29"/>
          <p:cNvSpPr>
            <a:spLocks noChangeShapeType="1"/>
          </p:cNvSpPr>
          <p:nvPr/>
        </p:nvSpPr>
        <p:spPr bwMode="auto">
          <a:xfrm flipH="1" flipV="1">
            <a:off x="4800600" y="4776788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206" name="Line 30"/>
          <p:cNvSpPr>
            <a:spLocks noChangeShapeType="1"/>
          </p:cNvSpPr>
          <p:nvPr/>
        </p:nvSpPr>
        <p:spPr bwMode="auto">
          <a:xfrm flipV="1">
            <a:off x="4191000" y="4776788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207" name="Line 31"/>
          <p:cNvSpPr>
            <a:spLocks noChangeShapeType="1"/>
          </p:cNvSpPr>
          <p:nvPr/>
        </p:nvSpPr>
        <p:spPr bwMode="auto">
          <a:xfrm flipV="1">
            <a:off x="6819900" y="5386388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208" name="Line 32"/>
          <p:cNvSpPr>
            <a:spLocks noChangeShapeType="1"/>
          </p:cNvSpPr>
          <p:nvPr/>
        </p:nvSpPr>
        <p:spPr bwMode="auto">
          <a:xfrm flipH="1" flipV="1">
            <a:off x="7353300" y="5386388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209" name="Text Box 33"/>
          <p:cNvSpPr txBox="1">
            <a:spLocks noChangeArrowheads="1"/>
          </p:cNvSpPr>
          <p:nvPr/>
        </p:nvSpPr>
        <p:spPr bwMode="auto">
          <a:xfrm>
            <a:off x="1295400" y="5310188"/>
            <a:ext cx="309563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78210" name="Text Box 34"/>
          <p:cNvSpPr txBox="1">
            <a:spLocks noChangeArrowheads="1"/>
          </p:cNvSpPr>
          <p:nvPr/>
        </p:nvSpPr>
        <p:spPr bwMode="auto">
          <a:xfrm>
            <a:off x="1905000" y="5310188"/>
            <a:ext cx="309563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78211" name="Text Box 35"/>
          <p:cNvSpPr txBox="1">
            <a:spLocks noChangeArrowheads="1"/>
          </p:cNvSpPr>
          <p:nvPr/>
        </p:nvSpPr>
        <p:spPr bwMode="auto">
          <a:xfrm>
            <a:off x="2514600" y="5310188"/>
            <a:ext cx="309563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78212" name="Text Box 36"/>
          <p:cNvSpPr txBox="1">
            <a:spLocks noChangeArrowheads="1"/>
          </p:cNvSpPr>
          <p:nvPr/>
        </p:nvSpPr>
        <p:spPr bwMode="auto">
          <a:xfrm>
            <a:off x="3124200" y="5310188"/>
            <a:ext cx="309563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78213" name="Text Box 37"/>
          <p:cNvSpPr txBox="1">
            <a:spLocks noChangeArrowheads="1"/>
          </p:cNvSpPr>
          <p:nvPr/>
        </p:nvSpPr>
        <p:spPr bwMode="auto">
          <a:xfrm>
            <a:off x="4038600" y="5310188"/>
            <a:ext cx="309563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78214" name="Text Box 38"/>
          <p:cNvSpPr txBox="1">
            <a:spLocks noChangeArrowheads="1"/>
          </p:cNvSpPr>
          <p:nvPr/>
        </p:nvSpPr>
        <p:spPr bwMode="auto">
          <a:xfrm>
            <a:off x="4738688" y="5310188"/>
            <a:ext cx="434975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11</a:t>
            </a:r>
          </a:p>
        </p:txBody>
      </p:sp>
      <p:sp>
        <p:nvSpPr>
          <p:cNvPr id="178215" name="Text Box 39"/>
          <p:cNvSpPr txBox="1">
            <a:spLocks noChangeArrowheads="1"/>
          </p:cNvSpPr>
          <p:nvPr/>
        </p:nvSpPr>
        <p:spPr bwMode="auto">
          <a:xfrm>
            <a:off x="6034088" y="5310188"/>
            <a:ext cx="434975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13</a:t>
            </a:r>
          </a:p>
        </p:txBody>
      </p:sp>
      <p:sp>
        <p:nvSpPr>
          <p:cNvPr id="178216" name="Text Box 40"/>
          <p:cNvSpPr txBox="1">
            <a:spLocks noChangeArrowheads="1"/>
          </p:cNvSpPr>
          <p:nvPr/>
        </p:nvSpPr>
        <p:spPr bwMode="auto">
          <a:xfrm>
            <a:off x="7862888" y="5310188"/>
            <a:ext cx="434975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19</a:t>
            </a:r>
          </a:p>
        </p:txBody>
      </p:sp>
      <p:sp>
        <p:nvSpPr>
          <p:cNvPr id="178217" name="Text Box 41"/>
          <p:cNvSpPr txBox="1">
            <a:spLocks noChangeArrowheads="1"/>
          </p:cNvSpPr>
          <p:nvPr/>
        </p:nvSpPr>
        <p:spPr bwMode="auto">
          <a:xfrm>
            <a:off x="6596063" y="5957888"/>
            <a:ext cx="434975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15</a:t>
            </a:r>
          </a:p>
        </p:txBody>
      </p:sp>
      <p:sp>
        <p:nvSpPr>
          <p:cNvPr id="178218" name="Text Box 42"/>
          <p:cNvSpPr txBox="1">
            <a:spLocks noChangeArrowheads="1"/>
          </p:cNvSpPr>
          <p:nvPr/>
        </p:nvSpPr>
        <p:spPr bwMode="auto">
          <a:xfrm>
            <a:off x="7300913" y="5957888"/>
            <a:ext cx="434975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17</a:t>
            </a:r>
          </a:p>
        </p:txBody>
      </p:sp>
      <p:sp>
        <p:nvSpPr>
          <p:cNvPr id="178219" name="Text Box 43"/>
          <p:cNvSpPr txBox="1">
            <a:spLocks noChangeArrowheads="1"/>
          </p:cNvSpPr>
          <p:nvPr/>
        </p:nvSpPr>
        <p:spPr bwMode="auto">
          <a:xfrm>
            <a:off x="1752600" y="4695825"/>
            <a:ext cx="30956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78220" name="Text Box 44"/>
          <p:cNvSpPr txBox="1">
            <a:spLocks noChangeArrowheads="1"/>
          </p:cNvSpPr>
          <p:nvPr/>
        </p:nvSpPr>
        <p:spPr bwMode="auto">
          <a:xfrm>
            <a:off x="2209800" y="4695825"/>
            <a:ext cx="30956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78221" name="Text Box 45"/>
          <p:cNvSpPr txBox="1">
            <a:spLocks noChangeArrowheads="1"/>
          </p:cNvSpPr>
          <p:nvPr/>
        </p:nvSpPr>
        <p:spPr bwMode="auto">
          <a:xfrm>
            <a:off x="2667000" y="4695825"/>
            <a:ext cx="30956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178222" name="Text Box 46"/>
          <p:cNvSpPr txBox="1">
            <a:spLocks noChangeArrowheads="1"/>
          </p:cNvSpPr>
          <p:nvPr/>
        </p:nvSpPr>
        <p:spPr bwMode="auto">
          <a:xfrm>
            <a:off x="6477000" y="4695825"/>
            <a:ext cx="43497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14</a:t>
            </a:r>
          </a:p>
        </p:txBody>
      </p:sp>
      <p:sp>
        <p:nvSpPr>
          <p:cNvPr id="178223" name="Text Box 47"/>
          <p:cNvSpPr txBox="1">
            <a:spLocks noChangeArrowheads="1"/>
          </p:cNvSpPr>
          <p:nvPr/>
        </p:nvSpPr>
        <p:spPr bwMode="auto">
          <a:xfrm>
            <a:off x="7391400" y="4695825"/>
            <a:ext cx="43497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18</a:t>
            </a:r>
          </a:p>
        </p:txBody>
      </p:sp>
      <p:sp>
        <p:nvSpPr>
          <p:cNvPr id="178224" name="Text Box 48"/>
          <p:cNvSpPr txBox="1">
            <a:spLocks noChangeArrowheads="1"/>
          </p:cNvSpPr>
          <p:nvPr/>
        </p:nvSpPr>
        <p:spPr bwMode="auto">
          <a:xfrm>
            <a:off x="3957638" y="4086225"/>
            <a:ext cx="309562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178225" name="Text Box 49"/>
          <p:cNvSpPr txBox="1">
            <a:spLocks noChangeArrowheads="1"/>
          </p:cNvSpPr>
          <p:nvPr/>
        </p:nvSpPr>
        <p:spPr bwMode="auto">
          <a:xfrm>
            <a:off x="4800600" y="4086225"/>
            <a:ext cx="43497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178226" name="Text Box 50"/>
          <p:cNvSpPr txBox="1">
            <a:spLocks noChangeArrowheads="1"/>
          </p:cNvSpPr>
          <p:nvPr/>
        </p:nvSpPr>
        <p:spPr bwMode="auto">
          <a:xfrm>
            <a:off x="4343400" y="4743450"/>
            <a:ext cx="43497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10</a:t>
            </a:r>
          </a:p>
        </p:txBody>
      </p:sp>
      <p:sp>
        <p:nvSpPr>
          <p:cNvPr id="178227" name="Text Box 51"/>
          <p:cNvSpPr txBox="1">
            <a:spLocks noChangeArrowheads="1"/>
          </p:cNvSpPr>
          <p:nvPr/>
        </p:nvSpPr>
        <p:spPr bwMode="auto">
          <a:xfrm>
            <a:off x="6934200" y="5324475"/>
            <a:ext cx="43497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20C2-C031-45DB-A542-86252EC74DAD}" type="slidenum">
              <a:rPr lang="en-US"/>
              <a:pPr/>
              <a:t>23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Multi-Way Searching</a:t>
            </a:r>
          </a:p>
        </p:txBody>
      </p:sp>
      <p:sp>
        <p:nvSpPr>
          <p:cNvPr id="1792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9248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Similar to search in a binary search tree</a:t>
            </a:r>
          </a:p>
          <a:p>
            <a:pPr>
              <a:lnSpc>
                <a:spcPct val="90000"/>
              </a:lnSpc>
            </a:pPr>
            <a:r>
              <a:rPr lang="en-US" sz="2000"/>
              <a:t>A each internal node with children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 baseline="-25000">
                <a:latin typeface="Times New Roman" pitchFamily="18" charset="0"/>
              </a:rPr>
              <a:t>1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 baseline="-25000"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 …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 b="1" i="1" baseline="-25000">
                <a:latin typeface="Times New Roman" pitchFamily="18" charset="0"/>
              </a:rPr>
              <a:t>d</a:t>
            </a:r>
            <a:r>
              <a:rPr lang="en-US" sz="2000"/>
              <a:t> and keys </a:t>
            </a:r>
            <a:r>
              <a:rPr lang="en-US" sz="2000" b="1" i="1">
                <a:latin typeface="Times New Roman" pitchFamily="18" charset="0"/>
              </a:rPr>
              <a:t>k</a:t>
            </a:r>
            <a:r>
              <a:rPr lang="en-US" sz="2000" baseline="-25000">
                <a:latin typeface="Times New Roman" pitchFamily="18" charset="0"/>
              </a:rPr>
              <a:t>1 </a:t>
            </a:r>
            <a:r>
              <a:rPr lang="en-US" sz="2000" b="1" i="1">
                <a:latin typeface="Times New Roman" pitchFamily="18" charset="0"/>
              </a:rPr>
              <a:t>k</a:t>
            </a:r>
            <a:r>
              <a:rPr lang="en-US" sz="2000" baseline="-25000"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 … </a:t>
            </a:r>
            <a:r>
              <a:rPr lang="en-US" sz="2000" b="1" i="1">
                <a:latin typeface="Times New Roman" pitchFamily="18" charset="0"/>
              </a:rPr>
              <a:t>k</a:t>
            </a:r>
            <a:r>
              <a:rPr lang="en-US" sz="2000" b="1" i="1" baseline="-25000">
                <a:latin typeface="Times New Roman" pitchFamily="18" charset="0"/>
              </a:rPr>
              <a:t>d</a:t>
            </a:r>
            <a:r>
              <a:rPr lang="en-US" sz="2000" baseline="-25000">
                <a:latin typeface="Symbol" pitchFamily="18" charset="2"/>
              </a:rPr>
              <a:t>-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1800" b="1" i="1">
                <a:latin typeface="Times New Roman" pitchFamily="18" charset="0"/>
              </a:rPr>
              <a:t>k</a:t>
            </a:r>
            <a:r>
              <a:rPr lang="en-US" sz="1800"/>
              <a:t> </a:t>
            </a:r>
            <a:r>
              <a:rPr lang="en-US" sz="1800">
                <a:latin typeface="Symbol" pitchFamily="18" charset="2"/>
              </a:rPr>
              <a:t>=</a:t>
            </a:r>
            <a:r>
              <a:rPr lang="en-US" sz="1800"/>
              <a:t> </a:t>
            </a:r>
            <a:r>
              <a:rPr lang="en-US" sz="1800" b="1" i="1">
                <a:latin typeface="Times New Roman" pitchFamily="18" charset="0"/>
              </a:rPr>
              <a:t>k</a:t>
            </a:r>
            <a:r>
              <a:rPr lang="en-US" sz="1800" b="1" i="1" baseline="-25000">
                <a:latin typeface="Times New Roman" pitchFamily="18" charset="0"/>
              </a:rPr>
              <a:t>i</a:t>
            </a:r>
            <a:r>
              <a:rPr lang="en-US" sz="1800">
                <a:latin typeface="Times New Roman" pitchFamily="18" charset="0"/>
              </a:rPr>
              <a:t> (</a:t>
            </a:r>
            <a:r>
              <a:rPr lang="en-US" sz="1800" b="1" i="1">
                <a:latin typeface="Times New Roman" pitchFamily="18" charset="0"/>
              </a:rPr>
              <a:t>i</a:t>
            </a:r>
            <a:r>
              <a:rPr lang="en-US" sz="1800">
                <a:latin typeface="Times New Roman" pitchFamily="18" charset="0"/>
              </a:rPr>
              <a:t> = 1, …, </a:t>
            </a:r>
            <a:r>
              <a:rPr lang="en-US" sz="1800" b="1" i="1">
                <a:latin typeface="Times New Roman" pitchFamily="18" charset="0"/>
              </a:rPr>
              <a:t>d</a:t>
            </a:r>
            <a:r>
              <a:rPr lang="en-US" sz="1800">
                <a:latin typeface="Symbol" pitchFamily="18" charset="2"/>
              </a:rPr>
              <a:t> - </a:t>
            </a:r>
            <a:r>
              <a:rPr lang="en-US" sz="1800">
                <a:latin typeface="Times New Roman" pitchFamily="18" charset="0"/>
              </a:rPr>
              <a:t>1)</a:t>
            </a:r>
            <a:r>
              <a:rPr lang="en-US" sz="1800"/>
              <a:t>: the search terminates successfully</a:t>
            </a:r>
            <a:endParaRPr lang="en-US" sz="1800" b="1" i="1"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b="1" i="1">
                <a:latin typeface="Times New Roman" pitchFamily="18" charset="0"/>
              </a:rPr>
              <a:t>k</a:t>
            </a:r>
            <a:r>
              <a:rPr lang="en-US" sz="1800"/>
              <a:t> </a:t>
            </a:r>
            <a:r>
              <a:rPr lang="en-US" sz="1800">
                <a:latin typeface="Symbol" pitchFamily="18" charset="2"/>
              </a:rPr>
              <a:t>&lt;</a:t>
            </a:r>
            <a:r>
              <a:rPr lang="en-US" sz="1800"/>
              <a:t> </a:t>
            </a:r>
            <a:r>
              <a:rPr lang="en-US" sz="1800" b="1" i="1">
                <a:latin typeface="Times New Roman" pitchFamily="18" charset="0"/>
              </a:rPr>
              <a:t>k</a:t>
            </a:r>
            <a:r>
              <a:rPr lang="en-US" sz="1800" baseline="-25000">
                <a:latin typeface="Times New Roman" pitchFamily="18" charset="0"/>
              </a:rPr>
              <a:t>1</a:t>
            </a:r>
            <a:r>
              <a:rPr lang="en-US" sz="1800"/>
              <a:t>: we continue the search in child </a:t>
            </a:r>
            <a:r>
              <a:rPr lang="en-US" sz="1800" b="1" i="1">
                <a:latin typeface="Times New Roman" pitchFamily="18" charset="0"/>
              </a:rPr>
              <a:t>v</a:t>
            </a:r>
            <a:r>
              <a:rPr lang="en-US" sz="1800" baseline="-25000">
                <a:latin typeface="Times New Roman" pitchFamily="18" charset="0"/>
              </a:rPr>
              <a:t>1</a:t>
            </a:r>
          </a:p>
          <a:p>
            <a:pPr lvl="1">
              <a:lnSpc>
                <a:spcPct val="90000"/>
              </a:lnSpc>
            </a:pPr>
            <a:r>
              <a:rPr lang="en-US" sz="1800" b="1" i="1">
                <a:latin typeface="Times New Roman" pitchFamily="18" charset="0"/>
              </a:rPr>
              <a:t>k</a:t>
            </a:r>
            <a:r>
              <a:rPr lang="en-US" sz="1800" b="1" i="1" baseline="-25000">
                <a:latin typeface="Times New Roman" pitchFamily="18" charset="0"/>
              </a:rPr>
              <a:t>i</a:t>
            </a:r>
            <a:r>
              <a:rPr lang="en-US" sz="1800" baseline="-25000">
                <a:latin typeface="Symbol" pitchFamily="18" charset="2"/>
              </a:rPr>
              <a:t>-</a:t>
            </a:r>
            <a:r>
              <a:rPr lang="en-US" sz="1800" baseline="-25000">
                <a:latin typeface="Times New Roman" pitchFamily="18" charset="0"/>
              </a:rPr>
              <a:t>1 </a:t>
            </a:r>
            <a:r>
              <a:rPr lang="en-US" sz="1800">
                <a:latin typeface="Symbol" pitchFamily="18" charset="2"/>
              </a:rPr>
              <a:t>&lt;</a:t>
            </a:r>
            <a:r>
              <a:rPr lang="en-US" sz="1800" baseline="-25000">
                <a:latin typeface="Times New Roman" pitchFamily="18" charset="0"/>
              </a:rPr>
              <a:t>  </a:t>
            </a:r>
            <a:r>
              <a:rPr lang="en-US" sz="1800" b="1" i="1">
                <a:latin typeface="Times New Roman" pitchFamily="18" charset="0"/>
              </a:rPr>
              <a:t>k</a:t>
            </a:r>
            <a:r>
              <a:rPr lang="en-US" sz="1800"/>
              <a:t> </a:t>
            </a:r>
            <a:r>
              <a:rPr lang="en-US" sz="1800">
                <a:latin typeface="Symbol" pitchFamily="18" charset="2"/>
              </a:rPr>
              <a:t>&lt;</a:t>
            </a:r>
            <a:r>
              <a:rPr lang="en-US" sz="1800"/>
              <a:t> </a:t>
            </a:r>
            <a:r>
              <a:rPr lang="en-US" sz="1800" b="1" i="1">
                <a:latin typeface="Times New Roman" pitchFamily="18" charset="0"/>
              </a:rPr>
              <a:t>k</a:t>
            </a:r>
            <a:r>
              <a:rPr lang="en-US" sz="1800" b="1" i="1" baseline="-25000">
                <a:latin typeface="Times New Roman" pitchFamily="18" charset="0"/>
              </a:rPr>
              <a:t>i</a:t>
            </a:r>
            <a:r>
              <a:rPr lang="en-US" sz="1800">
                <a:latin typeface="Times New Roman" pitchFamily="18" charset="0"/>
              </a:rPr>
              <a:t> (</a:t>
            </a:r>
            <a:r>
              <a:rPr lang="en-US" sz="1800" b="1" i="1">
                <a:latin typeface="Times New Roman" pitchFamily="18" charset="0"/>
              </a:rPr>
              <a:t>i</a:t>
            </a:r>
            <a:r>
              <a:rPr lang="en-US" sz="1800">
                <a:latin typeface="Times New Roman" pitchFamily="18" charset="0"/>
              </a:rPr>
              <a:t> = 2, …, </a:t>
            </a:r>
            <a:r>
              <a:rPr lang="en-US" sz="1800" b="1" i="1">
                <a:latin typeface="Times New Roman" pitchFamily="18" charset="0"/>
              </a:rPr>
              <a:t>d</a:t>
            </a:r>
            <a:r>
              <a:rPr lang="en-US" sz="1800">
                <a:latin typeface="Symbol" pitchFamily="18" charset="2"/>
              </a:rPr>
              <a:t> - </a:t>
            </a:r>
            <a:r>
              <a:rPr lang="en-US" sz="1800">
                <a:latin typeface="Times New Roman" pitchFamily="18" charset="0"/>
              </a:rPr>
              <a:t>1)</a:t>
            </a:r>
            <a:r>
              <a:rPr lang="en-US" sz="1800"/>
              <a:t>: we continue the search in child </a:t>
            </a:r>
            <a:r>
              <a:rPr lang="en-US" sz="1800" b="1" i="1">
                <a:latin typeface="Times New Roman" pitchFamily="18" charset="0"/>
              </a:rPr>
              <a:t>v</a:t>
            </a:r>
            <a:r>
              <a:rPr lang="en-US" sz="1800" b="1" i="1" baseline="-25000">
                <a:latin typeface="Times New Roman" pitchFamily="18" charset="0"/>
              </a:rPr>
              <a:t>i</a:t>
            </a:r>
          </a:p>
          <a:p>
            <a:pPr lvl="1">
              <a:lnSpc>
                <a:spcPct val="90000"/>
              </a:lnSpc>
            </a:pPr>
            <a:r>
              <a:rPr lang="en-US" sz="1800" b="1" i="1">
                <a:latin typeface="Times New Roman" pitchFamily="18" charset="0"/>
              </a:rPr>
              <a:t>k</a:t>
            </a:r>
            <a:r>
              <a:rPr lang="en-US" sz="1800"/>
              <a:t> </a:t>
            </a:r>
            <a:r>
              <a:rPr lang="en-US" sz="1800">
                <a:latin typeface="Symbol" pitchFamily="18" charset="2"/>
              </a:rPr>
              <a:t>&gt; </a:t>
            </a:r>
            <a:r>
              <a:rPr lang="en-US" sz="1800" b="1" i="1">
                <a:latin typeface="Times New Roman" pitchFamily="18" charset="0"/>
              </a:rPr>
              <a:t>k</a:t>
            </a:r>
            <a:r>
              <a:rPr lang="en-US" sz="1800" b="1" i="1" baseline="-25000">
                <a:latin typeface="Times New Roman" pitchFamily="18" charset="0"/>
              </a:rPr>
              <a:t>d</a:t>
            </a:r>
            <a:r>
              <a:rPr lang="en-US" sz="1800" baseline="-25000">
                <a:latin typeface="Symbol" pitchFamily="18" charset="2"/>
              </a:rPr>
              <a:t>-</a:t>
            </a:r>
            <a:r>
              <a:rPr lang="en-US" sz="1800" baseline="-25000">
                <a:latin typeface="Times New Roman" pitchFamily="18" charset="0"/>
              </a:rPr>
              <a:t>1</a:t>
            </a:r>
            <a:r>
              <a:rPr lang="en-US" sz="1800"/>
              <a:t>: we continue the search in child </a:t>
            </a:r>
            <a:r>
              <a:rPr lang="en-US" sz="1800" b="1" i="1">
                <a:latin typeface="Times New Roman" pitchFamily="18" charset="0"/>
              </a:rPr>
              <a:t>v</a:t>
            </a:r>
            <a:r>
              <a:rPr lang="en-US" sz="1800" b="1" i="1" baseline="-25000">
                <a:latin typeface="Times New Roman" pitchFamily="18" charset="0"/>
              </a:rPr>
              <a:t>d</a:t>
            </a:r>
            <a:endParaRPr lang="en-US" sz="1800"/>
          </a:p>
          <a:p>
            <a:pPr>
              <a:lnSpc>
                <a:spcPct val="90000"/>
              </a:lnSpc>
            </a:pPr>
            <a:r>
              <a:rPr lang="en-US" sz="2000"/>
              <a:t>Reaching an external node terminates the search unsuccessfully</a:t>
            </a:r>
          </a:p>
          <a:p>
            <a:pPr>
              <a:lnSpc>
                <a:spcPct val="90000"/>
              </a:lnSpc>
            </a:pPr>
            <a:r>
              <a:rPr lang="en-US" sz="2000"/>
              <a:t>Example: search for 30</a:t>
            </a:r>
          </a:p>
        </p:txBody>
      </p:sp>
      <p:sp>
        <p:nvSpPr>
          <p:cNvPr id="179204" name="Oval 4"/>
          <p:cNvSpPr>
            <a:spLocks noChangeArrowheads="1"/>
          </p:cNvSpPr>
          <p:nvPr/>
        </p:nvSpPr>
        <p:spPr bwMode="auto">
          <a:xfrm>
            <a:off x="4114800" y="4267200"/>
            <a:ext cx="1524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11    24</a:t>
            </a:r>
          </a:p>
        </p:txBody>
      </p:sp>
      <p:sp>
        <p:nvSpPr>
          <p:cNvPr id="179205" name="Oval 5"/>
          <p:cNvSpPr>
            <a:spLocks noChangeArrowheads="1"/>
          </p:cNvSpPr>
          <p:nvPr/>
        </p:nvSpPr>
        <p:spPr bwMode="auto">
          <a:xfrm>
            <a:off x="1676400" y="4876800"/>
            <a:ext cx="19812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2   6   8</a:t>
            </a:r>
            <a:endParaRPr lang="en-US"/>
          </a:p>
        </p:txBody>
      </p:sp>
      <p:sp>
        <p:nvSpPr>
          <p:cNvPr id="179206" name="Oval 6"/>
          <p:cNvSpPr>
            <a:spLocks noChangeArrowheads="1"/>
          </p:cNvSpPr>
          <p:nvPr/>
        </p:nvSpPr>
        <p:spPr bwMode="auto">
          <a:xfrm>
            <a:off x="4343400" y="4876800"/>
            <a:ext cx="10668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15</a:t>
            </a:r>
          </a:p>
        </p:txBody>
      </p:sp>
      <p:sp>
        <p:nvSpPr>
          <p:cNvPr id="179207" name="Oval 7"/>
          <p:cNvSpPr>
            <a:spLocks noChangeArrowheads="1"/>
          </p:cNvSpPr>
          <p:nvPr/>
        </p:nvSpPr>
        <p:spPr bwMode="auto">
          <a:xfrm>
            <a:off x="6972300" y="5486400"/>
            <a:ext cx="9906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30</a:t>
            </a:r>
            <a:endParaRPr lang="en-US"/>
          </a:p>
        </p:txBody>
      </p:sp>
      <p:sp>
        <p:nvSpPr>
          <p:cNvPr id="179208" name="Oval 8"/>
          <p:cNvSpPr>
            <a:spLocks noChangeArrowheads="1"/>
          </p:cNvSpPr>
          <p:nvPr/>
        </p:nvSpPr>
        <p:spPr bwMode="auto">
          <a:xfrm>
            <a:off x="6629400" y="4876800"/>
            <a:ext cx="16764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27    32</a:t>
            </a:r>
            <a:endParaRPr lang="en-US"/>
          </a:p>
        </p:txBody>
      </p:sp>
      <p:sp>
        <p:nvSpPr>
          <p:cNvPr id="179209" name="Rectangle 9"/>
          <p:cNvSpPr>
            <a:spLocks noChangeArrowheads="1"/>
          </p:cNvSpPr>
          <p:nvPr/>
        </p:nvSpPr>
        <p:spPr bwMode="auto">
          <a:xfrm>
            <a:off x="64008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10" name="Rectangle 10"/>
          <p:cNvSpPr>
            <a:spLocks noChangeArrowheads="1"/>
          </p:cNvSpPr>
          <p:nvPr/>
        </p:nvSpPr>
        <p:spPr bwMode="auto">
          <a:xfrm>
            <a:off x="82296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11" name="Rectangle 11"/>
          <p:cNvSpPr>
            <a:spLocks noChangeArrowheads="1"/>
          </p:cNvSpPr>
          <p:nvPr/>
        </p:nvSpPr>
        <p:spPr bwMode="auto">
          <a:xfrm>
            <a:off x="43434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12" name="Rectangle 12"/>
          <p:cNvSpPr>
            <a:spLocks noChangeArrowheads="1"/>
          </p:cNvSpPr>
          <p:nvPr/>
        </p:nvSpPr>
        <p:spPr bwMode="auto">
          <a:xfrm>
            <a:off x="51054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13" name="Rectangle 13"/>
          <p:cNvSpPr>
            <a:spLocks noChangeArrowheads="1"/>
          </p:cNvSpPr>
          <p:nvPr/>
        </p:nvSpPr>
        <p:spPr bwMode="auto">
          <a:xfrm>
            <a:off x="16002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14" name="Rectangle 14"/>
          <p:cNvSpPr>
            <a:spLocks noChangeArrowheads="1"/>
          </p:cNvSpPr>
          <p:nvPr/>
        </p:nvSpPr>
        <p:spPr bwMode="auto">
          <a:xfrm>
            <a:off x="22098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15" name="Rectangle 15"/>
          <p:cNvSpPr>
            <a:spLocks noChangeArrowheads="1"/>
          </p:cNvSpPr>
          <p:nvPr/>
        </p:nvSpPr>
        <p:spPr bwMode="auto">
          <a:xfrm>
            <a:off x="28194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16" name="Rectangle 16"/>
          <p:cNvSpPr>
            <a:spLocks noChangeArrowheads="1"/>
          </p:cNvSpPr>
          <p:nvPr/>
        </p:nvSpPr>
        <p:spPr bwMode="auto">
          <a:xfrm>
            <a:off x="3429000" y="54864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9217" name="AutoShape 17"/>
          <p:cNvCxnSpPr>
            <a:cxnSpLocks noChangeShapeType="1"/>
            <a:stCxn id="179204" idx="3"/>
            <a:endCxn id="179205" idx="0"/>
          </p:cNvCxnSpPr>
          <p:nvPr/>
        </p:nvCxnSpPr>
        <p:spPr bwMode="auto">
          <a:xfrm flipH="1">
            <a:off x="2667000" y="4611688"/>
            <a:ext cx="1671638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9218" name="AutoShape 18"/>
          <p:cNvCxnSpPr>
            <a:cxnSpLocks noChangeShapeType="1"/>
            <a:stCxn id="179204" idx="4"/>
            <a:endCxn id="179206" idx="0"/>
          </p:cNvCxnSpPr>
          <p:nvPr/>
        </p:nvCxnSpPr>
        <p:spPr bwMode="auto">
          <a:xfrm>
            <a:off x="4876800" y="4667250"/>
            <a:ext cx="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9219" name="AutoShape 19"/>
          <p:cNvCxnSpPr>
            <a:cxnSpLocks noChangeShapeType="1"/>
            <a:stCxn id="179204" idx="5"/>
            <a:endCxn id="179208" idx="0"/>
          </p:cNvCxnSpPr>
          <p:nvPr/>
        </p:nvCxnSpPr>
        <p:spPr bwMode="auto">
          <a:xfrm>
            <a:off x="5414963" y="4611688"/>
            <a:ext cx="2052637" cy="246062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79220" name="AutoShape 20"/>
          <p:cNvCxnSpPr>
            <a:cxnSpLocks noChangeShapeType="1"/>
            <a:stCxn id="179205" idx="3"/>
            <a:endCxn id="179213" idx="0"/>
          </p:cNvCxnSpPr>
          <p:nvPr/>
        </p:nvCxnSpPr>
        <p:spPr bwMode="auto">
          <a:xfrm flipH="1">
            <a:off x="1752600" y="5211763"/>
            <a:ext cx="214313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9221" name="AutoShape 21"/>
          <p:cNvCxnSpPr>
            <a:cxnSpLocks noChangeShapeType="1"/>
            <a:stCxn id="179205" idx="5"/>
            <a:endCxn id="179216" idx="0"/>
          </p:cNvCxnSpPr>
          <p:nvPr/>
        </p:nvCxnSpPr>
        <p:spPr bwMode="auto">
          <a:xfrm>
            <a:off x="3367088" y="5211763"/>
            <a:ext cx="214312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79222" name="Line 22"/>
          <p:cNvSpPr>
            <a:spLocks noChangeShapeType="1"/>
          </p:cNvSpPr>
          <p:nvPr/>
        </p:nvSpPr>
        <p:spPr bwMode="auto">
          <a:xfrm flipV="1">
            <a:off x="2362200" y="5257800"/>
            <a:ext cx="76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23" name="Line 23"/>
          <p:cNvSpPr>
            <a:spLocks noChangeShapeType="1"/>
          </p:cNvSpPr>
          <p:nvPr/>
        </p:nvSpPr>
        <p:spPr bwMode="auto">
          <a:xfrm flipH="1" flipV="1">
            <a:off x="2895600" y="5257800"/>
            <a:ext cx="76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24" name="Rectangle 24"/>
          <p:cNvSpPr>
            <a:spLocks noChangeArrowheads="1"/>
          </p:cNvSpPr>
          <p:nvPr/>
        </p:nvSpPr>
        <p:spPr bwMode="auto">
          <a:xfrm>
            <a:off x="6972300" y="60960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25" name="Rectangle 25"/>
          <p:cNvSpPr>
            <a:spLocks noChangeArrowheads="1"/>
          </p:cNvSpPr>
          <p:nvPr/>
        </p:nvSpPr>
        <p:spPr bwMode="auto">
          <a:xfrm>
            <a:off x="7658100" y="6096000"/>
            <a:ext cx="304800" cy="3048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9226" name="AutoShape 26"/>
          <p:cNvCxnSpPr>
            <a:cxnSpLocks noChangeShapeType="1"/>
            <a:stCxn id="179207" idx="0"/>
            <a:endCxn id="179208" idx="4"/>
          </p:cNvCxnSpPr>
          <p:nvPr/>
        </p:nvCxnSpPr>
        <p:spPr bwMode="auto">
          <a:xfrm flipV="1">
            <a:off x="7467600" y="5276850"/>
            <a:ext cx="0" cy="1905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79227" name="AutoShape 27"/>
          <p:cNvCxnSpPr>
            <a:cxnSpLocks noChangeShapeType="1"/>
            <a:stCxn id="179209" idx="0"/>
            <a:endCxn id="179208" idx="3"/>
          </p:cNvCxnSpPr>
          <p:nvPr/>
        </p:nvCxnSpPr>
        <p:spPr bwMode="auto">
          <a:xfrm flipV="1">
            <a:off x="6553200" y="5221288"/>
            <a:ext cx="322263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9228" name="AutoShape 28"/>
          <p:cNvCxnSpPr>
            <a:cxnSpLocks noChangeShapeType="1"/>
            <a:stCxn id="179210" idx="0"/>
            <a:endCxn id="179208" idx="5"/>
          </p:cNvCxnSpPr>
          <p:nvPr/>
        </p:nvCxnSpPr>
        <p:spPr bwMode="auto">
          <a:xfrm flipH="1" flipV="1">
            <a:off x="8059738" y="5221288"/>
            <a:ext cx="322262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79229" name="Line 29"/>
          <p:cNvSpPr>
            <a:spLocks noChangeShapeType="1"/>
          </p:cNvSpPr>
          <p:nvPr/>
        </p:nvSpPr>
        <p:spPr bwMode="auto">
          <a:xfrm flipH="1" flipV="1">
            <a:off x="5105400" y="5257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30" name="Line 30"/>
          <p:cNvSpPr>
            <a:spLocks noChangeShapeType="1"/>
          </p:cNvSpPr>
          <p:nvPr/>
        </p:nvSpPr>
        <p:spPr bwMode="auto">
          <a:xfrm flipV="1">
            <a:off x="4495800" y="5257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31" name="Line 31"/>
          <p:cNvSpPr>
            <a:spLocks noChangeShapeType="1"/>
          </p:cNvSpPr>
          <p:nvPr/>
        </p:nvSpPr>
        <p:spPr bwMode="auto">
          <a:xfrm flipV="1">
            <a:off x="7124700" y="58674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32" name="Line 32"/>
          <p:cNvSpPr>
            <a:spLocks noChangeShapeType="1"/>
          </p:cNvSpPr>
          <p:nvPr/>
        </p:nvSpPr>
        <p:spPr bwMode="auto">
          <a:xfrm flipH="1" flipV="1">
            <a:off x="7658100" y="58674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6FD0-5736-4E33-9008-004DDA84EB73}" type="slidenum">
              <a:rPr lang="en-US"/>
              <a:pPr/>
              <a:t>24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(2,4) Tree</a:t>
            </a:r>
          </a:p>
        </p:txBody>
      </p:sp>
      <p:sp>
        <p:nvSpPr>
          <p:cNvPr id="180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 (2,4) tree (also called 2-4 tree or 2-3-4 tree) is a multi-way search with the following properties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tx2"/>
                </a:solidFill>
              </a:rPr>
              <a:t>Node-Size Property</a:t>
            </a:r>
            <a:r>
              <a:rPr lang="en-US" sz="1800"/>
              <a:t>: every internal node has at most four children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tx2"/>
                </a:solidFill>
              </a:rPr>
              <a:t>Depth Property</a:t>
            </a:r>
            <a:r>
              <a:rPr lang="en-US" sz="1800"/>
              <a:t>: all the external nodes have the same depth</a:t>
            </a:r>
          </a:p>
          <a:p>
            <a:pPr>
              <a:lnSpc>
                <a:spcPct val="90000"/>
              </a:lnSpc>
            </a:pPr>
            <a:r>
              <a:rPr lang="en-US" sz="2000"/>
              <a:t>Depending on the number of children, an internal node of a (2,4) tree is called a 2-node, 3-node or 4-node</a:t>
            </a:r>
          </a:p>
        </p:txBody>
      </p:sp>
      <p:sp>
        <p:nvSpPr>
          <p:cNvPr id="180228" name="Oval 4"/>
          <p:cNvSpPr>
            <a:spLocks noChangeArrowheads="1"/>
          </p:cNvSpPr>
          <p:nvPr/>
        </p:nvSpPr>
        <p:spPr bwMode="auto">
          <a:xfrm>
            <a:off x="3533775" y="3962400"/>
            <a:ext cx="2438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10   15   24</a:t>
            </a:r>
          </a:p>
        </p:txBody>
      </p:sp>
      <p:sp>
        <p:nvSpPr>
          <p:cNvPr id="180229" name="Oval 5"/>
          <p:cNvSpPr>
            <a:spLocks noChangeArrowheads="1"/>
          </p:cNvSpPr>
          <p:nvPr/>
        </p:nvSpPr>
        <p:spPr bwMode="auto">
          <a:xfrm>
            <a:off x="1143000" y="4876800"/>
            <a:ext cx="16002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2   8</a:t>
            </a:r>
            <a:endParaRPr lang="en-US"/>
          </a:p>
        </p:txBody>
      </p:sp>
      <p:sp>
        <p:nvSpPr>
          <p:cNvPr id="180230" name="Oval 6"/>
          <p:cNvSpPr>
            <a:spLocks noChangeArrowheads="1"/>
          </p:cNvSpPr>
          <p:nvPr/>
        </p:nvSpPr>
        <p:spPr bwMode="auto">
          <a:xfrm>
            <a:off x="3505200" y="4876800"/>
            <a:ext cx="10668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12</a:t>
            </a:r>
          </a:p>
        </p:txBody>
      </p:sp>
      <p:sp>
        <p:nvSpPr>
          <p:cNvPr id="180231" name="Oval 7"/>
          <p:cNvSpPr>
            <a:spLocks noChangeArrowheads="1"/>
          </p:cNvSpPr>
          <p:nvPr/>
        </p:nvSpPr>
        <p:spPr bwMode="auto">
          <a:xfrm>
            <a:off x="6705600" y="4876800"/>
            <a:ext cx="1676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27    32</a:t>
            </a:r>
            <a:endParaRPr lang="en-US"/>
          </a:p>
        </p:txBody>
      </p:sp>
      <p:sp>
        <p:nvSpPr>
          <p:cNvPr id="180232" name="Rectangle 8"/>
          <p:cNvSpPr>
            <a:spLocks noChangeAspect="1" noChangeArrowheads="1"/>
          </p:cNvSpPr>
          <p:nvPr/>
        </p:nvSpPr>
        <p:spPr bwMode="auto">
          <a:xfrm>
            <a:off x="6656388" y="5562600"/>
            <a:ext cx="201612" cy="2016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33" name="Rectangle 9"/>
          <p:cNvSpPr>
            <a:spLocks noChangeAspect="1" noChangeArrowheads="1"/>
          </p:cNvSpPr>
          <p:nvPr/>
        </p:nvSpPr>
        <p:spPr bwMode="auto">
          <a:xfrm>
            <a:off x="8229600" y="5562600"/>
            <a:ext cx="201613" cy="2016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34" name="Rectangle 10"/>
          <p:cNvSpPr>
            <a:spLocks noChangeAspect="1" noChangeArrowheads="1"/>
          </p:cNvSpPr>
          <p:nvPr/>
        </p:nvSpPr>
        <p:spPr bwMode="auto">
          <a:xfrm>
            <a:off x="3505200" y="5562600"/>
            <a:ext cx="201613" cy="2016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35" name="Rectangle 11"/>
          <p:cNvSpPr>
            <a:spLocks noChangeAspect="1" noChangeArrowheads="1"/>
          </p:cNvSpPr>
          <p:nvPr/>
        </p:nvSpPr>
        <p:spPr bwMode="auto">
          <a:xfrm>
            <a:off x="4267200" y="5562600"/>
            <a:ext cx="201613" cy="2016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36" name="Rectangle 12"/>
          <p:cNvSpPr>
            <a:spLocks noChangeAspect="1" noChangeArrowheads="1"/>
          </p:cNvSpPr>
          <p:nvPr/>
        </p:nvSpPr>
        <p:spPr bwMode="auto">
          <a:xfrm>
            <a:off x="1017588" y="5562600"/>
            <a:ext cx="201612" cy="2016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37" name="Rectangle 13"/>
          <p:cNvSpPr>
            <a:spLocks noChangeAspect="1" noChangeArrowheads="1"/>
          </p:cNvSpPr>
          <p:nvPr/>
        </p:nvSpPr>
        <p:spPr bwMode="auto">
          <a:xfrm>
            <a:off x="1838325" y="5562600"/>
            <a:ext cx="201613" cy="2016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38" name="Rectangle 14"/>
          <p:cNvSpPr>
            <a:spLocks noChangeAspect="1" noChangeArrowheads="1"/>
          </p:cNvSpPr>
          <p:nvPr/>
        </p:nvSpPr>
        <p:spPr bwMode="auto">
          <a:xfrm>
            <a:off x="2667000" y="5562600"/>
            <a:ext cx="201613" cy="2016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0239" name="AutoShape 15"/>
          <p:cNvCxnSpPr>
            <a:cxnSpLocks noChangeShapeType="1"/>
            <a:stCxn id="180228" idx="3"/>
            <a:endCxn id="180229" idx="0"/>
          </p:cNvCxnSpPr>
          <p:nvPr/>
        </p:nvCxnSpPr>
        <p:spPr bwMode="auto">
          <a:xfrm flipH="1">
            <a:off x="1943100" y="4297363"/>
            <a:ext cx="1947863" cy="569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0240" name="AutoShape 16"/>
          <p:cNvCxnSpPr>
            <a:cxnSpLocks noChangeShapeType="1"/>
            <a:endCxn id="180230" idx="0"/>
          </p:cNvCxnSpPr>
          <p:nvPr/>
        </p:nvCxnSpPr>
        <p:spPr bwMode="auto">
          <a:xfrm flipH="1">
            <a:off x="4038600" y="4324350"/>
            <a:ext cx="447675" cy="542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0241" name="AutoShape 17"/>
          <p:cNvCxnSpPr>
            <a:cxnSpLocks noChangeShapeType="1"/>
            <a:stCxn id="180228" idx="5"/>
            <a:endCxn id="180231" idx="0"/>
          </p:cNvCxnSpPr>
          <p:nvPr/>
        </p:nvCxnSpPr>
        <p:spPr bwMode="auto">
          <a:xfrm>
            <a:off x="5614988" y="4297363"/>
            <a:ext cx="1928812" cy="569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0242" name="AutoShape 18"/>
          <p:cNvCxnSpPr>
            <a:cxnSpLocks noChangeShapeType="1"/>
            <a:stCxn id="180229" idx="3"/>
            <a:endCxn id="180236" idx="0"/>
          </p:cNvCxnSpPr>
          <p:nvPr/>
        </p:nvCxnSpPr>
        <p:spPr bwMode="auto">
          <a:xfrm flipH="1">
            <a:off x="1119188" y="5211763"/>
            <a:ext cx="258762" cy="3413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0243" name="AutoShape 19"/>
          <p:cNvCxnSpPr>
            <a:cxnSpLocks noChangeShapeType="1"/>
            <a:stCxn id="180229" idx="5"/>
            <a:endCxn id="180238" idx="0"/>
          </p:cNvCxnSpPr>
          <p:nvPr/>
        </p:nvCxnSpPr>
        <p:spPr bwMode="auto">
          <a:xfrm>
            <a:off x="2508250" y="5211763"/>
            <a:ext cx="260350" cy="3413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0244" name="Rectangle 20"/>
          <p:cNvSpPr>
            <a:spLocks noChangeAspect="1" noChangeArrowheads="1"/>
          </p:cNvSpPr>
          <p:nvPr/>
        </p:nvSpPr>
        <p:spPr bwMode="auto">
          <a:xfrm>
            <a:off x="7456488" y="5562600"/>
            <a:ext cx="201612" cy="2016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0245" name="AutoShape 21"/>
          <p:cNvCxnSpPr>
            <a:cxnSpLocks noChangeShapeType="1"/>
            <a:stCxn id="180244" idx="0"/>
            <a:endCxn id="180231" idx="4"/>
          </p:cNvCxnSpPr>
          <p:nvPr/>
        </p:nvCxnSpPr>
        <p:spPr bwMode="auto">
          <a:xfrm flipH="1" flipV="1">
            <a:off x="7543800" y="5267325"/>
            <a:ext cx="14288" cy="285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0246" name="AutoShape 22"/>
          <p:cNvCxnSpPr>
            <a:cxnSpLocks noChangeShapeType="1"/>
            <a:stCxn id="180232" idx="0"/>
            <a:endCxn id="180231" idx="3"/>
          </p:cNvCxnSpPr>
          <p:nvPr/>
        </p:nvCxnSpPr>
        <p:spPr bwMode="auto">
          <a:xfrm flipV="1">
            <a:off x="6757988" y="5211763"/>
            <a:ext cx="193675" cy="3413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0247" name="AutoShape 23"/>
          <p:cNvCxnSpPr>
            <a:cxnSpLocks noChangeShapeType="1"/>
            <a:stCxn id="180233" idx="0"/>
            <a:endCxn id="180231" idx="5"/>
          </p:cNvCxnSpPr>
          <p:nvPr/>
        </p:nvCxnSpPr>
        <p:spPr bwMode="auto">
          <a:xfrm flipH="1" flipV="1">
            <a:off x="8135938" y="5211763"/>
            <a:ext cx="195262" cy="3413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0248" name="AutoShape 24"/>
          <p:cNvCxnSpPr>
            <a:cxnSpLocks noChangeShapeType="1"/>
            <a:stCxn id="180237" idx="0"/>
            <a:endCxn id="180229" idx="4"/>
          </p:cNvCxnSpPr>
          <p:nvPr/>
        </p:nvCxnSpPr>
        <p:spPr bwMode="auto">
          <a:xfrm flipV="1">
            <a:off x="1939925" y="5267325"/>
            <a:ext cx="3175" cy="285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0249" name="Oval 25"/>
          <p:cNvSpPr>
            <a:spLocks noChangeArrowheads="1"/>
          </p:cNvSpPr>
          <p:nvPr/>
        </p:nvSpPr>
        <p:spPr bwMode="auto">
          <a:xfrm>
            <a:off x="4953000" y="4876800"/>
            <a:ext cx="10668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18</a:t>
            </a:r>
          </a:p>
        </p:txBody>
      </p:sp>
      <p:sp>
        <p:nvSpPr>
          <p:cNvPr id="180250" name="Rectangle 26"/>
          <p:cNvSpPr>
            <a:spLocks noChangeAspect="1" noChangeArrowheads="1"/>
          </p:cNvSpPr>
          <p:nvPr/>
        </p:nvSpPr>
        <p:spPr bwMode="auto">
          <a:xfrm>
            <a:off x="4953000" y="5562600"/>
            <a:ext cx="201613" cy="2016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51" name="Rectangle 27"/>
          <p:cNvSpPr>
            <a:spLocks noChangeAspect="1" noChangeArrowheads="1"/>
          </p:cNvSpPr>
          <p:nvPr/>
        </p:nvSpPr>
        <p:spPr bwMode="auto">
          <a:xfrm>
            <a:off x="5791200" y="5562600"/>
            <a:ext cx="201613" cy="2016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0252" name="AutoShape 28"/>
          <p:cNvCxnSpPr>
            <a:cxnSpLocks noChangeShapeType="1"/>
            <a:endCxn id="180249" idx="0"/>
          </p:cNvCxnSpPr>
          <p:nvPr/>
        </p:nvCxnSpPr>
        <p:spPr bwMode="auto">
          <a:xfrm>
            <a:off x="5038725" y="4343400"/>
            <a:ext cx="447675" cy="523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0253" name="AutoShape 29"/>
          <p:cNvCxnSpPr>
            <a:cxnSpLocks noChangeShapeType="1"/>
            <a:stCxn id="180234" idx="0"/>
          </p:cNvCxnSpPr>
          <p:nvPr/>
        </p:nvCxnSpPr>
        <p:spPr bwMode="auto">
          <a:xfrm flipV="1">
            <a:off x="3606800" y="5249863"/>
            <a:ext cx="255588" cy="3032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0254" name="AutoShape 30"/>
          <p:cNvCxnSpPr>
            <a:cxnSpLocks noChangeShapeType="1"/>
            <a:stCxn id="180250" idx="0"/>
          </p:cNvCxnSpPr>
          <p:nvPr/>
        </p:nvCxnSpPr>
        <p:spPr bwMode="auto">
          <a:xfrm flipV="1">
            <a:off x="5054600" y="5257800"/>
            <a:ext cx="268288" cy="295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0255" name="AutoShape 31"/>
          <p:cNvCxnSpPr>
            <a:cxnSpLocks noChangeShapeType="1"/>
            <a:stCxn id="180251" idx="0"/>
          </p:cNvCxnSpPr>
          <p:nvPr/>
        </p:nvCxnSpPr>
        <p:spPr bwMode="auto">
          <a:xfrm flipH="1" flipV="1">
            <a:off x="5691188" y="5238750"/>
            <a:ext cx="201612" cy="314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0256" name="AutoShape 32"/>
          <p:cNvCxnSpPr>
            <a:cxnSpLocks noChangeShapeType="1"/>
            <a:stCxn id="180235" idx="0"/>
          </p:cNvCxnSpPr>
          <p:nvPr/>
        </p:nvCxnSpPr>
        <p:spPr bwMode="auto">
          <a:xfrm flipH="1" flipV="1">
            <a:off x="4187825" y="5257800"/>
            <a:ext cx="180975" cy="295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A2B2-5FDE-471E-94B0-BC7B8B94ABAB}" type="slidenum">
              <a:rPr lang="en-US"/>
              <a:pPr/>
              <a:t>25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Height of a (2,4) Tree</a:t>
            </a:r>
          </a:p>
        </p:txBody>
      </p:sp>
      <p:sp>
        <p:nvSpPr>
          <p:cNvPr id="1812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75438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</a:rPr>
              <a:t>Theorem:</a:t>
            </a:r>
            <a:r>
              <a:rPr lang="en-US" sz="2000"/>
              <a:t> A (2,4) tree storing </a:t>
            </a:r>
            <a:r>
              <a:rPr lang="en-US" sz="2000" b="1" i="1">
                <a:latin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/>
              <a:t>items has height </a:t>
            </a:r>
            <a:r>
              <a:rPr lang="en-US" sz="2000" b="1" i="1">
                <a:latin typeface="Times New Roman" pitchFamily="18" charset="0"/>
              </a:rPr>
              <a:t>O</a:t>
            </a:r>
            <a:r>
              <a:rPr lang="en-US" sz="2000">
                <a:latin typeface="Times New Roman" pitchFamily="18" charset="0"/>
              </a:rPr>
              <a:t>(log </a:t>
            </a:r>
            <a:r>
              <a:rPr lang="en-US" sz="2000" b="1" i="1">
                <a:latin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Proof: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Let </a:t>
            </a:r>
            <a:r>
              <a:rPr lang="en-US" sz="1800" b="1" i="1">
                <a:latin typeface="Times New Roman" pitchFamily="18" charset="0"/>
              </a:rPr>
              <a:t>h</a:t>
            </a:r>
            <a:r>
              <a:rPr lang="en-US" sz="1800"/>
              <a:t> be the height of a (2,4) tree with </a:t>
            </a:r>
            <a:r>
              <a:rPr lang="en-US" sz="1800" b="1" i="1">
                <a:latin typeface="Times New Roman" pitchFamily="18" charset="0"/>
              </a:rPr>
              <a:t>n </a:t>
            </a:r>
            <a:r>
              <a:rPr lang="en-US" sz="1800"/>
              <a:t>items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Since there are at least </a:t>
            </a:r>
            <a:r>
              <a:rPr lang="en-US" sz="1800">
                <a:latin typeface="Times New Roman" pitchFamily="18" charset="0"/>
              </a:rPr>
              <a:t>2</a:t>
            </a:r>
            <a:r>
              <a:rPr lang="en-US" sz="1800" b="1" i="1" baseline="30000">
                <a:latin typeface="Times New Roman" pitchFamily="18" charset="0"/>
              </a:rPr>
              <a:t>i</a:t>
            </a:r>
            <a:r>
              <a:rPr lang="en-US" sz="1800"/>
              <a:t> items at depth </a:t>
            </a:r>
            <a:r>
              <a:rPr lang="en-US" sz="1800" b="1" i="1">
                <a:latin typeface="Times New Roman" pitchFamily="18" charset="0"/>
              </a:rPr>
              <a:t>i</a:t>
            </a:r>
            <a:r>
              <a:rPr lang="en-US" sz="1800"/>
              <a:t> </a:t>
            </a:r>
            <a:r>
              <a:rPr lang="en-US" sz="1800">
                <a:latin typeface="Symbol" pitchFamily="18" charset="2"/>
                <a:sym typeface="Symbol" pitchFamily="18" charset="2"/>
              </a:rPr>
              <a:t>=</a:t>
            </a:r>
            <a:r>
              <a:rPr lang="en-US" sz="1800"/>
              <a:t> </a:t>
            </a:r>
            <a:r>
              <a:rPr lang="en-US" sz="1800">
                <a:latin typeface="Times New Roman" pitchFamily="18" charset="0"/>
              </a:rPr>
              <a:t>0, … , </a:t>
            </a:r>
            <a:r>
              <a:rPr lang="en-US" sz="1800" b="1" i="1">
                <a:latin typeface="Times New Roman" pitchFamily="18" charset="0"/>
              </a:rPr>
              <a:t>h </a:t>
            </a:r>
            <a:r>
              <a:rPr lang="en-US" sz="1800">
                <a:latin typeface="Symbol" pitchFamily="18" charset="2"/>
                <a:sym typeface="Symbol" pitchFamily="18" charset="2"/>
              </a:rPr>
              <a:t>- </a:t>
            </a:r>
            <a:r>
              <a:rPr lang="en-US" sz="1800">
                <a:latin typeface="Times New Roman" pitchFamily="18" charset="0"/>
              </a:rPr>
              <a:t>1 </a:t>
            </a:r>
            <a:r>
              <a:rPr lang="en-US" sz="1800"/>
              <a:t>and no items at depth </a:t>
            </a:r>
            <a:r>
              <a:rPr lang="en-US" sz="1800" b="1" i="1">
                <a:latin typeface="Times New Roman" pitchFamily="18" charset="0"/>
              </a:rPr>
              <a:t>h</a:t>
            </a:r>
            <a:r>
              <a:rPr lang="en-US" sz="1800"/>
              <a:t>, we have</a:t>
            </a:r>
            <a:br>
              <a:rPr lang="en-US" sz="1800"/>
            </a:br>
            <a:r>
              <a:rPr lang="en-US" sz="1800"/>
              <a:t>		 </a:t>
            </a:r>
            <a:r>
              <a:rPr lang="en-US" sz="1800" b="1" i="1">
                <a:latin typeface="Times New Roman" pitchFamily="18" charset="0"/>
              </a:rPr>
              <a:t>n</a:t>
            </a:r>
            <a:r>
              <a:rPr lang="en-US" sz="1800"/>
              <a:t> </a:t>
            </a:r>
            <a:r>
              <a:rPr lang="en-US" sz="1800">
                <a:latin typeface="Symbol" pitchFamily="18" charset="2"/>
                <a:sym typeface="Symbol" pitchFamily="18" charset="2"/>
              </a:rPr>
              <a:t></a:t>
            </a:r>
            <a:r>
              <a:rPr lang="en-US" sz="1800"/>
              <a:t> </a:t>
            </a:r>
            <a:r>
              <a:rPr lang="en-US" sz="1800">
                <a:latin typeface="Times New Roman" pitchFamily="18" charset="0"/>
              </a:rPr>
              <a:t>1 </a:t>
            </a:r>
            <a:r>
              <a:rPr lang="en-US" sz="1800">
                <a:latin typeface="Symbol" pitchFamily="18" charset="2"/>
                <a:sym typeface="Symbol" pitchFamily="18" charset="2"/>
              </a:rPr>
              <a:t>+ </a:t>
            </a:r>
            <a:r>
              <a:rPr lang="en-US" sz="1800">
                <a:latin typeface="Times New Roman" pitchFamily="18" charset="0"/>
              </a:rPr>
              <a:t>2 </a:t>
            </a:r>
            <a:r>
              <a:rPr lang="en-US" sz="1800">
                <a:latin typeface="Symbol" pitchFamily="18" charset="2"/>
                <a:sym typeface="Symbol" pitchFamily="18" charset="2"/>
              </a:rPr>
              <a:t>+</a:t>
            </a:r>
            <a:r>
              <a:rPr lang="en-US" sz="1800">
                <a:latin typeface="Times New Roman" pitchFamily="18" charset="0"/>
              </a:rPr>
              <a:t> 4 </a:t>
            </a:r>
            <a:r>
              <a:rPr lang="en-US" sz="1800">
                <a:latin typeface="Symbol" pitchFamily="18" charset="2"/>
                <a:sym typeface="Symbol" pitchFamily="18" charset="2"/>
              </a:rPr>
              <a:t>+</a:t>
            </a:r>
            <a:r>
              <a:rPr lang="en-US" sz="1800">
                <a:latin typeface="Times New Roman" pitchFamily="18" charset="0"/>
              </a:rPr>
              <a:t> … </a:t>
            </a:r>
            <a:r>
              <a:rPr lang="en-US" sz="1800">
                <a:latin typeface="Symbol" pitchFamily="18" charset="2"/>
                <a:sym typeface="Symbol" pitchFamily="18" charset="2"/>
              </a:rPr>
              <a:t>+</a:t>
            </a:r>
            <a:r>
              <a:rPr lang="en-US" sz="1800">
                <a:latin typeface="Times New Roman" pitchFamily="18" charset="0"/>
              </a:rPr>
              <a:t> 2</a:t>
            </a:r>
            <a:r>
              <a:rPr lang="en-US" sz="1800" b="1" i="1" baseline="30000">
                <a:latin typeface="Times New Roman" pitchFamily="18" charset="0"/>
              </a:rPr>
              <a:t>h</a:t>
            </a:r>
            <a:r>
              <a:rPr lang="en-US" sz="1800" baseline="30000">
                <a:latin typeface="Symbol" pitchFamily="18" charset="2"/>
              </a:rPr>
              <a:t>-</a:t>
            </a:r>
            <a:r>
              <a:rPr lang="en-US" sz="1800" baseline="30000">
                <a:latin typeface="Times New Roman" pitchFamily="18" charset="0"/>
              </a:rPr>
              <a:t>1 </a:t>
            </a:r>
            <a:r>
              <a:rPr lang="en-US" sz="1800">
                <a:latin typeface="Symbol" pitchFamily="18" charset="2"/>
                <a:sym typeface="Symbol" pitchFamily="18" charset="2"/>
              </a:rPr>
              <a:t>=</a:t>
            </a:r>
            <a:r>
              <a:rPr lang="en-US" sz="1800"/>
              <a:t> </a:t>
            </a:r>
            <a:r>
              <a:rPr lang="en-US" sz="1800">
                <a:latin typeface="Times New Roman" pitchFamily="18" charset="0"/>
              </a:rPr>
              <a:t>2</a:t>
            </a:r>
            <a:r>
              <a:rPr lang="en-US" sz="1800" b="1" i="1" baseline="30000">
                <a:latin typeface="Times New Roman" pitchFamily="18" charset="0"/>
              </a:rPr>
              <a:t>h </a:t>
            </a:r>
            <a:r>
              <a:rPr lang="en-US" sz="1800">
                <a:latin typeface="Symbol" pitchFamily="18" charset="2"/>
                <a:sym typeface="Symbol" pitchFamily="18" charset="2"/>
              </a:rPr>
              <a:t>- </a:t>
            </a:r>
            <a:r>
              <a:rPr lang="en-US" sz="1800">
                <a:latin typeface="Times New Roman" pitchFamily="18" charset="0"/>
              </a:rPr>
              <a:t>1</a:t>
            </a:r>
            <a:endParaRPr lang="en-US" sz="1800" b="1" i="1" baseline="30000"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/>
              <a:t>Thus, </a:t>
            </a:r>
            <a:r>
              <a:rPr lang="en-US" sz="1800" b="1" i="1">
                <a:latin typeface="Times New Roman" pitchFamily="18" charset="0"/>
              </a:rPr>
              <a:t>h</a:t>
            </a:r>
            <a:r>
              <a:rPr lang="en-US" sz="1800"/>
              <a:t> </a:t>
            </a:r>
            <a:r>
              <a:rPr lang="en-US" sz="1800">
                <a:latin typeface="Symbol" pitchFamily="18" charset="2"/>
                <a:sym typeface="Symbol" pitchFamily="18" charset="2"/>
              </a:rPr>
              <a:t></a:t>
            </a:r>
            <a:r>
              <a:rPr lang="en-US" sz="1800"/>
              <a:t> </a:t>
            </a:r>
            <a:r>
              <a:rPr lang="en-US" sz="1800">
                <a:latin typeface="Times New Roman" pitchFamily="18" charset="0"/>
              </a:rPr>
              <a:t>log (</a:t>
            </a:r>
            <a:r>
              <a:rPr lang="en-US" sz="1800" b="1" i="1">
                <a:latin typeface="Times New Roman" pitchFamily="18" charset="0"/>
              </a:rPr>
              <a:t>n </a:t>
            </a:r>
            <a:r>
              <a:rPr lang="en-US" sz="1800">
                <a:latin typeface="Symbol" pitchFamily="18" charset="2"/>
                <a:sym typeface="Symbol" pitchFamily="18" charset="2"/>
              </a:rPr>
              <a:t>+ </a:t>
            </a:r>
            <a:r>
              <a:rPr lang="en-US" sz="1800">
                <a:latin typeface="Times New Roman" pitchFamily="18" charset="0"/>
              </a:rPr>
              <a:t>1)</a:t>
            </a:r>
          </a:p>
          <a:p>
            <a:pPr>
              <a:lnSpc>
                <a:spcPct val="90000"/>
              </a:lnSpc>
            </a:pPr>
            <a:r>
              <a:rPr lang="en-US" sz="2000"/>
              <a:t>Searching in a (2,4) tree with </a:t>
            </a:r>
            <a:r>
              <a:rPr lang="en-US" sz="2000" b="1" i="1">
                <a:latin typeface="Times New Roman" pitchFamily="18" charset="0"/>
              </a:rPr>
              <a:t>n</a:t>
            </a:r>
            <a:r>
              <a:rPr lang="en-US" sz="2000"/>
              <a:t> items takes </a:t>
            </a:r>
            <a:r>
              <a:rPr lang="en-US" sz="2000" b="1" i="1">
                <a:latin typeface="Times New Roman" pitchFamily="18" charset="0"/>
              </a:rPr>
              <a:t>O</a:t>
            </a:r>
            <a:r>
              <a:rPr lang="en-US" sz="2000">
                <a:latin typeface="Times New Roman" pitchFamily="18" charset="0"/>
              </a:rPr>
              <a:t>(log </a:t>
            </a:r>
            <a:r>
              <a:rPr lang="en-US" sz="2000" b="1" i="1">
                <a:latin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</a:rPr>
              <a:t>)</a:t>
            </a:r>
            <a:r>
              <a:rPr lang="en-US" sz="2000"/>
              <a:t> time</a:t>
            </a:r>
          </a:p>
        </p:txBody>
      </p:sp>
      <p:sp>
        <p:nvSpPr>
          <p:cNvPr id="181252" name="Line 4"/>
          <p:cNvSpPr>
            <a:spLocks noChangeShapeType="1"/>
          </p:cNvSpPr>
          <p:nvPr/>
        </p:nvSpPr>
        <p:spPr bwMode="auto">
          <a:xfrm flipH="1">
            <a:off x="2393950" y="5978525"/>
            <a:ext cx="58737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3" name="Line 5"/>
          <p:cNvSpPr>
            <a:spLocks noChangeShapeType="1"/>
          </p:cNvSpPr>
          <p:nvPr/>
        </p:nvSpPr>
        <p:spPr bwMode="auto">
          <a:xfrm flipH="1">
            <a:off x="2393950" y="5522913"/>
            <a:ext cx="58737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4" name="Line 6"/>
          <p:cNvSpPr>
            <a:spLocks noChangeShapeType="1"/>
          </p:cNvSpPr>
          <p:nvPr/>
        </p:nvSpPr>
        <p:spPr bwMode="auto">
          <a:xfrm flipH="1">
            <a:off x="2393950" y="5065713"/>
            <a:ext cx="58737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5" name="Line 7"/>
          <p:cNvSpPr>
            <a:spLocks noChangeShapeType="1"/>
          </p:cNvSpPr>
          <p:nvPr/>
        </p:nvSpPr>
        <p:spPr bwMode="auto">
          <a:xfrm flipH="1">
            <a:off x="2393950" y="4610100"/>
            <a:ext cx="58737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6" name="Oval 8"/>
          <p:cNvSpPr>
            <a:spLocks noChangeArrowheads="1"/>
          </p:cNvSpPr>
          <p:nvPr/>
        </p:nvSpPr>
        <p:spPr bwMode="auto">
          <a:xfrm>
            <a:off x="5643563" y="4406900"/>
            <a:ext cx="338137" cy="3381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endParaRPr lang="en-CA" sz="2000">
              <a:latin typeface="Times New Roman" pitchFamily="18" charset="0"/>
              <a:sym typeface="Symbol" pitchFamily="18" charset="2"/>
            </a:endParaRPr>
          </a:p>
        </p:txBody>
      </p:sp>
      <p:grpSp>
        <p:nvGrpSpPr>
          <p:cNvPr id="181257" name="Group 9"/>
          <p:cNvGrpSpPr>
            <a:grpSpLocks/>
          </p:cNvGrpSpPr>
          <p:nvPr/>
        </p:nvGrpSpPr>
        <p:grpSpPr bwMode="auto">
          <a:xfrm>
            <a:off x="4467225" y="4879975"/>
            <a:ext cx="2743200" cy="338138"/>
            <a:chOff x="2139" y="2808"/>
            <a:chExt cx="1950" cy="240"/>
          </a:xfrm>
        </p:grpSpPr>
        <p:sp>
          <p:nvSpPr>
            <p:cNvPr id="181258" name="Oval 10"/>
            <p:cNvSpPr>
              <a:spLocks noChangeArrowheads="1"/>
            </p:cNvSpPr>
            <p:nvPr/>
          </p:nvSpPr>
          <p:spPr bwMode="auto">
            <a:xfrm>
              <a:off x="3849" y="2808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/>
            <a:lstStyle/>
            <a:p>
              <a:endParaRPr lang="en-CA" sz="2000"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81259" name="Oval 11"/>
            <p:cNvSpPr>
              <a:spLocks noChangeArrowheads="1"/>
            </p:cNvSpPr>
            <p:nvPr/>
          </p:nvSpPr>
          <p:spPr bwMode="auto">
            <a:xfrm>
              <a:off x="2139" y="2808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/>
            <a:lstStyle/>
            <a:p>
              <a:endParaRPr lang="en-CA" sz="2000">
                <a:latin typeface="Times New Roman" pitchFamily="18" charset="0"/>
                <a:sym typeface="Symbol" pitchFamily="18" charset="2"/>
              </a:endParaRPr>
            </a:p>
          </p:txBody>
        </p:sp>
      </p:grpSp>
      <p:cxnSp>
        <p:nvCxnSpPr>
          <p:cNvPr id="181260" name="AutoShape 12"/>
          <p:cNvCxnSpPr>
            <a:cxnSpLocks noChangeShapeType="1"/>
            <a:stCxn id="181256" idx="3"/>
            <a:endCxn id="181259" idx="7"/>
          </p:cNvCxnSpPr>
          <p:nvPr/>
        </p:nvCxnSpPr>
        <p:spPr bwMode="auto">
          <a:xfrm flipH="1">
            <a:off x="4756150" y="4705350"/>
            <a:ext cx="936625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1261" name="AutoShape 13"/>
          <p:cNvCxnSpPr>
            <a:cxnSpLocks noChangeShapeType="1"/>
            <a:stCxn id="181258" idx="1"/>
            <a:endCxn id="181256" idx="5"/>
          </p:cNvCxnSpPr>
          <p:nvPr/>
        </p:nvCxnSpPr>
        <p:spPr bwMode="auto">
          <a:xfrm flipH="1" flipV="1">
            <a:off x="5932488" y="4705350"/>
            <a:ext cx="989012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1262" name="AutoShape 14"/>
          <p:cNvCxnSpPr>
            <a:cxnSpLocks noChangeShapeType="1"/>
            <a:stCxn id="181276" idx="1"/>
            <a:endCxn id="181258" idx="5"/>
          </p:cNvCxnSpPr>
          <p:nvPr/>
        </p:nvCxnSpPr>
        <p:spPr bwMode="auto">
          <a:xfrm flipH="1" flipV="1">
            <a:off x="7161213" y="5178425"/>
            <a:ext cx="360362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1263" name="AutoShape 15"/>
          <p:cNvCxnSpPr>
            <a:cxnSpLocks noChangeShapeType="1"/>
            <a:stCxn id="181275" idx="7"/>
            <a:endCxn id="181258" idx="3"/>
          </p:cNvCxnSpPr>
          <p:nvPr/>
        </p:nvCxnSpPr>
        <p:spPr bwMode="auto">
          <a:xfrm flipV="1">
            <a:off x="6559550" y="5178425"/>
            <a:ext cx="36195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1264" name="AutoShape 16"/>
          <p:cNvCxnSpPr>
            <a:cxnSpLocks noChangeShapeType="1"/>
            <a:stCxn id="181280" idx="0"/>
            <a:endCxn id="181273" idx="5"/>
          </p:cNvCxnSpPr>
          <p:nvPr/>
        </p:nvCxnSpPr>
        <p:spPr bwMode="auto">
          <a:xfrm flipH="1" flipV="1">
            <a:off x="5356225" y="5651500"/>
            <a:ext cx="182563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1265" name="AutoShape 17"/>
          <p:cNvCxnSpPr>
            <a:cxnSpLocks noChangeShapeType="1"/>
            <a:stCxn id="181279" idx="0"/>
            <a:endCxn id="181273" idx="3"/>
          </p:cNvCxnSpPr>
          <p:nvPr/>
        </p:nvCxnSpPr>
        <p:spPr bwMode="auto">
          <a:xfrm flipV="1">
            <a:off x="4935538" y="5651500"/>
            <a:ext cx="180975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1266" name="AutoShape 18"/>
          <p:cNvCxnSpPr>
            <a:cxnSpLocks noChangeShapeType="1"/>
            <a:stCxn id="181274" idx="7"/>
            <a:endCxn id="181259" idx="3"/>
          </p:cNvCxnSpPr>
          <p:nvPr/>
        </p:nvCxnSpPr>
        <p:spPr bwMode="auto">
          <a:xfrm flipV="1">
            <a:off x="4154488" y="5178425"/>
            <a:ext cx="36195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1267" name="AutoShape 19"/>
          <p:cNvCxnSpPr>
            <a:cxnSpLocks noChangeShapeType="1"/>
            <a:stCxn id="181273" idx="1"/>
            <a:endCxn id="181259" idx="5"/>
          </p:cNvCxnSpPr>
          <p:nvPr/>
        </p:nvCxnSpPr>
        <p:spPr bwMode="auto">
          <a:xfrm flipH="1" flipV="1">
            <a:off x="4756150" y="5178425"/>
            <a:ext cx="360363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1268" name="AutoShape 20"/>
          <p:cNvCxnSpPr>
            <a:cxnSpLocks noChangeShapeType="1"/>
            <a:stCxn id="181281" idx="0"/>
            <a:endCxn id="181274" idx="5"/>
          </p:cNvCxnSpPr>
          <p:nvPr/>
        </p:nvCxnSpPr>
        <p:spPr bwMode="auto">
          <a:xfrm flipH="1" flipV="1">
            <a:off x="4154488" y="5651500"/>
            <a:ext cx="180975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1269" name="AutoShape 21"/>
          <p:cNvCxnSpPr>
            <a:cxnSpLocks noChangeShapeType="1"/>
            <a:stCxn id="181296" idx="0"/>
            <a:endCxn id="181274" idx="3"/>
          </p:cNvCxnSpPr>
          <p:nvPr/>
        </p:nvCxnSpPr>
        <p:spPr bwMode="auto">
          <a:xfrm flipV="1">
            <a:off x="3703638" y="5651500"/>
            <a:ext cx="211137" cy="211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1270" name="AutoShape 22"/>
          <p:cNvCxnSpPr>
            <a:cxnSpLocks noChangeShapeType="1"/>
            <a:stCxn id="181283" idx="0"/>
            <a:endCxn id="181275" idx="5"/>
          </p:cNvCxnSpPr>
          <p:nvPr/>
        </p:nvCxnSpPr>
        <p:spPr bwMode="auto">
          <a:xfrm flipH="1" flipV="1">
            <a:off x="6559550" y="5651500"/>
            <a:ext cx="180975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1271" name="AutoShape 23"/>
          <p:cNvCxnSpPr>
            <a:cxnSpLocks noChangeShapeType="1"/>
            <a:stCxn id="181282" idx="0"/>
            <a:endCxn id="181275" idx="3"/>
          </p:cNvCxnSpPr>
          <p:nvPr/>
        </p:nvCxnSpPr>
        <p:spPr bwMode="auto">
          <a:xfrm flipV="1">
            <a:off x="6138863" y="5651500"/>
            <a:ext cx="180975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81272" name="Group 24"/>
          <p:cNvGrpSpPr>
            <a:grpSpLocks/>
          </p:cNvGrpSpPr>
          <p:nvPr/>
        </p:nvGrpSpPr>
        <p:grpSpPr bwMode="auto">
          <a:xfrm>
            <a:off x="3865563" y="5353050"/>
            <a:ext cx="3944937" cy="338138"/>
            <a:chOff x="1711" y="3144"/>
            <a:chExt cx="2805" cy="240"/>
          </a:xfrm>
        </p:grpSpPr>
        <p:sp>
          <p:nvSpPr>
            <p:cNvPr id="181273" name="Oval 25"/>
            <p:cNvSpPr>
              <a:spLocks noChangeArrowheads="1"/>
            </p:cNvSpPr>
            <p:nvPr/>
          </p:nvSpPr>
          <p:spPr bwMode="auto">
            <a:xfrm>
              <a:off x="2566" y="314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/>
            <a:lstStyle/>
            <a:p>
              <a:endParaRPr lang="en-CA" sz="2000"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81274" name="Oval 26"/>
            <p:cNvSpPr>
              <a:spLocks noChangeArrowheads="1"/>
            </p:cNvSpPr>
            <p:nvPr/>
          </p:nvSpPr>
          <p:spPr bwMode="auto">
            <a:xfrm>
              <a:off x="1711" y="314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/>
            <a:lstStyle/>
            <a:p>
              <a:endParaRPr lang="en-CA" sz="2000"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81275" name="Oval 27"/>
            <p:cNvSpPr>
              <a:spLocks noChangeArrowheads="1"/>
            </p:cNvSpPr>
            <p:nvPr/>
          </p:nvSpPr>
          <p:spPr bwMode="auto">
            <a:xfrm>
              <a:off x="3421" y="314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/>
            <a:lstStyle/>
            <a:p>
              <a:endParaRPr lang="en-CA" sz="2000"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81276" name="Oval 28"/>
            <p:cNvSpPr>
              <a:spLocks noChangeArrowheads="1"/>
            </p:cNvSpPr>
            <p:nvPr/>
          </p:nvSpPr>
          <p:spPr bwMode="auto">
            <a:xfrm>
              <a:off x="4276" y="314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/>
            <a:lstStyle/>
            <a:p>
              <a:endParaRPr lang="en-CA" sz="2000">
                <a:latin typeface="Times New Roman" pitchFamily="18" charset="0"/>
                <a:sym typeface="Symbol" pitchFamily="18" charset="2"/>
              </a:endParaRPr>
            </a:p>
          </p:txBody>
        </p:sp>
      </p:grpSp>
      <p:cxnSp>
        <p:nvCxnSpPr>
          <p:cNvPr id="181277" name="AutoShape 29"/>
          <p:cNvCxnSpPr>
            <a:cxnSpLocks noChangeShapeType="1"/>
            <a:stCxn id="181285" idx="0"/>
            <a:endCxn id="181276" idx="5"/>
          </p:cNvCxnSpPr>
          <p:nvPr/>
        </p:nvCxnSpPr>
        <p:spPr bwMode="auto">
          <a:xfrm flipH="1" flipV="1">
            <a:off x="7761288" y="5651500"/>
            <a:ext cx="182562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1278" name="AutoShape 30"/>
          <p:cNvCxnSpPr>
            <a:cxnSpLocks noChangeShapeType="1"/>
            <a:stCxn id="181284" idx="0"/>
            <a:endCxn id="181276" idx="3"/>
          </p:cNvCxnSpPr>
          <p:nvPr/>
        </p:nvCxnSpPr>
        <p:spPr bwMode="auto">
          <a:xfrm flipV="1">
            <a:off x="7340600" y="5651500"/>
            <a:ext cx="180975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1279" name="Rectangle 31"/>
          <p:cNvSpPr>
            <a:spLocks noChangeAspect="1" noChangeArrowheads="1"/>
          </p:cNvSpPr>
          <p:nvPr/>
        </p:nvSpPr>
        <p:spPr bwMode="auto">
          <a:xfrm>
            <a:off x="4813300" y="5873750"/>
            <a:ext cx="244475" cy="2428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1280" name="Rectangle 32"/>
          <p:cNvSpPr>
            <a:spLocks noChangeAspect="1" noChangeArrowheads="1"/>
          </p:cNvSpPr>
          <p:nvPr/>
        </p:nvSpPr>
        <p:spPr bwMode="auto">
          <a:xfrm>
            <a:off x="5416550" y="5873750"/>
            <a:ext cx="242888" cy="2428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1281" name="Rectangle 33"/>
          <p:cNvSpPr>
            <a:spLocks noChangeAspect="1" noChangeArrowheads="1"/>
          </p:cNvSpPr>
          <p:nvPr/>
        </p:nvSpPr>
        <p:spPr bwMode="auto">
          <a:xfrm>
            <a:off x="4213225" y="5873750"/>
            <a:ext cx="242888" cy="2428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1282" name="Rectangle 34"/>
          <p:cNvSpPr>
            <a:spLocks noChangeAspect="1" noChangeArrowheads="1"/>
          </p:cNvSpPr>
          <p:nvPr/>
        </p:nvSpPr>
        <p:spPr bwMode="auto">
          <a:xfrm>
            <a:off x="6016625" y="5873750"/>
            <a:ext cx="242888" cy="2428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1283" name="Rectangle 35"/>
          <p:cNvSpPr>
            <a:spLocks noChangeAspect="1" noChangeArrowheads="1"/>
          </p:cNvSpPr>
          <p:nvPr/>
        </p:nvSpPr>
        <p:spPr bwMode="auto">
          <a:xfrm>
            <a:off x="6618288" y="5873750"/>
            <a:ext cx="242887" cy="2428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1284" name="Rectangle 36"/>
          <p:cNvSpPr>
            <a:spLocks noChangeAspect="1" noChangeArrowheads="1"/>
          </p:cNvSpPr>
          <p:nvPr/>
        </p:nvSpPr>
        <p:spPr bwMode="auto">
          <a:xfrm>
            <a:off x="7218363" y="5873750"/>
            <a:ext cx="244475" cy="2428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1285" name="Rectangle 37"/>
          <p:cNvSpPr>
            <a:spLocks noChangeAspect="1" noChangeArrowheads="1"/>
          </p:cNvSpPr>
          <p:nvPr/>
        </p:nvSpPr>
        <p:spPr bwMode="auto">
          <a:xfrm>
            <a:off x="7821613" y="5873750"/>
            <a:ext cx="242887" cy="2428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1286" name="Text Box 38"/>
          <p:cNvSpPr txBox="1">
            <a:spLocks noChangeArrowheads="1"/>
          </p:cNvSpPr>
          <p:nvPr/>
        </p:nvSpPr>
        <p:spPr bwMode="auto">
          <a:xfrm>
            <a:off x="2027238" y="4424363"/>
            <a:ext cx="2984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1</a:t>
            </a:r>
          </a:p>
        </p:txBody>
      </p:sp>
      <p:sp>
        <p:nvSpPr>
          <p:cNvPr id="181287" name="Text Box 39"/>
          <p:cNvSpPr txBox="1">
            <a:spLocks noChangeArrowheads="1"/>
          </p:cNvSpPr>
          <p:nvPr/>
        </p:nvSpPr>
        <p:spPr bwMode="auto">
          <a:xfrm>
            <a:off x="2027238" y="4884738"/>
            <a:ext cx="2984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2</a:t>
            </a:r>
          </a:p>
        </p:txBody>
      </p:sp>
      <p:sp>
        <p:nvSpPr>
          <p:cNvPr id="181288" name="Text Box 40"/>
          <p:cNvSpPr txBox="1">
            <a:spLocks noChangeArrowheads="1"/>
          </p:cNvSpPr>
          <p:nvPr/>
        </p:nvSpPr>
        <p:spPr bwMode="auto">
          <a:xfrm>
            <a:off x="1905000" y="5345113"/>
            <a:ext cx="542925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2</a:t>
            </a:r>
            <a:r>
              <a:rPr lang="en-US" sz="1800" b="1" i="1" baseline="30000">
                <a:latin typeface="Times New Roman" pitchFamily="18" charset="0"/>
              </a:rPr>
              <a:t>h</a:t>
            </a:r>
            <a:r>
              <a:rPr lang="en-US" sz="1800" baseline="30000">
                <a:latin typeface="Symbol" pitchFamily="18" charset="2"/>
              </a:rPr>
              <a:t>-</a:t>
            </a:r>
            <a:r>
              <a:rPr lang="en-US" sz="1800" baseline="30000">
                <a:latin typeface="Times New Roman" pitchFamily="18" charset="0"/>
              </a:rPr>
              <a:t>1</a:t>
            </a:r>
          </a:p>
        </p:txBody>
      </p:sp>
      <p:sp>
        <p:nvSpPr>
          <p:cNvPr id="181289" name="Text Box 41"/>
          <p:cNvSpPr txBox="1">
            <a:spLocks noChangeArrowheads="1"/>
          </p:cNvSpPr>
          <p:nvPr/>
        </p:nvSpPr>
        <p:spPr bwMode="auto">
          <a:xfrm>
            <a:off x="2027238" y="5805488"/>
            <a:ext cx="2984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0</a:t>
            </a:r>
          </a:p>
        </p:txBody>
      </p:sp>
      <p:sp>
        <p:nvSpPr>
          <p:cNvPr id="181290" name="Text Box 42"/>
          <p:cNvSpPr txBox="1">
            <a:spLocks noChangeArrowheads="1"/>
          </p:cNvSpPr>
          <p:nvPr/>
        </p:nvSpPr>
        <p:spPr bwMode="auto">
          <a:xfrm>
            <a:off x="1814513" y="4076700"/>
            <a:ext cx="72707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items</a:t>
            </a:r>
          </a:p>
        </p:txBody>
      </p:sp>
      <p:sp>
        <p:nvSpPr>
          <p:cNvPr id="181291" name="Text Box 43"/>
          <p:cNvSpPr txBox="1">
            <a:spLocks noChangeArrowheads="1"/>
          </p:cNvSpPr>
          <p:nvPr/>
        </p:nvSpPr>
        <p:spPr bwMode="auto">
          <a:xfrm>
            <a:off x="1298575" y="4424363"/>
            <a:ext cx="2984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0</a:t>
            </a:r>
          </a:p>
        </p:txBody>
      </p:sp>
      <p:sp>
        <p:nvSpPr>
          <p:cNvPr id="181292" name="Text Box 44"/>
          <p:cNvSpPr txBox="1">
            <a:spLocks noChangeArrowheads="1"/>
          </p:cNvSpPr>
          <p:nvPr/>
        </p:nvSpPr>
        <p:spPr bwMode="auto">
          <a:xfrm>
            <a:off x="1298575" y="4884738"/>
            <a:ext cx="2984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1</a:t>
            </a:r>
          </a:p>
        </p:txBody>
      </p:sp>
      <p:sp>
        <p:nvSpPr>
          <p:cNvPr id="181293" name="Text Box 45"/>
          <p:cNvSpPr txBox="1">
            <a:spLocks noChangeArrowheads="1"/>
          </p:cNvSpPr>
          <p:nvPr/>
        </p:nvSpPr>
        <p:spPr bwMode="auto">
          <a:xfrm>
            <a:off x="1173163" y="5340350"/>
            <a:ext cx="550862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i="1">
                <a:latin typeface="Times New Roman" pitchFamily="18" charset="0"/>
              </a:rPr>
              <a:t>h</a:t>
            </a:r>
            <a:r>
              <a:rPr lang="en-US" sz="1800">
                <a:latin typeface="Symbol" pitchFamily="18" charset="2"/>
              </a:rPr>
              <a:t>-</a:t>
            </a:r>
            <a:r>
              <a:rPr lang="en-US" sz="1800">
                <a:latin typeface="Times New Roman" pitchFamily="18" charset="0"/>
              </a:rPr>
              <a:t>1</a:t>
            </a:r>
          </a:p>
        </p:txBody>
      </p:sp>
      <p:sp>
        <p:nvSpPr>
          <p:cNvPr id="181294" name="Text Box 46"/>
          <p:cNvSpPr txBox="1">
            <a:spLocks noChangeArrowheads="1"/>
          </p:cNvSpPr>
          <p:nvPr/>
        </p:nvSpPr>
        <p:spPr bwMode="auto">
          <a:xfrm>
            <a:off x="1292225" y="5805488"/>
            <a:ext cx="3111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i="1">
                <a:latin typeface="Times New Roman" pitchFamily="18" charset="0"/>
              </a:rPr>
              <a:t>h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181295" name="Text Box 47"/>
          <p:cNvSpPr txBox="1">
            <a:spLocks noChangeArrowheads="1"/>
          </p:cNvSpPr>
          <p:nvPr/>
        </p:nvSpPr>
        <p:spPr bwMode="auto">
          <a:xfrm>
            <a:off x="1066800" y="4076700"/>
            <a:ext cx="7620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depth</a:t>
            </a:r>
          </a:p>
        </p:txBody>
      </p:sp>
      <p:sp>
        <p:nvSpPr>
          <p:cNvPr id="181296" name="Rectangle 48"/>
          <p:cNvSpPr>
            <a:spLocks noChangeAspect="1" noChangeArrowheads="1"/>
          </p:cNvSpPr>
          <p:nvPr/>
        </p:nvSpPr>
        <p:spPr bwMode="auto">
          <a:xfrm>
            <a:off x="3581400" y="5872163"/>
            <a:ext cx="242888" cy="2428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7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0C87-FCDE-4002-A7E7-9C3F65C5F0EE}" type="slidenum">
              <a:rPr lang="en-US"/>
              <a:pPr/>
              <a:t>26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</a:t>
            </a:r>
          </a:p>
        </p:txBody>
      </p:sp>
      <p:sp>
        <p:nvSpPr>
          <p:cNvPr id="1822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8001000" cy="1828800"/>
          </a:xfrm>
        </p:spPr>
        <p:txBody>
          <a:bodyPr/>
          <a:lstStyle/>
          <a:p>
            <a:r>
              <a:rPr lang="en-US" sz="2000"/>
              <a:t>We insert a new item </a:t>
            </a:r>
            <a:r>
              <a:rPr lang="en-US" sz="2000">
                <a:latin typeface="Times New Roman" pitchFamily="18" charset="0"/>
              </a:rPr>
              <a:t>(</a:t>
            </a:r>
            <a:r>
              <a:rPr lang="en-US" sz="2000" b="1" i="1">
                <a:latin typeface="Times New Roman" pitchFamily="18" charset="0"/>
              </a:rPr>
              <a:t>k</a:t>
            </a:r>
            <a:r>
              <a:rPr lang="en-US" sz="2000">
                <a:latin typeface="Times New Roman" pitchFamily="18" charset="0"/>
              </a:rPr>
              <a:t>, </a:t>
            </a:r>
            <a:r>
              <a:rPr lang="en-US" sz="2000" b="1" i="1">
                <a:latin typeface="Times New Roman" pitchFamily="18" charset="0"/>
              </a:rPr>
              <a:t>o</a:t>
            </a:r>
            <a:r>
              <a:rPr lang="en-US" sz="2000">
                <a:latin typeface="Times New Roman" pitchFamily="18" charset="0"/>
              </a:rPr>
              <a:t>)</a:t>
            </a:r>
            <a:r>
              <a:rPr lang="en-US" sz="2000"/>
              <a:t> at the parent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/>
              <a:t> of the leaf reached by searching for </a:t>
            </a:r>
            <a:r>
              <a:rPr lang="en-US" sz="2000" b="1" i="1">
                <a:latin typeface="Times New Roman" pitchFamily="18" charset="0"/>
              </a:rPr>
              <a:t>k</a:t>
            </a:r>
          </a:p>
          <a:p>
            <a:pPr lvl="1"/>
            <a:r>
              <a:rPr lang="en-US" sz="1800"/>
              <a:t>We preserve the depth property but </a:t>
            </a:r>
          </a:p>
          <a:p>
            <a:pPr lvl="1"/>
            <a:r>
              <a:rPr lang="en-US" sz="1800"/>
              <a:t>We may cause an </a:t>
            </a:r>
            <a:r>
              <a:rPr lang="en-US" sz="1800">
                <a:solidFill>
                  <a:schemeClr val="tx2"/>
                </a:solidFill>
              </a:rPr>
              <a:t>overflow</a:t>
            </a:r>
            <a:r>
              <a:rPr lang="en-US" sz="1800"/>
              <a:t> (i.e., node </a:t>
            </a:r>
            <a:r>
              <a:rPr lang="en-US" sz="1800" b="1" i="1">
                <a:latin typeface="Times New Roman" pitchFamily="18" charset="0"/>
              </a:rPr>
              <a:t>v</a:t>
            </a:r>
            <a:r>
              <a:rPr lang="en-US" sz="1800"/>
              <a:t> may become a 5-node)</a:t>
            </a:r>
          </a:p>
          <a:p>
            <a:r>
              <a:rPr lang="en-US" sz="2000"/>
              <a:t>Example: inserting key 30 causes an overflow</a:t>
            </a:r>
          </a:p>
        </p:txBody>
      </p:sp>
      <p:sp>
        <p:nvSpPr>
          <p:cNvPr id="182276" name="Oval 4"/>
          <p:cNvSpPr>
            <a:spLocks noChangeAspect="1" noChangeArrowheads="1"/>
          </p:cNvSpPr>
          <p:nvPr/>
        </p:nvSpPr>
        <p:spPr bwMode="auto">
          <a:xfrm>
            <a:off x="6151563" y="3862388"/>
            <a:ext cx="1697037" cy="2857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27   32   35</a:t>
            </a:r>
          </a:p>
        </p:txBody>
      </p:sp>
      <p:cxnSp>
        <p:nvCxnSpPr>
          <p:cNvPr id="182277" name="AutoShape 5"/>
          <p:cNvCxnSpPr>
            <a:cxnSpLocks noChangeAspect="1" noChangeShapeType="1"/>
            <a:stCxn id="182306" idx="0"/>
            <a:endCxn id="182276" idx="5"/>
          </p:cNvCxnSpPr>
          <p:nvPr/>
        </p:nvCxnSpPr>
        <p:spPr bwMode="auto">
          <a:xfrm flipH="1" flipV="1">
            <a:off x="7599363" y="4125913"/>
            <a:ext cx="96837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2278" name="Oval 6"/>
          <p:cNvSpPr>
            <a:spLocks noChangeAspect="1" noChangeArrowheads="1"/>
          </p:cNvSpPr>
          <p:nvPr/>
        </p:nvSpPr>
        <p:spPr bwMode="auto">
          <a:xfrm>
            <a:off x="3783013" y="3352800"/>
            <a:ext cx="1820862" cy="28416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10   15   24</a:t>
            </a:r>
          </a:p>
        </p:txBody>
      </p:sp>
      <p:sp>
        <p:nvSpPr>
          <p:cNvPr id="182279" name="Oval 7"/>
          <p:cNvSpPr>
            <a:spLocks noChangeAspect="1" noChangeArrowheads="1"/>
          </p:cNvSpPr>
          <p:nvPr/>
        </p:nvSpPr>
        <p:spPr bwMode="auto">
          <a:xfrm>
            <a:off x="1998663" y="3862388"/>
            <a:ext cx="1195387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2   8</a:t>
            </a:r>
          </a:p>
        </p:txBody>
      </p:sp>
      <p:sp>
        <p:nvSpPr>
          <p:cNvPr id="182280" name="Oval 8"/>
          <p:cNvSpPr>
            <a:spLocks noChangeAspect="1" noChangeArrowheads="1"/>
          </p:cNvSpPr>
          <p:nvPr/>
        </p:nvSpPr>
        <p:spPr bwMode="auto">
          <a:xfrm>
            <a:off x="3762375" y="3862388"/>
            <a:ext cx="796925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12</a:t>
            </a:r>
          </a:p>
        </p:txBody>
      </p:sp>
      <p:sp>
        <p:nvSpPr>
          <p:cNvPr id="182281" name="Rectangle 9"/>
          <p:cNvSpPr>
            <a:spLocks noChangeAspect="1" noChangeArrowheads="1"/>
          </p:cNvSpPr>
          <p:nvPr/>
        </p:nvSpPr>
        <p:spPr bwMode="auto">
          <a:xfrm>
            <a:off x="6115050" y="43751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82" name="Rectangle 10"/>
          <p:cNvSpPr>
            <a:spLocks noChangeAspect="1" noChangeArrowheads="1"/>
          </p:cNvSpPr>
          <p:nvPr/>
        </p:nvSpPr>
        <p:spPr bwMode="auto">
          <a:xfrm>
            <a:off x="3762375" y="43751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83" name="Rectangle 11"/>
          <p:cNvSpPr>
            <a:spLocks noChangeAspect="1" noChangeArrowheads="1"/>
          </p:cNvSpPr>
          <p:nvPr/>
        </p:nvSpPr>
        <p:spPr bwMode="auto">
          <a:xfrm>
            <a:off x="4330700" y="43751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84" name="Rectangle 12"/>
          <p:cNvSpPr>
            <a:spLocks noChangeAspect="1" noChangeArrowheads="1"/>
          </p:cNvSpPr>
          <p:nvPr/>
        </p:nvSpPr>
        <p:spPr bwMode="auto">
          <a:xfrm>
            <a:off x="1905000" y="43751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85" name="Rectangle 13"/>
          <p:cNvSpPr>
            <a:spLocks noChangeAspect="1" noChangeArrowheads="1"/>
          </p:cNvSpPr>
          <p:nvPr/>
        </p:nvSpPr>
        <p:spPr bwMode="auto">
          <a:xfrm>
            <a:off x="2517775" y="43751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86" name="Rectangle 14"/>
          <p:cNvSpPr>
            <a:spLocks noChangeAspect="1" noChangeArrowheads="1"/>
          </p:cNvSpPr>
          <p:nvPr/>
        </p:nvSpPr>
        <p:spPr bwMode="auto">
          <a:xfrm>
            <a:off x="3136900" y="43751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2287" name="AutoShape 15"/>
          <p:cNvCxnSpPr>
            <a:cxnSpLocks noChangeAspect="1" noChangeShapeType="1"/>
            <a:stCxn id="182278" idx="3"/>
            <a:endCxn id="182279" idx="0"/>
          </p:cNvCxnSpPr>
          <p:nvPr/>
        </p:nvCxnSpPr>
        <p:spPr bwMode="auto">
          <a:xfrm flipH="1">
            <a:off x="2597150" y="3614738"/>
            <a:ext cx="1452563" cy="238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2288" name="AutoShape 16"/>
          <p:cNvCxnSpPr>
            <a:cxnSpLocks noChangeAspect="1" noChangeShapeType="1"/>
            <a:stCxn id="182278" idx="5"/>
            <a:endCxn id="182276" idx="0"/>
          </p:cNvCxnSpPr>
          <p:nvPr/>
        </p:nvCxnSpPr>
        <p:spPr bwMode="auto">
          <a:xfrm>
            <a:off x="5337175" y="3614738"/>
            <a:ext cx="1663700" cy="2286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82289" name="AutoShape 17"/>
          <p:cNvCxnSpPr>
            <a:cxnSpLocks noChangeAspect="1" noChangeShapeType="1"/>
            <a:stCxn id="182279" idx="3"/>
            <a:endCxn id="182284" idx="0"/>
          </p:cNvCxnSpPr>
          <p:nvPr/>
        </p:nvCxnSpPr>
        <p:spPr bwMode="auto">
          <a:xfrm flipH="1">
            <a:off x="1981200" y="4113213"/>
            <a:ext cx="192088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2290" name="AutoShape 18"/>
          <p:cNvCxnSpPr>
            <a:cxnSpLocks noChangeAspect="1" noChangeShapeType="1"/>
            <a:stCxn id="182279" idx="5"/>
            <a:endCxn id="182286" idx="0"/>
          </p:cNvCxnSpPr>
          <p:nvPr/>
        </p:nvCxnSpPr>
        <p:spPr bwMode="auto">
          <a:xfrm>
            <a:off x="3017838" y="4113213"/>
            <a:ext cx="195262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2291" name="Rectangle 19"/>
          <p:cNvSpPr>
            <a:spLocks noChangeAspect="1" noChangeArrowheads="1"/>
          </p:cNvSpPr>
          <p:nvPr/>
        </p:nvSpPr>
        <p:spPr bwMode="auto">
          <a:xfrm>
            <a:off x="6713538" y="4375150"/>
            <a:ext cx="149225" cy="150813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2292" name="AutoShape 20"/>
          <p:cNvCxnSpPr>
            <a:cxnSpLocks noChangeAspect="1" noChangeShapeType="1"/>
            <a:stCxn id="182281" idx="0"/>
            <a:endCxn id="182276" idx="3"/>
          </p:cNvCxnSpPr>
          <p:nvPr/>
        </p:nvCxnSpPr>
        <p:spPr bwMode="auto">
          <a:xfrm flipV="1">
            <a:off x="6191250" y="4125913"/>
            <a:ext cx="209550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2293" name="AutoShape 21"/>
          <p:cNvCxnSpPr>
            <a:cxnSpLocks noChangeAspect="1" noChangeShapeType="1"/>
            <a:stCxn id="182285" idx="0"/>
            <a:endCxn id="182279" idx="4"/>
          </p:cNvCxnSpPr>
          <p:nvPr/>
        </p:nvCxnSpPr>
        <p:spPr bwMode="auto">
          <a:xfrm flipV="1">
            <a:off x="2593975" y="4154488"/>
            <a:ext cx="1588" cy="2143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2294" name="Oval 22"/>
          <p:cNvSpPr>
            <a:spLocks noChangeAspect="1" noChangeArrowheads="1"/>
          </p:cNvSpPr>
          <p:nvPr/>
        </p:nvSpPr>
        <p:spPr bwMode="auto">
          <a:xfrm>
            <a:off x="4843463" y="3862388"/>
            <a:ext cx="796925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18</a:t>
            </a:r>
          </a:p>
        </p:txBody>
      </p:sp>
      <p:sp>
        <p:nvSpPr>
          <p:cNvPr id="182295" name="Rectangle 23"/>
          <p:cNvSpPr>
            <a:spLocks noChangeAspect="1" noChangeArrowheads="1"/>
          </p:cNvSpPr>
          <p:nvPr/>
        </p:nvSpPr>
        <p:spPr bwMode="auto">
          <a:xfrm>
            <a:off x="4843463" y="4375150"/>
            <a:ext cx="150812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96" name="Rectangle 24"/>
          <p:cNvSpPr>
            <a:spLocks noChangeAspect="1" noChangeArrowheads="1"/>
          </p:cNvSpPr>
          <p:nvPr/>
        </p:nvSpPr>
        <p:spPr bwMode="auto">
          <a:xfrm>
            <a:off x="5468938" y="4375150"/>
            <a:ext cx="150812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2297" name="AutoShape 25"/>
          <p:cNvCxnSpPr>
            <a:cxnSpLocks noChangeAspect="1" noChangeShapeType="1"/>
            <a:stCxn id="182282" idx="0"/>
          </p:cNvCxnSpPr>
          <p:nvPr/>
        </p:nvCxnSpPr>
        <p:spPr bwMode="auto">
          <a:xfrm flipV="1">
            <a:off x="3838575" y="4138613"/>
            <a:ext cx="190500" cy="2270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2298" name="AutoShape 26"/>
          <p:cNvCxnSpPr>
            <a:cxnSpLocks noChangeAspect="1" noChangeShapeType="1"/>
            <a:stCxn id="182295" idx="0"/>
          </p:cNvCxnSpPr>
          <p:nvPr/>
        </p:nvCxnSpPr>
        <p:spPr bwMode="auto">
          <a:xfrm flipV="1">
            <a:off x="4919663" y="4144963"/>
            <a:ext cx="200025" cy="2206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2299" name="AutoShape 27"/>
          <p:cNvCxnSpPr>
            <a:cxnSpLocks noChangeAspect="1" noChangeShapeType="1"/>
            <a:stCxn id="182296" idx="0"/>
          </p:cNvCxnSpPr>
          <p:nvPr/>
        </p:nvCxnSpPr>
        <p:spPr bwMode="auto">
          <a:xfrm flipH="1" flipV="1">
            <a:off x="5394325" y="4130675"/>
            <a:ext cx="150813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2300" name="AutoShape 28"/>
          <p:cNvCxnSpPr>
            <a:cxnSpLocks noChangeAspect="1" noChangeShapeType="1"/>
            <a:stCxn id="182283" idx="0"/>
          </p:cNvCxnSpPr>
          <p:nvPr/>
        </p:nvCxnSpPr>
        <p:spPr bwMode="auto">
          <a:xfrm flipH="1" flipV="1">
            <a:off x="4271963" y="4144963"/>
            <a:ext cx="134937" cy="2206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2301" name="Rectangle 29"/>
          <p:cNvSpPr>
            <a:spLocks noChangeAspect="1" noChangeArrowheads="1"/>
          </p:cNvSpPr>
          <p:nvPr/>
        </p:nvSpPr>
        <p:spPr bwMode="auto">
          <a:xfrm>
            <a:off x="7239000" y="4375150"/>
            <a:ext cx="149225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2302" name="AutoShape 30"/>
          <p:cNvCxnSpPr>
            <a:cxnSpLocks noChangeShapeType="1"/>
            <a:stCxn id="182291" idx="0"/>
          </p:cNvCxnSpPr>
          <p:nvPr/>
        </p:nvCxnSpPr>
        <p:spPr bwMode="auto">
          <a:xfrm flipV="1">
            <a:off x="6788150" y="4141788"/>
            <a:ext cx="53975" cy="214312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82303" name="AutoShape 31"/>
          <p:cNvCxnSpPr>
            <a:cxnSpLocks noChangeShapeType="1"/>
            <a:stCxn id="182301" idx="0"/>
          </p:cNvCxnSpPr>
          <p:nvPr/>
        </p:nvCxnSpPr>
        <p:spPr bwMode="auto">
          <a:xfrm flipH="1" flipV="1">
            <a:off x="7178675" y="4144963"/>
            <a:ext cx="134938" cy="2206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2304" name="AutoShape 32"/>
          <p:cNvCxnSpPr>
            <a:cxnSpLocks noChangeShapeType="1"/>
            <a:stCxn id="182294" idx="0"/>
          </p:cNvCxnSpPr>
          <p:nvPr/>
        </p:nvCxnSpPr>
        <p:spPr bwMode="auto">
          <a:xfrm flipH="1" flipV="1">
            <a:off x="4892675" y="3636963"/>
            <a:ext cx="349250" cy="215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2305" name="AutoShape 33"/>
          <p:cNvCxnSpPr>
            <a:cxnSpLocks noChangeShapeType="1"/>
            <a:stCxn id="182280" idx="0"/>
          </p:cNvCxnSpPr>
          <p:nvPr/>
        </p:nvCxnSpPr>
        <p:spPr bwMode="auto">
          <a:xfrm flipV="1">
            <a:off x="4160838" y="3630613"/>
            <a:ext cx="312737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2306" name="Rectangle 34"/>
          <p:cNvSpPr>
            <a:spLocks noChangeAspect="1" noChangeArrowheads="1"/>
          </p:cNvSpPr>
          <p:nvPr/>
        </p:nvSpPr>
        <p:spPr bwMode="auto">
          <a:xfrm>
            <a:off x="7620000" y="43751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307" name="Oval 35"/>
          <p:cNvSpPr>
            <a:spLocks noChangeAspect="1" noChangeArrowheads="1"/>
          </p:cNvSpPr>
          <p:nvPr/>
        </p:nvSpPr>
        <p:spPr bwMode="auto">
          <a:xfrm>
            <a:off x="3783013" y="5181600"/>
            <a:ext cx="1820862" cy="28416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10   15   24</a:t>
            </a:r>
          </a:p>
        </p:txBody>
      </p:sp>
      <p:sp>
        <p:nvSpPr>
          <p:cNvPr id="182308" name="Oval 36"/>
          <p:cNvSpPr>
            <a:spLocks noChangeAspect="1" noChangeArrowheads="1"/>
          </p:cNvSpPr>
          <p:nvPr/>
        </p:nvSpPr>
        <p:spPr bwMode="auto">
          <a:xfrm>
            <a:off x="1998663" y="5691188"/>
            <a:ext cx="1195387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2   8</a:t>
            </a:r>
          </a:p>
        </p:txBody>
      </p:sp>
      <p:sp>
        <p:nvSpPr>
          <p:cNvPr id="182309" name="Oval 37"/>
          <p:cNvSpPr>
            <a:spLocks noChangeAspect="1" noChangeArrowheads="1"/>
          </p:cNvSpPr>
          <p:nvPr/>
        </p:nvSpPr>
        <p:spPr bwMode="auto">
          <a:xfrm>
            <a:off x="3762375" y="5691188"/>
            <a:ext cx="796925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12</a:t>
            </a:r>
          </a:p>
        </p:txBody>
      </p:sp>
      <p:sp>
        <p:nvSpPr>
          <p:cNvPr id="182310" name="Oval 38"/>
          <p:cNvSpPr>
            <a:spLocks noChangeAspect="1" noChangeArrowheads="1"/>
          </p:cNvSpPr>
          <p:nvPr/>
        </p:nvSpPr>
        <p:spPr bwMode="auto">
          <a:xfrm>
            <a:off x="6151563" y="5691188"/>
            <a:ext cx="2078037" cy="2857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27   </a:t>
            </a:r>
            <a:r>
              <a:rPr lang="en-US" sz="1600">
                <a:solidFill>
                  <a:schemeClr val="tx2"/>
                </a:solidFill>
              </a:rPr>
              <a:t>30</a:t>
            </a:r>
            <a:r>
              <a:rPr lang="en-US" sz="1600"/>
              <a:t>   32   35</a:t>
            </a:r>
          </a:p>
        </p:txBody>
      </p:sp>
      <p:sp>
        <p:nvSpPr>
          <p:cNvPr id="182311" name="Rectangle 39"/>
          <p:cNvSpPr>
            <a:spLocks noChangeAspect="1" noChangeArrowheads="1"/>
          </p:cNvSpPr>
          <p:nvPr/>
        </p:nvSpPr>
        <p:spPr bwMode="auto">
          <a:xfrm>
            <a:off x="6115050" y="61912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312" name="Rectangle 40"/>
          <p:cNvSpPr>
            <a:spLocks noChangeAspect="1" noChangeArrowheads="1"/>
          </p:cNvSpPr>
          <p:nvPr/>
        </p:nvSpPr>
        <p:spPr bwMode="auto">
          <a:xfrm>
            <a:off x="8077200" y="61912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313" name="Rectangle 41"/>
          <p:cNvSpPr>
            <a:spLocks noChangeAspect="1" noChangeArrowheads="1"/>
          </p:cNvSpPr>
          <p:nvPr/>
        </p:nvSpPr>
        <p:spPr bwMode="auto">
          <a:xfrm>
            <a:off x="3762375" y="61912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314" name="Rectangle 42"/>
          <p:cNvSpPr>
            <a:spLocks noChangeAspect="1" noChangeArrowheads="1"/>
          </p:cNvSpPr>
          <p:nvPr/>
        </p:nvSpPr>
        <p:spPr bwMode="auto">
          <a:xfrm>
            <a:off x="4330700" y="61912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315" name="Rectangle 43"/>
          <p:cNvSpPr>
            <a:spLocks noChangeAspect="1" noChangeArrowheads="1"/>
          </p:cNvSpPr>
          <p:nvPr/>
        </p:nvSpPr>
        <p:spPr bwMode="auto">
          <a:xfrm>
            <a:off x="1905000" y="61912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316" name="Rectangle 44"/>
          <p:cNvSpPr>
            <a:spLocks noChangeAspect="1" noChangeArrowheads="1"/>
          </p:cNvSpPr>
          <p:nvPr/>
        </p:nvSpPr>
        <p:spPr bwMode="auto">
          <a:xfrm>
            <a:off x="2517775" y="61912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317" name="Rectangle 45"/>
          <p:cNvSpPr>
            <a:spLocks noChangeAspect="1" noChangeArrowheads="1"/>
          </p:cNvSpPr>
          <p:nvPr/>
        </p:nvSpPr>
        <p:spPr bwMode="auto">
          <a:xfrm>
            <a:off x="3136900" y="6191250"/>
            <a:ext cx="150813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2318" name="AutoShape 46"/>
          <p:cNvCxnSpPr>
            <a:cxnSpLocks noChangeAspect="1" noChangeShapeType="1"/>
            <a:stCxn id="182307" idx="3"/>
            <a:endCxn id="182308" idx="0"/>
          </p:cNvCxnSpPr>
          <p:nvPr/>
        </p:nvCxnSpPr>
        <p:spPr bwMode="auto">
          <a:xfrm flipH="1">
            <a:off x="2597150" y="5443538"/>
            <a:ext cx="1452563" cy="238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2319" name="AutoShape 47"/>
          <p:cNvCxnSpPr>
            <a:cxnSpLocks noChangeAspect="1" noChangeShapeType="1"/>
            <a:stCxn id="182307" idx="5"/>
            <a:endCxn id="182310" idx="0"/>
          </p:cNvCxnSpPr>
          <p:nvPr/>
        </p:nvCxnSpPr>
        <p:spPr bwMode="auto">
          <a:xfrm>
            <a:off x="5337175" y="5443538"/>
            <a:ext cx="1854200" cy="2286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82320" name="AutoShape 48"/>
          <p:cNvCxnSpPr>
            <a:cxnSpLocks noChangeAspect="1" noChangeShapeType="1"/>
            <a:stCxn id="182308" idx="3"/>
            <a:endCxn id="182315" idx="0"/>
          </p:cNvCxnSpPr>
          <p:nvPr/>
        </p:nvCxnSpPr>
        <p:spPr bwMode="auto">
          <a:xfrm flipH="1">
            <a:off x="1981200" y="5945188"/>
            <a:ext cx="192088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2321" name="AutoShape 49"/>
          <p:cNvCxnSpPr>
            <a:cxnSpLocks noChangeAspect="1" noChangeShapeType="1"/>
            <a:stCxn id="182308" idx="5"/>
            <a:endCxn id="182317" idx="0"/>
          </p:cNvCxnSpPr>
          <p:nvPr/>
        </p:nvCxnSpPr>
        <p:spPr bwMode="auto">
          <a:xfrm>
            <a:off x="3019425" y="5945188"/>
            <a:ext cx="193675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2322" name="Rectangle 50"/>
          <p:cNvSpPr>
            <a:spLocks noChangeAspect="1" noChangeArrowheads="1"/>
          </p:cNvSpPr>
          <p:nvPr/>
        </p:nvSpPr>
        <p:spPr bwMode="auto">
          <a:xfrm>
            <a:off x="6713538" y="6191250"/>
            <a:ext cx="149225" cy="150813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2323" name="AutoShape 51"/>
          <p:cNvCxnSpPr>
            <a:cxnSpLocks noChangeAspect="1" noChangeShapeType="1"/>
            <a:stCxn id="182311" idx="0"/>
            <a:endCxn id="182310" idx="3"/>
          </p:cNvCxnSpPr>
          <p:nvPr/>
        </p:nvCxnSpPr>
        <p:spPr bwMode="auto">
          <a:xfrm flipV="1">
            <a:off x="6191250" y="5954713"/>
            <a:ext cx="265113" cy="2270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2324" name="AutoShape 52"/>
          <p:cNvCxnSpPr>
            <a:cxnSpLocks noChangeAspect="1" noChangeShapeType="1"/>
            <a:stCxn id="182312" idx="0"/>
            <a:endCxn id="182310" idx="5"/>
          </p:cNvCxnSpPr>
          <p:nvPr/>
        </p:nvCxnSpPr>
        <p:spPr bwMode="auto">
          <a:xfrm flipH="1" flipV="1">
            <a:off x="7924800" y="5954713"/>
            <a:ext cx="228600" cy="2270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2325" name="AutoShape 53"/>
          <p:cNvCxnSpPr>
            <a:cxnSpLocks noChangeAspect="1" noChangeShapeType="1"/>
            <a:stCxn id="182316" idx="0"/>
            <a:endCxn id="182308" idx="4"/>
          </p:cNvCxnSpPr>
          <p:nvPr/>
        </p:nvCxnSpPr>
        <p:spPr bwMode="auto">
          <a:xfrm flipV="1">
            <a:off x="2593975" y="5986463"/>
            <a:ext cx="3175" cy="1952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2326" name="Oval 54"/>
          <p:cNvSpPr>
            <a:spLocks noChangeAspect="1" noChangeArrowheads="1"/>
          </p:cNvSpPr>
          <p:nvPr/>
        </p:nvSpPr>
        <p:spPr bwMode="auto">
          <a:xfrm>
            <a:off x="4843463" y="5691188"/>
            <a:ext cx="796925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18</a:t>
            </a:r>
          </a:p>
        </p:txBody>
      </p:sp>
      <p:sp>
        <p:nvSpPr>
          <p:cNvPr id="182327" name="Rectangle 55"/>
          <p:cNvSpPr>
            <a:spLocks noChangeAspect="1" noChangeArrowheads="1"/>
          </p:cNvSpPr>
          <p:nvPr/>
        </p:nvSpPr>
        <p:spPr bwMode="auto">
          <a:xfrm>
            <a:off x="4843463" y="6191250"/>
            <a:ext cx="150812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328" name="Rectangle 56"/>
          <p:cNvSpPr>
            <a:spLocks noChangeAspect="1" noChangeArrowheads="1"/>
          </p:cNvSpPr>
          <p:nvPr/>
        </p:nvSpPr>
        <p:spPr bwMode="auto">
          <a:xfrm>
            <a:off x="5468938" y="6191250"/>
            <a:ext cx="150812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2329" name="AutoShape 57"/>
          <p:cNvCxnSpPr>
            <a:cxnSpLocks noChangeAspect="1" noChangeShapeType="1"/>
            <a:stCxn id="182313" idx="0"/>
          </p:cNvCxnSpPr>
          <p:nvPr/>
        </p:nvCxnSpPr>
        <p:spPr bwMode="auto">
          <a:xfrm flipV="1">
            <a:off x="3838575" y="5954713"/>
            <a:ext cx="190500" cy="2270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2330" name="AutoShape 58"/>
          <p:cNvCxnSpPr>
            <a:cxnSpLocks noChangeAspect="1" noChangeShapeType="1"/>
            <a:stCxn id="182327" idx="0"/>
          </p:cNvCxnSpPr>
          <p:nvPr/>
        </p:nvCxnSpPr>
        <p:spPr bwMode="auto">
          <a:xfrm flipV="1">
            <a:off x="4919663" y="5961063"/>
            <a:ext cx="200025" cy="2206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2331" name="AutoShape 59"/>
          <p:cNvCxnSpPr>
            <a:cxnSpLocks noChangeAspect="1" noChangeShapeType="1"/>
            <a:stCxn id="182328" idx="0"/>
          </p:cNvCxnSpPr>
          <p:nvPr/>
        </p:nvCxnSpPr>
        <p:spPr bwMode="auto">
          <a:xfrm flipH="1" flipV="1">
            <a:off x="5405438" y="5964238"/>
            <a:ext cx="139700" cy="2174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2332" name="AutoShape 60"/>
          <p:cNvCxnSpPr>
            <a:cxnSpLocks noChangeAspect="1" noChangeShapeType="1"/>
            <a:stCxn id="182314" idx="0"/>
          </p:cNvCxnSpPr>
          <p:nvPr/>
        </p:nvCxnSpPr>
        <p:spPr bwMode="auto">
          <a:xfrm flipH="1" flipV="1">
            <a:off x="4271963" y="5961063"/>
            <a:ext cx="134937" cy="2206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2333" name="Rectangle 61"/>
          <p:cNvSpPr>
            <a:spLocks noChangeAspect="1" noChangeArrowheads="1"/>
          </p:cNvSpPr>
          <p:nvPr/>
        </p:nvSpPr>
        <p:spPr bwMode="auto">
          <a:xfrm>
            <a:off x="7127875" y="6191250"/>
            <a:ext cx="149225" cy="150813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2334" name="AutoShape 62"/>
          <p:cNvCxnSpPr>
            <a:cxnSpLocks noChangeShapeType="1"/>
            <a:stCxn id="182322" idx="0"/>
          </p:cNvCxnSpPr>
          <p:nvPr/>
        </p:nvCxnSpPr>
        <p:spPr bwMode="auto">
          <a:xfrm flipV="1">
            <a:off x="6788150" y="5976938"/>
            <a:ext cx="82550" cy="195262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82335" name="AutoShape 63"/>
          <p:cNvCxnSpPr>
            <a:cxnSpLocks noChangeShapeType="1"/>
            <a:stCxn id="182333" idx="0"/>
            <a:endCxn id="182310" idx="4"/>
          </p:cNvCxnSpPr>
          <p:nvPr/>
        </p:nvCxnSpPr>
        <p:spPr bwMode="auto">
          <a:xfrm flipH="1" flipV="1">
            <a:off x="7191375" y="5995988"/>
            <a:ext cx="11113" cy="176212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82336" name="AutoShape 64"/>
          <p:cNvCxnSpPr>
            <a:cxnSpLocks noChangeShapeType="1"/>
            <a:stCxn id="182326" idx="0"/>
          </p:cNvCxnSpPr>
          <p:nvPr/>
        </p:nvCxnSpPr>
        <p:spPr bwMode="auto">
          <a:xfrm flipH="1" flipV="1">
            <a:off x="4892675" y="5465763"/>
            <a:ext cx="349250" cy="215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2337" name="AutoShape 65"/>
          <p:cNvCxnSpPr>
            <a:cxnSpLocks noChangeShapeType="1"/>
            <a:stCxn id="182309" idx="0"/>
          </p:cNvCxnSpPr>
          <p:nvPr/>
        </p:nvCxnSpPr>
        <p:spPr bwMode="auto">
          <a:xfrm flipV="1">
            <a:off x="4160838" y="5459413"/>
            <a:ext cx="312737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2338" name="AutoShape 66"/>
          <p:cNvSpPr>
            <a:spLocks noChangeArrowheads="1"/>
          </p:cNvSpPr>
          <p:nvPr/>
        </p:nvSpPr>
        <p:spPr bwMode="auto">
          <a:xfrm>
            <a:off x="4572000" y="46482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339" name="Rectangle 67"/>
          <p:cNvSpPr>
            <a:spLocks noChangeAspect="1" noChangeArrowheads="1"/>
          </p:cNvSpPr>
          <p:nvPr/>
        </p:nvSpPr>
        <p:spPr bwMode="auto">
          <a:xfrm>
            <a:off x="7543800" y="6191250"/>
            <a:ext cx="149225" cy="15081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2340" name="AutoShape 68"/>
          <p:cNvCxnSpPr>
            <a:cxnSpLocks noChangeShapeType="1"/>
            <a:stCxn id="182339" idx="0"/>
          </p:cNvCxnSpPr>
          <p:nvPr/>
        </p:nvCxnSpPr>
        <p:spPr bwMode="auto">
          <a:xfrm flipH="1" flipV="1">
            <a:off x="7534275" y="5995988"/>
            <a:ext cx="84138" cy="1857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2341" name="Text Box 69"/>
          <p:cNvSpPr txBox="1">
            <a:spLocks noChangeArrowheads="1"/>
          </p:cNvSpPr>
          <p:nvPr/>
        </p:nvSpPr>
        <p:spPr bwMode="auto">
          <a:xfrm>
            <a:off x="6934200" y="3487738"/>
            <a:ext cx="29686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182342" name="Text Box 70"/>
          <p:cNvSpPr txBox="1">
            <a:spLocks noChangeArrowheads="1"/>
          </p:cNvSpPr>
          <p:nvPr/>
        </p:nvSpPr>
        <p:spPr bwMode="auto">
          <a:xfrm>
            <a:off x="7170738" y="5334000"/>
            <a:ext cx="296862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v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C8A8-F69A-4A4C-AF31-E9743DEFB121}" type="slidenum">
              <a:rPr lang="en-US"/>
              <a:pPr/>
              <a:t>27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Overflow and Split</a:t>
            </a:r>
          </a:p>
        </p:txBody>
      </p:sp>
      <p:sp>
        <p:nvSpPr>
          <p:cNvPr id="183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04850" y="1571625"/>
            <a:ext cx="8001000" cy="2362200"/>
          </a:xfrm>
        </p:spPr>
        <p:txBody>
          <a:bodyPr/>
          <a:lstStyle/>
          <a:p>
            <a:r>
              <a:rPr lang="en-US" sz="2000"/>
              <a:t>We handle an </a:t>
            </a:r>
            <a:r>
              <a:rPr lang="en-US" sz="2000">
                <a:solidFill>
                  <a:schemeClr val="tx2"/>
                </a:solidFill>
              </a:rPr>
              <a:t>overflow</a:t>
            </a:r>
            <a:r>
              <a:rPr lang="en-US" sz="2000"/>
              <a:t> at a 5-node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/>
              <a:t> with a </a:t>
            </a:r>
            <a:r>
              <a:rPr lang="en-US" sz="2000">
                <a:solidFill>
                  <a:schemeClr val="tx2"/>
                </a:solidFill>
              </a:rPr>
              <a:t>split operation</a:t>
            </a:r>
            <a:r>
              <a:rPr lang="en-US" sz="2000"/>
              <a:t>:</a:t>
            </a:r>
          </a:p>
          <a:p>
            <a:pPr lvl="1"/>
            <a:r>
              <a:rPr lang="en-US" sz="1800"/>
              <a:t>let </a:t>
            </a:r>
            <a:r>
              <a:rPr lang="en-US" sz="1800" b="1" i="1">
                <a:latin typeface="Times New Roman" pitchFamily="18" charset="0"/>
              </a:rPr>
              <a:t>v</a:t>
            </a:r>
            <a:r>
              <a:rPr lang="en-US" sz="1800" baseline="-25000">
                <a:latin typeface="Times New Roman" pitchFamily="18" charset="0"/>
              </a:rPr>
              <a:t>1</a:t>
            </a:r>
            <a:r>
              <a:rPr lang="en-US" sz="1800">
                <a:latin typeface="Times New Roman" pitchFamily="18" charset="0"/>
              </a:rPr>
              <a:t> … </a:t>
            </a:r>
            <a:r>
              <a:rPr lang="en-US" sz="1800" b="1" i="1">
                <a:latin typeface="Times New Roman" pitchFamily="18" charset="0"/>
              </a:rPr>
              <a:t>v</a:t>
            </a:r>
            <a:r>
              <a:rPr lang="en-US" sz="1800" baseline="-25000">
                <a:latin typeface="Times New Roman" pitchFamily="18" charset="0"/>
              </a:rPr>
              <a:t>5</a:t>
            </a:r>
            <a:r>
              <a:rPr lang="en-US" sz="1800"/>
              <a:t> be the children of </a:t>
            </a:r>
            <a:r>
              <a:rPr lang="en-US" sz="1800" b="1" i="1">
                <a:latin typeface="Times New Roman" pitchFamily="18" charset="0"/>
              </a:rPr>
              <a:t>v</a:t>
            </a:r>
            <a:r>
              <a:rPr lang="en-US" sz="1800"/>
              <a:t> and  </a:t>
            </a:r>
            <a:r>
              <a:rPr lang="en-US" sz="1800" b="1" i="1">
                <a:latin typeface="Times New Roman" pitchFamily="18" charset="0"/>
              </a:rPr>
              <a:t>k</a:t>
            </a:r>
            <a:r>
              <a:rPr lang="en-US" sz="1800" baseline="-25000">
                <a:latin typeface="Times New Roman" pitchFamily="18" charset="0"/>
              </a:rPr>
              <a:t>1</a:t>
            </a:r>
            <a:r>
              <a:rPr lang="en-US" sz="1800">
                <a:latin typeface="Times New Roman" pitchFamily="18" charset="0"/>
              </a:rPr>
              <a:t> … </a:t>
            </a:r>
            <a:r>
              <a:rPr lang="en-US" sz="1800" b="1" i="1">
                <a:latin typeface="Times New Roman" pitchFamily="18" charset="0"/>
              </a:rPr>
              <a:t>k</a:t>
            </a:r>
            <a:r>
              <a:rPr lang="en-US" sz="1800" baseline="-25000">
                <a:latin typeface="Times New Roman" pitchFamily="18" charset="0"/>
              </a:rPr>
              <a:t>4</a:t>
            </a:r>
            <a:r>
              <a:rPr lang="en-US" sz="1800"/>
              <a:t> be the keys of </a:t>
            </a:r>
            <a:r>
              <a:rPr lang="en-US" sz="1800" b="1" i="1">
                <a:latin typeface="Times New Roman" pitchFamily="18" charset="0"/>
              </a:rPr>
              <a:t>v</a:t>
            </a:r>
            <a:endParaRPr lang="en-US" sz="1800"/>
          </a:p>
          <a:p>
            <a:pPr lvl="1"/>
            <a:r>
              <a:rPr lang="en-US" sz="1800"/>
              <a:t>node </a:t>
            </a:r>
            <a:r>
              <a:rPr lang="en-US" sz="1800" b="1" i="1">
                <a:latin typeface="Times New Roman" pitchFamily="18" charset="0"/>
              </a:rPr>
              <a:t>v</a:t>
            </a:r>
            <a:r>
              <a:rPr lang="en-US" sz="1800"/>
              <a:t> is replaced nodes </a:t>
            </a:r>
            <a:r>
              <a:rPr lang="en-US" sz="1800" b="1" i="1">
                <a:latin typeface="Times New Roman" pitchFamily="18" charset="0"/>
              </a:rPr>
              <a:t>v</a:t>
            </a:r>
            <a:r>
              <a:rPr lang="en-US" sz="1800" i="1">
                <a:latin typeface="Times New Roman" pitchFamily="18" charset="0"/>
              </a:rPr>
              <a:t>' </a:t>
            </a:r>
            <a:r>
              <a:rPr lang="en-US" sz="1800"/>
              <a:t>and </a:t>
            </a:r>
            <a:r>
              <a:rPr lang="en-US" sz="1800" b="1" i="1">
                <a:latin typeface="Times New Roman" pitchFamily="18" charset="0"/>
              </a:rPr>
              <a:t>v</a:t>
            </a:r>
            <a:r>
              <a:rPr lang="en-US" sz="1800" i="1">
                <a:latin typeface="Times New Roman" pitchFamily="18" charset="0"/>
              </a:rPr>
              <a:t>"</a:t>
            </a:r>
            <a:endParaRPr lang="en-US" sz="1800" b="1" i="1">
              <a:latin typeface="Times New Roman" pitchFamily="18" charset="0"/>
              <a:sym typeface="Symbol" pitchFamily="18" charset="2"/>
            </a:endParaRPr>
          </a:p>
          <a:p>
            <a:pPr lvl="2"/>
            <a:r>
              <a:rPr lang="en-US" sz="1600" b="1" i="1">
                <a:latin typeface="Times New Roman" pitchFamily="18" charset="0"/>
              </a:rPr>
              <a:t>v</a:t>
            </a:r>
            <a:r>
              <a:rPr lang="en-US" sz="1600" i="1">
                <a:latin typeface="Times New Roman" pitchFamily="18" charset="0"/>
              </a:rPr>
              <a:t>'</a:t>
            </a:r>
            <a:r>
              <a:rPr lang="en-US" sz="1600"/>
              <a:t> is a 3-node with keys </a:t>
            </a:r>
            <a:r>
              <a:rPr lang="en-US" sz="1600" b="1" i="1">
                <a:latin typeface="Times New Roman" pitchFamily="18" charset="0"/>
              </a:rPr>
              <a:t>k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 </a:t>
            </a:r>
            <a:r>
              <a:rPr lang="en-US" sz="1600" b="1" i="1">
                <a:latin typeface="Times New Roman" pitchFamily="18" charset="0"/>
              </a:rPr>
              <a:t>k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/>
              <a:t> and children </a:t>
            </a:r>
            <a:r>
              <a:rPr lang="en-US" sz="1600" b="1" i="1">
                <a:latin typeface="Times New Roman" pitchFamily="18" charset="0"/>
              </a:rPr>
              <a:t>v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 </a:t>
            </a:r>
            <a:r>
              <a:rPr lang="en-US" sz="1600" b="1" i="1">
                <a:latin typeface="Times New Roman" pitchFamily="18" charset="0"/>
              </a:rPr>
              <a:t>v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 </a:t>
            </a:r>
            <a:r>
              <a:rPr lang="en-US" sz="1600" b="1" i="1">
                <a:latin typeface="Times New Roman" pitchFamily="18" charset="0"/>
              </a:rPr>
              <a:t>v</a:t>
            </a:r>
            <a:r>
              <a:rPr lang="en-US" sz="1600" baseline="-25000">
                <a:latin typeface="Times New Roman" pitchFamily="18" charset="0"/>
              </a:rPr>
              <a:t>3</a:t>
            </a:r>
            <a:endParaRPr lang="en-US" sz="1600" b="1" i="1">
              <a:latin typeface="Times New Roman" pitchFamily="18" charset="0"/>
              <a:sym typeface="Symbol" pitchFamily="18" charset="2"/>
            </a:endParaRPr>
          </a:p>
          <a:p>
            <a:pPr lvl="2"/>
            <a:r>
              <a:rPr lang="en-US" sz="1600" b="1" i="1">
                <a:latin typeface="Times New Roman" pitchFamily="18" charset="0"/>
              </a:rPr>
              <a:t>v</a:t>
            </a:r>
            <a:r>
              <a:rPr lang="en-US" sz="1600" i="1">
                <a:latin typeface="Times New Roman" pitchFamily="18" charset="0"/>
              </a:rPr>
              <a:t>"</a:t>
            </a:r>
            <a:r>
              <a:rPr lang="en-US" sz="1600"/>
              <a:t> is a 2-node with key </a:t>
            </a:r>
            <a:r>
              <a:rPr lang="en-US" sz="1600" b="1" i="1">
                <a:latin typeface="Times New Roman" pitchFamily="18" charset="0"/>
              </a:rPr>
              <a:t>k</a:t>
            </a:r>
            <a:r>
              <a:rPr lang="en-US" sz="1600" baseline="-25000">
                <a:latin typeface="Times New Roman" pitchFamily="18" charset="0"/>
              </a:rPr>
              <a:t>4</a:t>
            </a:r>
            <a:r>
              <a:rPr lang="en-US" sz="1600">
                <a:latin typeface="Times New Roman" pitchFamily="18" charset="0"/>
              </a:rPr>
              <a:t> </a:t>
            </a:r>
            <a:r>
              <a:rPr lang="en-US" sz="1600"/>
              <a:t>and children </a:t>
            </a:r>
            <a:r>
              <a:rPr lang="en-US" sz="1600" b="1" i="1">
                <a:latin typeface="Times New Roman" pitchFamily="18" charset="0"/>
              </a:rPr>
              <a:t>v</a:t>
            </a:r>
            <a:r>
              <a:rPr lang="en-US" sz="1600" baseline="-25000">
                <a:latin typeface="Times New Roman" pitchFamily="18" charset="0"/>
              </a:rPr>
              <a:t>4</a:t>
            </a:r>
            <a:r>
              <a:rPr lang="en-US" sz="1600">
                <a:latin typeface="Times New Roman" pitchFamily="18" charset="0"/>
              </a:rPr>
              <a:t> </a:t>
            </a:r>
            <a:r>
              <a:rPr lang="en-US" sz="1600" b="1" i="1">
                <a:latin typeface="Times New Roman" pitchFamily="18" charset="0"/>
              </a:rPr>
              <a:t>v</a:t>
            </a:r>
            <a:r>
              <a:rPr lang="en-US" sz="1600" baseline="-25000">
                <a:latin typeface="Times New Roman" pitchFamily="18" charset="0"/>
              </a:rPr>
              <a:t>5</a:t>
            </a:r>
          </a:p>
          <a:p>
            <a:pPr lvl="1"/>
            <a:r>
              <a:rPr lang="en-US" sz="1800"/>
              <a:t>key </a:t>
            </a:r>
            <a:r>
              <a:rPr lang="en-US" sz="1800" b="1" i="1">
                <a:latin typeface="Times New Roman" pitchFamily="18" charset="0"/>
              </a:rPr>
              <a:t>k</a:t>
            </a:r>
            <a:r>
              <a:rPr lang="en-US" sz="1800" baseline="-25000">
                <a:latin typeface="Times New Roman" pitchFamily="18" charset="0"/>
              </a:rPr>
              <a:t>3 </a:t>
            </a:r>
            <a:r>
              <a:rPr lang="en-US" sz="1800"/>
              <a:t> is inserted into the parent </a:t>
            </a:r>
            <a:r>
              <a:rPr lang="en-US" sz="1800" b="1" i="1">
                <a:latin typeface="Times New Roman" pitchFamily="18" charset="0"/>
              </a:rPr>
              <a:t>u</a:t>
            </a:r>
            <a:r>
              <a:rPr lang="en-US" sz="1800"/>
              <a:t> of </a:t>
            </a:r>
            <a:r>
              <a:rPr lang="en-US" sz="1800" b="1" i="1">
                <a:latin typeface="Times New Roman" pitchFamily="18" charset="0"/>
              </a:rPr>
              <a:t>v </a:t>
            </a:r>
            <a:r>
              <a:rPr lang="en-US" sz="1800"/>
              <a:t>(a new root may be created)</a:t>
            </a:r>
          </a:p>
          <a:p>
            <a:r>
              <a:rPr lang="en-US" sz="2000"/>
              <a:t>The overflow may propagate to the parent node </a:t>
            </a:r>
            <a:r>
              <a:rPr lang="en-US" sz="2000" b="1" i="1">
                <a:latin typeface="Times New Roman" pitchFamily="18" charset="0"/>
              </a:rPr>
              <a:t>u</a:t>
            </a:r>
            <a:endParaRPr lang="en-US" sz="2000"/>
          </a:p>
        </p:txBody>
      </p:sp>
      <p:sp>
        <p:nvSpPr>
          <p:cNvPr id="183300" name="Oval 4"/>
          <p:cNvSpPr>
            <a:spLocks noChangeAspect="1" noChangeArrowheads="1"/>
          </p:cNvSpPr>
          <p:nvPr/>
        </p:nvSpPr>
        <p:spPr bwMode="auto">
          <a:xfrm>
            <a:off x="1722438" y="4283075"/>
            <a:ext cx="1179512" cy="3937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15   24</a:t>
            </a:r>
          </a:p>
        </p:txBody>
      </p:sp>
      <p:sp>
        <p:nvSpPr>
          <p:cNvPr id="183301" name="Oval 5"/>
          <p:cNvSpPr>
            <a:spLocks noChangeAspect="1" noChangeArrowheads="1"/>
          </p:cNvSpPr>
          <p:nvPr/>
        </p:nvSpPr>
        <p:spPr bwMode="auto">
          <a:xfrm>
            <a:off x="609600" y="5076825"/>
            <a:ext cx="684213" cy="3937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12</a:t>
            </a:r>
          </a:p>
        </p:txBody>
      </p:sp>
      <p:sp>
        <p:nvSpPr>
          <p:cNvPr id="183302" name="Oval 6"/>
          <p:cNvSpPr>
            <a:spLocks noChangeAspect="1" noChangeArrowheads="1"/>
          </p:cNvSpPr>
          <p:nvPr/>
        </p:nvSpPr>
        <p:spPr bwMode="auto">
          <a:xfrm>
            <a:off x="2255838" y="5076825"/>
            <a:ext cx="1785937" cy="3937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27  30  </a:t>
            </a:r>
            <a:r>
              <a:rPr lang="en-US" sz="1800">
                <a:solidFill>
                  <a:schemeClr val="tx2"/>
                </a:solidFill>
              </a:rPr>
              <a:t>32</a:t>
            </a:r>
            <a:r>
              <a:rPr lang="en-US" sz="1800"/>
              <a:t>  35</a:t>
            </a:r>
          </a:p>
        </p:txBody>
      </p:sp>
      <p:sp>
        <p:nvSpPr>
          <p:cNvPr id="183303" name="Rectangle 7"/>
          <p:cNvSpPr>
            <a:spLocks noChangeAspect="1" noChangeArrowheads="1"/>
          </p:cNvSpPr>
          <p:nvPr/>
        </p:nvSpPr>
        <p:spPr bwMode="auto">
          <a:xfrm>
            <a:off x="2284413" y="5654675"/>
            <a:ext cx="182562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4" name="Rectangle 8"/>
          <p:cNvSpPr>
            <a:spLocks noChangeAspect="1" noChangeArrowheads="1"/>
          </p:cNvSpPr>
          <p:nvPr/>
        </p:nvSpPr>
        <p:spPr bwMode="auto">
          <a:xfrm>
            <a:off x="3902075" y="5654675"/>
            <a:ext cx="185738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5" name="Rectangle 9"/>
          <p:cNvSpPr>
            <a:spLocks noChangeAspect="1" noChangeArrowheads="1"/>
          </p:cNvSpPr>
          <p:nvPr/>
        </p:nvSpPr>
        <p:spPr bwMode="auto">
          <a:xfrm>
            <a:off x="661988" y="5654675"/>
            <a:ext cx="128587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6" name="Rectangle 10"/>
          <p:cNvSpPr>
            <a:spLocks noChangeAspect="1" noChangeArrowheads="1"/>
          </p:cNvSpPr>
          <p:nvPr/>
        </p:nvSpPr>
        <p:spPr bwMode="auto">
          <a:xfrm>
            <a:off x="1066800" y="5654675"/>
            <a:ext cx="130175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3307" name="AutoShape 11"/>
          <p:cNvCxnSpPr>
            <a:cxnSpLocks noChangeAspect="1" noChangeShapeType="1"/>
            <a:stCxn id="183300" idx="5"/>
            <a:endCxn id="183302" idx="0"/>
          </p:cNvCxnSpPr>
          <p:nvPr/>
        </p:nvCxnSpPr>
        <p:spPr bwMode="auto">
          <a:xfrm>
            <a:off x="2728913" y="4629150"/>
            <a:ext cx="420687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3308" name="Rectangle 12"/>
          <p:cNvSpPr>
            <a:spLocks noChangeAspect="1" noChangeArrowheads="1"/>
          </p:cNvSpPr>
          <p:nvPr/>
        </p:nvSpPr>
        <p:spPr bwMode="auto">
          <a:xfrm>
            <a:off x="2689225" y="5654675"/>
            <a:ext cx="182563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3309" name="AutoShape 13"/>
          <p:cNvCxnSpPr>
            <a:cxnSpLocks noChangeAspect="1" noChangeShapeType="1"/>
            <a:stCxn id="183303" idx="0"/>
            <a:endCxn id="183302" idx="3"/>
          </p:cNvCxnSpPr>
          <p:nvPr/>
        </p:nvCxnSpPr>
        <p:spPr bwMode="auto">
          <a:xfrm flipV="1">
            <a:off x="2376488" y="5432425"/>
            <a:ext cx="141287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3310" name="AutoShape 14"/>
          <p:cNvCxnSpPr>
            <a:cxnSpLocks noChangeAspect="1" noChangeShapeType="1"/>
            <a:stCxn id="183304" idx="0"/>
            <a:endCxn id="183302" idx="5"/>
          </p:cNvCxnSpPr>
          <p:nvPr/>
        </p:nvCxnSpPr>
        <p:spPr bwMode="auto">
          <a:xfrm flipH="1" flipV="1">
            <a:off x="3779838" y="5432425"/>
            <a:ext cx="215900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3311" name="Oval 15"/>
          <p:cNvSpPr>
            <a:spLocks noChangeAspect="1" noChangeArrowheads="1"/>
          </p:cNvSpPr>
          <p:nvPr/>
        </p:nvSpPr>
        <p:spPr bwMode="auto">
          <a:xfrm>
            <a:off x="1420813" y="5076825"/>
            <a:ext cx="684212" cy="3937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18</a:t>
            </a:r>
          </a:p>
        </p:txBody>
      </p:sp>
      <p:sp>
        <p:nvSpPr>
          <p:cNvPr id="183312" name="Rectangle 16"/>
          <p:cNvSpPr>
            <a:spLocks noChangeAspect="1" noChangeArrowheads="1"/>
          </p:cNvSpPr>
          <p:nvPr/>
        </p:nvSpPr>
        <p:spPr bwMode="auto">
          <a:xfrm>
            <a:off x="1471613" y="5654675"/>
            <a:ext cx="130175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13" name="Rectangle 17"/>
          <p:cNvSpPr>
            <a:spLocks noChangeAspect="1" noChangeArrowheads="1"/>
          </p:cNvSpPr>
          <p:nvPr/>
        </p:nvSpPr>
        <p:spPr bwMode="auto">
          <a:xfrm>
            <a:off x="1876425" y="5654675"/>
            <a:ext cx="130175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3314" name="AutoShape 18"/>
          <p:cNvCxnSpPr>
            <a:cxnSpLocks noChangeAspect="1" noChangeShapeType="1"/>
            <a:stCxn id="183305" idx="0"/>
            <a:endCxn id="183301" idx="3"/>
          </p:cNvCxnSpPr>
          <p:nvPr/>
        </p:nvCxnSpPr>
        <p:spPr bwMode="auto">
          <a:xfrm flipH="1" flipV="1">
            <a:off x="711200" y="5421313"/>
            <a:ext cx="1587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3315" name="AutoShape 19"/>
          <p:cNvCxnSpPr>
            <a:cxnSpLocks noChangeAspect="1" noChangeShapeType="1"/>
            <a:stCxn id="183312" idx="0"/>
            <a:endCxn id="183311" idx="3"/>
          </p:cNvCxnSpPr>
          <p:nvPr/>
        </p:nvCxnSpPr>
        <p:spPr bwMode="auto">
          <a:xfrm flipH="1" flipV="1">
            <a:off x="1520825" y="5421313"/>
            <a:ext cx="1587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3316" name="AutoShape 20"/>
          <p:cNvCxnSpPr>
            <a:cxnSpLocks noChangeAspect="1" noChangeShapeType="1"/>
            <a:stCxn id="183313" idx="0"/>
            <a:endCxn id="183311" idx="5"/>
          </p:cNvCxnSpPr>
          <p:nvPr/>
        </p:nvCxnSpPr>
        <p:spPr bwMode="auto">
          <a:xfrm flipV="1">
            <a:off x="1943100" y="5421313"/>
            <a:ext cx="6032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3317" name="AutoShape 21"/>
          <p:cNvCxnSpPr>
            <a:cxnSpLocks noChangeAspect="1" noChangeShapeType="1"/>
            <a:stCxn id="183306" idx="0"/>
            <a:endCxn id="183301" idx="5"/>
          </p:cNvCxnSpPr>
          <p:nvPr/>
        </p:nvCxnSpPr>
        <p:spPr bwMode="auto">
          <a:xfrm flipV="1">
            <a:off x="1131888" y="5421313"/>
            <a:ext cx="61912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3318" name="Rectangle 22"/>
          <p:cNvSpPr>
            <a:spLocks noChangeAspect="1" noChangeArrowheads="1"/>
          </p:cNvSpPr>
          <p:nvPr/>
        </p:nvSpPr>
        <p:spPr bwMode="auto">
          <a:xfrm>
            <a:off x="3092450" y="5654675"/>
            <a:ext cx="182563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3319" name="AutoShape 23"/>
          <p:cNvCxnSpPr>
            <a:cxnSpLocks noChangeShapeType="1"/>
            <a:stCxn id="183308" idx="0"/>
          </p:cNvCxnSpPr>
          <p:nvPr/>
        </p:nvCxnSpPr>
        <p:spPr bwMode="auto">
          <a:xfrm flipV="1">
            <a:off x="2781300" y="5476875"/>
            <a:ext cx="71438" cy="168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3320" name="AutoShape 24"/>
          <p:cNvCxnSpPr>
            <a:cxnSpLocks noChangeShapeType="1"/>
            <a:stCxn id="183318" idx="0"/>
            <a:endCxn id="183302" idx="4"/>
          </p:cNvCxnSpPr>
          <p:nvPr/>
        </p:nvCxnSpPr>
        <p:spPr bwMode="auto">
          <a:xfrm flipH="1" flipV="1">
            <a:off x="3149600" y="5489575"/>
            <a:ext cx="34925" cy="155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3321" name="AutoShape 25"/>
          <p:cNvCxnSpPr>
            <a:cxnSpLocks noChangeShapeType="1"/>
            <a:stCxn id="183311" idx="0"/>
            <a:endCxn id="183300" idx="4"/>
          </p:cNvCxnSpPr>
          <p:nvPr/>
        </p:nvCxnSpPr>
        <p:spPr bwMode="auto">
          <a:xfrm flipV="1">
            <a:off x="1763713" y="4686300"/>
            <a:ext cx="549275" cy="381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3322" name="AutoShape 26"/>
          <p:cNvCxnSpPr>
            <a:cxnSpLocks noChangeShapeType="1"/>
            <a:stCxn id="183301" idx="0"/>
            <a:endCxn id="183300" idx="3"/>
          </p:cNvCxnSpPr>
          <p:nvPr/>
        </p:nvCxnSpPr>
        <p:spPr bwMode="auto">
          <a:xfrm flipV="1">
            <a:off x="952500" y="4629150"/>
            <a:ext cx="942975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3323" name="Rectangle 27"/>
          <p:cNvSpPr>
            <a:spLocks noChangeAspect="1" noChangeArrowheads="1"/>
          </p:cNvSpPr>
          <p:nvPr/>
        </p:nvSpPr>
        <p:spPr bwMode="auto">
          <a:xfrm>
            <a:off x="3497263" y="5654675"/>
            <a:ext cx="180975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3324" name="AutoShape 28"/>
          <p:cNvCxnSpPr>
            <a:cxnSpLocks noChangeShapeType="1"/>
            <a:stCxn id="183323" idx="0"/>
          </p:cNvCxnSpPr>
          <p:nvPr/>
        </p:nvCxnSpPr>
        <p:spPr bwMode="auto">
          <a:xfrm flipH="1" flipV="1">
            <a:off x="3514725" y="5486400"/>
            <a:ext cx="73025" cy="158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3325" name="Text Box 29"/>
          <p:cNvSpPr txBox="1">
            <a:spLocks noChangeArrowheads="1"/>
          </p:cNvSpPr>
          <p:nvPr/>
        </p:nvSpPr>
        <p:spPr bwMode="auto">
          <a:xfrm>
            <a:off x="3200400" y="4732338"/>
            <a:ext cx="29686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183326" name="Text Box 30"/>
          <p:cNvSpPr txBox="1">
            <a:spLocks noChangeArrowheads="1"/>
          </p:cNvSpPr>
          <p:nvPr/>
        </p:nvSpPr>
        <p:spPr bwMode="auto">
          <a:xfrm>
            <a:off x="1654175" y="3978275"/>
            <a:ext cx="325438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latin typeface="Times New Roman" pitchFamily="18" charset="0"/>
              </a:rPr>
              <a:t>u</a:t>
            </a:r>
          </a:p>
        </p:txBody>
      </p:sp>
      <p:sp>
        <p:nvSpPr>
          <p:cNvPr id="183327" name="Text Box 31"/>
          <p:cNvSpPr txBox="1">
            <a:spLocks noChangeArrowheads="1"/>
          </p:cNvSpPr>
          <p:nvPr/>
        </p:nvSpPr>
        <p:spPr bwMode="auto">
          <a:xfrm>
            <a:off x="2181225" y="5703888"/>
            <a:ext cx="5143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83328" name="Text Box 32"/>
          <p:cNvSpPr txBox="1">
            <a:spLocks noChangeArrowheads="1"/>
          </p:cNvSpPr>
          <p:nvPr/>
        </p:nvSpPr>
        <p:spPr bwMode="auto">
          <a:xfrm>
            <a:off x="2574925" y="5703888"/>
            <a:ext cx="51276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83329" name="Text Box 33"/>
          <p:cNvSpPr txBox="1">
            <a:spLocks noChangeArrowheads="1"/>
          </p:cNvSpPr>
          <p:nvPr/>
        </p:nvSpPr>
        <p:spPr bwMode="auto">
          <a:xfrm>
            <a:off x="2967038" y="5703888"/>
            <a:ext cx="5143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83330" name="Text Box 34"/>
          <p:cNvSpPr txBox="1">
            <a:spLocks noChangeArrowheads="1"/>
          </p:cNvSpPr>
          <p:nvPr/>
        </p:nvSpPr>
        <p:spPr bwMode="auto">
          <a:xfrm>
            <a:off x="3360738" y="5703888"/>
            <a:ext cx="512762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 baseline="-25000">
                <a:latin typeface="Times New Roman" pitchFamily="18" charset="0"/>
              </a:rPr>
              <a:t>4</a:t>
            </a:r>
          </a:p>
        </p:txBody>
      </p:sp>
      <p:sp>
        <p:nvSpPr>
          <p:cNvPr id="183331" name="Text Box 35"/>
          <p:cNvSpPr txBox="1">
            <a:spLocks noChangeArrowheads="1"/>
          </p:cNvSpPr>
          <p:nvPr/>
        </p:nvSpPr>
        <p:spPr bwMode="auto">
          <a:xfrm>
            <a:off x="3752850" y="5703888"/>
            <a:ext cx="5143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 baseline="-25000">
                <a:latin typeface="Times New Roman" pitchFamily="18" charset="0"/>
              </a:rPr>
              <a:t>5</a:t>
            </a:r>
          </a:p>
        </p:txBody>
      </p:sp>
      <p:sp>
        <p:nvSpPr>
          <p:cNvPr id="183332" name="Oval 36"/>
          <p:cNvSpPr>
            <a:spLocks noChangeAspect="1" noChangeArrowheads="1"/>
          </p:cNvSpPr>
          <p:nvPr/>
        </p:nvSpPr>
        <p:spPr bwMode="auto">
          <a:xfrm>
            <a:off x="6096000" y="4267200"/>
            <a:ext cx="1600200" cy="3937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15 24  </a:t>
            </a:r>
            <a:r>
              <a:rPr lang="en-US" sz="1800">
                <a:solidFill>
                  <a:schemeClr val="tx2"/>
                </a:solidFill>
              </a:rPr>
              <a:t>32</a:t>
            </a:r>
          </a:p>
        </p:txBody>
      </p:sp>
      <p:sp>
        <p:nvSpPr>
          <p:cNvPr id="183333" name="Oval 37"/>
          <p:cNvSpPr>
            <a:spLocks noChangeAspect="1" noChangeArrowheads="1"/>
          </p:cNvSpPr>
          <p:nvPr/>
        </p:nvSpPr>
        <p:spPr bwMode="auto">
          <a:xfrm>
            <a:off x="4824413" y="5076825"/>
            <a:ext cx="684212" cy="3937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12</a:t>
            </a:r>
          </a:p>
        </p:txBody>
      </p:sp>
      <p:sp>
        <p:nvSpPr>
          <p:cNvPr id="183334" name="Oval 38"/>
          <p:cNvSpPr>
            <a:spLocks noChangeAspect="1" noChangeArrowheads="1"/>
          </p:cNvSpPr>
          <p:nvPr/>
        </p:nvSpPr>
        <p:spPr bwMode="auto">
          <a:xfrm>
            <a:off x="6553200" y="5076825"/>
            <a:ext cx="1066800" cy="3937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27  30</a:t>
            </a:r>
          </a:p>
        </p:txBody>
      </p:sp>
      <p:sp>
        <p:nvSpPr>
          <p:cNvPr id="183335" name="Rectangle 39"/>
          <p:cNvSpPr>
            <a:spLocks noChangeAspect="1" noChangeArrowheads="1"/>
          </p:cNvSpPr>
          <p:nvPr/>
        </p:nvSpPr>
        <p:spPr bwMode="auto">
          <a:xfrm>
            <a:off x="6499225" y="5638800"/>
            <a:ext cx="182563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36" name="Rectangle 40"/>
          <p:cNvSpPr>
            <a:spLocks noChangeAspect="1" noChangeArrowheads="1"/>
          </p:cNvSpPr>
          <p:nvPr/>
        </p:nvSpPr>
        <p:spPr bwMode="auto">
          <a:xfrm>
            <a:off x="8424863" y="5638800"/>
            <a:ext cx="185737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37" name="Rectangle 41"/>
          <p:cNvSpPr>
            <a:spLocks noChangeAspect="1" noChangeArrowheads="1"/>
          </p:cNvSpPr>
          <p:nvPr/>
        </p:nvSpPr>
        <p:spPr bwMode="auto">
          <a:xfrm>
            <a:off x="4876800" y="5638800"/>
            <a:ext cx="128588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38" name="Rectangle 42"/>
          <p:cNvSpPr>
            <a:spLocks noChangeAspect="1" noChangeArrowheads="1"/>
          </p:cNvSpPr>
          <p:nvPr/>
        </p:nvSpPr>
        <p:spPr bwMode="auto">
          <a:xfrm>
            <a:off x="5281613" y="5638800"/>
            <a:ext cx="130175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3339" name="AutoShape 43"/>
          <p:cNvCxnSpPr>
            <a:cxnSpLocks noChangeAspect="1" noChangeShapeType="1"/>
            <a:stCxn id="183332" idx="5"/>
            <a:endCxn id="183364" idx="0"/>
          </p:cNvCxnSpPr>
          <p:nvPr/>
        </p:nvCxnSpPr>
        <p:spPr bwMode="auto">
          <a:xfrm>
            <a:off x="7461250" y="4613275"/>
            <a:ext cx="730250" cy="4445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83340" name="Rectangle 44"/>
          <p:cNvSpPr>
            <a:spLocks noChangeAspect="1" noChangeArrowheads="1"/>
          </p:cNvSpPr>
          <p:nvPr/>
        </p:nvSpPr>
        <p:spPr bwMode="auto">
          <a:xfrm>
            <a:off x="6904038" y="5638800"/>
            <a:ext cx="182562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3341" name="AutoShape 45"/>
          <p:cNvCxnSpPr>
            <a:cxnSpLocks noChangeAspect="1" noChangeShapeType="1"/>
            <a:stCxn id="183335" idx="0"/>
            <a:endCxn id="183334" idx="3"/>
          </p:cNvCxnSpPr>
          <p:nvPr/>
        </p:nvCxnSpPr>
        <p:spPr bwMode="auto">
          <a:xfrm flipV="1">
            <a:off x="6591300" y="5432425"/>
            <a:ext cx="117475" cy="196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3342" name="AutoShape 46"/>
          <p:cNvCxnSpPr>
            <a:cxnSpLocks noChangeAspect="1" noChangeShapeType="1"/>
            <a:stCxn id="183364" idx="5"/>
            <a:endCxn id="183336" idx="0"/>
          </p:cNvCxnSpPr>
          <p:nvPr/>
        </p:nvCxnSpPr>
        <p:spPr bwMode="auto">
          <a:xfrm>
            <a:off x="8432800" y="5432425"/>
            <a:ext cx="85725" cy="196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3343" name="Oval 47"/>
          <p:cNvSpPr>
            <a:spLocks noChangeAspect="1" noChangeArrowheads="1"/>
          </p:cNvSpPr>
          <p:nvPr/>
        </p:nvSpPr>
        <p:spPr bwMode="auto">
          <a:xfrm>
            <a:off x="5635625" y="5076825"/>
            <a:ext cx="684213" cy="3937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18</a:t>
            </a:r>
          </a:p>
        </p:txBody>
      </p:sp>
      <p:sp>
        <p:nvSpPr>
          <p:cNvPr id="183344" name="Rectangle 48"/>
          <p:cNvSpPr>
            <a:spLocks noChangeAspect="1" noChangeArrowheads="1"/>
          </p:cNvSpPr>
          <p:nvPr/>
        </p:nvSpPr>
        <p:spPr bwMode="auto">
          <a:xfrm>
            <a:off x="5686425" y="5638800"/>
            <a:ext cx="130175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45" name="Rectangle 49"/>
          <p:cNvSpPr>
            <a:spLocks noChangeAspect="1" noChangeArrowheads="1"/>
          </p:cNvSpPr>
          <p:nvPr/>
        </p:nvSpPr>
        <p:spPr bwMode="auto">
          <a:xfrm>
            <a:off x="6091238" y="5638800"/>
            <a:ext cx="130175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3346" name="AutoShape 50"/>
          <p:cNvCxnSpPr>
            <a:cxnSpLocks noChangeAspect="1" noChangeShapeType="1"/>
            <a:stCxn id="183337" idx="0"/>
            <a:endCxn id="183333" idx="3"/>
          </p:cNvCxnSpPr>
          <p:nvPr/>
        </p:nvCxnSpPr>
        <p:spPr bwMode="auto">
          <a:xfrm flipH="1" flipV="1">
            <a:off x="4924425" y="5422900"/>
            <a:ext cx="17463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3347" name="AutoShape 51"/>
          <p:cNvCxnSpPr>
            <a:cxnSpLocks noChangeAspect="1" noChangeShapeType="1"/>
            <a:stCxn id="183344" idx="0"/>
            <a:endCxn id="183343" idx="3"/>
          </p:cNvCxnSpPr>
          <p:nvPr/>
        </p:nvCxnSpPr>
        <p:spPr bwMode="auto">
          <a:xfrm flipH="1" flipV="1">
            <a:off x="5735638" y="5422900"/>
            <a:ext cx="15875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3348" name="AutoShape 52"/>
          <p:cNvCxnSpPr>
            <a:cxnSpLocks noChangeAspect="1" noChangeShapeType="1"/>
            <a:stCxn id="183345" idx="0"/>
            <a:endCxn id="183343" idx="5"/>
          </p:cNvCxnSpPr>
          <p:nvPr/>
        </p:nvCxnSpPr>
        <p:spPr bwMode="auto">
          <a:xfrm flipV="1">
            <a:off x="6156325" y="5422900"/>
            <a:ext cx="63500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3349" name="AutoShape 53"/>
          <p:cNvCxnSpPr>
            <a:cxnSpLocks noChangeAspect="1" noChangeShapeType="1"/>
            <a:stCxn id="183338" idx="0"/>
            <a:endCxn id="183333" idx="5"/>
          </p:cNvCxnSpPr>
          <p:nvPr/>
        </p:nvCxnSpPr>
        <p:spPr bwMode="auto">
          <a:xfrm flipV="1">
            <a:off x="5346700" y="5422900"/>
            <a:ext cx="61913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3350" name="Rectangle 54"/>
          <p:cNvSpPr>
            <a:spLocks noChangeAspect="1" noChangeArrowheads="1"/>
          </p:cNvSpPr>
          <p:nvPr/>
        </p:nvSpPr>
        <p:spPr bwMode="auto">
          <a:xfrm>
            <a:off x="7307263" y="5638800"/>
            <a:ext cx="182562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3351" name="AutoShape 55"/>
          <p:cNvCxnSpPr>
            <a:cxnSpLocks noChangeShapeType="1"/>
            <a:stCxn id="183340" idx="0"/>
          </p:cNvCxnSpPr>
          <p:nvPr/>
        </p:nvCxnSpPr>
        <p:spPr bwMode="auto">
          <a:xfrm flipV="1">
            <a:off x="6996113" y="5461000"/>
            <a:ext cx="71437" cy="168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3352" name="AutoShape 56"/>
          <p:cNvCxnSpPr>
            <a:cxnSpLocks noChangeShapeType="1"/>
            <a:stCxn id="183350" idx="0"/>
            <a:endCxn id="183334" idx="5"/>
          </p:cNvCxnSpPr>
          <p:nvPr/>
        </p:nvCxnSpPr>
        <p:spPr bwMode="auto">
          <a:xfrm flipV="1">
            <a:off x="7399338" y="5432425"/>
            <a:ext cx="65087" cy="196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3353" name="AutoShape 57"/>
          <p:cNvCxnSpPr>
            <a:cxnSpLocks noChangeShapeType="1"/>
            <a:stCxn id="183343" idx="0"/>
          </p:cNvCxnSpPr>
          <p:nvPr/>
        </p:nvCxnSpPr>
        <p:spPr bwMode="auto">
          <a:xfrm flipV="1">
            <a:off x="5978525" y="4670425"/>
            <a:ext cx="746125" cy="396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3354" name="AutoShape 58"/>
          <p:cNvCxnSpPr>
            <a:cxnSpLocks noChangeShapeType="1"/>
            <a:stCxn id="183333" idx="0"/>
            <a:endCxn id="183332" idx="3"/>
          </p:cNvCxnSpPr>
          <p:nvPr/>
        </p:nvCxnSpPr>
        <p:spPr bwMode="auto">
          <a:xfrm flipV="1">
            <a:off x="5167313" y="4613275"/>
            <a:ext cx="1163637" cy="454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3355" name="Rectangle 59"/>
          <p:cNvSpPr>
            <a:spLocks noChangeAspect="1" noChangeArrowheads="1"/>
          </p:cNvSpPr>
          <p:nvPr/>
        </p:nvSpPr>
        <p:spPr bwMode="auto">
          <a:xfrm>
            <a:off x="7764463" y="5638800"/>
            <a:ext cx="180975" cy="1301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3356" name="AutoShape 60"/>
          <p:cNvCxnSpPr>
            <a:cxnSpLocks noChangeShapeType="1"/>
            <a:stCxn id="183355" idx="0"/>
            <a:endCxn id="183364" idx="3"/>
          </p:cNvCxnSpPr>
          <p:nvPr/>
        </p:nvCxnSpPr>
        <p:spPr bwMode="auto">
          <a:xfrm flipV="1">
            <a:off x="7854950" y="5432425"/>
            <a:ext cx="93663" cy="196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3357" name="Text Box 61"/>
          <p:cNvSpPr txBox="1">
            <a:spLocks noChangeArrowheads="1"/>
          </p:cNvSpPr>
          <p:nvPr/>
        </p:nvSpPr>
        <p:spPr bwMode="auto">
          <a:xfrm>
            <a:off x="7235825" y="4732338"/>
            <a:ext cx="350838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v</a:t>
            </a:r>
            <a:r>
              <a:rPr lang="en-US" sz="2000" i="1">
                <a:solidFill>
                  <a:schemeClr val="tx2"/>
                </a:solidFill>
                <a:latin typeface="Times New Roman" pitchFamily="18" charset="0"/>
              </a:rPr>
              <a:t>'</a:t>
            </a:r>
          </a:p>
        </p:txBody>
      </p:sp>
      <p:sp>
        <p:nvSpPr>
          <p:cNvPr id="183358" name="Text Box 62"/>
          <p:cNvSpPr txBox="1">
            <a:spLocks noChangeArrowheads="1"/>
          </p:cNvSpPr>
          <p:nvPr/>
        </p:nvSpPr>
        <p:spPr bwMode="auto">
          <a:xfrm>
            <a:off x="5999163" y="3962400"/>
            <a:ext cx="325437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latin typeface="Times New Roman" pitchFamily="18" charset="0"/>
              </a:rPr>
              <a:t>u</a:t>
            </a:r>
          </a:p>
        </p:txBody>
      </p:sp>
      <p:sp>
        <p:nvSpPr>
          <p:cNvPr id="183359" name="Text Box 63"/>
          <p:cNvSpPr txBox="1">
            <a:spLocks noChangeArrowheads="1"/>
          </p:cNvSpPr>
          <p:nvPr/>
        </p:nvSpPr>
        <p:spPr bwMode="auto">
          <a:xfrm>
            <a:off x="6396038" y="5688013"/>
            <a:ext cx="5143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83360" name="Text Box 64"/>
          <p:cNvSpPr txBox="1">
            <a:spLocks noChangeArrowheads="1"/>
          </p:cNvSpPr>
          <p:nvPr/>
        </p:nvSpPr>
        <p:spPr bwMode="auto">
          <a:xfrm>
            <a:off x="6789738" y="5688013"/>
            <a:ext cx="512762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83361" name="Text Box 65"/>
          <p:cNvSpPr txBox="1">
            <a:spLocks noChangeArrowheads="1"/>
          </p:cNvSpPr>
          <p:nvPr/>
        </p:nvSpPr>
        <p:spPr bwMode="auto">
          <a:xfrm>
            <a:off x="7181850" y="5688013"/>
            <a:ext cx="5143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83362" name="Text Box 66"/>
          <p:cNvSpPr txBox="1">
            <a:spLocks noChangeArrowheads="1"/>
          </p:cNvSpPr>
          <p:nvPr/>
        </p:nvSpPr>
        <p:spPr bwMode="auto">
          <a:xfrm>
            <a:off x="7627938" y="5688013"/>
            <a:ext cx="512762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 baseline="-25000">
                <a:latin typeface="Times New Roman" pitchFamily="18" charset="0"/>
              </a:rPr>
              <a:t>4</a:t>
            </a:r>
          </a:p>
        </p:txBody>
      </p:sp>
      <p:sp>
        <p:nvSpPr>
          <p:cNvPr id="183363" name="Text Box 67"/>
          <p:cNvSpPr txBox="1">
            <a:spLocks noChangeArrowheads="1"/>
          </p:cNvSpPr>
          <p:nvPr/>
        </p:nvSpPr>
        <p:spPr bwMode="auto">
          <a:xfrm>
            <a:off x="8248650" y="5688013"/>
            <a:ext cx="5143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 baseline="-25000">
                <a:latin typeface="Times New Roman" pitchFamily="18" charset="0"/>
              </a:rPr>
              <a:t>5</a:t>
            </a:r>
          </a:p>
        </p:txBody>
      </p:sp>
      <p:sp>
        <p:nvSpPr>
          <p:cNvPr id="183364" name="Oval 68"/>
          <p:cNvSpPr>
            <a:spLocks noChangeAspect="1" noChangeArrowheads="1"/>
          </p:cNvSpPr>
          <p:nvPr/>
        </p:nvSpPr>
        <p:spPr bwMode="auto">
          <a:xfrm>
            <a:off x="7848600" y="5076825"/>
            <a:ext cx="684213" cy="3937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35</a:t>
            </a:r>
          </a:p>
        </p:txBody>
      </p:sp>
      <p:cxnSp>
        <p:nvCxnSpPr>
          <p:cNvPr id="183365" name="AutoShape 69"/>
          <p:cNvCxnSpPr>
            <a:cxnSpLocks noChangeAspect="1" noChangeShapeType="1"/>
            <a:endCxn id="183334" idx="0"/>
          </p:cNvCxnSpPr>
          <p:nvPr/>
        </p:nvCxnSpPr>
        <p:spPr bwMode="auto">
          <a:xfrm>
            <a:off x="6886575" y="4651375"/>
            <a:ext cx="200025" cy="4064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83366" name="Text Box 70"/>
          <p:cNvSpPr txBox="1">
            <a:spLocks noChangeArrowheads="1"/>
          </p:cNvSpPr>
          <p:nvPr/>
        </p:nvSpPr>
        <p:spPr bwMode="auto">
          <a:xfrm>
            <a:off x="8151813" y="4732338"/>
            <a:ext cx="4826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v</a:t>
            </a:r>
            <a:r>
              <a:rPr lang="en-US" sz="2000" i="1">
                <a:solidFill>
                  <a:schemeClr val="tx2"/>
                </a:solidFill>
                <a:latin typeface="Times New Roman" pitchFamily="18" charset="0"/>
              </a:rPr>
              <a:t>"</a:t>
            </a:r>
          </a:p>
        </p:txBody>
      </p:sp>
      <p:sp>
        <p:nvSpPr>
          <p:cNvPr id="183367" name="AutoShape 71"/>
          <p:cNvSpPr>
            <a:spLocks noChangeArrowheads="1"/>
          </p:cNvSpPr>
          <p:nvPr/>
        </p:nvSpPr>
        <p:spPr bwMode="auto">
          <a:xfrm>
            <a:off x="4114800" y="4495800"/>
            <a:ext cx="633413" cy="314325"/>
          </a:xfrm>
          <a:prstGeom prst="rightArrow">
            <a:avLst>
              <a:gd name="adj1" fmla="val 50000"/>
              <a:gd name="adj2" fmla="val 50379"/>
            </a:avLst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E8142-67BB-4BD8-88E7-EBC10C09B15F}" type="slidenum">
              <a:rPr lang="en-US"/>
              <a:pPr/>
              <a:t>28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Insertion</a:t>
            </a:r>
          </a:p>
        </p:txBody>
      </p:sp>
      <p:sp>
        <p:nvSpPr>
          <p:cNvPr id="1843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71525" y="1752600"/>
            <a:ext cx="44958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Algorithm</a:t>
            </a:r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insertItem</a:t>
            </a:r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k</a:t>
            </a:r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o</a:t>
            </a:r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)</a:t>
            </a:r>
            <a:br>
              <a:rPr lang="en-US" sz="2000">
                <a:solidFill>
                  <a:schemeClr val="tx2"/>
                </a:solidFill>
                <a:latin typeface="Times New Roman" pitchFamily="18" charset="0"/>
              </a:rPr>
            </a:br>
            <a:endParaRPr lang="en-US" sz="200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1.	We search for key </a:t>
            </a:r>
            <a:r>
              <a:rPr lang="en-US" sz="2000" b="1" i="1">
                <a:latin typeface="Times New Roman" pitchFamily="18" charset="0"/>
              </a:rPr>
              <a:t>k</a:t>
            </a:r>
            <a:r>
              <a:rPr lang="en-US" sz="2000">
                <a:latin typeface="Times New Roman" pitchFamily="18" charset="0"/>
              </a:rPr>
              <a:t> to locate the insertion node </a:t>
            </a:r>
            <a:r>
              <a:rPr lang="en-US" sz="2000" b="1" i="1">
                <a:latin typeface="Times New Roman" pitchFamily="18" charset="0"/>
              </a:rPr>
              <a:t>v</a:t>
            </a:r>
            <a:br>
              <a:rPr lang="en-US" sz="2000" b="1" i="1">
                <a:latin typeface="Times New Roman" pitchFamily="18" charset="0"/>
              </a:rPr>
            </a:br>
            <a:endParaRPr lang="en-US" sz="20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2.	We add the new item (</a:t>
            </a:r>
            <a:r>
              <a:rPr lang="en-US" sz="2000" b="1" i="1">
                <a:latin typeface="Times New Roman" pitchFamily="18" charset="0"/>
              </a:rPr>
              <a:t>k</a:t>
            </a:r>
            <a:r>
              <a:rPr lang="en-US" sz="2000">
                <a:latin typeface="Times New Roman" pitchFamily="18" charset="0"/>
              </a:rPr>
              <a:t>, </a:t>
            </a:r>
            <a:r>
              <a:rPr lang="en-US" sz="2000" b="1" i="1">
                <a:latin typeface="Times New Roman" pitchFamily="18" charset="0"/>
              </a:rPr>
              <a:t>o</a:t>
            </a:r>
            <a:r>
              <a:rPr lang="en-US" sz="2000">
                <a:latin typeface="Times New Roman" pitchFamily="18" charset="0"/>
              </a:rPr>
              <a:t>) at node </a:t>
            </a:r>
            <a:r>
              <a:rPr lang="en-US" sz="2000" b="1" i="1">
                <a:latin typeface="Times New Roman" pitchFamily="18" charset="0"/>
              </a:rPr>
              <a:t>v</a:t>
            </a:r>
            <a:br>
              <a:rPr lang="en-US" sz="2000" b="1" i="1">
                <a:latin typeface="Times New Roman" pitchFamily="18" charset="0"/>
              </a:rPr>
            </a:br>
            <a:endParaRPr lang="en-US" sz="2000" b="1" i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3. 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while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 b="1" i="1">
                <a:latin typeface="Times New Roman" pitchFamily="18" charset="0"/>
              </a:rPr>
              <a:t>overflow</a:t>
            </a:r>
            <a:r>
              <a:rPr lang="en-US" sz="2000">
                <a:latin typeface="Times New Roman" pitchFamily="18" charset="0"/>
              </a:rPr>
              <a:t>(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>
                <a:latin typeface="Times New Roman" pitchFamily="18" charset="0"/>
              </a:rPr>
              <a:t>)</a:t>
            </a:r>
          </a:p>
          <a:p>
            <a:pPr lvl="1">
              <a:buFont typeface="Wingdings" pitchFamily="2" charset="2"/>
              <a:buNone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if </a:t>
            </a:r>
            <a:r>
              <a:rPr lang="en-US" sz="2000" b="1" i="1">
                <a:latin typeface="Times New Roman" pitchFamily="18" charset="0"/>
              </a:rPr>
              <a:t>isRoot</a:t>
            </a:r>
            <a:r>
              <a:rPr lang="en-US" sz="2000">
                <a:latin typeface="Times New Roman" pitchFamily="18" charset="0"/>
              </a:rPr>
              <a:t>(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>
                <a:latin typeface="Times New Roman" pitchFamily="18" charset="0"/>
              </a:rPr>
              <a:t>)</a:t>
            </a:r>
          </a:p>
          <a:p>
            <a:pPr lvl="1"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	 create a new empty root above </a:t>
            </a:r>
            <a:r>
              <a:rPr lang="en-US" sz="2000" b="1" i="1">
                <a:latin typeface="Times New Roman" pitchFamily="18" charset="0"/>
              </a:rPr>
              <a:t>v</a:t>
            </a:r>
            <a:endParaRPr lang="en-US" sz="2000">
              <a:latin typeface="Times New Roman" pitchFamily="18" charset="0"/>
            </a:endParaRPr>
          </a:p>
          <a:p>
            <a:pPr lvl="1">
              <a:buFont typeface="Wingdings" pitchFamily="2" charset="2"/>
              <a:buNone/>
            </a:pPr>
            <a:r>
              <a:rPr lang="en-US" sz="2000" b="1" i="1">
                <a:latin typeface="Times New Roman" pitchFamily="18" charset="0"/>
              </a:rPr>
              <a:t>v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sz="2000" b="1" i="1">
                <a:latin typeface="Times New Roman" pitchFamily="18" charset="0"/>
              </a:rPr>
              <a:t> split</a:t>
            </a:r>
            <a:r>
              <a:rPr lang="en-US" sz="2000">
                <a:latin typeface="Times New Roman" pitchFamily="18" charset="0"/>
              </a:rPr>
              <a:t>(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>
                <a:latin typeface="Times New Roman" pitchFamily="18" charset="0"/>
              </a:rPr>
              <a:t>)</a:t>
            </a:r>
          </a:p>
        </p:txBody>
      </p:sp>
      <p:sp>
        <p:nvSpPr>
          <p:cNvPr id="18432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5410200" y="1752600"/>
            <a:ext cx="33528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Let </a:t>
            </a:r>
            <a:r>
              <a:rPr lang="en-US" sz="2000" b="1" i="1">
                <a:latin typeface="Times New Roman" pitchFamily="18" charset="0"/>
              </a:rPr>
              <a:t>T</a:t>
            </a:r>
            <a:r>
              <a:rPr lang="en-US" sz="2000"/>
              <a:t> be a (2,4) tree with </a:t>
            </a:r>
            <a:r>
              <a:rPr lang="en-US" sz="2000" b="1" i="1">
                <a:latin typeface="Times New Roman" pitchFamily="18" charset="0"/>
              </a:rPr>
              <a:t>n</a:t>
            </a:r>
            <a:r>
              <a:rPr lang="en-US" sz="2000"/>
              <a:t> items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Tree </a:t>
            </a:r>
            <a:r>
              <a:rPr lang="en-US" sz="1800" b="1" i="1">
                <a:latin typeface="Times New Roman" pitchFamily="18" charset="0"/>
              </a:rPr>
              <a:t>T</a:t>
            </a:r>
            <a:r>
              <a:rPr lang="en-US" sz="1800"/>
              <a:t> has</a:t>
            </a:r>
            <a:r>
              <a:rPr lang="en-US" sz="1800" b="1" i="1">
                <a:latin typeface="Times New Roman" pitchFamily="18" charset="0"/>
              </a:rPr>
              <a:t> O</a:t>
            </a:r>
            <a:r>
              <a:rPr lang="en-US" sz="1800">
                <a:latin typeface="Times New Roman" pitchFamily="18" charset="0"/>
              </a:rPr>
              <a:t>(log </a:t>
            </a:r>
            <a:r>
              <a:rPr lang="en-US" sz="1800" b="1" i="1">
                <a:latin typeface="Times New Roman" pitchFamily="18" charset="0"/>
              </a:rPr>
              <a:t>n</a:t>
            </a:r>
            <a:r>
              <a:rPr lang="en-US" sz="1800">
                <a:latin typeface="Times New Roman" pitchFamily="18" charset="0"/>
              </a:rPr>
              <a:t>) </a:t>
            </a:r>
            <a:r>
              <a:rPr lang="en-US" sz="1800"/>
              <a:t>height</a:t>
            </a:r>
            <a:r>
              <a:rPr lang="en-US" sz="1800" b="1" i="1">
                <a:latin typeface="Times New Roman" pitchFamily="18" charset="0"/>
              </a:rPr>
              <a:t> </a:t>
            </a:r>
            <a:endParaRPr lang="en-US" sz="1800"/>
          </a:p>
          <a:p>
            <a:pPr lvl="1">
              <a:lnSpc>
                <a:spcPct val="90000"/>
              </a:lnSpc>
            </a:pPr>
            <a:r>
              <a:rPr lang="en-US" sz="1800"/>
              <a:t>Step 1 takes </a:t>
            </a:r>
            <a:r>
              <a:rPr lang="en-US" sz="1800" b="1" i="1">
                <a:latin typeface="Times New Roman" pitchFamily="18" charset="0"/>
              </a:rPr>
              <a:t>O</a:t>
            </a:r>
            <a:r>
              <a:rPr lang="en-US" sz="1800">
                <a:latin typeface="Times New Roman" pitchFamily="18" charset="0"/>
              </a:rPr>
              <a:t>(log </a:t>
            </a:r>
            <a:r>
              <a:rPr lang="en-US" sz="1800" b="1" i="1">
                <a:latin typeface="Times New Roman" pitchFamily="18" charset="0"/>
              </a:rPr>
              <a:t>n</a:t>
            </a:r>
            <a:r>
              <a:rPr lang="en-US" sz="1800">
                <a:latin typeface="Times New Roman" pitchFamily="18" charset="0"/>
              </a:rPr>
              <a:t>)</a:t>
            </a:r>
            <a:r>
              <a:rPr lang="en-US" sz="1800"/>
              <a:t> time because we visit </a:t>
            </a:r>
            <a:r>
              <a:rPr lang="en-US" sz="1800" b="1" i="1">
                <a:latin typeface="Times New Roman" pitchFamily="18" charset="0"/>
              </a:rPr>
              <a:t>O</a:t>
            </a:r>
            <a:r>
              <a:rPr lang="en-US" sz="1800">
                <a:latin typeface="Times New Roman" pitchFamily="18" charset="0"/>
              </a:rPr>
              <a:t>(log </a:t>
            </a:r>
            <a:r>
              <a:rPr lang="en-US" sz="1800" b="1" i="1">
                <a:latin typeface="Times New Roman" pitchFamily="18" charset="0"/>
              </a:rPr>
              <a:t>n</a:t>
            </a:r>
            <a:r>
              <a:rPr lang="en-US" sz="1800">
                <a:latin typeface="Times New Roman" pitchFamily="18" charset="0"/>
              </a:rPr>
              <a:t>)</a:t>
            </a:r>
            <a:r>
              <a:rPr lang="en-US" sz="1800"/>
              <a:t> nodes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Step 2 takes </a:t>
            </a:r>
            <a:r>
              <a:rPr lang="en-US" sz="1800" b="1" i="1">
                <a:latin typeface="Times New Roman" pitchFamily="18" charset="0"/>
              </a:rPr>
              <a:t>O</a:t>
            </a:r>
            <a:r>
              <a:rPr lang="en-US" sz="1800">
                <a:latin typeface="Times New Roman" pitchFamily="18" charset="0"/>
              </a:rPr>
              <a:t>(1)</a:t>
            </a:r>
            <a:r>
              <a:rPr lang="en-US" sz="1800"/>
              <a:t> time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Step 3 takes </a:t>
            </a:r>
            <a:r>
              <a:rPr lang="en-US" sz="1800" b="1" i="1">
                <a:latin typeface="Times New Roman" pitchFamily="18" charset="0"/>
              </a:rPr>
              <a:t>O</a:t>
            </a:r>
            <a:r>
              <a:rPr lang="en-US" sz="1800">
                <a:latin typeface="Times New Roman" pitchFamily="18" charset="0"/>
              </a:rPr>
              <a:t>(log </a:t>
            </a:r>
            <a:r>
              <a:rPr lang="en-US" sz="1800" b="1" i="1">
                <a:latin typeface="Times New Roman" pitchFamily="18" charset="0"/>
              </a:rPr>
              <a:t>n</a:t>
            </a:r>
            <a:r>
              <a:rPr lang="en-US" sz="1800">
                <a:latin typeface="Times New Roman" pitchFamily="18" charset="0"/>
              </a:rPr>
              <a:t>)</a:t>
            </a:r>
            <a:r>
              <a:rPr lang="en-US" sz="1800"/>
              <a:t> time because each split takes </a:t>
            </a:r>
            <a:r>
              <a:rPr lang="en-US" sz="1800" b="1" i="1">
                <a:latin typeface="Times New Roman" pitchFamily="18" charset="0"/>
              </a:rPr>
              <a:t>O</a:t>
            </a:r>
            <a:r>
              <a:rPr lang="en-US" sz="1800">
                <a:latin typeface="Times New Roman" pitchFamily="18" charset="0"/>
              </a:rPr>
              <a:t>(1)</a:t>
            </a:r>
            <a:r>
              <a:rPr lang="en-US" sz="1800"/>
              <a:t> time and we perform </a:t>
            </a:r>
            <a:r>
              <a:rPr lang="en-US" sz="1800" b="1" i="1">
                <a:latin typeface="Times New Roman" pitchFamily="18" charset="0"/>
              </a:rPr>
              <a:t>O</a:t>
            </a:r>
            <a:r>
              <a:rPr lang="en-US" sz="1800">
                <a:latin typeface="Times New Roman" pitchFamily="18" charset="0"/>
              </a:rPr>
              <a:t>(log </a:t>
            </a:r>
            <a:r>
              <a:rPr lang="en-US" sz="1800" b="1" i="1">
                <a:latin typeface="Times New Roman" pitchFamily="18" charset="0"/>
              </a:rPr>
              <a:t>n</a:t>
            </a:r>
            <a:r>
              <a:rPr lang="en-US" sz="1800">
                <a:latin typeface="Times New Roman" pitchFamily="18" charset="0"/>
              </a:rPr>
              <a:t>) </a:t>
            </a:r>
            <a:r>
              <a:rPr lang="en-US" sz="1800"/>
              <a:t>splits</a:t>
            </a:r>
          </a:p>
          <a:p>
            <a:pPr>
              <a:lnSpc>
                <a:spcPct val="90000"/>
              </a:lnSpc>
            </a:pPr>
            <a:r>
              <a:rPr lang="en-US" sz="2000"/>
              <a:t>Thus, an insertion in a (2,4) tree takes </a:t>
            </a:r>
            <a:r>
              <a:rPr lang="en-US" sz="2000" b="1" i="1">
                <a:latin typeface="Times New Roman" pitchFamily="18" charset="0"/>
              </a:rPr>
              <a:t>O</a:t>
            </a:r>
            <a:r>
              <a:rPr lang="en-US" sz="2000">
                <a:latin typeface="Times New Roman" pitchFamily="18" charset="0"/>
              </a:rPr>
              <a:t>(log </a:t>
            </a:r>
            <a:r>
              <a:rPr lang="en-US" sz="2000" b="1" i="1">
                <a:latin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</a:rPr>
              <a:t>)</a:t>
            </a:r>
            <a:r>
              <a:rPr lang="en-US" sz="2000"/>
              <a:t> time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94672-328C-4C8D-8BDF-990A06B1DFF8}" type="slidenum">
              <a:rPr lang="en-US"/>
              <a:pPr/>
              <a:t>29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Deletion</a:t>
            </a:r>
          </a:p>
        </p:txBody>
      </p:sp>
      <p:sp>
        <p:nvSpPr>
          <p:cNvPr id="185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66875"/>
            <a:ext cx="7772400" cy="1752600"/>
          </a:xfrm>
        </p:spPr>
        <p:txBody>
          <a:bodyPr/>
          <a:lstStyle/>
          <a:p>
            <a:r>
              <a:rPr lang="en-US" sz="1800"/>
              <a:t>We reduce deletion of an item to the case where the item is at the node with leaf children</a:t>
            </a:r>
          </a:p>
          <a:p>
            <a:r>
              <a:rPr lang="en-US" sz="1800"/>
              <a:t>Otherwise, we replace the item with its inorder successor (or, equivalently, with its inorder predecessor) and delete the latter item</a:t>
            </a:r>
          </a:p>
          <a:p>
            <a:r>
              <a:rPr lang="en-US" sz="1800"/>
              <a:t>Example: to delete key 24, we replace it with 27 (inorder successor)</a:t>
            </a:r>
          </a:p>
        </p:txBody>
      </p:sp>
      <p:grpSp>
        <p:nvGrpSpPr>
          <p:cNvPr id="185348" name="Group 4"/>
          <p:cNvGrpSpPr>
            <a:grpSpLocks/>
          </p:cNvGrpSpPr>
          <p:nvPr/>
        </p:nvGrpSpPr>
        <p:grpSpPr bwMode="auto">
          <a:xfrm>
            <a:off x="1843088" y="3352800"/>
            <a:ext cx="5943600" cy="1173163"/>
            <a:chOff x="1200" y="2112"/>
            <a:chExt cx="3744" cy="739"/>
          </a:xfrm>
        </p:grpSpPr>
        <p:sp>
          <p:nvSpPr>
            <p:cNvPr id="185349" name="Oval 5"/>
            <p:cNvSpPr>
              <a:spLocks noChangeAspect="1" noChangeArrowheads="1"/>
            </p:cNvSpPr>
            <p:nvPr/>
          </p:nvSpPr>
          <p:spPr bwMode="auto">
            <a:xfrm>
              <a:off x="3875" y="2433"/>
              <a:ext cx="1069" cy="18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/>
                <a:t>27   32   35</a:t>
              </a:r>
            </a:p>
          </p:txBody>
        </p:sp>
        <p:cxnSp>
          <p:nvCxnSpPr>
            <p:cNvPr id="185350" name="AutoShape 6"/>
            <p:cNvCxnSpPr>
              <a:cxnSpLocks noChangeAspect="1" noChangeShapeType="1"/>
              <a:stCxn id="185379" idx="0"/>
              <a:endCxn id="185349" idx="5"/>
            </p:cNvCxnSpPr>
            <p:nvPr/>
          </p:nvCxnSpPr>
          <p:spPr bwMode="auto">
            <a:xfrm flipH="1" flipV="1">
              <a:off x="4787" y="2593"/>
              <a:ext cx="61" cy="15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5351" name="Oval 7"/>
            <p:cNvSpPr>
              <a:spLocks noChangeAspect="1" noChangeArrowheads="1"/>
            </p:cNvSpPr>
            <p:nvPr/>
          </p:nvSpPr>
          <p:spPr bwMode="auto">
            <a:xfrm>
              <a:off x="2383" y="2112"/>
              <a:ext cx="1147" cy="179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/>
                <a:t>10   15   </a:t>
              </a:r>
              <a:r>
                <a:rPr lang="en-US" sz="1600">
                  <a:solidFill>
                    <a:schemeClr val="tx2"/>
                  </a:solidFill>
                </a:rPr>
                <a:t>24</a:t>
              </a:r>
            </a:p>
          </p:txBody>
        </p:sp>
        <p:sp>
          <p:nvSpPr>
            <p:cNvPr id="185352" name="Oval 8"/>
            <p:cNvSpPr>
              <a:spLocks noChangeAspect="1" noChangeArrowheads="1"/>
            </p:cNvSpPr>
            <p:nvPr/>
          </p:nvSpPr>
          <p:spPr bwMode="auto">
            <a:xfrm>
              <a:off x="1259" y="2433"/>
              <a:ext cx="753" cy="18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/>
                <a:t>2   8</a:t>
              </a:r>
            </a:p>
          </p:txBody>
        </p:sp>
        <p:sp>
          <p:nvSpPr>
            <p:cNvPr id="185353" name="Oval 9"/>
            <p:cNvSpPr>
              <a:spLocks noChangeAspect="1" noChangeArrowheads="1"/>
            </p:cNvSpPr>
            <p:nvPr/>
          </p:nvSpPr>
          <p:spPr bwMode="auto">
            <a:xfrm>
              <a:off x="2370" y="2433"/>
              <a:ext cx="502" cy="18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/>
                <a:t>12</a:t>
              </a:r>
            </a:p>
          </p:txBody>
        </p:sp>
        <p:sp>
          <p:nvSpPr>
            <p:cNvPr id="185354" name="Rectangle 10"/>
            <p:cNvSpPr>
              <a:spLocks noChangeAspect="1" noChangeArrowheads="1"/>
            </p:cNvSpPr>
            <p:nvPr/>
          </p:nvSpPr>
          <p:spPr bwMode="auto">
            <a:xfrm>
              <a:off x="3852" y="2756"/>
              <a:ext cx="95" cy="9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55" name="Rectangle 11"/>
            <p:cNvSpPr>
              <a:spLocks noChangeAspect="1" noChangeArrowheads="1"/>
            </p:cNvSpPr>
            <p:nvPr/>
          </p:nvSpPr>
          <p:spPr bwMode="auto">
            <a:xfrm>
              <a:off x="2370" y="2756"/>
              <a:ext cx="95" cy="9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56" name="Rectangle 12"/>
            <p:cNvSpPr>
              <a:spLocks noChangeAspect="1" noChangeArrowheads="1"/>
            </p:cNvSpPr>
            <p:nvPr/>
          </p:nvSpPr>
          <p:spPr bwMode="auto">
            <a:xfrm>
              <a:off x="2728" y="2756"/>
              <a:ext cx="95" cy="9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57" name="Rectangle 13"/>
            <p:cNvSpPr>
              <a:spLocks noChangeAspect="1" noChangeArrowheads="1"/>
            </p:cNvSpPr>
            <p:nvPr/>
          </p:nvSpPr>
          <p:spPr bwMode="auto">
            <a:xfrm>
              <a:off x="1200" y="2756"/>
              <a:ext cx="95" cy="9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58" name="Rectangle 14"/>
            <p:cNvSpPr>
              <a:spLocks noChangeAspect="1" noChangeArrowheads="1"/>
            </p:cNvSpPr>
            <p:nvPr/>
          </p:nvSpPr>
          <p:spPr bwMode="auto">
            <a:xfrm>
              <a:off x="1586" y="2756"/>
              <a:ext cx="95" cy="9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59" name="Rectangle 15"/>
            <p:cNvSpPr>
              <a:spLocks noChangeAspect="1" noChangeArrowheads="1"/>
            </p:cNvSpPr>
            <p:nvPr/>
          </p:nvSpPr>
          <p:spPr bwMode="auto">
            <a:xfrm>
              <a:off x="1976" y="2756"/>
              <a:ext cx="95" cy="9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5360" name="AutoShape 16"/>
            <p:cNvCxnSpPr>
              <a:cxnSpLocks noChangeAspect="1" noChangeShapeType="1"/>
              <a:stCxn id="185351" idx="3"/>
              <a:endCxn id="185352" idx="0"/>
            </p:cNvCxnSpPr>
            <p:nvPr/>
          </p:nvCxnSpPr>
          <p:spPr bwMode="auto">
            <a:xfrm flipH="1">
              <a:off x="1636" y="2271"/>
              <a:ext cx="915" cy="15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5361" name="AutoShape 17"/>
            <p:cNvCxnSpPr>
              <a:cxnSpLocks noChangeAspect="1" noChangeShapeType="1"/>
              <a:stCxn id="185351" idx="5"/>
              <a:endCxn id="185349" idx="0"/>
            </p:cNvCxnSpPr>
            <p:nvPr/>
          </p:nvCxnSpPr>
          <p:spPr bwMode="auto">
            <a:xfrm>
              <a:off x="3362" y="2271"/>
              <a:ext cx="1048" cy="15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5362" name="AutoShape 18"/>
            <p:cNvCxnSpPr>
              <a:cxnSpLocks noChangeAspect="1" noChangeShapeType="1"/>
              <a:stCxn id="185352" idx="3"/>
              <a:endCxn id="185357" idx="0"/>
            </p:cNvCxnSpPr>
            <p:nvPr/>
          </p:nvCxnSpPr>
          <p:spPr bwMode="auto">
            <a:xfrm flipH="1">
              <a:off x="1248" y="2591"/>
              <a:ext cx="121" cy="16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5363" name="AutoShape 19"/>
            <p:cNvCxnSpPr>
              <a:cxnSpLocks noChangeAspect="1" noChangeShapeType="1"/>
              <a:stCxn id="185352" idx="5"/>
              <a:endCxn id="185359" idx="0"/>
            </p:cNvCxnSpPr>
            <p:nvPr/>
          </p:nvCxnSpPr>
          <p:spPr bwMode="auto">
            <a:xfrm>
              <a:off x="1901" y="2591"/>
              <a:ext cx="123" cy="16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5364" name="Rectangle 20"/>
            <p:cNvSpPr>
              <a:spLocks noChangeAspect="1" noChangeArrowheads="1"/>
            </p:cNvSpPr>
            <p:nvPr/>
          </p:nvSpPr>
          <p:spPr bwMode="auto">
            <a:xfrm>
              <a:off x="4229" y="2756"/>
              <a:ext cx="94" cy="9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5365" name="AutoShape 21"/>
            <p:cNvCxnSpPr>
              <a:cxnSpLocks noChangeAspect="1" noChangeShapeType="1"/>
              <a:stCxn id="185354" idx="0"/>
              <a:endCxn id="185349" idx="3"/>
            </p:cNvCxnSpPr>
            <p:nvPr/>
          </p:nvCxnSpPr>
          <p:spPr bwMode="auto">
            <a:xfrm flipV="1">
              <a:off x="3900" y="2593"/>
              <a:ext cx="132" cy="15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5366" name="AutoShape 22"/>
            <p:cNvCxnSpPr>
              <a:cxnSpLocks noChangeAspect="1" noChangeShapeType="1"/>
              <a:stCxn id="185358" idx="0"/>
              <a:endCxn id="185352" idx="4"/>
            </p:cNvCxnSpPr>
            <p:nvPr/>
          </p:nvCxnSpPr>
          <p:spPr bwMode="auto">
            <a:xfrm flipV="1">
              <a:off x="1634" y="2617"/>
              <a:ext cx="1" cy="13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5367" name="Oval 23"/>
            <p:cNvSpPr>
              <a:spLocks noChangeAspect="1" noChangeArrowheads="1"/>
            </p:cNvSpPr>
            <p:nvPr/>
          </p:nvSpPr>
          <p:spPr bwMode="auto">
            <a:xfrm>
              <a:off x="3051" y="2433"/>
              <a:ext cx="502" cy="18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/>
                <a:t>18</a:t>
              </a:r>
            </a:p>
          </p:txBody>
        </p:sp>
        <p:sp>
          <p:nvSpPr>
            <p:cNvPr id="185368" name="Rectangle 24"/>
            <p:cNvSpPr>
              <a:spLocks noChangeAspect="1" noChangeArrowheads="1"/>
            </p:cNvSpPr>
            <p:nvPr/>
          </p:nvSpPr>
          <p:spPr bwMode="auto">
            <a:xfrm>
              <a:off x="3051" y="2756"/>
              <a:ext cx="95" cy="9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69" name="Rectangle 25"/>
            <p:cNvSpPr>
              <a:spLocks noChangeAspect="1" noChangeArrowheads="1"/>
            </p:cNvSpPr>
            <p:nvPr/>
          </p:nvSpPr>
          <p:spPr bwMode="auto">
            <a:xfrm>
              <a:off x="3445" y="2756"/>
              <a:ext cx="95" cy="9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5370" name="AutoShape 26"/>
            <p:cNvCxnSpPr>
              <a:cxnSpLocks noChangeAspect="1" noChangeShapeType="1"/>
              <a:stCxn id="185355" idx="0"/>
            </p:cNvCxnSpPr>
            <p:nvPr/>
          </p:nvCxnSpPr>
          <p:spPr bwMode="auto">
            <a:xfrm flipV="1">
              <a:off x="2418" y="2607"/>
              <a:ext cx="120" cy="14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5371" name="AutoShape 27"/>
            <p:cNvCxnSpPr>
              <a:cxnSpLocks noChangeAspect="1" noChangeShapeType="1"/>
              <a:stCxn id="185368" idx="0"/>
            </p:cNvCxnSpPr>
            <p:nvPr/>
          </p:nvCxnSpPr>
          <p:spPr bwMode="auto">
            <a:xfrm flipV="1">
              <a:off x="3099" y="2611"/>
              <a:ext cx="126" cy="13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5372" name="AutoShape 28"/>
            <p:cNvCxnSpPr>
              <a:cxnSpLocks noChangeAspect="1" noChangeShapeType="1"/>
              <a:stCxn id="185369" idx="0"/>
            </p:cNvCxnSpPr>
            <p:nvPr/>
          </p:nvCxnSpPr>
          <p:spPr bwMode="auto">
            <a:xfrm flipH="1" flipV="1">
              <a:off x="3398" y="2602"/>
              <a:ext cx="95" cy="14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5373" name="AutoShape 29"/>
            <p:cNvCxnSpPr>
              <a:cxnSpLocks noChangeAspect="1" noChangeShapeType="1"/>
              <a:stCxn id="185356" idx="0"/>
            </p:cNvCxnSpPr>
            <p:nvPr/>
          </p:nvCxnSpPr>
          <p:spPr bwMode="auto">
            <a:xfrm flipH="1" flipV="1">
              <a:off x="2691" y="2611"/>
              <a:ext cx="85" cy="13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5374" name="Rectangle 30"/>
            <p:cNvSpPr>
              <a:spLocks noChangeAspect="1" noChangeArrowheads="1"/>
            </p:cNvSpPr>
            <p:nvPr/>
          </p:nvSpPr>
          <p:spPr bwMode="auto">
            <a:xfrm>
              <a:off x="4560" y="2756"/>
              <a:ext cx="94" cy="9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5375" name="AutoShape 31"/>
            <p:cNvCxnSpPr>
              <a:cxnSpLocks noChangeShapeType="1"/>
              <a:stCxn id="185364" idx="0"/>
            </p:cNvCxnSpPr>
            <p:nvPr/>
          </p:nvCxnSpPr>
          <p:spPr bwMode="auto">
            <a:xfrm flipV="1">
              <a:off x="4276" y="2615"/>
              <a:ext cx="34" cy="13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5376" name="AutoShape 32"/>
            <p:cNvCxnSpPr>
              <a:cxnSpLocks noChangeShapeType="1"/>
              <a:stCxn id="185374" idx="0"/>
            </p:cNvCxnSpPr>
            <p:nvPr/>
          </p:nvCxnSpPr>
          <p:spPr bwMode="auto">
            <a:xfrm flipH="1" flipV="1">
              <a:off x="4522" y="2611"/>
              <a:ext cx="85" cy="13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5377" name="AutoShape 33"/>
            <p:cNvCxnSpPr>
              <a:cxnSpLocks noChangeShapeType="1"/>
              <a:stCxn id="185367" idx="0"/>
            </p:cNvCxnSpPr>
            <p:nvPr/>
          </p:nvCxnSpPr>
          <p:spPr bwMode="auto">
            <a:xfrm flipH="1" flipV="1">
              <a:off x="3082" y="2291"/>
              <a:ext cx="220" cy="13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5378" name="AutoShape 34"/>
            <p:cNvCxnSpPr>
              <a:cxnSpLocks noChangeShapeType="1"/>
              <a:stCxn id="185353" idx="0"/>
            </p:cNvCxnSpPr>
            <p:nvPr/>
          </p:nvCxnSpPr>
          <p:spPr bwMode="auto">
            <a:xfrm flipV="1">
              <a:off x="2621" y="2287"/>
              <a:ext cx="197" cy="14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5379" name="Rectangle 35"/>
            <p:cNvSpPr>
              <a:spLocks noChangeAspect="1" noChangeArrowheads="1"/>
            </p:cNvSpPr>
            <p:nvPr/>
          </p:nvSpPr>
          <p:spPr bwMode="auto">
            <a:xfrm>
              <a:off x="4800" y="2756"/>
              <a:ext cx="95" cy="9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5380" name="Oval 36"/>
          <p:cNvSpPr>
            <a:spLocks noChangeAspect="1" noChangeArrowheads="1"/>
          </p:cNvSpPr>
          <p:nvPr/>
        </p:nvSpPr>
        <p:spPr bwMode="auto">
          <a:xfrm>
            <a:off x="6088063" y="5584825"/>
            <a:ext cx="1303337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32   35</a:t>
            </a:r>
          </a:p>
        </p:txBody>
      </p:sp>
      <p:cxnSp>
        <p:nvCxnSpPr>
          <p:cNvPr id="185381" name="AutoShape 37"/>
          <p:cNvCxnSpPr>
            <a:cxnSpLocks noChangeAspect="1" noChangeShapeType="1"/>
            <a:stCxn id="185408" idx="0"/>
            <a:endCxn id="185380" idx="5"/>
          </p:cNvCxnSpPr>
          <p:nvPr/>
        </p:nvCxnSpPr>
        <p:spPr bwMode="auto">
          <a:xfrm flipH="1" flipV="1">
            <a:off x="7200900" y="5838825"/>
            <a:ext cx="190500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5382" name="Oval 38"/>
          <p:cNvSpPr>
            <a:spLocks noChangeAspect="1" noChangeArrowheads="1"/>
          </p:cNvSpPr>
          <p:nvPr/>
        </p:nvSpPr>
        <p:spPr bwMode="auto">
          <a:xfrm>
            <a:off x="3719513" y="5075238"/>
            <a:ext cx="1820862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10   15   </a:t>
            </a:r>
            <a:r>
              <a:rPr lang="en-US" sz="1600">
                <a:solidFill>
                  <a:schemeClr val="tx2"/>
                </a:solidFill>
              </a:rPr>
              <a:t>27</a:t>
            </a:r>
          </a:p>
        </p:txBody>
      </p:sp>
      <p:sp>
        <p:nvSpPr>
          <p:cNvPr id="185383" name="Oval 39"/>
          <p:cNvSpPr>
            <a:spLocks noChangeAspect="1" noChangeArrowheads="1"/>
          </p:cNvSpPr>
          <p:nvPr/>
        </p:nvSpPr>
        <p:spPr bwMode="auto">
          <a:xfrm>
            <a:off x="1935163" y="5584825"/>
            <a:ext cx="1195387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2   8</a:t>
            </a:r>
          </a:p>
        </p:txBody>
      </p:sp>
      <p:sp>
        <p:nvSpPr>
          <p:cNvPr id="185384" name="Oval 40"/>
          <p:cNvSpPr>
            <a:spLocks noChangeAspect="1" noChangeArrowheads="1"/>
          </p:cNvSpPr>
          <p:nvPr/>
        </p:nvSpPr>
        <p:spPr bwMode="auto">
          <a:xfrm>
            <a:off x="3698875" y="5584825"/>
            <a:ext cx="796925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12</a:t>
            </a:r>
          </a:p>
        </p:txBody>
      </p:sp>
      <p:sp>
        <p:nvSpPr>
          <p:cNvPr id="185385" name="Rectangle 41"/>
          <p:cNvSpPr>
            <a:spLocks noChangeAspect="1" noChangeArrowheads="1"/>
          </p:cNvSpPr>
          <p:nvPr/>
        </p:nvSpPr>
        <p:spPr bwMode="auto">
          <a:xfrm>
            <a:off x="6051550" y="6097588"/>
            <a:ext cx="150813" cy="15081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86" name="Rectangle 42"/>
          <p:cNvSpPr>
            <a:spLocks noChangeAspect="1" noChangeArrowheads="1"/>
          </p:cNvSpPr>
          <p:nvPr/>
        </p:nvSpPr>
        <p:spPr bwMode="auto">
          <a:xfrm>
            <a:off x="3698875" y="6097588"/>
            <a:ext cx="150813" cy="15081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87" name="Rectangle 43"/>
          <p:cNvSpPr>
            <a:spLocks noChangeAspect="1" noChangeArrowheads="1"/>
          </p:cNvSpPr>
          <p:nvPr/>
        </p:nvSpPr>
        <p:spPr bwMode="auto">
          <a:xfrm>
            <a:off x="4267200" y="6097588"/>
            <a:ext cx="150813" cy="15081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88" name="Rectangle 44"/>
          <p:cNvSpPr>
            <a:spLocks noChangeAspect="1" noChangeArrowheads="1"/>
          </p:cNvSpPr>
          <p:nvPr/>
        </p:nvSpPr>
        <p:spPr bwMode="auto">
          <a:xfrm>
            <a:off x="1841500" y="6097588"/>
            <a:ext cx="150813" cy="15081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89" name="Rectangle 45"/>
          <p:cNvSpPr>
            <a:spLocks noChangeAspect="1" noChangeArrowheads="1"/>
          </p:cNvSpPr>
          <p:nvPr/>
        </p:nvSpPr>
        <p:spPr bwMode="auto">
          <a:xfrm>
            <a:off x="2454275" y="6097588"/>
            <a:ext cx="150813" cy="15081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90" name="Rectangle 46"/>
          <p:cNvSpPr>
            <a:spLocks noChangeAspect="1" noChangeArrowheads="1"/>
          </p:cNvSpPr>
          <p:nvPr/>
        </p:nvSpPr>
        <p:spPr bwMode="auto">
          <a:xfrm>
            <a:off x="3073400" y="6097588"/>
            <a:ext cx="150813" cy="15081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5391" name="AutoShape 47"/>
          <p:cNvCxnSpPr>
            <a:cxnSpLocks noChangeAspect="1" noChangeShapeType="1"/>
            <a:stCxn id="185382" idx="3"/>
            <a:endCxn id="185383" idx="0"/>
          </p:cNvCxnSpPr>
          <p:nvPr/>
        </p:nvCxnSpPr>
        <p:spPr bwMode="auto">
          <a:xfrm flipH="1">
            <a:off x="2533650" y="5327650"/>
            <a:ext cx="1452563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5392" name="AutoShape 48"/>
          <p:cNvCxnSpPr>
            <a:cxnSpLocks noChangeAspect="1" noChangeShapeType="1"/>
            <a:stCxn id="185382" idx="5"/>
            <a:endCxn id="185380" idx="0"/>
          </p:cNvCxnSpPr>
          <p:nvPr/>
        </p:nvCxnSpPr>
        <p:spPr bwMode="auto">
          <a:xfrm>
            <a:off x="5273675" y="5327650"/>
            <a:ext cx="14668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5393" name="AutoShape 49"/>
          <p:cNvCxnSpPr>
            <a:cxnSpLocks noChangeAspect="1" noChangeShapeType="1"/>
            <a:stCxn id="185383" idx="3"/>
            <a:endCxn id="185388" idx="0"/>
          </p:cNvCxnSpPr>
          <p:nvPr/>
        </p:nvCxnSpPr>
        <p:spPr bwMode="auto">
          <a:xfrm flipH="1">
            <a:off x="1917700" y="5838825"/>
            <a:ext cx="19208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5394" name="AutoShape 50"/>
          <p:cNvCxnSpPr>
            <a:cxnSpLocks noChangeAspect="1" noChangeShapeType="1"/>
            <a:stCxn id="185383" idx="5"/>
            <a:endCxn id="185390" idx="0"/>
          </p:cNvCxnSpPr>
          <p:nvPr/>
        </p:nvCxnSpPr>
        <p:spPr bwMode="auto">
          <a:xfrm>
            <a:off x="2955925" y="5838825"/>
            <a:ext cx="193675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5395" name="AutoShape 51"/>
          <p:cNvCxnSpPr>
            <a:cxnSpLocks noChangeAspect="1" noChangeShapeType="1"/>
            <a:stCxn id="185385" idx="0"/>
            <a:endCxn id="185380" idx="3"/>
          </p:cNvCxnSpPr>
          <p:nvPr/>
        </p:nvCxnSpPr>
        <p:spPr bwMode="auto">
          <a:xfrm flipV="1">
            <a:off x="6127750" y="5838825"/>
            <a:ext cx="150813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5396" name="AutoShape 52"/>
          <p:cNvCxnSpPr>
            <a:cxnSpLocks noChangeAspect="1" noChangeShapeType="1"/>
            <a:stCxn id="185389" idx="0"/>
            <a:endCxn id="185383" idx="4"/>
          </p:cNvCxnSpPr>
          <p:nvPr/>
        </p:nvCxnSpPr>
        <p:spPr bwMode="auto">
          <a:xfrm flipV="1">
            <a:off x="2530475" y="5880100"/>
            <a:ext cx="3175" cy="207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5397" name="Oval 53"/>
          <p:cNvSpPr>
            <a:spLocks noChangeAspect="1" noChangeArrowheads="1"/>
          </p:cNvSpPr>
          <p:nvPr/>
        </p:nvSpPr>
        <p:spPr bwMode="auto">
          <a:xfrm>
            <a:off x="4779963" y="5584825"/>
            <a:ext cx="796925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/>
              <a:t>18</a:t>
            </a:r>
          </a:p>
        </p:txBody>
      </p:sp>
      <p:sp>
        <p:nvSpPr>
          <p:cNvPr id="185398" name="Rectangle 54"/>
          <p:cNvSpPr>
            <a:spLocks noChangeAspect="1" noChangeArrowheads="1"/>
          </p:cNvSpPr>
          <p:nvPr/>
        </p:nvSpPr>
        <p:spPr bwMode="auto">
          <a:xfrm>
            <a:off x="4779963" y="6097588"/>
            <a:ext cx="150812" cy="15081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99" name="Rectangle 55"/>
          <p:cNvSpPr>
            <a:spLocks noChangeAspect="1" noChangeArrowheads="1"/>
          </p:cNvSpPr>
          <p:nvPr/>
        </p:nvSpPr>
        <p:spPr bwMode="auto">
          <a:xfrm>
            <a:off x="5405438" y="6097588"/>
            <a:ext cx="150812" cy="15081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5400" name="AutoShape 56"/>
          <p:cNvCxnSpPr>
            <a:cxnSpLocks noChangeAspect="1" noChangeShapeType="1"/>
            <a:stCxn id="185386" idx="0"/>
          </p:cNvCxnSpPr>
          <p:nvPr/>
        </p:nvCxnSpPr>
        <p:spPr bwMode="auto">
          <a:xfrm flipV="1">
            <a:off x="3775075" y="5861050"/>
            <a:ext cx="190500" cy="2270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5401" name="AutoShape 57"/>
          <p:cNvCxnSpPr>
            <a:cxnSpLocks noChangeAspect="1" noChangeShapeType="1"/>
            <a:stCxn id="185398" idx="0"/>
          </p:cNvCxnSpPr>
          <p:nvPr/>
        </p:nvCxnSpPr>
        <p:spPr bwMode="auto">
          <a:xfrm flipV="1">
            <a:off x="4856163" y="5867400"/>
            <a:ext cx="200025" cy="220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5402" name="AutoShape 58"/>
          <p:cNvCxnSpPr>
            <a:cxnSpLocks noChangeAspect="1" noChangeShapeType="1"/>
            <a:stCxn id="185399" idx="0"/>
          </p:cNvCxnSpPr>
          <p:nvPr/>
        </p:nvCxnSpPr>
        <p:spPr bwMode="auto">
          <a:xfrm flipH="1" flipV="1">
            <a:off x="5330825" y="5853113"/>
            <a:ext cx="150813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5403" name="AutoShape 59"/>
          <p:cNvCxnSpPr>
            <a:cxnSpLocks noChangeAspect="1" noChangeShapeType="1"/>
            <a:stCxn id="185387" idx="0"/>
          </p:cNvCxnSpPr>
          <p:nvPr/>
        </p:nvCxnSpPr>
        <p:spPr bwMode="auto">
          <a:xfrm flipH="1" flipV="1">
            <a:off x="4208463" y="5867400"/>
            <a:ext cx="134937" cy="220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5404" name="Rectangle 60"/>
          <p:cNvSpPr>
            <a:spLocks noChangeAspect="1" noChangeArrowheads="1"/>
          </p:cNvSpPr>
          <p:nvPr/>
        </p:nvSpPr>
        <p:spPr bwMode="auto">
          <a:xfrm>
            <a:off x="6657975" y="6097588"/>
            <a:ext cx="149225" cy="15081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5405" name="AutoShape 61"/>
          <p:cNvCxnSpPr>
            <a:cxnSpLocks noChangeShapeType="1"/>
            <a:stCxn id="185404" idx="0"/>
            <a:endCxn id="185380" idx="4"/>
          </p:cNvCxnSpPr>
          <p:nvPr/>
        </p:nvCxnSpPr>
        <p:spPr bwMode="auto">
          <a:xfrm flipV="1">
            <a:off x="6732588" y="5880100"/>
            <a:ext cx="7937" cy="207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5406" name="AutoShape 62"/>
          <p:cNvCxnSpPr>
            <a:cxnSpLocks noChangeShapeType="1"/>
            <a:stCxn id="185397" idx="0"/>
          </p:cNvCxnSpPr>
          <p:nvPr/>
        </p:nvCxnSpPr>
        <p:spPr bwMode="auto">
          <a:xfrm flipH="1" flipV="1">
            <a:off x="4829175" y="5359400"/>
            <a:ext cx="349250" cy="215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5407" name="AutoShape 63"/>
          <p:cNvCxnSpPr>
            <a:cxnSpLocks noChangeShapeType="1"/>
            <a:stCxn id="185384" idx="0"/>
          </p:cNvCxnSpPr>
          <p:nvPr/>
        </p:nvCxnSpPr>
        <p:spPr bwMode="auto">
          <a:xfrm flipV="1">
            <a:off x="4097338" y="5353050"/>
            <a:ext cx="312737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5408" name="Rectangle 64"/>
          <p:cNvSpPr>
            <a:spLocks noChangeAspect="1" noChangeArrowheads="1"/>
          </p:cNvSpPr>
          <p:nvPr/>
        </p:nvSpPr>
        <p:spPr bwMode="auto">
          <a:xfrm>
            <a:off x="7315200" y="6097588"/>
            <a:ext cx="150813" cy="15081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09" name="AutoShape 65"/>
          <p:cNvSpPr>
            <a:spLocks noChangeArrowheads="1"/>
          </p:cNvSpPr>
          <p:nvPr/>
        </p:nvSpPr>
        <p:spPr bwMode="auto">
          <a:xfrm>
            <a:off x="4495800" y="464820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ACF4-D2D3-4B70-B1CB-129FBE528EE3}" type="slidenum">
              <a:rPr lang="en-US"/>
              <a:pPr/>
              <a:t>3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4419600" cy="1143000"/>
          </a:xfrm>
        </p:spPr>
        <p:txBody>
          <a:bodyPr/>
          <a:lstStyle/>
          <a:p>
            <a:r>
              <a:rPr lang="en-US"/>
              <a:t>Binary Search Tree </a:t>
            </a:r>
            <a:r>
              <a:rPr lang="en-US" sz="4000"/>
              <a:t>(</a:t>
            </a:r>
            <a:r>
              <a:rPr lang="en-US" sz="4000">
                <a:cs typeface="Tahoma" pitchFamily="34" charset="0"/>
              </a:rPr>
              <a:t>§3.1.2</a:t>
            </a:r>
            <a:r>
              <a:rPr lang="en-US" sz="4000"/>
              <a:t>)</a:t>
            </a:r>
          </a:p>
        </p:txBody>
      </p:sp>
      <p:sp>
        <p:nvSpPr>
          <p:cNvPr id="136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3810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 binary search tree is a binary tree storing keys (or key-element pairs) at its internal nodes and satisfying the following property: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Let </a:t>
            </a:r>
            <a:r>
              <a:rPr lang="en-US" sz="2000" b="1" i="1">
                <a:latin typeface="Times New Roman" pitchFamily="18" charset="0"/>
              </a:rPr>
              <a:t>u</a:t>
            </a:r>
            <a:r>
              <a:rPr lang="en-US" sz="2000"/>
              <a:t>,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/>
              <a:t>, and </a:t>
            </a:r>
            <a:r>
              <a:rPr lang="en-US" sz="2000" b="1" i="1">
                <a:latin typeface="Times New Roman" pitchFamily="18" charset="0"/>
              </a:rPr>
              <a:t>w</a:t>
            </a:r>
            <a:r>
              <a:rPr lang="en-US" sz="2000"/>
              <a:t> be three nodes such that </a:t>
            </a:r>
            <a:r>
              <a:rPr lang="en-US" sz="2000" b="1" i="1">
                <a:latin typeface="Times New Roman" pitchFamily="18" charset="0"/>
              </a:rPr>
              <a:t>u</a:t>
            </a:r>
            <a:r>
              <a:rPr lang="en-US" sz="2000"/>
              <a:t> is in the left subtree of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/>
              <a:t> and </a:t>
            </a:r>
            <a:r>
              <a:rPr lang="en-US" sz="2000" b="1" i="1">
                <a:latin typeface="Times New Roman" pitchFamily="18" charset="0"/>
              </a:rPr>
              <a:t>w</a:t>
            </a:r>
            <a:r>
              <a:rPr lang="en-US" sz="2000"/>
              <a:t> is in the right subtree of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/>
              <a:t>. We have </a:t>
            </a:r>
            <a:br>
              <a:rPr lang="en-US" sz="2000"/>
            </a:br>
            <a:r>
              <a:rPr lang="en-US" sz="2000" b="1" i="1">
                <a:latin typeface="Times New Roman" pitchFamily="18" charset="0"/>
              </a:rPr>
              <a:t>key</a:t>
            </a:r>
            <a:r>
              <a:rPr lang="en-US" sz="2000">
                <a:latin typeface="Times New Roman" pitchFamily="18" charset="0"/>
              </a:rPr>
              <a:t>(</a:t>
            </a:r>
            <a:r>
              <a:rPr lang="en-US" sz="2000" b="1" i="1">
                <a:latin typeface="Times New Roman" pitchFamily="18" charset="0"/>
              </a:rPr>
              <a:t>u</a:t>
            </a:r>
            <a:r>
              <a:rPr lang="en-US" sz="2000">
                <a:latin typeface="Times New Roman" pitchFamily="18" charset="0"/>
              </a:rPr>
              <a:t>)</a:t>
            </a:r>
            <a:r>
              <a:rPr lang="en-US" sz="2000"/>
              <a:t> </a:t>
            </a:r>
            <a:r>
              <a:rPr lang="en-US" sz="2000">
                <a:latin typeface="Symbol" pitchFamily="18" charset="2"/>
                <a:sym typeface="Symbol" pitchFamily="18" charset="2"/>
              </a:rPr>
              <a:t></a:t>
            </a:r>
            <a:r>
              <a:rPr lang="en-US" sz="2000"/>
              <a:t> </a:t>
            </a:r>
            <a:r>
              <a:rPr lang="en-US" sz="2000" b="1" i="1">
                <a:latin typeface="Times New Roman" pitchFamily="18" charset="0"/>
              </a:rPr>
              <a:t>key</a:t>
            </a:r>
            <a:r>
              <a:rPr lang="en-US" sz="2000">
                <a:latin typeface="Times New Roman" pitchFamily="18" charset="0"/>
              </a:rPr>
              <a:t>(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>
                <a:latin typeface="Times New Roman" pitchFamily="18" charset="0"/>
              </a:rPr>
              <a:t>) </a:t>
            </a:r>
            <a:r>
              <a:rPr lang="en-US" sz="2000">
                <a:latin typeface="Symbol" pitchFamily="18" charset="2"/>
                <a:sym typeface="Symbol" pitchFamily="18" charset="2"/>
              </a:rPr>
              <a:t></a:t>
            </a:r>
            <a:r>
              <a:rPr lang="en-US" sz="2000"/>
              <a:t> </a:t>
            </a:r>
            <a:r>
              <a:rPr lang="en-US" sz="2000" b="1" i="1">
                <a:latin typeface="Times New Roman" pitchFamily="18" charset="0"/>
              </a:rPr>
              <a:t>key</a:t>
            </a:r>
            <a:r>
              <a:rPr lang="en-US" sz="2000">
                <a:latin typeface="Times New Roman" pitchFamily="18" charset="0"/>
              </a:rPr>
              <a:t>(</a:t>
            </a:r>
            <a:r>
              <a:rPr lang="en-US" sz="2000" b="1" i="1">
                <a:latin typeface="Times New Roman" pitchFamily="18" charset="0"/>
              </a:rPr>
              <a:t>w</a:t>
            </a:r>
            <a:r>
              <a:rPr lang="en-US" sz="2000">
                <a:latin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400"/>
              <a:t>External nodes do not store items</a:t>
            </a:r>
            <a:endParaRPr lang="en-US" sz="24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13619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828800"/>
            <a:ext cx="3810000" cy="1600200"/>
          </a:xfrm>
        </p:spPr>
        <p:txBody>
          <a:bodyPr/>
          <a:lstStyle/>
          <a:p>
            <a:r>
              <a:rPr lang="en-US" sz="2400"/>
              <a:t>An inorder traversal of a binary search trees visits the keys in increasing order</a:t>
            </a:r>
          </a:p>
        </p:txBody>
      </p:sp>
      <p:grpSp>
        <p:nvGrpSpPr>
          <p:cNvPr id="136197" name="Group 5"/>
          <p:cNvGrpSpPr>
            <a:grpSpLocks/>
          </p:cNvGrpSpPr>
          <p:nvPr/>
        </p:nvGrpSpPr>
        <p:grpSpPr bwMode="auto">
          <a:xfrm>
            <a:off x="4724400" y="3657600"/>
            <a:ext cx="3962400" cy="1812925"/>
            <a:chOff x="2953" y="2544"/>
            <a:chExt cx="2496" cy="1142"/>
          </a:xfrm>
        </p:grpSpPr>
        <p:sp>
          <p:nvSpPr>
            <p:cNvPr id="136198" name="Oval 6"/>
            <p:cNvSpPr>
              <a:spLocks noChangeArrowheads="1"/>
            </p:cNvSpPr>
            <p:nvPr/>
          </p:nvSpPr>
          <p:spPr bwMode="auto">
            <a:xfrm>
              <a:off x="4080" y="2544"/>
              <a:ext cx="202" cy="20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/>
            <a:lstStyle/>
            <a:p>
              <a:r>
                <a:rPr lang="en-US" sz="1800">
                  <a:latin typeface="Times New Roman" pitchFamily="18" charset="0"/>
                  <a:sym typeface="Symbol" pitchFamily="18" charset="2"/>
                </a:rPr>
                <a:t>6</a:t>
              </a:r>
            </a:p>
          </p:txBody>
        </p:sp>
        <p:sp>
          <p:nvSpPr>
            <p:cNvPr id="136199" name="Oval 7"/>
            <p:cNvSpPr>
              <a:spLocks noChangeArrowheads="1"/>
            </p:cNvSpPr>
            <p:nvPr/>
          </p:nvSpPr>
          <p:spPr bwMode="auto">
            <a:xfrm>
              <a:off x="4969" y="2866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/>
            <a:lstStyle/>
            <a:p>
              <a:r>
                <a:rPr lang="en-US" sz="1800">
                  <a:latin typeface="Times New Roman" pitchFamily="18" charset="0"/>
                  <a:sym typeface="Symbol" pitchFamily="18" charset="2"/>
                </a:rPr>
                <a:t>9</a:t>
              </a:r>
            </a:p>
          </p:txBody>
        </p:sp>
        <p:sp>
          <p:nvSpPr>
            <p:cNvPr id="136200" name="Oval 8"/>
            <p:cNvSpPr>
              <a:spLocks noChangeArrowheads="1"/>
            </p:cNvSpPr>
            <p:nvPr/>
          </p:nvSpPr>
          <p:spPr bwMode="auto">
            <a:xfrm>
              <a:off x="3480" y="2866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/>
            <a:lstStyle/>
            <a:p>
              <a:r>
                <a:rPr lang="en-US" sz="1800">
                  <a:latin typeface="Times New Roman" pitchFamily="18" charset="0"/>
                  <a:sym typeface="Symbol" pitchFamily="18" charset="2"/>
                </a:rPr>
                <a:t>2</a:t>
              </a:r>
            </a:p>
          </p:txBody>
        </p:sp>
        <p:sp>
          <p:nvSpPr>
            <p:cNvPr id="136201" name="Oval 9"/>
            <p:cNvSpPr>
              <a:spLocks noChangeArrowheads="1"/>
            </p:cNvSpPr>
            <p:nvPr/>
          </p:nvSpPr>
          <p:spPr bwMode="auto">
            <a:xfrm>
              <a:off x="3850" y="3178"/>
              <a:ext cx="202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/>
            <a:lstStyle/>
            <a:p>
              <a:r>
                <a:rPr lang="en-US" sz="1800">
                  <a:latin typeface="Times New Roman" pitchFamily="18" charset="0"/>
                  <a:sym typeface="Symbol" pitchFamily="18" charset="2"/>
                </a:rPr>
                <a:t>4</a:t>
              </a:r>
            </a:p>
          </p:txBody>
        </p:sp>
        <p:sp>
          <p:nvSpPr>
            <p:cNvPr id="136202" name="Rectangle 10"/>
            <p:cNvSpPr>
              <a:spLocks noChangeAspect="1" noChangeArrowheads="1"/>
            </p:cNvSpPr>
            <p:nvPr/>
          </p:nvSpPr>
          <p:spPr bwMode="auto">
            <a:xfrm>
              <a:off x="3694" y="3541"/>
              <a:ext cx="145" cy="14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 sz="1800"/>
            </a:p>
          </p:txBody>
        </p:sp>
        <p:sp>
          <p:nvSpPr>
            <p:cNvPr id="136203" name="Rectangle 11"/>
            <p:cNvSpPr>
              <a:spLocks noChangeAspect="1" noChangeArrowheads="1"/>
            </p:cNvSpPr>
            <p:nvPr/>
          </p:nvSpPr>
          <p:spPr bwMode="auto">
            <a:xfrm>
              <a:off x="4063" y="3541"/>
              <a:ext cx="146" cy="14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 sz="1800"/>
            </a:p>
          </p:txBody>
        </p:sp>
        <p:sp>
          <p:nvSpPr>
            <p:cNvPr id="136204" name="Rectangle 12"/>
            <p:cNvSpPr>
              <a:spLocks noChangeAspect="1" noChangeArrowheads="1"/>
            </p:cNvSpPr>
            <p:nvPr/>
          </p:nvSpPr>
          <p:spPr bwMode="auto">
            <a:xfrm>
              <a:off x="5304" y="3206"/>
              <a:ext cx="145" cy="146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 sz="1800"/>
            </a:p>
          </p:txBody>
        </p:sp>
        <p:cxnSp>
          <p:nvCxnSpPr>
            <p:cNvPr id="136205" name="AutoShape 13"/>
            <p:cNvCxnSpPr>
              <a:cxnSpLocks noChangeShapeType="1"/>
              <a:stCxn id="136198" idx="3"/>
              <a:endCxn id="136200" idx="7"/>
            </p:cNvCxnSpPr>
            <p:nvPr/>
          </p:nvCxnSpPr>
          <p:spPr bwMode="auto">
            <a:xfrm flipH="1">
              <a:off x="3652" y="2721"/>
              <a:ext cx="458" cy="1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06" name="AutoShape 14"/>
            <p:cNvCxnSpPr>
              <a:cxnSpLocks noChangeShapeType="1"/>
              <a:stCxn id="136199" idx="1"/>
              <a:endCxn id="136198" idx="5"/>
            </p:cNvCxnSpPr>
            <p:nvPr/>
          </p:nvCxnSpPr>
          <p:spPr bwMode="auto">
            <a:xfrm flipH="1" flipV="1">
              <a:off x="4252" y="2722"/>
              <a:ext cx="746" cy="16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07" name="AutoShape 15"/>
            <p:cNvCxnSpPr>
              <a:cxnSpLocks noChangeShapeType="1"/>
              <a:stCxn id="136204" idx="0"/>
              <a:endCxn id="136199" idx="5"/>
            </p:cNvCxnSpPr>
            <p:nvPr/>
          </p:nvCxnSpPr>
          <p:spPr bwMode="auto">
            <a:xfrm flipH="1" flipV="1">
              <a:off x="5141" y="3044"/>
              <a:ext cx="236" cy="15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08" name="AutoShape 16"/>
            <p:cNvCxnSpPr>
              <a:cxnSpLocks noChangeShapeType="1"/>
              <a:stCxn id="136218" idx="7"/>
              <a:endCxn id="136199" idx="3"/>
            </p:cNvCxnSpPr>
            <p:nvPr/>
          </p:nvCxnSpPr>
          <p:spPr bwMode="auto">
            <a:xfrm flipV="1">
              <a:off x="4830" y="3044"/>
              <a:ext cx="168" cy="1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09" name="AutoShape 17"/>
            <p:cNvCxnSpPr>
              <a:cxnSpLocks noChangeShapeType="1"/>
              <a:stCxn id="136203" idx="0"/>
              <a:endCxn id="136201" idx="5"/>
            </p:cNvCxnSpPr>
            <p:nvPr/>
          </p:nvCxnSpPr>
          <p:spPr bwMode="auto">
            <a:xfrm flipH="1" flipV="1">
              <a:off x="4022" y="3356"/>
              <a:ext cx="114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10" name="AutoShape 18"/>
            <p:cNvCxnSpPr>
              <a:cxnSpLocks noChangeShapeType="1"/>
              <a:stCxn id="136202" idx="0"/>
              <a:endCxn id="136201" idx="3"/>
            </p:cNvCxnSpPr>
            <p:nvPr/>
          </p:nvCxnSpPr>
          <p:spPr bwMode="auto">
            <a:xfrm flipV="1">
              <a:off x="3767" y="3356"/>
              <a:ext cx="113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11" name="AutoShape 19"/>
            <p:cNvCxnSpPr>
              <a:cxnSpLocks noChangeShapeType="1"/>
              <a:stCxn id="136213" idx="7"/>
              <a:endCxn id="136200" idx="3"/>
            </p:cNvCxnSpPr>
            <p:nvPr/>
          </p:nvCxnSpPr>
          <p:spPr bwMode="auto">
            <a:xfrm flipV="1">
              <a:off x="3282" y="3044"/>
              <a:ext cx="227" cy="1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12" name="AutoShape 20"/>
            <p:cNvCxnSpPr>
              <a:cxnSpLocks noChangeShapeType="1"/>
              <a:stCxn id="136201" idx="1"/>
              <a:endCxn id="136200" idx="5"/>
            </p:cNvCxnSpPr>
            <p:nvPr/>
          </p:nvCxnSpPr>
          <p:spPr bwMode="auto">
            <a:xfrm flipH="1" flipV="1">
              <a:off x="3652" y="3044"/>
              <a:ext cx="228" cy="1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36213" name="Oval 21"/>
            <p:cNvSpPr>
              <a:spLocks noChangeArrowheads="1"/>
            </p:cNvSpPr>
            <p:nvPr/>
          </p:nvSpPr>
          <p:spPr bwMode="auto">
            <a:xfrm>
              <a:off x="3110" y="3178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/>
            <a:lstStyle/>
            <a:p>
              <a:r>
                <a:rPr lang="en-US" sz="1800">
                  <a:latin typeface="Times New Roman" pitchFamily="18" charset="0"/>
                  <a:sym typeface="Symbol" pitchFamily="18" charset="2"/>
                </a:rPr>
                <a:t>1</a:t>
              </a:r>
            </a:p>
          </p:txBody>
        </p:sp>
        <p:sp>
          <p:nvSpPr>
            <p:cNvPr id="136214" name="Rectangle 22"/>
            <p:cNvSpPr>
              <a:spLocks noChangeAspect="1" noChangeArrowheads="1"/>
            </p:cNvSpPr>
            <p:nvPr/>
          </p:nvSpPr>
          <p:spPr bwMode="auto">
            <a:xfrm>
              <a:off x="2953" y="3541"/>
              <a:ext cx="145" cy="14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 sz="1800"/>
            </a:p>
          </p:txBody>
        </p:sp>
        <p:sp>
          <p:nvSpPr>
            <p:cNvPr id="136215" name="Rectangle 23"/>
            <p:cNvSpPr>
              <a:spLocks noChangeAspect="1" noChangeArrowheads="1"/>
            </p:cNvSpPr>
            <p:nvPr/>
          </p:nvSpPr>
          <p:spPr bwMode="auto">
            <a:xfrm>
              <a:off x="3323" y="3541"/>
              <a:ext cx="145" cy="14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 sz="1800"/>
            </a:p>
          </p:txBody>
        </p:sp>
        <p:cxnSp>
          <p:nvCxnSpPr>
            <p:cNvPr id="136216" name="AutoShape 24"/>
            <p:cNvCxnSpPr>
              <a:cxnSpLocks noChangeShapeType="1"/>
              <a:stCxn id="136215" idx="0"/>
              <a:endCxn id="136213" idx="5"/>
            </p:cNvCxnSpPr>
            <p:nvPr/>
          </p:nvCxnSpPr>
          <p:spPr bwMode="auto">
            <a:xfrm flipH="1" flipV="1">
              <a:off x="3282" y="3356"/>
              <a:ext cx="114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17" name="AutoShape 25"/>
            <p:cNvCxnSpPr>
              <a:cxnSpLocks noChangeShapeType="1"/>
              <a:stCxn id="136214" idx="0"/>
              <a:endCxn id="136213" idx="3"/>
            </p:cNvCxnSpPr>
            <p:nvPr/>
          </p:nvCxnSpPr>
          <p:spPr bwMode="auto">
            <a:xfrm flipV="1">
              <a:off x="3026" y="3356"/>
              <a:ext cx="113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36218" name="Oval 26"/>
            <p:cNvSpPr>
              <a:spLocks noChangeArrowheads="1"/>
            </p:cNvSpPr>
            <p:nvPr/>
          </p:nvSpPr>
          <p:spPr bwMode="auto">
            <a:xfrm>
              <a:off x="4658" y="3178"/>
              <a:ext cx="202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/>
            <a:lstStyle/>
            <a:p>
              <a:r>
                <a:rPr lang="en-US" sz="1800">
                  <a:latin typeface="Times New Roman" pitchFamily="18" charset="0"/>
                  <a:sym typeface="Symbol" pitchFamily="18" charset="2"/>
                </a:rPr>
                <a:t>8</a:t>
              </a:r>
            </a:p>
          </p:txBody>
        </p:sp>
        <p:sp>
          <p:nvSpPr>
            <p:cNvPr id="136219" name="Rectangle 27"/>
            <p:cNvSpPr>
              <a:spLocks noChangeAspect="1" noChangeArrowheads="1"/>
            </p:cNvSpPr>
            <p:nvPr/>
          </p:nvSpPr>
          <p:spPr bwMode="auto">
            <a:xfrm>
              <a:off x="4502" y="3541"/>
              <a:ext cx="145" cy="14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 sz="1800"/>
            </a:p>
          </p:txBody>
        </p:sp>
        <p:sp>
          <p:nvSpPr>
            <p:cNvPr id="136220" name="Rectangle 28"/>
            <p:cNvSpPr>
              <a:spLocks noChangeAspect="1" noChangeArrowheads="1"/>
            </p:cNvSpPr>
            <p:nvPr/>
          </p:nvSpPr>
          <p:spPr bwMode="auto">
            <a:xfrm>
              <a:off x="4871" y="3541"/>
              <a:ext cx="146" cy="145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 sz="1800"/>
            </a:p>
          </p:txBody>
        </p:sp>
        <p:cxnSp>
          <p:nvCxnSpPr>
            <p:cNvPr id="136221" name="AutoShape 29"/>
            <p:cNvCxnSpPr>
              <a:cxnSpLocks noChangeShapeType="1"/>
              <a:stCxn id="136220" idx="0"/>
              <a:endCxn id="136218" idx="5"/>
            </p:cNvCxnSpPr>
            <p:nvPr/>
          </p:nvCxnSpPr>
          <p:spPr bwMode="auto">
            <a:xfrm flipH="1" flipV="1">
              <a:off x="4830" y="3356"/>
              <a:ext cx="114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6222" name="AutoShape 30"/>
            <p:cNvCxnSpPr>
              <a:cxnSpLocks noChangeShapeType="1"/>
              <a:stCxn id="136219" idx="0"/>
              <a:endCxn id="136218" idx="3"/>
            </p:cNvCxnSpPr>
            <p:nvPr/>
          </p:nvCxnSpPr>
          <p:spPr bwMode="auto">
            <a:xfrm flipV="1">
              <a:off x="4575" y="3356"/>
              <a:ext cx="113" cy="1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aphicFrame>
        <p:nvGraphicFramePr>
          <p:cNvPr id="136223" name="Object 31"/>
          <p:cNvGraphicFramePr>
            <a:graphicFrameLocks noChangeAspect="1"/>
          </p:cNvGraphicFramePr>
          <p:nvPr/>
        </p:nvGraphicFramePr>
        <p:xfrm>
          <a:off x="7162800" y="222250"/>
          <a:ext cx="1562100" cy="1530350"/>
        </p:xfrm>
        <a:graphic>
          <a:graphicData uri="http://schemas.openxmlformats.org/presentationml/2006/ole">
            <p:oleObj spid="_x0000_s136223" name="Clip" r:id="rId3" imgW="1867680" imgH="1828440" progId="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72C0-73E3-494A-AB79-985C096870A6}" type="slidenum">
              <a:rPr lang="en-US"/>
              <a:pPr/>
              <a:t>30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Underflow and Fusion</a:t>
            </a:r>
          </a:p>
        </p:txBody>
      </p:sp>
      <p:sp>
        <p:nvSpPr>
          <p:cNvPr id="1863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Deleting an item from a node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/>
              <a:t> may cause an </a:t>
            </a:r>
            <a:r>
              <a:rPr lang="en-US" sz="2000">
                <a:solidFill>
                  <a:schemeClr val="tx2"/>
                </a:solidFill>
              </a:rPr>
              <a:t>underflow</a:t>
            </a:r>
            <a:r>
              <a:rPr lang="en-US" sz="2000"/>
              <a:t>, where node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/>
              <a:t> becomes a 1-node with one child and no keys</a:t>
            </a:r>
          </a:p>
          <a:p>
            <a:pPr>
              <a:lnSpc>
                <a:spcPct val="90000"/>
              </a:lnSpc>
            </a:pPr>
            <a:r>
              <a:rPr lang="en-US" sz="2000"/>
              <a:t>To handle an underflow at node </a:t>
            </a:r>
            <a:r>
              <a:rPr lang="en-US" sz="2000" b="1" i="1">
                <a:latin typeface="Times New Roman" pitchFamily="18" charset="0"/>
              </a:rPr>
              <a:t>v </a:t>
            </a:r>
            <a:r>
              <a:rPr lang="en-US" sz="2000"/>
              <a:t>with parent </a:t>
            </a:r>
            <a:r>
              <a:rPr lang="en-US" sz="2000" b="1" i="1">
                <a:latin typeface="Times New Roman" pitchFamily="18" charset="0"/>
              </a:rPr>
              <a:t>u</a:t>
            </a:r>
            <a:r>
              <a:rPr lang="en-US" sz="2000"/>
              <a:t>, we consider two cases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</a:rPr>
              <a:t>Case 1:</a:t>
            </a:r>
            <a:r>
              <a:rPr lang="en-US" sz="2000"/>
              <a:t> the adjacent siblings of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/>
              <a:t> are 2-nodes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tx2"/>
                </a:solidFill>
              </a:rPr>
              <a:t>Fusion operation:</a:t>
            </a:r>
            <a:r>
              <a:rPr lang="en-US" sz="1800"/>
              <a:t> we merge </a:t>
            </a:r>
            <a:r>
              <a:rPr lang="en-US" sz="1800" b="1" i="1">
                <a:latin typeface="Times New Roman" pitchFamily="18" charset="0"/>
              </a:rPr>
              <a:t>v</a:t>
            </a:r>
            <a:r>
              <a:rPr lang="en-US" sz="1800"/>
              <a:t> with an adjacent sibling </a:t>
            </a:r>
            <a:r>
              <a:rPr lang="en-US" sz="1800" b="1" i="1">
                <a:latin typeface="Times New Roman" pitchFamily="18" charset="0"/>
              </a:rPr>
              <a:t>w</a:t>
            </a:r>
            <a:r>
              <a:rPr lang="en-US" sz="1800"/>
              <a:t> and move an item from </a:t>
            </a:r>
            <a:r>
              <a:rPr lang="en-US" sz="1800" b="1" i="1">
                <a:latin typeface="Times New Roman" pitchFamily="18" charset="0"/>
              </a:rPr>
              <a:t>u</a:t>
            </a:r>
            <a:r>
              <a:rPr lang="en-US" sz="1800"/>
              <a:t> to the merged node </a:t>
            </a:r>
            <a:r>
              <a:rPr lang="en-US" sz="1800" b="1" i="1">
                <a:latin typeface="Times New Roman" pitchFamily="18" charset="0"/>
              </a:rPr>
              <a:t>v</a:t>
            </a:r>
            <a:r>
              <a:rPr lang="en-US" sz="1800" i="1">
                <a:latin typeface="Times New Roman" pitchFamily="18" charset="0"/>
              </a:rPr>
              <a:t>'</a:t>
            </a:r>
            <a:endParaRPr lang="en-US" sz="1800"/>
          </a:p>
          <a:p>
            <a:pPr lvl="1">
              <a:lnSpc>
                <a:spcPct val="90000"/>
              </a:lnSpc>
            </a:pPr>
            <a:r>
              <a:rPr lang="en-US" sz="1800"/>
              <a:t>After a fusion, the underflow may propagate to the parent </a:t>
            </a:r>
            <a:r>
              <a:rPr lang="en-US" sz="1800" b="1" i="1">
                <a:latin typeface="Times New Roman" pitchFamily="18" charset="0"/>
              </a:rPr>
              <a:t>u</a:t>
            </a:r>
          </a:p>
        </p:txBody>
      </p:sp>
      <p:sp>
        <p:nvSpPr>
          <p:cNvPr id="186372" name="Oval 4"/>
          <p:cNvSpPr>
            <a:spLocks noChangeArrowheads="1"/>
          </p:cNvSpPr>
          <p:nvPr/>
        </p:nvSpPr>
        <p:spPr bwMode="auto">
          <a:xfrm>
            <a:off x="1922463" y="4495800"/>
            <a:ext cx="1295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9  14</a:t>
            </a:r>
          </a:p>
        </p:txBody>
      </p:sp>
      <p:sp>
        <p:nvSpPr>
          <p:cNvPr id="186373" name="Oval 5"/>
          <p:cNvSpPr>
            <a:spLocks noChangeArrowheads="1"/>
          </p:cNvSpPr>
          <p:nvPr/>
        </p:nvSpPr>
        <p:spPr bwMode="auto">
          <a:xfrm>
            <a:off x="762000" y="5257800"/>
            <a:ext cx="1295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2  5  7</a:t>
            </a:r>
          </a:p>
        </p:txBody>
      </p:sp>
      <p:sp>
        <p:nvSpPr>
          <p:cNvPr id="186374" name="Oval 6"/>
          <p:cNvSpPr>
            <a:spLocks noChangeArrowheads="1"/>
          </p:cNvSpPr>
          <p:nvPr/>
        </p:nvSpPr>
        <p:spPr bwMode="auto">
          <a:xfrm>
            <a:off x="2514600" y="5257800"/>
            <a:ext cx="914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10</a:t>
            </a:r>
          </a:p>
        </p:txBody>
      </p:sp>
      <p:sp>
        <p:nvSpPr>
          <p:cNvPr id="186375" name="Oval 7"/>
          <p:cNvSpPr>
            <a:spLocks noChangeArrowheads="1"/>
          </p:cNvSpPr>
          <p:nvPr/>
        </p:nvSpPr>
        <p:spPr bwMode="auto">
          <a:xfrm>
            <a:off x="3657600" y="5257800"/>
            <a:ext cx="6096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2000">
              <a:solidFill>
                <a:schemeClr val="tx2"/>
              </a:solidFill>
            </a:endParaRPr>
          </a:p>
        </p:txBody>
      </p:sp>
      <p:sp>
        <p:nvSpPr>
          <p:cNvPr id="186376" name="Rectangle 8"/>
          <p:cNvSpPr>
            <a:spLocks noChangeArrowheads="1"/>
          </p:cNvSpPr>
          <p:nvPr/>
        </p:nvSpPr>
        <p:spPr bwMode="auto">
          <a:xfrm>
            <a:off x="6096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7" name="Rectangle 9"/>
          <p:cNvSpPr>
            <a:spLocks noChangeArrowheads="1"/>
          </p:cNvSpPr>
          <p:nvPr/>
        </p:nvSpPr>
        <p:spPr bwMode="auto">
          <a:xfrm>
            <a:off x="11430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8" name="Rectangle 10"/>
          <p:cNvSpPr>
            <a:spLocks noChangeArrowheads="1"/>
          </p:cNvSpPr>
          <p:nvPr/>
        </p:nvSpPr>
        <p:spPr bwMode="auto">
          <a:xfrm>
            <a:off x="19050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9" name="Rectangle 11"/>
          <p:cNvSpPr>
            <a:spLocks noChangeArrowheads="1"/>
          </p:cNvSpPr>
          <p:nvPr/>
        </p:nvSpPr>
        <p:spPr bwMode="auto">
          <a:xfrm>
            <a:off x="25146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80" name="Rectangle 12"/>
          <p:cNvSpPr>
            <a:spLocks noChangeArrowheads="1"/>
          </p:cNvSpPr>
          <p:nvPr/>
        </p:nvSpPr>
        <p:spPr bwMode="auto">
          <a:xfrm>
            <a:off x="32004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81" name="Rectangle 13"/>
          <p:cNvSpPr>
            <a:spLocks noChangeArrowheads="1"/>
          </p:cNvSpPr>
          <p:nvPr/>
        </p:nvSpPr>
        <p:spPr bwMode="auto">
          <a:xfrm>
            <a:off x="3857625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6382" name="AutoShape 14"/>
          <p:cNvCxnSpPr>
            <a:cxnSpLocks noChangeShapeType="1"/>
            <a:stCxn id="186376" idx="0"/>
            <a:endCxn id="186373" idx="3"/>
          </p:cNvCxnSpPr>
          <p:nvPr/>
        </p:nvCxnSpPr>
        <p:spPr bwMode="auto">
          <a:xfrm flipV="1">
            <a:off x="723900" y="5592763"/>
            <a:ext cx="227013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6383" name="AutoShape 15"/>
          <p:cNvCxnSpPr>
            <a:cxnSpLocks noChangeShapeType="1"/>
            <a:stCxn id="186377" idx="0"/>
            <a:endCxn id="186373" idx="4"/>
          </p:cNvCxnSpPr>
          <p:nvPr/>
        </p:nvCxnSpPr>
        <p:spPr bwMode="auto">
          <a:xfrm flipV="1">
            <a:off x="1257300" y="5648325"/>
            <a:ext cx="15240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6384" name="AutoShape 16"/>
          <p:cNvCxnSpPr>
            <a:cxnSpLocks noChangeShapeType="1"/>
            <a:stCxn id="186378" idx="0"/>
            <a:endCxn id="186373" idx="5"/>
          </p:cNvCxnSpPr>
          <p:nvPr/>
        </p:nvCxnSpPr>
        <p:spPr bwMode="auto">
          <a:xfrm flipH="1" flipV="1">
            <a:off x="1868488" y="5592763"/>
            <a:ext cx="150812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6385" name="AutoShape 17"/>
          <p:cNvCxnSpPr>
            <a:cxnSpLocks noChangeShapeType="1"/>
            <a:stCxn id="186379" idx="0"/>
            <a:endCxn id="186374" idx="3"/>
          </p:cNvCxnSpPr>
          <p:nvPr/>
        </p:nvCxnSpPr>
        <p:spPr bwMode="auto">
          <a:xfrm flipV="1">
            <a:off x="2628900" y="5592763"/>
            <a:ext cx="19050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6386" name="AutoShape 18"/>
          <p:cNvCxnSpPr>
            <a:cxnSpLocks noChangeShapeType="1"/>
            <a:stCxn id="186380" idx="0"/>
            <a:endCxn id="186374" idx="5"/>
          </p:cNvCxnSpPr>
          <p:nvPr/>
        </p:nvCxnSpPr>
        <p:spPr bwMode="auto">
          <a:xfrm flipH="1" flipV="1">
            <a:off x="3295650" y="5592763"/>
            <a:ext cx="19050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6387" name="AutoShape 19"/>
          <p:cNvCxnSpPr>
            <a:cxnSpLocks noChangeShapeType="1"/>
            <a:stCxn id="186381" idx="0"/>
            <a:endCxn id="186375" idx="4"/>
          </p:cNvCxnSpPr>
          <p:nvPr/>
        </p:nvCxnSpPr>
        <p:spPr bwMode="auto">
          <a:xfrm flipH="1" flipV="1">
            <a:off x="3962400" y="5657850"/>
            <a:ext cx="9525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6388" name="AutoShape 20"/>
          <p:cNvCxnSpPr>
            <a:cxnSpLocks noChangeShapeType="1"/>
            <a:stCxn id="186373" idx="0"/>
            <a:endCxn id="186372" idx="3"/>
          </p:cNvCxnSpPr>
          <p:nvPr/>
        </p:nvCxnSpPr>
        <p:spPr bwMode="auto">
          <a:xfrm flipV="1">
            <a:off x="1409700" y="4830763"/>
            <a:ext cx="701675" cy="4175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6389" name="AutoShape 21"/>
          <p:cNvCxnSpPr>
            <a:cxnSpLocks noChangeShapeType="1"/>
            <a:stCxn id="186374" idx="0"/>
            <a:endCxn id="186372" idx="4"/>
          </p:cNvCxnSpPr>
          <p:nvPr/>
        </p:nvCxnSpPr>
        <p:spPr bwMode="auto">
          <a:xfrm flipH="1" flipV="1">
            <a:off x="2570163" y="4886325"/>
            <a:ext cx="401637" cy="361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6390" name="AutoShape 22"/>
          <p:cNvCxnSpPr>
            <a:cxnSpLocks noChangeShapeType="1"/>
            <a:stCxn id="186375" idx="0"/>
            <a:endCxn id="186372" idx="5"/>
          </p:cNvCxnSpPr>
          <p:nvPr/>
        </p:nvCxnSpPr>
        <p:spPr bwMode="auto">
          <a:xfrm flipH="1" flipV="1">
            <a:off x="3028950" y="4830763"/>
            <a:ext cx="933450" cy="4079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6391" name="Rectangle 23"/>
          <p:cNvSpPr>
            <a:spLocks noChangeArrowheads="1"/>
          </p:cNvSpPr>
          <p:nvPr/>
        </p:nvSpPr>
        <p:spPr bwMode="auto">
          <a:xfrm>
            <a:off x="1752600" y="4267200"/>
            <a:ext cx="169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u</a:t>
            </a:r>
            <a:endParaRPr lang="en-US" b="1"/>
          </a:p>
        </p:txBody>
      </p:sp>
      <p:sp>
        <p:nvSpPr>
          <p:cNvPr id="186392" name="Rectangle 24"/>
          <p:cNvSpPr>
            <a:spLocks noChangeArrowheads="1"/>
          </p:cNvSpPr>
          <p:nvPr/>
        </p:nvSpPr>
        <p:spPr bwMode="auto">
          <a:xfrm>
            <a:off x="4114800" y="4953000"/>
            <a:ext cx="1349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i="1">
                <a:solidFill>
                  <a:schemeClr val="tx2"/>
                </a:solidFill>
                <a:latin typeface="Times New Roman" pitchFamily="18" charset="0"/>
              </a:rPr>
              <a:t>v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186393" name="Oval 25"/>
          <p:cNvSpPr>
            <a:spLocks noChangeArrowheads="1"/>
          </p:cNvSpPr>
          <p:nvPr/>
        </p:nvSpPr>
        <p:spPr bwMode="auto">
          <a:xfrm>
            <a:off x="6553200" y="4495800"/>
            <a:ext cx="914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9</a:t>
            </a:r>
          </a:p>
        </p:txBody>
      </p:sp>
      <p:sp>
        <p:nvSpPr>
          <p:cNvPr id="186394" name="Oval 26"/>
          <p:cNvSpPr>
            <a:spLocks noChangeArrowheads="1"/>
          </p:cNvSpPr>
          <p:nvPr/>
        </p:nvSpPr>
        <p:spPr bwMode="auto">
          <a:xfrm>
            <a:off x="7353300" y="5257800"/>
            <a:ext cx="12954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2"/>
                </a:solidFill>
              </a:rPr>
              <a:t>10  14</a:t>
            </a:r>
          </a:p>
        </p:txBody>
      </p:sp>
      <p:sp>
        <p:nvSpPr>
          <p:cNvPr id="186395" name="Rectangle 27"/>
          <p:cNvSpPr>
            <a:spLocks noChangeArrowheads="1"/>
          </p:cNvSpPr>
          <p:nvPr/>
        </p:nvSpPr>
        <p:spPr bwMode="auto">
          <a:xfrm>
            <a:off x="7191375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96" name="Rectangle 28"/>
          <p:cNvSpPr>
            <a:spLocks noChangeArrowheads="1"/>
          </p:cNvSpPr>
          <p:nvPr/>
        </p:nvSpPr>
        <p:spPr bwMode="auto">
          <a:xfrm>
            <a:off x="7877175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97" name="Rectangle 29"/>
          <p:cNvSpPr>
            <a:spLocks noChangeArrowheads="1"/>
          </p:cNvSpPr>
          <p:nvPr/>
        </p:nvSpPr>
        <p:spPr bwMode="auto">
          <a:xfrm>
            <a:off x="85344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6398" name="AutoShape 30"/>
          <p:cNvCxnSpPr>
            <a:cxnSpLocks noChangeShapeType="1"/>
            <a:stCxn id="186395" idx="0"/>
            <a:endCxn id="186394" idx="3"/>
          </p:cNvCxnSpPr>
          <p:nvPr/>
        </p:nvCxnSpPr>
        <p:spPr bwMode="auto">
          <a:xfrm flipV="1">
            <a:off x="7305675" y="5602288"/>
            <a:ext cx="236538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6399" name="AutoShape 31"/>
          <p:cNvCxnSpPr>
            <a:cxnSpLocks noChangeShapeType="1"/>
            <a:stCxn id="186396" idx="0"/>
            <a:endCxn id="186394" idx="4"/>
          </p:cNvCxnSpPr>
          <p:nvPr/>
        </p:nvCxnSpPr>
        <p:spPr bwMode="auto">
          <a:xfrm flipV="1">
            <a:off x="7991475" y="5657850"/>
            <a:ext cx="9525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6400" name="AutoShape 32"/>
          <p:cNvCxnSpPr>
            <a:cxnSpLocks noChangeShapeType="1"/>
            <a:stCxn id="186397" idx="0"/>
            <a:endCxn id="186394" idx="5"/>
          </p:cNvCxnSpPr>
          <p:nvPr/>
        </p:nvCxnSpPr>
        <p:spPr bwMode="auto">
          <a:xfrm flipH="1" flipV="1">
            <a:off x="8459788" y="5602288"/>
            <a:ext cx="188912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6401" name="AutoShape 33"/>
          <p:cNvCxnSpPr>
            <a:cxnSpLocks noChangeShapeType="1"/>
            <a:stCxn id="186409" idx="0"/>
            <a:endCxn id="186393" idx="3"/>
          </p:cNvCxnSpPr>
          <p:nvPr/>
        </p:nvCxnSpPr>
        <p:spPr bwMode="auto">
          <a:xfrm flipV="1">
            <a:off x="6057900" y="4830763"/>
            <a:ext cx="628650" cy="4175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6402" name="AutoShape 34"/>
          <p:cNvCxnSpPr>
            <a:cxnSpLocks noChangeShapeType="1"/>
            <a:stCxn id="186394" idx="0"/>
            <a:endCxn id="186393" idx="5"/>
          </p:cNvCxnSpPr>
          <p:nvPr/>
        </p:nvCxnSpPr>
        <p:spPr bwMode="auto">
          <a:xfrm flipH="1" flipV="1">
            <a:off x="7334250" y="4830763"/>
            <a:ext cx="666750" cy="4079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6403" name="Rectangle 35"/>
          <p:cNvSpPr>
            <a:spLocks noChangeArrowheads="1"/>
          </p:cNvSpPr>
          <p:nvPr/>
        </p:nvSpPr>
        <p:spPr bwMode="auto">
          <a:xfrm>
            <a:off x="6400800" y="4267200"/>
            <a:ext cx="169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u</a:t>
            </a:r>
            <a:endParaRPr lang="en-US" b="1"/>
          </a:p>
        </p:txBody>
      </p:sp>
      <p:sp>
        <p:nvSpPr>
          <p:cNvPr id="186404" name="Rectangle 36"/>
          <p:cNvSpPr>
            <a:spLocks noChangeArrowheads="1"/>
          </p:cNvSpPr>
          <p:nvPr/>
        </p:nvSpPr>
        <p:spPr bwMode="auto">
          <a:xfrm>
            <a:off x="8486775" y="4953000"/>
            <a:ext cx="200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i="1">
                <a:solidFill>
                  <a:schemeClr val="tx2"/>
                </a:solidFill>
                <a:latin typeface="Times New Roman" pitchFamily="18" charset="0"/>
              </a:rPr>
              <a:t>v</a:t>
            </a:r>
            <a:r>
              <a:rPr lang="en-US" i="1">
                <a:solidFill>
                  <a:schemeClr val="tx2"/>
                </a:solidFill>
                <a:latin typeface="Times New Roman" pitchFamily="18" charset="0"/>
              </a:rPr>
              <a:t>'</a:t>
            </a:r>
          </a:p>
        </p:txBody>
      </p:sp>
      <p:sp>
        <p:nvSpPr>
          <p:cNvPr id="186405" name="Rectangle 37"/>
          <p:cNvSpPr>
            <a:spLocks noChangeArrowheads="1"/>
          </p:cNvSpPr>
          <p:nvPr/>
        </p:nvSpPr>
        <p:spPr bwMode="auto">
          <a:xfrm>
            <a:off x="3149600" y="4953000"/>
            <a:ext cx="20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w</a:t>
            </a:r>
            <a:endParaRPr lang="en-US" b="1"/>
          </a:p>
        </p:txBody>
      </p:sp>
      <p:sp>
        <p:nvSpPr>
          <p:cNvPr id="186406" name="AutoShape 38"/>
          <p:cNvSpPr>
            <a:spLocks noChangeArrowheads="1"/>
          </p:cNvSpPr>
          <p:nvPr/>
        </p:nvSpPr>
        <p:spPr bwMode="auto">
          <a:xfrm>
            <a:off x="4648200" y="4953000"/>
            <a:ext cx="633413" cy="314325"/>
          </a:xfrm>
          <a:prstGeom prst="rightArrow">
            <a:avLst>
              <a:gd name="adj1" fmla="val 50000"/>
              <a:gd name="adj2" fmla="val 50379"/>
            </a:avLst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407" name="Rectangle 39"/>
          <p:cNvSpPr>
            <a:spLocks noChangeArrowheads="1"/>
          </p:cNvSpPr>
          <p:nvPr/>
        </p:nvSpPr>
        <p:spPr bwMode="auto">
          <a:xfrm>
            <a:off x="15240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6408" name="AutoShape 40"/>
          <p:cNvCxnSpPr>
            <a:cxnSpLocks noChangeShapeType="1"/>
            <a:stCxn id="186407" idx="0"/>
            <a:endCxn id="186373" idx="4"/>
          </p:cNvCxnSpPr>
          <p:nvPr/>
        </p:nvCxnSpPr>
        <p:spPr bwMode="auto">
          <a:xfrm flipH="1" flipV="1">
            <a:off x="1409700" y="5648325"/>
            <a:ext cx="22860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6409" name="Oval 41"/>
          <p:cNvSpPr>
            <a:spLocks noChangeArrowheads="1"/>
          </p:cNvSpPr>
          <p:nvPr/>
        </p:nvSpPr>
        <p:spPr bwMode="auto">
          <a:xfrm>
            <a:off x="5410200" y="5257800"/>
            <a:ext cx="1295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2  5  7</a:t>
            </a:r>
          </a:p>
        </p:txBody>
      </p:sp>
      <p:sp>
        <p:nvSpPr>
          <p:cNvPr id="186410" name="Rectangle 42"/>
          <p:cNvSpPr>
            <a:spLocks noChangeArrowheads="1"/>
          </p:cNvSpPr>
          <p:nvPr/>
        </p:nvSpPr>
        <p:spPr bwMode="auto">
          <a:xfrm>
            <a:off x="52578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411" name="Rectangle 43"/>
          <p:cNvSpPr>
            <a:spLocks noChangeArrowheads="1"/>
          </p:cNvSpPr>
          <p:nvPr/>
        </p:nvSpPr>
        <p:spPr bwMode="auto">
          <a:xfrm>
            <a:off x="57912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412" name="Rectangle 44"/>
          <p:cNvSpPr>
            <a:spLocks noChangeArrowheads="1"/>
          </p:cNvSpPr>
          <p:nvPr/>
        </p:nvSpPr>
        <p:spPr bwMode="auto">
          <a:xfrm>
            <a:off x="65532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6413" name="AutoShape 45"/>
          <p:cNvCxnSpPr>
            <a:cxnSpLocks noChangeShapeType="1"/>
            <a:stCxn id="186410" idx="0"/>
            <a:endCxn id="186409" idx="3"/>
          </p:cNvCxnSpPr>
          <p:nvPr/>
        </p:nvCxnSpPr>
        <p:spPr bwMode="auto">
          <a:xfrm flipV="1">
            <a:off x="5372100" y="5592763"/>
            <a:ext cx="227013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6414" name="AutoShape 46"/>
          <p:cNvCxnSpPr>
            <a:cxnSpLocks noChangeShapeType="1"/>
            <a:stCxn id="186411" idx="0"/>
            <a:endCxn id="186409" idx="4"/>
          </p:cNvCxnSpPr>
          <p:nvPr/>
        </p:nvCxnSpPr>
        <p:spPr bwMode="auto">
          <a:xfrm flipV="1">
            <a:off x="5905500" y="5648325"/>
            <a:ext cx="15240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6415" name="AutoShape 47"/>
          <p:cNvCxnSpPr>
            <a:cxnSpLocks noChangeShapeType="1"/>
            <a:stCxn id="186412" idx="0"/>
            <a:endCxn id="186409" idx="5"/>
          </p:cNvCxnSpPr>
          <p:nvPr/>
        </p:nvCxnSpPr>
        <p:spPr bwMode="auto">
          <a:xfrm flipH="1" flipV="1">
            <a:off x="6516688" y="5592763"/>
            <a:ext cx="150812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6416" name="Rectangle 48"/>
          <p:cNvSpPr>
            <a:spLocks noChangeArrowheads="1"/>
          </p:cNvSpPr>
          <p:nvPr/>
        </p:nvSpPr>
        <p:spPr bwMode="auto">
          <a:xfrm>
            <a:off x="61722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6417" name="AutoShape 49"/>
          <p:cNvCxnSpPr>
            <a:cxnSpLocks noChangeShapeType="1"/>
            <a:stCxn id="186416" idx="0"/>
            <a:endCxn id="186409" idx="4"/>
          </p:cNvCxnSpPr>
          <p:nvPr/>
        </p:nvCxnSpPr>
        <p:spPr bwMode="auto">
          <a:xfrm flipH="1" flipV="1">
            <a:off x="6057900" y="5648325"/>
            <a:ext cx="22860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CABD-1AA8-4602-91F5-2FC5CC964B23}" type="slidenum">
              <a:rPr lang="en-US"/>
              <a:pPr/>
              <a:t>31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Underflow and Transfer</a:t>
            </a:r>
          </a:p>
        </p:txBody>
      </p:sp>
      <p:sp>
        <p:nvSpPr>
          <p:cNvPr id="1873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To handle an underflow at node </a:t>
            </a:r>
            <a:r>
              <a:rPr lang="en-US" sz="2000" b="1" i="1">
                <a:latin typeface="Times New Roman" pitchFamily="18" charset="0"/>
              </a:rPr>
              <a:t>v </a:t>
            </a:r>
            <a:r>
              <a:rPr lang="en-US" sz="2000"/>
              <a:t>with parent </a:t>
            </a:r>
            <a:r>
              <a:rPr lang="en-US" sz="2000" b="1" i="1">
                <a:latin typeface="Times New Roman" pitchFamily="18" charset="0"/>
              </a:rPr>
              <a:t>u</a:t>
            </a:r>
            <a:r>
              <a:rPr lang="en-US" sz="2000"/>
              <a:t>, we consider two cases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</a:rPr>
              <a:t>Case 2:</a:t>
            </a:r>
            <a:r>
              <a:rPr lang="en-US" sz="2000"/>
              <a:t> an adjacent sibling </a:t>
            </a:r>
            <a:r>
              <a:rPr lang="en-US" sz="2000" b="1" i="1">
                <a:latin typeface="Times New Roman" pitchFamily="18" charset="0"/>
              </a:rPr>
              <a:t>w</a:t>
            </a:r>
            <a:r>
              <a:rPr lang="en-US" sz="2000"/>
              <a:t> of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/>
              <a:t> is a 3-node or a 4-node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tx2"/>
                </a:solidFill>
              </a:rPr>
              <a:t>Transfer operation: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		1.  we move a child of </a:t>
            </a:r>
            <a:r>
              <a:rPr lang="en-US" sz="1800" b="1" i="1">
                <a:latin typeface="Times New Roman" pitchFamily="18" charset="0"/>
              </a:rPr>
              <a:t>w</a:t>
            </a:r>
            <a:r>
              <a:rPr lang="en-US" sz="1800"/>
              <a:t> to </a:t>
            </a:r>
            <a:r>
              <a:rPr lang="en-US" sz="1800" b="1" i="1">
                <a:latin typeface="Times New Roman" pitchFamily="18" charset="0"/>
              </a:rPr>
              <a:t>v</a:t>
            </a:r>
            <a:r>
              <a:rPr lang="en-US" sz="1800"/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		2.  we move an item from </a:t>
            </a:r>
            <a:r>
              <a:rPr lang="en-US" sz="1800" b="1" i="1">
                <a:latin typeface="Times New Roman" pitchFamily="18" charset="0"/>
              </a:rPr>
              <a:t>u</a:t>
            </a:r>
            <a:r>
              <a:rPr lang="en-US" sz="1800"/>
              <a:t> to </a:t>
            </a:r>
            <a:r>
              <a:rPr lang="en-US" sz="1800" b="1" i="1">
                <a:latin typeface="Times New Roman" pitchFamily="18" charset="0"/>
              </a:rPr>
              <a:t>v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i="1">
                <a:latin typeface="Times New Roman" pitchFamily="18" charset="0"/>
              </a:rPr>
              <a:t>		</a:t>
            </a:r>
            <a:r>
              <a:rPr lang="en-US" sz="1800"/>
              <a:t>3.  we move an item from </a:t>
            </a:r>
            <a:r>
              <a:rPr lang="en-US" sz="1800" b="1" i="1">
                <a:latin typeface="Times New Roman" pitchFamily="18" charset="0"/>
              </a:rPr>
              <a:t>w</a:t>
            </a:r>
            <a:r>
              <a:rPr lang="en-US" sz="1800"/>
              <a:t> to </a:t>
            </a:r>
            <a:r>
              <a:rPr lang="en-US" sz="1800" b="1" i="1">
                <a:latin typeface="Times New Roman" pitchFamily="18" charset="0"/>
              </a:rPr>
              <a:t>u</a:t>
            </a:r>
            <a:endParaRPr lang="en-US" sz="1800"/>
          </a:p>
          <a:p>
            <a:pPr lvl="1">
              <a:lnSpc>
                <a:spcPct val="90000"/>
              </a:lnSpc>
            </a:pPr>
            <a:r>
              <a:rPr lang="en-US" sz="1800"/>
              <a:t>After a transfer, no underflow occurs</a:t>
            </a:r>
          </a:p>
        </p:txBody>
      </p:sp>
      <p:sp>
        <p:nvSpPr>
          <p:cNvPr id="187396" name="Oval 4"/>
          <p:cNvSpPr>
            <a:spLocks noChangeArrowheads="1"/>
          </p:cNvSpPr>
          <p:nvPr/>
        </p:nvSpPr>
        <p:spPr bwMode="auto">
          <a:xfrm>
            <a:off x="2057400" y="4495800"/>
            <a:ext cx="9906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4  </a:t>
            </a:r>
            <a:r>
              <a:rPr lang="en-US" sz="20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87397" name="Oval 5"/>
          <p:cNvSpPr>
            <a:spLocks noChangeArrowheads="1"/>
          </p:cNvSpPr>
          <p:nvPr/>
        </p:nvSpPr>
        <p:spPr bwMode="auto">
          <a:xfrm>
            <a:off x="2209800" y="5257800"/>
            <a:ext cx="914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6  </a:t>
            </a:r>
            <a:r>
              <a:rPr lang="en-US" sz="20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187398" name="Oval 6"/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2</a:t>
            </a:r>
          </a:p>
        </p:txBody>
      </p:sp>
      <p:sp>
        <p:nvSpPr>
          <p:cNvPr id="187399" name="Oval 7"/>
          <p:cNvSpPr>
            <a:spLocks noChangeArrowheads="1"/>
          </p:cNvSpPr>
          <p:nvPr/>
        </p:nvSpPr>
        <p:spPr bwMode="auto">
          <a:xfrm>
            <a:off x="3429000" y="5257800"/>
            <a:ext cx="6096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2000">
              <a:solidFill>
                <a:schemeClr val="tx2"/>
              </a:solidFill>
            </a:endParaRPr>
          </a:p>
        </p:txBody>
      </p:sp>
      <p:sp>
        <p:nvSpPr>
          <p:cNvPr id="187400" name="Rectangle 8"/>
          <p:cNvSpPr>
            <a:spLocks noChangeArrowheads="1"/>
          </p:cNvSpPr>
          <p:nvPr/>
        </p:nvSpPr>
        <p:spPr bwMode="auto">
          <a:xfrm>
            <a:off x="19812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01" name="Rectangle 9"/>
          <p:cNvSpPr>
            <a:spLocks noChangeArrowheads="1"/>
          </p:cNvSpPr>
          <p:nvPr/>
        </p:nvSpPr>
        <p:spPr bwMode="auto">
          <a:xfrm>
            <a:off x="25146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02" name="Rectangle 10"/>
          <p:cNvSpPr>
            <a:spLocks noChangeArrowheads="1"/>
          </p:cNvSpPr>
          <p:nvPr/>
        </p:nvSpPr>
        <p:spPr bwMode="auto">
          <a:xfrm>
            <a:off x="29718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03" name="Rectangle 11"/>
          <p:cNvSpPr>
            <a:spLocks noChangeArrowheads="1"/>
          </p:cNvSpPr>
          <p:nvPr/>
        </p:nvSpPr>
        <p:spPr bwMode="auto">
          <a:xfrm>
            <a:off x="7620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04" name="Rectangle 12"/>
          <p:cNvSpPr>
            <a:spLocks noChangeArrowheads="1"/>
          </p:cNvSpPr>
          <p:nvPr/>
        </p:nvSpPr>
        <p:spPr bwMode="auto">
          <a:xfrm>
            <a:off x="14478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05" name="Rectangle 13"/>
          <p:cNvSpPr>
            <a:spLocks noChangeArrowheads="1"/>
          </p:cNvSpPr>
          <p:nvPr/>
        </p:nvSpPr>
        <p:spPr bwMode="auto">
          <a:xfrm>
            <a:off x="3629025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7406" name="AutoShape 14"/>
          <p:cNvCxnSpPr>
            <a:cxnSpLocks noChangeShapeType="1"/>
            <a:stCxn id="187400" idx="0"/>
            <a:endCxn id="187397" idx="3"/>
          </p:cNvCxnSpPr>
          <p:nvPr/>
        </p:nvCxnSpPr>
        <p:spPr bwMode="auto">
          <a:xfrm flipV="1">
            <a:off x="2095500" y="5592763"/>
            <a:ext cx="247650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7407" name="AutoShape 15"/>
          <p:cNvCxnSpPr>
            <a:cxnSpLocks noChangeShapeType="1"/>
            <a:stCxn id="187401" idx="0"/>
            <a:endCxn id="187397" idx="4"/>
          </p:cNvCxnSpPr>
          <p:nvPr/>
        </p:nvCxnSpPr>
        <p:spPr bwMode="auto">
          <a:xfrm flipV="1">
            <a:off x="2628900" y="5648325"/>
            <a:ext cx="3810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7408" name="AutoShape 16"/>
          <p:cNvCxnSpPr>
            <a:cxnSpLocks noChangeShapeType="1"/>
            <a:stCxn id="187402" idx="0"/>
            <a:endCxn id="187397" idx="5"/>
          </p:cNvCxnSpPr>
          <p:nvPr/>
        </p:nvCxnSpPr>
        <p:spPr bwMode="auto">
          <a:xfrm flipH="1" flipV="1">
            <a:off x="2990850" y="5592763"/>
            <a:ext cx="95250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7409" name="AutoShape 17"/>
          <p:cNvCxnSpPr>
            <a:cxnSpLocks noChangeShapeType="1"/>
            <a:stCxn id="187403" idx="0"/>
            <a:endCxn id="187398" idx="3"/>
          </p:cNvCxnSpPr>
          <p:nvPr/>
        </p:nvCxnSpPr>
        <p:spPr bwMode="auto">
          <a:xfrm flipV="1">
            <a:off x="876300" y="5592763"/>
            <a:ext cx="19050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7410" name="AutoShape 18"/>
          <p:cNvCxnSpPr>
            <a:cxnSpLocks noChangeShapeType="1"/>
            <a:stCxn id="187404" idx="0"/>
            <a:endCxn id="187398" idx="5"/>
          </p:cNvCxnSpPr>
          <p:nvPr/>
        </p:nvCxnSpPr>
        <p:spPr bwMode="auto">
          <a:xfrm flipH="1" flipV="1">
            <a:off x="1543050" y="5592763"/>
            <a:ext cx="19050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7411" name="AutoShape 19"/>
          <p:cNvCxnSpPr>
            <a:cxnSpLocks noChangeShapeType="1"/>
            <a:stCxn id="187405" idx="0"/>
            <a:endCxn id="187399" idx="4"/>
          </p:cNvCxnSpPr>
          <p:nvPr/>
        </p:nvCxnSpPr>
        <p:spPr bwMode="auto">
          <a:xfrm flipH="1" flipV="1">
            <a:off x="3733800" y="5657850"/>
            <a:ext cx="9525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7412" name="AutoShape 20"/>
          <p:cNvCxnSpPr>
            <a:cxnSpLocks noChangeShapeType="1"/>
            <a:stCxn id="187397" idx="0"/>
            <a:endCxn id="187396" idx="4"/>
          </p:cNvCxnSpPr>
          <p:nvPr/>
        </p:nvCxnSpPr>
        <p:spPr bwMode="auto">
          <a:xfrm flipH="1" flipV="1">
            <a:off x="2552700" y="4886325"/>
            <a:ext cx="114300" cy="361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7413" name="AutoShape 21"/>
          <p:cNvCxnSpPr>
            <a:cxnSpLocks noChangeShapeType="1"/>
            <a:stCxn id="187398" idx="0"/>
            <a:endCxn id="187396" idx="3"/>
          </p:cNvCxnSpPr>
          <p:nvPr/>
        </p:nvCxnSpPr>
        <p:spPr bwMode="auto">
          <a:xfrm flipV="1">
            <a:off x="1219200" y="4830763"/>
            <a:ext cx="982663" cy="4175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7414" name="AutoShape 22"/>
          <p:cNvCxnSpPr>
            <a:cxnSpLocks noChangeShapeType="1"/>
            <a:stCxn id="187399" idx="0"/>
            <a:endCxn id="187396" idx="5"/>
          </p:cNvCxnSpPr>
          <p:nvPr/>
        </p:nvCxnSpPr>
        <p:spPr bwMode="auto">
          <a:xfrm flipH="1" flipV="1">
            <a:off x="2903538" y="4830763"/>
            <a:ext cx="830262" cy="4079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7415" name="Rectangle 23"/>
          <p:cNvSpPr>
            <a:spLocks noChangeArrowheads="1"/>
          </p:cNvSpPr>
          <p:nvPr/>
        </p:nvSpPr>
        <p:spPr bwMode="auto">
          <a:xfrm>
            <a:off x="2192338" y="4114800"/>
            <a:ext cx="169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u</a:t>
            </a:r>
            <a:endParaRPr lang="en-US" b="1"/>
          </a:p>
        </p:txBody>
      </p:sp>
      <p:sp>
        <p:nvSpPr>
          <p:cNvPr id="187416" name="Rectangle 24"/>
          <p:cNvSpPr>
            <a:spLocks noChangeArrowheads="1"/>
          </p:cNvSpPr>
          <p:nvPr/>
        </p:nvSpPr>
        <p:spPr bwMode="auto">
          <a:xfrm>
            <a:off x="3886200" y="4953000"/>
            <a:ext cx="1349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i="1">
                <a:solidFill>
                  <a:schemeClr val="tx2"/>
                </a:solidFill>
                <a:latin typeface="Times New Roman" pitchFamily="18" charset="0"/>
              </a:rPr>
              <a:t>v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187417" name="Rectangle 25"/>
          <p:cNvSpPr>
            <a:spLocks noChangeArrowheads="1"/>
          </p:cNvSpPr>
          <p:nvPr/>
        </p:nvSpPr>
        <p:spPr bwMode="auto">
          <a:xfrm>
            <a:off x="2895600" y="4953000"/>
            <a:ext cx="20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w</a:t>
            </a:r>
            <a:endParaRPr lang="en-US" b="1"/>
          </a:p>
        </p:txBody>
      </p:sp>
      <p:sp>
        <p:nvSpPr>
          <p:cNvPr id="187418" name="AutoShape 26"/>
          <p:cNvSpPr>
            <a:spLocks noChangeArrowheads="1"/>
          </p:cNvSpPr>
          <p:nvPr/>
        </p:nvSpPr>
        <p:spPr bwMode="auto">
          <a:xfrm>
            <a:off x="4267200" y="4953000"/>
            <a:ext cx="633413" cy="314325"/>
          </a:xfrm>
          <a:prstGeom prst="rightArrow">
            <a:avLst>
              <a:gd name="adj1" fmla="val 50000"/>
              <a:gd name="adj2" fmla="val 50379"/>
            </a:avLst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19" name="Oval 27"/>
          <p:cNvSpPr>
            <a:spLocks noChangeArrowheads="1"/>
          </p:cNvSpPr>
          <p:nvPr/>
        </p:nvSpPr>
        <p:spPr bwMode="auto">
          <a:xfrm>
            <a:off x="6400800" y="4495800"/>
            <a:ext cx="9906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4  </a:t>
            </a:r>
            <a:r>
              <a:rPr lang="en-US" sz="20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187420" name="Oval 28"/>
          <p:cNvSpPr>
            <a:spLocks noChangeArrowheads="1"/>
          </p:cNvSpPr>
          <p:nvPr/>
        </p:nvSpPr>
        <p:spPr bwMode="auto">
          <a:xfrm>
            <a:off x="6553200" y="5257800"/>
            <a:ext cx="6858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6</a:t>
            </a:r>
          </a:p>
        </p:txBody>
      </p:sp>
      <p:sp>
        <p:nvSpPr>
          <p:cNvPr id="187421" name="Oval 29"/>
          <p:cNvSpPr>
            <a:spLocks noChangeArrowheads="1"/>
          </p:cNvSpPr>
          <p:nvPr/>
        </p:nvSpPr>
        <p:spPr bwMode="auto">
          <a:xfrm>
            <a:off x="5105400" y="5257800"/>
            <a:ext cx="914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2</a:t>
            </a:r>
          </a:p>
        </p:txBody>
      </p:sp>
      <p:sp>
        <p:nvSpPr>
          <p:cNvPr id="187422" name="Oval 30"/>
          <p:cNvSpPr>
            <a:spLocks noChangeArrowheads="1"/>
          </p:cNvSpPr>
          <p:nvPr/>
        </p:nvSpPr>
        <p:spPr bwMode="auto">
          <a:xfrm>
            <a:off x="7924800" y="5257800"/>
            <a:ext cx="6096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87423" name="Rectangle 31"/>
          <p:cNvSpPr>
            <a:spLocks noChangeArrowheads="1"/>
          </p:cNvSpPr>
          <p:nvPr/>
        </p:nvSpPr>
        <p:spPr bwMode="auto">
          <a:xfrm>
            <a:off x="64770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24" name="Rectangle 32"/>
          <p:cNvSpPr>
            <a:spLocks noChangeArrowheads="1"/>
          </p:cNvSpPr>
          <p:nvPr/>
        </p:nvSpPr>
        <p:spPr bwMode="auto">
          <a:xfrm>
            <a:off x="70866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25" name="Rectangle 33"/>
          <p:cNvSpPr>
            <a:spLocks noChangeArrowheads="1"/>
          </p:cNvSpPr>
          <p:nvPr/>
        </p:nvSpPr>
        <p:spPr bwMode="auto">
          <a:xfrm>
            <a:off x="77724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26" name="Rectangle 34"/>
          <p:cNvSpPr>
            <a:spLocks noChangeArrowheads="1"/>
          </p:cNvSpPr>
          <p:nvPr/>
        </p:nvSpPr>
        <p:spPr bwMode="auto">
          <a:xfrm>
            <a:off x="51054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27" name="Rectangle 35"/>
          <p:cNvSpPr>
            <a:spLocks noChangeArrowheads="1"/>
          </p:cNvSpPr>
          <p:nvPr/>
        </p:nvSpPr>
        <p:spPr bwMode="auto">
          <a:xfrm>
            <a:off x="57912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28" name="Rectangle 36"/>
          <p:cNvSpPr>
            <a:spLocks noChangeArrowheads="1"/>
          </p:cNvSpPr>
          <p:nvPr/>
        </p:nvSpPr>
        <p:spPr bwMode="auto">
          <a:xfrm>
            <a:off x="8458200" y="5867400"/>
            <a:ext cx="228600" cy="2286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7429" name="AutoShape 37"/>
          <p:cNvCxnSpPr>
            <a:cxnSpLocks noChangeShapeType="1"/>
            <a:stCxn id="187423" idx="0"/>
            <a:endCxn id="187420" idx="3"/>
          </p:cNvCxnSpPr>
          <p:nvPr/>
        </p:nvCxnSpPr>
        <p:spPr bwMode="auto">
          <a:xfrm flipV="1">
            <a:off x="6591300" y="5592763"/>
            <a:ext cx="61913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7430" name="AutoShape 38"/>
          <p:cNvCxnSpPr>
            <a:cxnSpLocks noChangeShapeType="1"/>
            <a:stCxn id="187424" idx="0"/>
            <a:endCxn id="187420" idx="5"/>
          </p:cNvCxnSpPr>
          <p:nvPr/>
        </p:nvCxnSpPr>
        <p:spPr bwMode="auto">
          <a:xfrm flipH="1" flipV="1">
            <a:off x="7138988" y="5592763"/>
            <a:ext cx="61912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7431" name="AutoShape 39"/>
          <p:cNvCxnSpPr>
            <a:cxnSpLocks noChangeShapeType="1"/>
            <a:stCxn id="187425" idx="0"/>
            <a:endCxn id="187422" idx="3"/>
          </p:cNvCxnSpPr>
          <p:nvPr/>
        </p:nvCxnSpPr>
        <p:spPr bwMode="auto">
          <a:xfrm flipV="1">
            <a:off x="7886700" y="5602288"/>
            <a:ext cx="127000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7432" name="AutoShape 40"/>
          <p:cNvCxnSpPr>
            <a:cxnSpLocks noChangeShapeType="1"/>
            <a:stCxn id="187426" idx="0"/>
            <a:endCxn id="187421" idx="3"/>
          </p:cNvCxnSpPr>
          <p:nvPr/>
        </p:nvCxnSpPr>
        <p:spPr bwMode="auto">
          <a:xfrm flipV="1">
            <a:off x="5219700" y="5592763"/>
            <a:ext cx="19050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7433" name="AutoShape 41"/>
          <p:cNvCxnSpPr>
            <a:cxnSpLocks noChangeShapeType="1"/>
            <a:stCxn id="187427" idx="0"/>
            <a:endCxn id="187421" idx="5"/>
          </p:cNvCxnSpPr>
          <p:nvPr/>
        </p:nvCxnSpPr>
        <p:spPr bwMode="auto">
          <a:xfrm flipH="1" flipV="1">
            <a:off x="5886450" y="5592763"/>
            <a:ext cx="19050" cy="265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7434" name="AutoShape 42"/>
          <p:cNvCxnSpPr>
            <a:cxnSpLocks noChangeShapeType="1"/>
            <a:stCxn id="187428" idx="0"/>
            <a:endCxn id="187422" idx="5"/>
          </p:cNvCxnSpPr>
          <p:nvPr/>
        </p:nvCxnSpPr>
        <p:spPr bwMode="auto">
          <a:xfrm flipH="1" flipV="1">
            <a:off x="8445500" y="5602288"/>
            <a:ext cx="127000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7435" name="AutoShape 43"/>
          <p:cNvCxnSpPr>
            <a:cxnSpLocks noChangeShapeType="1"/>
            <a:stCxn id="187420" idx="0"/>
            <a:endCxn id="187419" idx="4"/>
          </p:cNvCxnSpPr>
          <p:nvPr/>
        </p:nvCxnSpPr>
        <p:spPr bwMode="auto">
          <a:xfrm flipV="1">
            <a:off x="6896100" y="4886325"/>
            <a:ext cx="0" cy="361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7436" name="AutoShape 44"/>
          <p:cNvCxnSpPr>
            <a:cxnSpLocks noChangeShapeType="1"/>
            <a:stCxn id="187421" idx="0"/>
            <a:endCxn id="187419" idx="3"/>
          </p:cNvCxnSpPr>
          <p:nvPr/>
        </p:nvCxnSpPr>
        <p:spPr bwMode="auto">
          <a:xfrm flipV="1">
            <a:off x="5562600" y="4830763"/>
            <a:ext cx="982663" cy="4175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7437" name="AutoShape 45"/>
          <p:cNvCxnSpPr>
            <a:cxnSpLocks noChangeShapeType="1"/>
            <a:stCxn id="187422" idx="0"/>
            <a:endCxn id="187419" idx="5"/>
          </p:cNvCxnSpPr>
          <p:nvPr/>
        </p:nvCxnSpPr>
        <p:spPr bwMode="auto">
          <a:xfrm flipH="1" flipV="1">
            <a:off x="7246938" y="4830763"/>
            <a:ext cx="982662" cy="4079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7438" name="Rectangle 46"/>
          <p:cNvSpPr>
            <a:spLocks noChangeArrowheads="1"/>
          </p:cNvSpPr>
          <p:nvPr/>
        </p:nvSpPr>
        <p:spPr bwMode="auto">
          <a:xfrm>
            <a:off x="6535738" y="4114800"/>
            <a:ext cx="169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u</a:t>
            </a:r>
            <a:endParaRPr lang="en-US" b="1"/>
          </a:p>
        </p:txBody>
      </p:sp>
      <p:sp>
        <p:nvSpPr>
          <p:cNvPr id="187439" name="Rectangle 47"/>
          <p:cNvSpPr>
            <a:spLocks noChangeArrowheads="1"/>
          </p:cNvSpPr>
          <p:nvPr/>
        </p:nvSpPr>
        <p:spPr bwMode="auto">
          <a:xfrm>
            <a:off x="8305800" y="4953000"/>
            <a:ext cx="228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 i="1">
                <a:solidFill>
                  <a:schemeClr val="tx2"/>
                </a:solidFill>
                <a:latin typeface="Times New Roman" pitchFamily="18" charset="0"/>
              </a:rPr>
              <a:t>v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187440" name="Rectangle 48"/>
          <p:cNvSpPr>
            <a:spLocks noChangeArrowheads="1"/>
          </p:cNvSpPr>
          <p:nvPr/>
        </p:nvSpPr>
        <p:spPr bwMode="auto">
          <a:xfrm>
            <a:off x="7086600" y="4953000"/>
            <a:ext cx="279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w</a:t>
            </a:r>
            <a:endParaRPr lang="en-US" b="1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2A98-D871-4974-BF47-6B5451345BEB}" type="slidenum">
              <a:rPr lang="en-US"/>
              <a:pPr/>
              <a:t>32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Deletion</a:t>
            </a:r>
          </a:p>
        </p:txBody>
      </p:sp>
      <p:sp>
        <p:nvSpPr>
          <p:cNvPr id="1884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Let </a:t>
            </a:r>
            <a:r>
              <a:rPr lang="en-US" sz="2800" b="1" i="1">
                <a:latin typeface="Times New Roman" pitchFamily="18" charset="0"/>
              </a:rPr>
              <a:t>T</a:t>
            </a:r>
            <a:r>
              <a:rPr lang="en-US" sz="2800"/>
              <a:t> be a (2,4) tree with </a:t>
            </a:r>
            <a:r>
              <a:rPr lang="en-US" sz="2800" b="1" i="1">
                <a:latin typeface="Times New Roman" pitchFamily="18" charset="0"/>
              </a:rPr>
              <a:t>n</a:t>
            </a:r>
            <a:r>
              <a:rPr lang="en-US" sz="2800"/>
              <a:t> items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Tree </a:t>
            </a:r>
            <a:r>
              <a:rPr lang="en-US" sz="2400" b="1" i="1">
                <a:latin typeface="Times New Roman" pitchFamily="18" charset="0"/>
              </a:rPr>
              <a:t>T</a:t>
            </a:r>
            <a:r>
              <a:rPr lang="en-US" sz="2400"/>
              <a:t> has</a:t>
            </a:r>
            <a:r>
              <a:rPr lang="en-US" sz="2400" b="1" i="1">
                <a:latin typeface="Times New Roman" pitchFamily="18" charset="0"/>
              </a:rPr>
              <a:t> O</a:t>
            </a:r>
            <a:r>
              <a:rPr lang="en-US" sz="2400">
                <a:latin typeface="Times New Roman" pitchFamily="18" charset="0"/>
              </a:rPr>
              <a:t>(log </a:t>
            </a:r>
            <a:r>
              <a:rPr lang="en-US" sz="2400" b="1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) </a:t>
            </a:r>
            <a:r>
              <a:rPr lang="en-US" sz="2400"/>
              <a:t>height</a:t>
            </a:r>
            <a:r>
              <a:rPr lang="en-US" sz="2400" b="1" i="1">
                <a:latin typeface="Times New Roman" pitchFamily="18" charset="0"/>
              </a:rPr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In a deletion operation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We visit </a:t>
            </a:r>
            <a:r>
              <a:rPr lang="en-US" sz="2400" b="1" i="1">
                <a:latin typeface="Times New Roman" pitchFamily="18" charset="0"/>
              </a:rPr>
              <a:t>O</a:t>
            </a:r>
            <a:r>
              <a:rPr lang="en-US" sz="2400">
                <a:latin typeface="Times New Roman" pitchFamily="18" charset="0"/>
              </a:rPr>
              <a:t>(log </a:t>
            </a:r>
            <a:r>
              <a:rPr lang="en-US" sz="2400" b="1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)</a:t>
            </a:r>
            <a:r>
              <a:rPr lang="en-US" sz="2400"/>
              <a:t> nodes to locate the node from which to delete the item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We handle an underflow with a series of </a:t>
            </a:r>
            <a:r>
              <a:rPr lang="en-US" sz="2400" b="1" i="1">
                <a:latin typeface="Times New Roman" pitchFamily="18" charset="0"/>
              </a:rPr>
              <a:t>O</a:t>
            </a:r>
            <a:r>
              <a:rPr lang="en-US" sz="2400">
                <a:latin typeface="Times New Roman" pitchFamily="18" charset="0"/>
              </a:rPr>
              <a:t>(log </a:t>
            </a:r>
            <a:r>
              <a:rPr lang="en-US" sz="2400" b="1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)</a:t>
            </a:r>
            <a:r>
              <a:rPr lang="en-US" sz="2400"/>
              <a:t> fusions, followed by at most one transfer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Each fusion and transfer takes </a:t>
            </a:r>
            <a:r>
              <a:rPr lang="en-US" sz="2400" b="1" i="1">
                <a:latin typeface="Times New Roman" pitchFamily="18" charset="0"/>
              </a:rPr>
              <a:t>O</a:t>
            </a:r>
            <a:r>
              <a:rPr lang="en-US" sz="2400">
                <a:latin typeface="Times New Roman" pitchFamily="18" charset="0"/>
              </a:rPr>
              <a:t>(1)</a:t>
            </a:r>
            <a:r>
              <a:rPr lang="en-US" sz="2400"/>
              <a:t> time</a:t>
            </a:r>
          </a:p>
          <a:p>
            <a:pPr>
              <a:lnSpc>
                <a:spcPct val="90000"/>
              </a:lnSpc>
            </a:pPr>
            <a:r>
              <a:rPr lang="en-US" sz="2800"/>
              <a:t>Thus, deleting an item from a (2,4) tree takes </a:t>
            </a:r>
            <a:r>
              <a:rPr lang="en-US" sz="2800" b="1" i="1">
                <a:latin typeface="Times New Roman" pitchFamily="18" charset="0"/>
              </a:rPr>
              <a:t>O</a:t>
            </a:r>
            <a:r>
              <a:rPr lang="en-US" sz="2800">
                <a:latin typeface="Times New Roman" pitchFamily="18" charset="0"/>
              </a:rPr>
              <a:t>(log </a:t>
            </a:r>
            <a:r>
              <a:rPr lang="en-US" sz="2800" b="1" i="1">
                <a:latin typeface="Times New Roman" pitchFamily="18" charset="0"/>
              </a:rPr>
              <a:t>n</a:t>
            </a:r>
            <a:r>
              <a:rPr lang="en-US" sz="2800">
                <a:latin typeface="Times New Roman" pitchFamily="18" charset="0"/>
              </a:rPr>
              <a:t>)</a:t>
            </a:r>
            <a:r>
              <a:rPr lang="en-US" sz="2800"/>
              <a:t> time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23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8540D75-8B3B-4BBA-BF6A-F92E4A80262C}" type="slidenum">
              <a:rPr lang="en-US"/>
              <a:pPr/>
              <a:t>33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r>
              <a:rPr lang="en-US"/>
              <a:t>Red-Black Trees</a:t>
            </a:r>
          </a:p>
        </p:txBody>
      </p:sp>
      <p:sp>
        <p:nvSpPr>
          <p:cNvPr id="190467" name="Oval 3"/>
          <p:cNvSpPr>
            <a:spLocks noChangeArrowheads="1"/>
          </p:cNvSpPr>
          <p:nvPr/>
        </p:nvSpPr>
        <p:spPr bwMode="auto">
          <a:xfrm>
            <a:off x="6159500" y="3308350"/>
            <a:ext cx="319088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190468" name="AutoShape 4"/>
          <p:cNvCxnSpPr>
            <a:cxnSpLocks noChangeShapeType="1"/>
            <a:stCxn id="190473" idx="0"/>
            <a:endCxn id="190467" idx="5"/>
          </p:cNvCxnSpPr>
          <p:nvPr/>
        </p:nvCxnSpPr>
        <p:spPr bwMode="auto">
          <a:xfrm flipH="1" flipV="1">
            <a:off x="6432550" y="3600450"/>
            <a:ext cx="703263" cy="17462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90469" name="AutoShape 5"/>
          <p:cNvCxnSpPr>
            <a:cxnSpLocks noChangeShapeType="1"/>
            <a:stCxn id="190470" idx="7"/>
            <a:endCxn id="190467" idx="3"/>
          </p:cNvCxnSpPr>
          <p:nvPr/>
        </p:nvCxnSpPr>
        <p:spPr bwMode="auto">
          <a:xfrm flipV="1">
            <a:off x="5514975" y="3600450"/>
            <a:ext cx="690563" cy="24130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90470" name="Oval 6"/>
          <p:cNvSpPr>
            <a:spLocks noChangeArrowheads="1"/>
          </p:cNvSpPr>
          <p:nvPr/>
        </p:nvSpPr>
        <p:spPr bwMode="auto">
          <a:xfrm>
            <a:off x="5241925" y="38036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190471" name="Rectangle 7"/>
          <p:cNvSpPr>
            <a:spLocks noChangeAspect="1" noChangeArrowheads="1"/>
          </p:cNvSpPr>
          <p:nvPr/>
        </p:nvSpPr>
        <p:spPr bwMode="auto">
          <a:xfrm>
            <a:off x="4876800" y="4379913"/>
            <a:ext cx="230188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90472" name="AutoShape 8"/>
          <p:cNvCxnSpPr>
            <a:cxnSpLocks noChangeShapeType="1"/>
            <a:stCxn id="190471" idx="0"/>
            <a:endCxn id="190470" idx="3"/>
          </p:cNvCxnSpPr>
          <p:nvPr/>
        </p:nvCxnSpPr>
        <p:spPr bwMode="auto">
          <a:xfrm flipV="1">
            <a:off x="4992688" y="4086225"/>
            <a:ext cx="296862" cy="274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0473" name="Oval 9"/>
          <p:cNvSpPr>
            <a:spLocks noChangeArrowheads="1"/>
          </p:cNvSpPr>
          <p:nvPr/>
        </p:nvSpPr>
        <p:spPr bwMode="auto">
          <a:xfrm>
            <a:off x="6975475" y="37846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90474" name="Rectangle 10"/>
          <p:cNvSpPr>
            <a:spLocks noChangeAspect="1" noChangeArrowheads="1"/>
          </p:cNvSpPr>
          <p:nvPr/>
        </p:nvSpPr>
        <p:spPr bwMode="auto">
          <a:xfrm>
            <a:off x="6726238" y="4360863"/>
            <a:ext cx="230187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90475" name="Rectangle 11"/>
          <p:cNvSpPr>
            <a:spLocks noChangeAspect="1" noChangeArrowheads="1"/>
          </p:cNvSpPr>
          <p:nvPr/>
        </p:nvSpPr>
        <p:spPr bwMode="auto">
          <a:xfrm>
            <a:off x="7313613" y="4360863"/>
            <a:ext cx="230187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90476" name="AutoShape 12"/>
          <p:cNvCxnSpPr>
            <a:cxnSpLocks noChangeShapeType="1"/>
            <a:stCxn id="190475" idx="0"/>
            <a:endCxn id="190473" idx="5"/>
          </p:cNvCxnSpPr>
          <p:nvPr/>
        </p:nvCxnSpPr>
        <p:spPr bwMode="auto">
          <a:xfrm flipH="1" flipV="1">
            <a:off x="7248525" y="4067175"/>
            <a:ext cx="180975" cy="274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0477" name="AutoShape 13"/>
          <p:cNvCxnSpPr>
            <a:cxnSpLocks noChangeShapeType="1"/>
            <a:stCxn id="190474" idx="0"/>
            <a:endCxn id="190473" idx="3"/>
          </p:cNvCxnSpPr>
          <p:nvPr/>
        </p:nvCxnSpPr>
        <p:spPr bwMode="auto">
          <a:xfrm flipV="1">
            <a:off x="6842125" y="4067175"/>
            <a:ext cx="179388" cy="274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0478" name="Oval 14"/>
          <p:cNvSpPr>
            <a:spLocks noChangeArrowheads="1"/>
          </p:cNvSpPr>
          <p:nvPr/>
        </p:nvSpPr>
        <p:spPr bwMode="auto">
          <a:xfrm>
            <a:off x="5661025" y="437515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90479" name="Rectangle 15"/>
          <p:cNvSpPr>
            <a:spLocks noChangeAspect="1" noChangeArrowheads="1"/>
          </p:cNvSpPr>
          <p:nvPr/>
        </p:nvSpPr>
        <p:spPr bwMode="auto">
          <a:xfrm>
            <a:off x="5411788" y="4951413"/>
            <a:ext cx="230187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90480" name="Rectangle 16"/>
          <p:cNvSpPr>
            <a:spLocks noChangeAspect="1" noChangeArrowheads="1"/>
          </p:cNvSpPr>
          <p:nvPr/>
        </p:nvSpPr>
        <p:spPr bwMode="auto">
          <a:xfrm>
            <a:off x="6057900" y="4951413"/>
            <a:ext cx="230188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90481" name="AutoShape 17"/>
          <p:cNvCxnSpPr>
            <a:cxnSpLocks noChangeShapeType="1"/>
            <a:stCxn id="190480" idx="0"/>
            <a:endCxn id="190478" idx="5"/>
          </p:cNvCxnSpPr>
          <p:nvPr/>
        </p:nvCxnSpPr>
        <p:spPr bwMode="auto">
          <a:xfrm flipH="1" flipV="1">
            <a:off x="5934075" y="4657725"/>
            <a:ext cx="239713" cy="274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0482" name="AutoShape 18"/>
          <p:cNvCxnSpPr>
            <a:cxnSpLocks noChangeShapeType="1"/>
            <a:stCxn id="190479" idx="0"/>
            <a:endCxn id="190478" idx="3"/>
          </p:cNvCxnSpPr>
          <p:nvPr/>
        </p:nvCxnSpPr>
        <p:spPr bwMode="auto">
          <a:xfrm flipV="1">
            <a:off x="5527675" y="4657725"/>
            <a:ext cx="179388" cy="274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0483" name="AutoShape 19"/>
          <p:cNvCxnSpPr>
            <a:cxnSpLocks noChangeShapeType="1"/>
            <a:stCxn id="190478" idx="0"/>
            <a:endCxn id="190470" idx="5"/>
          </p:cNvCxnSpPr>
          <p:nvPr/>
        </p:nvCxnSpPr>
        <p:spPr bwMode="auto">
          <a:xfrm flipH="1" flipV="1">
            <a:off x="5514975" y="4086225"/>
            <a:ext cx="306388" cy="27940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90484" name="Text Box 20"/>
          <p:cNvSpPr txBox="1">
            <a:spLocks noChangeArrowheads="1"/>
          </p:cNvSpPr>
          <p:nvPr/>
        </p:nvSpPr>
        <p:spPr bwMode="auto">
          <a:xfrm>
            <a:off x="5029200" y="3460750"/>
            <a:ext cx="3111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>
                <a:solidFill>
                  <a:schemeClr val="tx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190485" name="Text Box 21"/>
          <p:cNvSpPr txBox="1">
            <a:spLocks noChangeArrowheads="1"/>
          </p:cNvSpPr>
          <p:nvPr/>
        </p:nvSpPr>
        <p:spPr bwMode="auto">
          <a:xfrm>
            <a:off x="5867400" y="3994150"/>
            <a:ext cx="3111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>
                <a:solidFill>
                  <a:schemeClr val="tx2"/>
                </a:solidFill>
                <a:latin typeface="Times New Roman" pitchFamily="18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AD27-AD95-4CE0-A1C8-03A93F8A56A3}" type="slidenum">
              <a:rPr lang="en-US"/>
              <a:pPr/>
              <a:t>34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 and Reading</a:t>
            </a:r>
          </a:p>
        </p:txBody>
      </p:sp>
      <p:sp>
        <p:nvSpPr>
          <p:cNvPr id="1925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From (2,4) trees to red-black trees (</a:t>
            </a:r>
            <a:r>
              <a:rPr lang="en-US" sz="2800">
                <a:cs typeface="Tahoma" pitchFamily="34" charset="0"/>
              </a:rPr>
              <a:t>§3.3.3</a:t>
            </a:r>
            <a:r>
              <a:rPr lang="en-US" sz="2800"/>
              <a:t>)</a:t>
            </a:r>
          </a:p>
          <a:p>
            <a:pPr>
              <a:lnSpc>
                <a:spcPct val="90000"/>
              </a:lnSpc>
            </a:pPr>
            <a:r>
              <a:rPr lang="en-US" sz="2800"/>
              <a:t>Red-black tree (</a:t>
            </a:r>
            <a:r>
              <a:rPr lang="en-US" sz="2800">
                <a:cs typeface="Tahoma" pitchFamily="34" charset="0"/>
              </a:rPr>
              <a:t>§ 3.3.3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Definition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Height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Insertion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restructuring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recoloring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Deletion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restructuring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recoloring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adjustment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D120-D1C8-43D6-9C3D-918003CA9876}" type="slidenum">
              <a:rPr lang="en-US"/>
              <a:pPr/>
              <a:t>35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r>
              <a:rPr lang="en-US"/>
              <a:t>From (2,4) to Red-Black Trees</a:t>
            </a:r>
          </a:p>
        </p:txBody>
      </p:sp>
      <p:sp>
        <p:nvSpPr>
          <p:cNvPr id="1935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43050"/>
            <a:ext cx="8077200" cy="1809750"/>
          </a:xfrm>
        </p:spPr>
        <p:txBody>
          <a:bodyPr/>
          <a:lstStyle/>
          <a:p>
            <a:r>
              <a:rPr lang="en-US" sz="2000"/>
              <a:t>A red-black tree is a representation of a (2,4) tree by means of a binary tree whose nodes are colored </a:t>
            </a:r>
            <a:r>
              <a:rPr lang="en-US" sz="2000">
                <a:solidFill>
                  <a:schemeClr val="tx2"/>
                </a:solidFill>
              </a:rPr>
              <a:t>red</a:t>
            </a:r>
            <a:r>
              <a:rPr lang="en-US" sz="2000"/>
              <a:t> or </a:t>
            </a:r>
            <a:r>
              <a:rPr lang="en-US" sz="2000" b="1"/>
              <a:t>black</a:t>
            </a:r>
          </a:p>
          <a:p>
            <a:r>
              <a:rPr lang="en-US" sz="2000"/>
              <a:t>In comparison with its associated (2,4) tree, a red-black tree has</a:t>
            </a:r>
          </a:p>
          <a:p>
            <a:pPr lvl="1"/>
            <a:r>
              <a:rPr lang="en-US" sz="1800"/>
              <a:t>same logarithmic time performance</a:t>
            </a:r>
          </a:p>
          <a:p>
            <a:pPr lvl="1"/>
            <a:r>
              <a:rPr lang="en-US" sz="1800"/>
              <a:t>simpler implementation with a single node type</a:t>
            </a:r>
          </a:p>
        </p:txBody>
      </p:sp>
      <p:grpSp>
        <p:nvGrpSpPr>
          <p:cNvPr id="193540" name="Group 4"/>
          <p:cNvGrpSpPr>
            <a:grpSpLocks/>
          </p:cNvGrpSpPr>
          <p:nvPr/>
        </p:nvGrpSpPr>
        <p:grpSpPr bwMode="auto">
          <a:xfrm>
            <a:off x="6753225" y="3505200"/>
            <a:ext cx="1981200" cy="609600"/>
            <a:chOff x="864" y="2853"/>
            <a:chExt cx="1248" cy="384"/>
          </a:xfrm>
        </p:grpSpPr>
        <p:sp>
          <p:nvSpPr>
            <p:cNvPr id="193541" name="Oval 5"/>
            <p:cNvSpPr>
              <a:spLocks noChangeArrowheads="1"/>
            </p:cNvSpPr>
            <p:nvPr/>
          </p:nvSpPr>
          <p:spPr bwMode="auto">
            <a:xfrm>
              <a:off x="864" y="2853"/>
              <a:ext cx="1248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/>
                <a:t>2   6   7</a:t>
              </a:r>
              <a:endParaRPr lang="en-US"/>
            </a:p>
          </p:txBody>
        </p:sp>
        <p:cxnSp>
          <p:nvCxnSpPr>
            <p:cNvPr id="193542" name="AutoShape 6"/>
            <p:cNvCxnSpPr>
              <a:cxnSpLocks noChangeShapeType="1"/>
              <a:stCxn id="193541" idx="3"/>
            </p:cNvCxnSpPr>
            <p:nvPr/>
          </p:nvCxnSpPr>
          <p:spPr bwMode="auto">
            <a:xfrm flipH="1">
              <a:off x="912" y="3064"/>
              <a:ext cx="13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3543" name="AutoShape 7"/>
            <p:cNvCxnSpPr>
              <a:cxnSpLocks noChangeShapeType="1"/>
              <a:stCxn id="193541" idx="5"/>
            </p:cNvCxnSpPr>
            <p:nvPr/>
          </p:nvCxnSpPr>
          <p:spPr bwMode="auto">
            <a:xfrm>
              <a:off x="1929" y="3064"/>
              <a:ext cx="135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93544" name="Line 8"/>
            <p:cNvSpPr>
              <a:spLocks noChangeShapeType="1"/>
            </p:cNvSpPr>
            <p:nvPr/>
          </p:nvSpPr>
          <p:spPr bwMode="auto">
            <a:xfrm flipV="1">
              <a:off x="1296" y="3093"/>
              <a:ext cx="48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45" name="Line 9"/>
            <p:cNvSpPr>
              <a:spLocks noChangeShapeType="1"/>
            </p:cNvSpPr>
            <p:nvPr/>
          </p:nvSpPr>
          <p:spPr bwMode="auto">
            <a:xfrm flipH="1" flipV="1">
              <a:off x="1632" y="3093"/>
              <a:ext cx="48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3546" name="Group 10"/>
          <p:cNvGrpSpPr>
            <a:grpSpLocks/>
          </p:cNvGrpSpPr>
          <p:nvPr/>
        </p:nvGrpSpPr>
        <p:grpSpPr bwMode="auto">
          <a:xfrm>
            <a:off x="3505200" y="3505200"/>
            <a:ext cx="1828800" cy="600075"/>
            <a:chOff x="3936" y="2853"/>
            <a:chExt cx="1152" cy="378"/>
          </a:xfrm>
        </p:grpSpPr>
        <p:sp>
          <p:nvSpPr>
            <p:cNvPr id="193547" name="Oval 11"/>
            <p:cNvSpPr>
              <a:spLocks noChangeArrowheads="1"/>
            </p:cNvSpPr>
            <p:nvPr/>
          </p:nvSpPr>
          <p:spPr bwMode="auto">
            <a:xfrm>
              <a:off x="3984" y="2853"/>
              <a:ext cx="1056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/>
                <a:t>3    5</a:t>
              </a:r>
              <a:endParaRPr lang="en-US"/>
            </a:p>
          </p:txBody>
        </p:sp>
        <p:cxnSp>
          <p:nvCxnSpPr>
            <p:cNvPr id="193548" name="AutoShape 12"/>
            <p:cNvCxnSpPr>
              <a:cxnSpLocks noChangeShapeType="1"/>
              <a:endCxn id="193547" idx="4"/>
            </p:cNvCxnSpPr>
            <p:nvPr/>
          </p:nvCxnSpPr>
          <p:spPr bwMode="auto">
            <a:xfrm flipV="1">
              <a:off x="4512" y="3099"/>
              <a:ext cx="0" cy="13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3549" name="AutoShape 13"/>
            <p:cNvCxnSpPr>
              <a:cxnSpLocks noChangeShapeType="1"/>
              <a:endCxn id="193547" idx="3"/>
            </p:cNvCxnSpPr>
            <p:nvPr/>
          </p:nvCxnSpPr>
          <p:spPr bwMode="auto">
            <a:xfrm flipV="1">
              <a:off x="3936" y="3064"/>
              <a:ext cx="203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3550" name="AutoShape 14"/>
            <p:cNvCxnSpPr>
              <a:cxnSpLocks noChangeShapeType="1"/>
              <a:endCxn id="193547" idx="5"/>
            </p:cNvCxnSpPr>
            <p:nvPr/>
          </p:nvCxnSpPr>
          <p:spPr bwMode="auto">
            <a:xfrm flipH="1" flipV="1">
              <a:off x="4885" y="3064"/>
              <a:ext cx="203" cy="1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193551" name="Group 15"/>
          <p:cNvGrpSpPr>
            <a:grpSpLocks/>
          </p:cNvGrpSpPr>
          <p:nvPr/>
        </p:nvGrpSpPr>
        <p:grpSpPr bwMode="auto">
          <a:xfrm>
            <a:off x="914400" y="3505200"/>
            <a:ext cx="1066800" cy="609600"/>
            <a:chOff x="576" y="2208"/>
            <a:chExt cx="672" cy="384"/>
          </a:xfrm>
        </p:grpSpPr>
        <p:sp>
          <p:nvSpPr>
            <p:cNvPr id="193552" name="Oval 16"/>
            <p:cNvSpPr>
              <a:spLocks noChangeArrowheads="1"/>
            </p:cNvSpPr>
            <p:nvPr/>
          </p:nvSpPr>
          <p:spPr bwMode="auto">
            <a:xfrm>
              <a:off x="576" y="2208"/>
              <a:ext cx="672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193553" name="Line 17"/>
            <p:cNvSpPr>
              <a:spLocks noChangeShapeType="1"/>
            </p:cNvSpPr>
            <p:nvPr/>
          </p:nvSpPr>
          <p:spPr bwMode="auto">
            <a:xfrm flipH="1" flipV="1">
              <a:off x="1056" y="2448"/>
              <a:ext cx="9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54" name="Line 18"/>
            <p:cNvSpPr>
              <a:spLocks noChangeShapeType="1"/>
            </p:cNvSpPr>
            <p:nvPr/>
          </p:nvSpPr>
          <p:spPr bwMode="auto">
            <a:xfrm flipV="1">
              <a:off x="672" y="2448"/>
              <a:ext cx="9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3555" name="Group 19"/>
          <p:cNvGrpSpPr>
            <a:grpSpLocks/>
          </p:cNvGrpSpPr>
          <p:nvPr/>
        </p:nvGrpSpPr>
        <p:grpSpPr bwMode="auto">
          <a:xfrm>
            <a:off x="1071563" y="4876800"/>
            <a:ext cx="752475" cy="771525"/>
            <a:chOff x="672" y="3072"/>
            <a:chExt cx="474" cy="486"/>
          </a:xfrm>
        </p:grpSpPr>
        <p:sp>
          <p:nvSpPr>
            <p:cNvPr id="193556" name="Oval 20"/>
            <p:cNvSpPr>
              <a:spLocks noChangeArrowheads="1"/>
            </p:cNvSpPr>
            <p:nvPr/>
          </p:nvSpPr>
          <p:spPr bwMode="auto">
            <a:xfrm>
              <a:off x="768" y="3072"/>
              <a:ext cx="288" cy="28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4</a:t>
              </a:r>
            </a:p>
          </p:txBody>
        </p:sp>
        <p:cxnSp>
          <p:nvCxnSpPr>
            <p:cNvPr id="193557" name="AutoShape 21"/>
            <p:cNvCxnSpPr>
              <a:cxnSpLocks noChangeShapeType="1"/>
              <a:stCxn id="193556" idx="5"/>
            </p:cNvCxnSpPr>
            <p:nvPr/>
          </p:nvCxnSpPr>
          <p:spPr bwMode="auto">
            <a:xfrm>
              <a:off x="1014" y="3330"/>
              <a:ext cx="132" cy="22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3558" name="AutoShape 22"/>
            <p:cNvCxnSpPr>
              <a:cxnSpLocks noChangeShapeType="1"/>
              <a:stCxn id="193556" idx="3"/>
            </p:cNvCxnSpPr>
            <p:nvPr/>
          </p:nvCxnSpPr>
          <p:spPr bwMode="auto">
            <a:xfrm flipH="1">
              <a:off x="672" y="3330"/>
              <a:ext cx="138" cy="22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93559" name="Oval 23"/>
          <p:cNvSpPr>
            <a:spLocks noChangeArrowheads="1"/>
          </p:cNvSpPr>
          <p:nvPr/>
        </p:nvSpPr>
        <p:spPr bwMode="auto">
          <a:xfrm>
            <a:off x="7543800" y="4876800"/>
            <a:ext cx="457200" cy="4572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6</a:t>
            </a:r>
          </a:p>
        </p:txBody>
      </p:sp>
      <p:cxnSp>
        <p:nvCxnSpPr>
          <p:cNvPr id="193560" name="AutoShape 24"/>
          <p:cNvCxnSpPr>
            <a:cxnSpLocks noChangeShapeType="1"/>
            <a:stCxn id="193559" idx="5"/>
            <a:endCxn id="193565" idx="1"/>
          </p:cNvCxnSpPr>
          <p:nvPr/>
        </p:nvCxnSpPr>
        <p:spPr bwMode="auto">
          <a:xfrm>
            <a:off x="7934325" y="5286375"/>
            <a:ext cx="295275" cy="25717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93561" name="AutoShape 25"/>
          <p:cNvCxnSpPr>
            <a:cxnSpLocks noChangeShapeType="1"/>
            <a:stCxn id="193559" idx="3"/>
            <a:endCxn id="193562" idx="0"/>
          </p:cNvCxnSpPr>
          <p:nvPr/>
        </p:nvCxnSpPr>
        <p:spPr bwMode="auto">
          <a:xfrm flipH="1">
            <a:off x="7315200" y="5286375"/>
            <a:ext cx="295275" cy="19050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93562" name="Oval 26"/>
          <p:cNvSpPr>
            <a:spLocks noChangeArrowheads="1"/>
          </p:cNvSpPr>
          <p:nvPr/>
        </p:nvSpPr>
        <p:spPr bwMode="auto">
          <a:xfrm>
            <a:off x="7086600" y="5486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tx2"/>
                </a:solidFill>
              </a:rPr>
              <a:t>2</a:t>
            </a:r>
          </a:p>
        </p:txBody>
      </p:sp>
      <p:cxnSp>
        <p:nvCxnSpPr>
          <p:cNvPr id="193563" name="AutoShape 27"/>
          <p:cNvCxnSpPr>
            <a:cxnSpLocks noChangeShapeType="1"/>
            <a:stCxn id="193562" idx="5"/>
          </p:cNvCxnSpPr>
          <p:nvPr/>
        </p:nvCxnSpPr>
        <p:spPr bwMode="auto">
          <a:xfrm>
            <a:off x="7477125" y="5886450"/>
            <a:ext cx="209550" cy="3619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3564" name="AutoShape 28"/>
          <p:cNvCxnSpPr>
            <a:cxnSpLocks noChangeShapeType="1"/>
            <a:stCxn id="193562" idx="3"/>
          </p:cNvCxnSpPr>
          <p:nvPr/>
        </p:nvCxnSpPr>
        <p:spPr bwMode="auto">
          <a:xfrm flipH="1">
            <a:off x="6934200" y="5886450"/>
            <a:ext cx="219075" cy="3619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3565" name="Oval 29"/>
          <p:cNvSpPr>
            <a:spLocks noChangeArrowheads="1"/>
          </p:cNvSpPr>
          <p:nvPr/>
        </p:nvSpPr>
        <p:spPr bwMode="auto">
          <a:xfrm>
            <a:off x="8162925" y="5486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tx2"/>
                </a:solidFill>
              </a:rPr>
              <a:t>7</a:t>
            </a:r>
          </a:p>
        </p:txBody>
      </p:sp>
      <p:cxnSp>
        <p:nvCxnSpPr>
          <p:cNvPr id="193566" name="AutoShape 30"/>
          <p:cNvCxnSpPr>
            <a:cxnSpLocks noChangeShapeType="1"/>
            <a:stCxn id="193565" idx="5"/>
          </p:cNvCxnSpPr>
          <p:nvPr/>
        </p:nvCxnSpPr>
        <p:spPr bwMode="auto">
          <a:xfrm>
            <a:off x="8553450" y="5886450"/>
            <a:ext cx="209550" cy="3619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3567" name="AutoShape 31"/>
          <p:cNvCxnSpPr>
            <a:cxnSpLocks noChangeShapeType="1"/>
            <a:stCxn id="193565" idx="3"/>
          </p:cNvCxnSpPr>
          <p:nvPr/>
        </p:nvCxnSpPr>
        <p:spPr bwMode="auto">
          <a:xfrm flipH="1">
            <a:off x="8010525" y="5886450"/>
            <a:ext cx="219075" cy="3619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3568" name="Oval 32"/>
          <p:cNvSpPr>
            <a:spLocks noChangeArrowheads="1"/>
          </p:cNvSpPr>
          <p:nvPr/>
        </p:nvSpPr>
        <p:spPr bwMode="auto">
          <a:xfrm>
            <a:off x="3276600" y="4876800"/>
            <a:ext cx="457200" cy="4572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5</a:t>
            </a:r>
          </a:p>
        </p:txBody>
      </p:sp>
      <p:cxnSp>
        <p:nvCxnSpPr>
          <p:cNvPr id="193569" name="AutoShape 33"/>
          <p:cNvCxnSpPr>
            <a:cxnSpLocks noChangeShapeType="1"/>
            <a:stCxn id="193568" idx="5"/>
          </p:cNvCxnSpPr>
          <p:nvPr/>
        </p:nvCxnSpPr>
        <p:spPr bwMode="auto">
          <a:xfrm>
            <a:off x="3667125" y="5286375"/>
            <a:ext cx="295275" cy="266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3570" name="AutoShape 34"/>
          <p:cNvCxnSpPr>
            <a:cxnSpLocks noChangeShapeType="1"/>
            <a:stCxn id="193568" idx="3"/>
            <a:endCxn id="193571" idx="0"/>
          </p:cNvCxnSpPr>
          <p:nvPr/>
        </p:nvCxnSpPr>
        <p:spPr bwMode="auto">
          <a:xfrm flipH="1">
            <a:off x="3048000" y="5286375"/>
            <a:ext cx="295275" cy="19050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93571" name="Oval 35"/>
          <p:cNvSpPr>
            <a:spLocks noChangeArrowheads="1"/>
          </p:cNvSpPr>
          <p:nvPr/>
        </p:nvSpPr>
        <p:spPr bwMode="auto">
          <a:xfrm>
            <a:off x="2819400" y="5486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tx2"/>
                </a:solidFill>
              </a:rPr>
              <a:t>3</a:t>
            </a:r>
          </a:p>
        </p:txBody>
      </p:sp>
      <p:cxnSp>
        <p:nvCxnSpPr>
          <p:cNvPr id="193572" name="AutoShape 36"/>
          <p:cNvCxnSpPr>
            <a:cxnSpLocks noChangeShapeType="1"/>
            <a:stCxn id="193571" idx="5"/>
          </p:cNvCxnSpPr>
          <p:nvPr/>
        </p:nvCxnSpPr>
        <p:spPr bwMode="auto">
          <a:xfrm>
            <a:off x="3209925" y="5886450"/>
            <a:ext cx="209550" cy="3619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3573" name="AutoShape 37"/>
          <p:cNvCxnSpPr>
            <a:cxnSpLocks noChangeShapeType="1"/>
            <a:stCxn id="193571" idx="3"/>
          </p:cNvCxnSpPr>
          <p:nvPr/>
        </p:nvCxnSpPr>
        <p:spPr bwMode="auto">
          <a:xfrm flipH="1">
            <a:off x="2667000" y="5886450"/>
            <a:ext cx="219075" cy="3619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3574" name="Oval 38"/>
          <p:cNvSpPr>
            <a:spLocks noChangeArrowheads="1"/>
          </p:cNvSpPr>
          <p:nvPr/>
        </p:nvSpPr>
        <p:spPr bwMode="auto">
          <a:xfrm flipH="1">
            <a:off x="5105400" y="4876800"/>
            <a:ext cx="457200" cy="4572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3</a:t>
            </a:r>
          </a:p>
        </p:txBody>
      </p:sp>
      <p:cxnSp>
        <p:nvCxnSpPr>
          <p:cNvPr id="193575" name="AutoShape 39"/>
          <p:cNvCxnSpPr>
            <a:cxnSpLocks noChangeShapeType="1"/>
            <a:stCxn id="193574" idx="5"/>
          </p:cNvCxnSpPr>
          <p:nvPr/>
        </p:nvCxnSpPr>
        <p:spPr bwMode="auto">
          <a:xfrm flipH="1">
            <a:off x="4876800" y="5284788"/>
            <a:ext cx="295275" cy="266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3576" name="AutoShape 40"/>
          <p:cNvCxnSpPr>
            <a:cxnSpLocks noChangeShapeType="1"/>
            <a:stCxn id="193574" idx="3"/>
            <a:endCxn id="193577" idx="0"/>
          </p:cNvCxnSpPr>
          <p:nvPr/>
        </p:nvCxnSpPr>
        <p:spPr bwMode="auto">
          <a:xfrm>
            <a:off x="5494338" y="5284788"/>
            <a:ext cx="296862" cy="19208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93577" name="Oval 41"/>
          <p:cNvSpPr>
            <a:spLocks noChangeArrowheads="1"/>
          </p:cNvSpPr>
          <p:nvPr/>
        </p:nvSpPr>
        <p:spPr bwMode="auto">
          <a:xfrm flipH="1">
            <a:off x="5562600" y="5486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tx2"/>
                </a:solidFill>
              </a:rPr>
              <a:t>5</a:t>
            </a:r>
          </a:p>
        </p:txBody>
      </p:sp>
      <p:cxnSp>
        <p:nvCxnSpPr>
          <p:cNvPr id="193578" name="AutoShape 42"/>
          <p:cNvCxnSpPr>
            <a:cxnSpLocks noChangeShapeType="1"/>
            <a:stCxn id="193577" idx="5"/>
          </p:cNvCxnSpPr>
          <p:nvPr/>
        </p:nvCxnSpPr>
        <p:spPr bwMode="auto">
          <a:xfrm flipH="1">
            <a:off x="5419725" y="5884863"/>
            <a:ext cx="209550" cy="3619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3579" name="AutoShape 43"/>
          <p:cNvCxnSpPr>
            <a:cxnSpLocks noChangeShapeType="1"/>
            <a:stCxn id="193577" idx="3"/>
          </p:cNvCxnSpPr>
          <p:nvPr/>
        </p:nvCxnSpPr>
        <p:spPr bwMode="auto">
          <a:xfrm>
            <a:off x="5951538" y="5884863"/>
            <a:ext cx="219075" cy="3619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3580" name="Text Box 44"/>
          <p:cNvSpPr txBox="1">
            <a:spLocks noChangeArrowheads="1"/>
          </p:cNvSpPr>
          <p:nvPr/>
        </p:nvSpPr>
        <p:spPr bwMode="auto">
          <a:xfrm>
            <a:off x="4067175" y="5341938"/>
            <a:ext cx="723900" cy="5794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OR</a:t>
            </a:r>
          </a:p>
        </p:txBody>
      </p:sp>
      <p:sp>
        <p:nvSpPr>
          <p:cNvPr id="193581" name="AutoShape 45"/>
          <p:cNvSpPr>
            <a:spLocks noChangeArrowheads="1"/>
          </p:cNvSpPr>
          <p:nvPr/>
        </p:nvSpPr>
        <p:spPr bwMode="auto">
          <a:xfrm>
            <a:off x="1257300" y="428625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82" name="AutoShape 46"/>
          <p:cNvSpPr>
            <a:spLocks noChangeArrowheads="1"/>
          </p:cNvSpPr>
          <p:nvPr/>
        </p:nvSpPr>
        <p:spPr bwMode="auto">
          <a:xfrm>
            <a:off x="4229100" y="428625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83" name="AutoShape 47"/>
          <p:cNvSpPr>
            <a:spLocks noChangeArrowheads="1"/>
          </p:cNvSpPr>
          <p:nvPr/>
        </p:nvSpPr>
        <p:spPr bwMode="auto">
          <a:xfrm>
            <a:off x="7562850" y="428625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EE75-D211-49B6-B4F5-99FCAD99B351}" type="slidenum">
              <a:rPr lang="en-US"/>
              <a:pPr/>
              <a:t>36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Red-Black Tree</a:t>
            </a:r>
          </a:p>
        </p:txBody>
      </p:sp>
      <p:sp>
        <p:nvSpPr>
          <p:cNvPr id="1945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8486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 red-black tree can also be defined as a binary search tree that satisfies the following properties: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</a:rPr>
              <a:t>Root Property</a:t>
            </a:r>
            <a:r>
              <a:rPr lang="en-US" sz="2000"/>
              <a:t>: the root is black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</a:rPr>
              <a:t>External Property</a:t>
            </a:r>
            <a:r>
              <a:rPr lang="en-US" sz="2000"/>
              <a:t>: every leaf is black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</a:rPr>
              <a:t>Internal Property</a:t>
            </a:r>
            <a:r>
              <a:rPr lang="en-US" sz="2000"/>
              <a:t>: the children of a red node are black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</a:rPr>
              <a:t>Depth Property</a:t>
            </a:r>
            <a:r>
              <a:rPr lang="en-US" sz="2000"/>
              <a:t>: all the leaves have the same black depth</a:t>
            </a:r>
          </a:p>
        </p:txBody>
      </p:sp>
      <p:sp>
        <p:nvSpPr>
          <p:cNvPr id="194564" name="Oval 4"/>
          <p:cNvSpPr>
            <a:spLocks noChangeArrowheads="1"/>
          </p:cNvSpPr>
          <p:nvPr/>
        </p:nvSpPr>
        <p:spPr bwMode="auto">
          <a:xfrm>
            <a:off x="4403725" y="3917950"/>
            <a:ext cx="320675" cy="3190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194565" name="Oval 5"/>
          <p:cNvSpPr>
            <a:spLocks noChangeArrowheads="1"/>
          </p:cNvSpPr>
          <p:nvPr/>
        </p:nvSpPr>
        <p:spPr bwMode="auto">
          <a:xfrm>
            <a:off x="5910263" y="4429125"/>
            <a:ext cx="319087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15</a:t>
            </a:r>
          </a:p>
        </p:txBody>
      </p:sp>
      <p:sp>
        <p:nvSpPr>
          <p:cNvPr id="194566" name="Oval 6"/>
          <p:cNvSpPr>
            <a:spLocks noChangeArrowheads="1"/>
          </p:cNvSpPr>
          <p:nvPr/>
        </p:nvSpPr>
        <p:spPr bwMode="auto">
          <a:xfrm>
            <a:off x="3046413" y="442912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94567" name="Oval 7"/>
          <p:cNvSpPr>
            <a:spLocks noChangeArrowheads="1"/>
          </p:cNvSpPr>
          <p:nvPr/>
        </p:nvSpPr>
        <p:spPr bwMode="auto">
          <a:xfrm>
            <a:off x="3633788" y="4924425"/>
            <a:ext cx="320675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194568" name="Rectangle 8"/>
          <p:cNvSpPr>
            <a:spLocks noChangeAspect="1" noChangeArrowheads="1"/>
          </p:cNvSpPr>
          <p:nvPr/>
        </p:nvSpPr>
        <p:spPr bwMode="auto">
          <a:xfrm>
            <a:off x="3386138" y="5500688"/>
            <a:ext cx="230187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94569" name="AutoShape 9"/>
          <p:cNvCxnSpPr>
            <a:cxnSpLocks noChangeShapeType="1"/>
            <a:stCxn id="194564" idx="3"/>
            <a:endCxn id="194566" idx="7"/>
          </p:cNvCxnSpPr>
          <p:nvPr/>
        </p:nvCxnSpPr>
        <p:spPr bwMode="auto">
          <a:xfrm flipH="1">
            <a:off x="3319463" y="4210050"/>
            <a:ext cx="1131887" cy="25717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94570" name="AutoShape 10"/>
          <p:cNvCxnSpPr>
            <a:cxnSpLocks noChangeShapeType="1"/>
            <a:stCxn id="194565" idx="1"/>
            <a:endCxn id="194564" idx="5"/>
          </p:cNvCxnSpPr>
          <p:nvPr/>
        </p:nvCxnSpPr>
        <p:spPr bwMode="auto">
          <a:xfrm flipH="1" flipV="1">
            <a:off x="4676775" y="4210050"/>
            <a:ext cx="1279525" cy="2476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571" name="AutoShape 11"/>
          <p:cNvCxnSpPr>
            <a:cxnSpLocks noChangeShapeType="1"/>
            <a:stCxn id="194592" idx="0"/>
            <a:endCxn id="194565" idx="5"/>
          </p:cNvCxnSpPr>
          <p:nvPr/>
        </p:nvCxnSpPr>
        <p:spPr bwMode="auto">
          <a:xfrm flipH="1" flipV="1">
            <a:off x="6183313" y="4721225"/>
            <a:ext cx="536575" cy="17462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94572" name="AutoShape 12"/>
          <p:cNvCxnSpPr>
            <a:cxnSpLocks noChangeShapeType="1"/>
            <a:stCxn id="194582" idx="7"/>
            <a:endCxn id="194565" idx="3"/>
          </p:cNvCxnSpPr>
          <p:nvPr/>
        </p:nvCxnSpPr>
        <p:spPr bwMode="auto">
          <a:xfrm flipV="1">
            <a:off x="5537200" y="4721225"/>
            <a:ext cx="419100" cy="24130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94573" name="AutoShape 13"/>
          <p:cNvCxnSpPr>
            <a:cxnSpLocks noChangeShapeType="1"/>
            <a:stCxn id="194587" idx="1"/>
            <a:endCxn id="194567" idx="5"/>
          </p:cNvCxnSpPr>
          <p:nvPr/>
        </p:nvCxnSpPr>
        <p:spPr bwMode="auto">
          <a:xfrm flipH="1" flipV="1">
            <a:off x="3906838" y="5216525"/>
            <a:ext cx="198437" cy="26352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94574" name="AutoShape 14"/>
          <p:cNvCxnSpPr>
            <a:cxnSpLocks noChangeShapeType="1"/>
            <a:stCxn id="194568" idx="0"/>
            <a:endCxn id="194567" idx="3"/>
          </p:cNvCxnSpPr>
          <p:nvPr/>
        </p:nvCxnSpPr>
        <p:spPr bwMode="auto">
          <a:xfrm flipV="1">
            <a:off x="3502025" y="5216525"/>
            <a:ext cx="179388" cy="2651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575" name="AutoShape 15"/>
          <p:cNvCxnSpPr>
            <a:cxnSpLocks noChangeShapeType="1"/>
            <a:stCxn id="194577" idx="7"/>
            <a:endCxn id="194566" idx="3"/>
          </p:cNvCxnSpPr>
          <p:nvPr/>
        </p:nvCxnSpPr>
        <p:spPr bwMode="auto">
          <a:xfrm flipV="1">
            <a:off x="2732088" y="4711700"/>
            <a:ext cx="360362" cy="2413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576" name="AutoShape 16"/>
          <p:cNvCxnSpPr>
            <a:cxnSpLocks noChangeShapeType="1"/>
            <a:stCxn id="194567" idx="1"/>
            <a:endCxn id="194566" idx="5"/>
          </p:cNvCxnSpPr>
          <p:nvPr/>
        </p:nvCxnSpPr>
        <p:spPr bwMode="auto">
          <a:xfrm flipH="1" flipV="1">
            <a:off x="3319463" y="4711700"/>
            <a:ext cx="361950" cy="2413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4577" name="Oval 17"/>
          <p:cNvSpPr>
            <a:spLocks noChangeArrowheads="1"/>
          </p:cNvSpPr>
          <p:nvPr/>
        </p:nvSpPr>
        <p:spPr bwMode="auto">
          <a:xfrm>
            <a:off x="2459038" y="4924425"/>
            <a:ext cx="319087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94578" name="Rectangle 18"/>
          <p:cNvSpPr>
            <a:spLocks noChangeAspect="1" noChangeArrowheads="1"/>
          </p:cNvSpPr>
          <p:nvPr/>
        </p:nvSpPr>
        <p:spPr bwMode="auto">
          <a:xfrm>
            <a:off x="2209800" y="5500688"/>
            <a:ext cx="230188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94579" name="Rectangle 19"/>
          <p:cNvSpPr>
            <a:spLocks noChangeAspect="1" noChangeArrowheads="1"/>
          </p:cNvSpPr>
          <p:nvPr/>
        </p:nvSpPr>
        <p:spPr bwMode="auto">
          <a:xfrm>
            <a:off x="2797175" y="5500688"/>
            <a:ext cx="230188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94580" name="AutoShape 20"/>
          <p:cNvCxnSpPr>
            <a:cxnSpLocks noChangeShapeType="1"/>
            <a:stCxn id="194579" idx="0"/>
            <a:endCxn id="194577" idx="5"/>
          </p:cNvCxnSpPr>
          <p:nvPr/>
        </p:nvCxnSpPr>
        <p:spPr bwMode="auto">
          <a:xfrm flipH="1" flipV="1">
            <a:off x="2732088" y="5216525"/>
            <a:ext cx="180975" cy="2651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581" name="AutoShape 21"/>
          <p:cNvCxnSpPr>
            <a:cxnSpLocks noChangeShapeType="1"/>
            <a:stCxn id="194578" idx="0"/>
            <a:endCxn id="194577" idx="3"/>
          </p:cNvCxnSpPr>
          <p:nvPr/>
        </p:nvCxnSpPr>
        <p:spPr bwMode="auto">
          <a:xfrm flipV="1">
            <a:off x="2325688" y="5216525"/>
            <a:ext cx="179387" cy="2651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4582" name="Oval 22"/>
          <p:cNvSpPr>
            <a:spLocks noChangeArrowheads="1"/>
          </p:cNvSpPr>
          <p:nvPr/>
        </p:nvSpPr>
        <p:spPr bwMode="auto">
          <a:xfrm>
            <a:off x="5264150" y="492442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12</a:t>
            </a:r>
          </a:p>
        </p:txBody>
      </p:sp>
      <p:sp>
        <p:nvSpPr>
          <p:cNvPr id="194583" name="Rectangle 23"/>
          <p:cNvSpPr>
            <a:spLocks noChangeAspect="1" noChangeArrowheads="1"/>
          </p:cNvSpPr>
          <p:nvPr/>
        </p:nvSpPr>
        <p:spPr bwMode="auto">
          <a:xfrm>
            <a:off x="5016500" y="5500688"/>
            <a:ext cx="230188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94584" name="Rectangle 24"/>
          <p:cNvSpPr>
            <a:spLocks noChangeAspect="1" noChangeArrowheads="1"/>
          </p:cNvSpPr>
          <p:nvPr/>
        </p:nvSpPr>
        <p:spPr bwMode="auto">
          <a:xfrm>
            <a:off x="5602288" y="5500688"/>
            <a:ext cx="231775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94585" name="AutoShape 25"/>
          <p:cNvCxnSpPr>
            <a:cxnSpLocks noChangeShapeType="1"/>
            <a:stCxn id="194584" idx="0"/>
            <a:endCxn id="194582" idx="5"/>
          </p:cNvCxnSpPr>
          <p:nvPr/>
        </p:nvCxnSpPr>
        <p:spPr bwMode="auto">
          <a:xfrm flipH="1" flipV="1">
            <a:off x="5537200" y="5207000"/>
            <a:ext cx="180975" cy="274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586" name="AutoShape 26"/>
          <p:cNvCxnSpPr>
            <a:cxnSpLocks noChangeShapeType="1"/>
            <a:stCxn id="194583" idx="0"/>
            <a:endCxn id="194582" idx="3"/>
          </p:cNvCxnSpPr>
          <p:nvPr/>
        </p:nvCxnSpPr>
        <p:spPr bwMode="auto">
          <a:xfrm flipV="1">
            <a:off x="5132388" y="5207000"/>
            <a:ext cx="179387" cy="274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4587" name="Oval 27"/>
          <p:cNvSpPr>
            <a:spLocks noChangeArrowheads="1"/>
          </p:cNvSpPr>
          <p:nvPr/>
        </p:nvSpPr>
        <p:spPr bwMode="auto">
          <a:xfrm>
            <a:off x="4057650" y="54419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7</a:t>
            </a:r>
          </a:p>
        </p:txBody>
      </p:sp>
      <p:sp>
        <p:nvSpPr>
          <p:cNvPr id="194588" name="Rectangle 28"/>
          <p:cNvSpPr>
            <a:spLocks noChangeAspect="1" noChangeArrowheads="1"/>
          </p:cNvSpPr>
          <p:nvPr/>
        </p:nvSpPr>
        <p:spPr bwMode="auto">
          <a:xfrm>
            <a:off x="3810000" y="6018213"/>
            <a:ext cx="230188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94589" name="Rectangle 29"/>
          <p:cNvSpPr>
            <a:spLocks noChangeAspect="1" noChangeArrowheads="1"/>
          </p:cNvSpPr>
          <p:nvPr/>
        </p:nvSpPr>
        <p:spPr bwMode="auto">
          <a:xfrm>
            <a:off x="4395788" y="6018213"/>
            <a:ext cx="231775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94590" name="AutoShape 30"/>
          <p:cNvCxnSpPr>
            <a:cxnSpLocks noChangeShapeType="1"/>
            <a:stCxn id="194589" idx="0"/>
            <a:endCxn id="194587" idx="5"/>
          </p:cNvCxnSpPr>
          <p:nvPr/>
        </p:nvCxnSpPr>
        <p:spPr bwMode="auto">
          <a:xfrm flipH="1" flipV="1">
            <a:off x="4330700" y="5724525"/>
            <a:ext cx="180975" cy="274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591" name="AutoShape 31"/>
          <p:cNvCxnSpPr>
            <a:cxnSpLocks noChangeShapeType="1"/>
            <a:stCxn id="194588" idx="0"/>
            <a:endCxn id="194587" idx="3"/>
          </p:cNvCxnSpPr>
          <p:nvPr/>
        </p:nvCxnSpPr>
        <p:spPr bwMode="auto">
          <a:xfrm flipV="1">
            <a:off x="3925888" y="5724525"/>
            <a:ext cx="179387" cy="274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4592" name="Oval 32"/>
          <p:cNvSpPr>
            <a:spLocks noChangeArrowheads="1"/>
          </p:cNvSpPr>
          <p:nvPr/>
        </p:nvSpPr>
        <p:spPr bwMode="auto">
          <a:xfrm>
            <a:off x="6559550" y="49053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21</a:t>
            </a:r>
          </a:p>
        </p:txBody>
      </p:sp>
      <p:sp>
        <p:nvSpPr>
          <p:cNvPr id="194593" name="Rectangle 33"/>
          <p:cNvSpPr>
            <a:spLocks noChangeAspect="1" noChangeArrowheads="1"/>
          </p:cNvSpPr>
          <p:nvPr/>
        </p:nvSpPr>
        <p:spPr bwMode="auto">
          <a:xfrm>
            <a:off x="6310313" y="5481638"/>
            <a:ext cx="230187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94594" name="Rectangle 34"/>
          <p:cNvSpPr>
            <a:spLocks noChangeAspect="1" noChangeArrowheads="1"/>
          </p:cNvSpPr>
          <p:nvPr/>
        </p:nvSpPr>
        <p:spPr bwMode="auto">
          <a:xfrm>
            <a:off x="6897688" y="5481638"/>
            <a:ext cx="230187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94595" name="AutoShape 35"/>
          <p:cNvCxnSpPr>
            <a:cxnSpLocks noChangeShapeType="1"/>
            <a:stCxn id="194594" idx="0"/>
            <a:endCxn id="194592" idx="5"/>
          </p:cNvCxnSpPr>
          <p:nvPr/>
        </p:nvCxnSpPr>
        <p:spPr bwMode="auto">
          <a:xfrm flipH="1" flipV="1">
            <a:off x="6832600" y="5187950"/>
            <a:ext cx="180975" cy="274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596" name="AutoShape 36"/>
          <p:cNvCxnSpPr>
            <a:cxnSpLocks noChangeShapeType="1"/>
            <a:stCxn id="194593" idx="0"/>
            <a:endCxn id="194592" idx="3"/>
          </p:cNvCxnSpPr>
          <p:nvPr/>
        </p:nvCxnSpPr>
        <p:spPr bwMode="auto">
          <a:xfrm flipV="1">
            <a:off x="6426200" y="5187950"/>
            <a:ext cx="179388" cy="274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B21A-4DF2-4FD8-ADA7-3FC69BB4D472}" type="slidenum">
              <a:rPr lang="en-US"/>
              <a:pPr/>
              <a:t>37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Height of a Red-Black Tree</a:t>
            </a:r>
          </a:p>
        </p:txBody>
      </p:sp>
      <p:sp>
        <p:nvSpPr>
          <p:cNvPr id="1955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r>
              <a:rPr lang="en-US" sz="2400">
                <a:solidFill>
                  <a:schemeClr val="tx2"/>
                </a:solidFill>
              </a:rPr>
              <a:t>Theorem:</a:t>
            </a:r>
            <a:r>
              <a:rPr lang="en-US" sz="2400"/>
              <a:t> A red-black tree storing </a:t>
            </a:r>
            <a:r>
              <a:rPr lang="en-US" sz="2400" b="1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/>
              <a:t>items has height </a:t>
            </a:r>
            <a:r>
              <a:rPr lang="en-US" sz="2400" b="1" i="1">
                <a:latin typeface="Times New Roman" pitchFamily="18" charset="0"/>
              </a:rPr>
              <a:t>O</a:t>
            </a:r>
            <a:r>
              <a:rPr lang="en-US" sz="2400">
                <a:latin typeface="Times New Roman" pitchFamily="18" charset="0"/>
              </a:rPr>
              <a:t>(log </a:t>
            </a:r>
            <a:r>
              <a:rPr lang="en-US" sz="2400" b="1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Proof:</a:t>
            </a:r>
          </a:p>
          <a:p>
            <a:pPr lvl="1"/>
            <a:r>
              <a:rPr lang="en-US" sz="2000"/>
              <a:t>The height of a red-black tree is at most twice the height of its associated (2,4) tree, which is </a:t>
            </a:r>
            <a:r>
              <a:rPr lang="en-US" sz="2000" b="1" i="1">
                <a:latin typeface="Times New Roman" pitchFamily="18" charset="0"/>
              </a:rPr>
              <a:t>O</a:t>
            </a:r>
            <a:r>
              <a:rPr lang="en-US" sz="2000">
                <a:latin typeface="Times New Roman" pitchFamily="18" charset="0"/>
              </a:rPr>
              <a:t>(log </a:t>
            </a:r>
            <a:r>
              <a:rPr lang="en-US" sz="2000" b="1" i="1">
                <a:latin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</a:rPr>
              <a:t>)</a:t>
            </a:r>
          </a:p>
          <a:p>
            <a:r>
              <a:rPr lang="en-US" sz="2400"/>
              <a:t>The search algorithm for a binary search tree is the same as that for a binary search tree</a:t>
            </a:r>
          </a:p>
          <a:p>
            <a:r>
              <a:rPr lang="en-US" sz="2400"/>
              <a:t>By the above theorem, searching in a red-black tree takes </a:t>
            </a:r>
            <a:r>
              <a:rPr lang="en-US" sz="2400" b="1" i="1">
                <a:latin typeface="Times New Roman" pitchFamily="18" charset="0"/>
              </a:rPr>
              <a:t>O</a:t>
            </a:r>
            <a:r>
              <a:rPr lang="en-US" sz="2400">
                <a:latin typeface="Times New Roman" pitchFamily="18" charset="0"/>
              </a:rPr>
              <a:t>(log </a:t>
            </a:r>
            <a:r>
              <a:rPr lang="en-US" sz="2400" b="1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)</a:t>
            </a:r>
            <a:r>
              <a:rPr lang="en-US" sz="2400"/>
              <a:t> time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A1C9-ED65-4965-BC91-B7F6CEAC642E}" type="slidenum">
              <a:rPr lang="en-US"/>
              <a:pPr/>
              <a:t>38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</a:t>
            </a:r>
          </a:p>
        </p:txBody>
      </p:sp>
      <p:sp>
        <p:nvSpPr>
          <p:cNvPr id="1966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8077200" cy="2819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To perform operation </a:t>
            </a:r>
            <a:r>
              <a:rPr lang="en-US" sz="2000">
                <a:solidFill>
                  <a:schemeClr val="tx2"/>
                </a:solidFill>
              </a:rPr>
              <a:t>insertItem</a:t>
            </a:r>
            <a:r>
              <a:rPr lang="en-US" sz="2000">
                <a:latin typeface="Times New Roman" pitchFamily="18" charset="0"/>
              </a:rPr>
              <a:t>(</a:t>
            </a:r>
            <a:r>
              <a:rPr lang="en-US" sz="2000" b="1" i="1">
                <a:latin typeface="Times New Roman" pitchFamily="18" charset="0"/>
              </a:rPr>
              <a:t>k</a:t>
            </a:r>
            <a:r>
              <a:rPr lang="en-US" sz="2000">
                <a:latin typeface="Times New Roman" pitchFamily="18" charset="0"/>
              </a:rPr>
              <a:t>, </a:t>
            </a:r>
            <a:r>
              <a:rPr lang="en-US" sz="2000" b="1" i="1">
                <a:latin typeface="Times New Roman" pitchFamily="18" charset="0"/>
              </a:rPr>
              <a:t>o</a:t>
            </a:r>
            <a:r>
              <a:rPr lang="en-US" sz="2000">
                <a:latin typeface="Times New Roman" pitchFamily="18" charset="0"/>
              </a:rPr>
              <a:t>)</a:t>
            </a:r>
            <a:r>
              <a:rPr lang="en-US" sz="2000"/>
              <a:t>, we execute the insertion algorithm for binary search trees and color </a:t>
            </a:r>
            <a:r>
              <a:rPr lang="en-US" sz="2000">
                <a:solidFill>
                  <a:schemeClr val="tx2"/>
                </a:solidFill>
              </a:rPr>
              <a:t>red</a:t>
            </a:r>
            <a:r>
              <a:rPr lang="en-US" sz="2000"/>
              <a:t> the newly inserted node </a:t>
            </a:r>
            <a:r>
              <a:rPr lang="en-US" sz="2000" b="1" i="1">
                <a:latin typeface="Times New Roman" pitchFamily="18" charset="0"/>
              </a:rPr>
              <a:t>z </a:t>
            </a:r>
            <a:r>
              <a:rPr lang="en-US" sz="2000"/>
              <a:t>unless it is the root</a:t>
            </a:r>
            <a:endParaRPr lang="en-US" sz="2000" b="1" i="1"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/>
              <a:t>We preserve the root, external, and depth properties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If the parent </a:t>
            </a:r>
            <a:r>
              <a:rPr lang="en-US" sz="1800" b="1" i="1">
                <a:latin typeface="Times New Roman" pitchFamily="18" charset="0"/>
              </a:rPr>
              <a:t>v</a:t>
            </a:r>
            <a:r>
              <a:rPr lang="en-US" sz="1800"/>
              <a:t> of </a:t>
            </a:r>
            <a:r>
              <a:rPr lang="en-US" sz="1800" b="1" i="1">
                <a:latin typeface="Times New Roman" pitchFamily="18" charset="0"/>
              </a:rPr>
              <a:t>z</a:t>
            </a:r>
            <a:r>
              <a:rPr lang="en-US" sz="1800"/>
              <a:t> is black, we also preserve the internal property and we are done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Else (</a:t>
            </a:r>
            <a:r>
              <a:rPr lang="en-US" sz="1800" b="1" i="1">
                <a:latin typeface="Times New Roman" pitchFamily="18" charset="0"/>
              </a:rPr>
              <a:t>v</a:t>
            </a:r>
            <a:r>
              <a:rPr lang="en-US" sz="1800"/>
              <a:t> is red ) we have a </a:t>
            </a:r>
            <a:r>
              <a:rPr lang="en-US" sz="1800">
                <a:solidFill>
                  <a:schemeClr val="tx2"/>
                </a:solidFill>
              </a:rPr>
              <a:t>double red</a:t>
            </a:r>
            <a:r>
              <a:rPr lang="en-US" sz="1800"/>
              <a:t> (i.e., a violation of the internal property), which requires a reorganization of the tree</a:t>
            </a:r>
          </a:p>
          <a:p>
            <a:pPr>
              <a:lnSpc>
                <a:spcPct val="90000"/>
              </a:lnSpc>
            </a:pPr>
            <a:r>
              <a:rPr lang="en-US" sz="2000"/>
              <a:t>Example where the insertion of  4 causes a double red:</a:t>
            </a:r>
          </a:p>
        </p:txBody>
      </p:sp>
      <p:sp>
        <p:nvSpPr>
          <p:cNvPr id="196612" name="Oval 4"/>
          <p:cNvSpPr>
            <a:spLocks noChangeArrowheads="1"/>
          </p:cNvSpPr>
          <p:nvPr/>
        </p:nvSpPr>
        <p:spPr bwMode="auto">
          <a:xfrm>
            <a:off x="2516188" y="4495800"/>
            <a:ext cx="319087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196613" name="AutoShape 5"/>
          <p:cNvCxnSpPr>
            <a:cxnSpLocks noChangeShapeType="1"/>
            <a:stCxn id="196620" idx="0"/>
            <a:endCxn id="196612" idx="5"/>
          </p:cNvCxnSpPr>
          <p:nvPr/>
        </p:nvCxnSpPr>
        <p:spPr bwMode="auto">
          <a:xfrm flipH="1" flipV="1">
            <a:off x="2789238" y="4787900"/>
            <a:ext cx="536575" cy="17462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96614" name="AutoShape 6"/>
          <p:cNvCxnSpPr>
            <a:cxnSpLocks noChangeShapeType="1"/>
            <a:stCxn id="196615" idx="7"/>
            <a:endCxn id="196612" idx="3"/>
          </p:cNvCxnSpPr>
          <p:nvPr/>
        </p:nvCxnSpPr>
        <p:spPr bwMode="auto">
          <a:xfrm flipV="1">
            <a:off x="2143125" y="4787900"/>
            <a:ext cx="419100" cy="24130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96615" name="Oval 7"/>
          <p:cNvSpPr>
            <a:spLocks noChangeArrowheads="1"/>
          </p:cNvSpPr>
          <p:nvPr/>
        </p:nvSpPr>
        <p:spPr bwMode="auto">
          <a:xfrm>
            <a:off x="1870075" y="49911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196616" name="Rectangle 8"/>
          <p:cNvSpPr>
            <a:spLocks noChangeAspect="1" noChangeArrowheads="1"/>
          </p:cNvSpPr>
          <p:nvPr/>
        </p:nvSpPr>
        <p:spPr bwMode="auto">
          <a:xfrm>
            <a:off x="1622425" y="5567363"/>
            <a:ext cx="230188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96617" name="Rectangle 9"/>
          <p:cNvSpPr>
            <a:spLocks noChangeAspect="1" noChangeArrowheads="1"/>
          </p:cNvSpPr>
          <p:nvPr/>
        </p:nvSpPr>
        <p:spPr bwMode="auto">
          <a:xfrm>
            <a:off x="2208213" y="5567363"/>
            <a:ext cx="231775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96618" name="AutoShape 10"/>
          <p:cNvCxnSpPr>
            <a:cxnSpLocks noChangeShapeType="1"/>
            <a:stCxn id="196617" idx="0"/>
            <a:endCxn id="196615" idx="5"/>
          </p:cNvCxnSpPr>
          <p:nvPr/>
        </p:nvCxnSpPr>
        <p:spPr bwMode="auto">
          <a:xfrm flipH="1" flipV="1">
            <a:off x="2143125" y="5273675"/>
            <a:ext cx="180975" cy="274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6619" name="AutoShape 11"/>
          <p:cNvCxnSpPr>
            <a:cxnSpLocks noChangeShapeType="1"/>
            <a:stCxn id="196616" idx="0"/>
            <a:endCxn id="196615" idx="3"/>
          </p:cNvCxnSpPr>
          <p:nvPr/>
        </p:nvCxnSpPr>
        <p:spPr bwMode="auto">
          <a:xfrm flipV="1">
            <a:off x="1738313" y="5273675"/>
            <a:ext cx="179387" cy="274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6620" name="Oval 12"/>
          <p:cNvSpPr>
            <a:spLocks noChangeArrowheads="1"/>
          </p:cNvSpPr>
          <p:nvPr/>
        </p:nvSpPr>
        <p:spPr bwMode="auto">
          <a:xfrm>
            <a:off x="3165475" y="497205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96621" name="Rectangle 13"/>
          <p:cNvSpPr>
            <a:spLocks noChangeAspect="1" noChangeArrowheads="1"/>
          </p:cNvSpPr>
          <p:nvPr/>
        </p:nvSpPr>
        <p:spPr bwMode="auto">
          <a:xfrm>
            <a:off x="2916238" y="5548313"/>
            <a:ext cx="230187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96622" name="Rectangle 14"/>
          <p:cNvSpPr>
            <a:spLocks noChangeAspect="1" noChangeArrowheads="1"/>
          </p:cNvSpPr>
          <p:nvPr/>
        </p:nvSpPr>
        <p:spPr bwMode="auto">
          <a:xfrm>
            <a:off x="3503613" y="5548313"/>
            <a:ext cx="230187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96623" name="AutoShape 15"/>
          <p:cNvCxnSpPr>
            <a:cxnSpLocks noChangeShapeType="1"/>
            <a:stCxn id="196622" idx="0"/>
            <a:endCxn id="196620" idx="5"/>
          </p:cNvCxnSpPr>
          <p:nvPr/>
        </p:nvCxnSpPr>
        <p:spPr bwMode="auto">
          <a:xfrm flipH="1" flipV="1">
            <a:off x="3438525" y="5254625"/>
            <a:ext cx="180975" cy="274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6624" name="AutoShape 16"/>
          <p:cNvCxnSpPr>
            <a:cxnSpLocks noChangeShapeType="1"/>
            <a:stCxn id="196621" idx="0"/>
            <a:endCxn id="196620" idx="3"/>
          </p:cNvCxnSpPr>
          <p:nvPr/>
        </p:nvCxnSpPr>
        <p:spPr bwMode="auto">
          <a:xfrm flipV="1">
            <a:off x="3032125" y="5254625"/>
            <a:ext cx="179388" cy="274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6625" name="Oval 17"/>
          <p:cNvSpPr>
            <a:spLocks noChangeArrowheads="1"/>
          </p:cNvSpPr>
          <p:nvPr/>
        </p:nvSpPr>
        <p:spPr bwMode="auto">
          <a:xfrm>
            <a:off x="6616700" y="4495800"/>
            <a:ext cx="319088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196626" name="AutoShape 18"/>
          <p:cNvCxnSpPr>
            <a:cxnSpLocks noChangeShapeType="1"/>
            <a:stCxn id="196631" idx="0"/>
            <a:endCxn id="196625" idx="5"/>
          </p:cNvCxnSpPr>
          <p:nvPr/>
        </p:nvCxnSpPr>
        <p:spPr bwMode="auto">
          <a:xfrm flipH="1" flipV="1">
            <a:off x="6889750" y="4787900"/>
            <a:ext cx="703263" cy="17462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96627" name="AutoShape 19"/>
          <p:cNvCxnSpPr>
            <a:cxnSpLocks noChangeShapeType="1"/>
            <a:stCxn id="196628" idx="7"/>
            <a:endCxn id="196625" idx="3"/>
          </p:cNvCxnSpPr>
          <p:nvPr/>
        </p:nvCxnSpPr>
        <p:spPr bwMode="auto">
          <a:xfrm flipV="1">
            <a:off x="5972175" y="4787900"/>
            <a:ext cx="690563" cy="24130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96628" name="Oval 20"/>
          <p:cNvSpPr>
            <a:spLocks noChangeArrowheads="1"/>
          </p:cNvSpPr>
          <p:nvPr/>
        </p:nvSpPr>
        <p:spPr bwMode="auto">
          <a:xfrm>
            <a:off x="5699125" y="49911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196629" name="Rectangle 21"/>
          <p:cNvSpPr>
            <a:spLocks noChangeAspect="1" noChangeArrowheads="1"/>
          </p:cNvSpPr>
          <p:nvPr/>
        </p:nvSpPr>
        <p:spPr bwMode="auto">
          <a:xfrm>
            <a:off x="5334000" y="5567363"/>
            <a:ext cx="230188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96630" name="AutoShape 22"/>
          <p:cNvCxnSpPr>
            <a:cxnSpLocks noChangeShapeType="1"/>
            <a:stCxn id="196629" idx="0"/>
            <a:endCxn id="196628" idx="3"/>
          </p:cNvCxnSpPr>
          <p:nvPr/>
        </p:nvCxnSpPr>
        <p:spPr bwMode="auto">
          <a:xfrm flipV="1">
            <a:off x="5449888" y="5273675"/>
            <a:ext cx="296862" cy="274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6631" name="Oval 23"/>
          <p:cNvSpPr>
            <a:spLocks noChangeArrowheads="1"/>
          </p:cNvSpPr>
          <p:nvPr/>
        </p:nvSpPr>
        <p:spPr bwMode="auto">
          <a:xfrm>
            <a:off x="7432675" y="497205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96632" name="Rectangle 24"/>
          <p:cNvSpPr>
            <a:spLocks noChangeAspect="1" noChangeArrowheads="1"/>
          </p:cNvSpPr>
          <p:nvPr/>
        </p:nvSpPr>
        <p:spPr bwMode="auto">
          <a:xfrm>
            <a:off x="7183438" y="5548313"/>
            <a:ext cx="230187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96633" name="Rectangle 25"/>
          <p:cNvSpPr>
            <a:spLocks noChangeAspect="1" noChangeArrowheads="1"/>
          </p:cNvSpPr>
          <p:nvPr/>
        </p:nvSpPr>
        <p:spPr bwMode="auto">
          <a:xfrm>
            <a:off x="7770813" y="5548313"/>
            <a:ext cx="230187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96634" name="AutoShape 26"/>
          <p:cNvCxnSpPr>
            <a:cxnSpLocks noChangeShapeType="1"/>
            <a:stCxn id="196633" idx="0"/>
            <a:endCxn id="196631" idx="5"/>
          </p:cNvCxnSpPr>
          <p:nvPr/>
        </p:nvCxnSpPr>
        <p:spPr bwMode="auto">
          <a:xfrm flipH="1" flipV="1">
            <a:off x="7705725" y="5254625"/>
            <a:ext cx="180975" cy="274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6635" name="AutoShape 27"/>
          <p:cNvCxnSpPr>
            <a:cxnSpLocks noChangeShapeType="1"/>
            <a:stCxn id="196632" idx="0"/>
            <a:endCxn id="196631" idx="3"/>
          </p:cNvCxnSpPr>
          <p:nvPr/>
        </p:nvCxnSpPr>
        <p:spPr bwMode="auto">
          <a:xfrm flipV="1">
            <a:off x="7299325" y="5254625"/>
            <a:ext cx="179388" cy="274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6636" name="Oval 28"/>
          <p:cNvSpPr>
            <a:spLocks noChangeArrowheads="1"/>
          </p:cNvSpPr>
          <p:nvPr/>
        </p:nvSpPr>
        <p:spPr bwMode="auto">
          <a:xfrm>
            <a:off x="6118225" y="55626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96637" name="Rectangle 29"/>
          <p:cNvSpPr>
            <a:spLocks noChangeAspect="1" noChangeArrowheads="1"/>
          </p:cNvSpPr>
          <p:nvPr/>
        </p:nvSpPr>
        <p:spPr bwMode="auto">
          <a:xfrm>
            <a:off x="5868988" y="6138863"/>
            <a:ext cx="230187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96638" name="Rectangle 30"/>
          <p:cNvSpPr>
            <a:spLocks noChangeAspect="1" noChangeArrowheads="1"/>
          </p:cNvSpPr>
          <p:nvPr/>
        </p:nvSpPr>
        <p:spPr bwMode="auto">
          <a:xfrm>
            <a:off x="6515100" y="6138863"/>
            <a:ext cx="230188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96639" name="AutoShape 31"/>
          <p:cNvCxnSpPr>
            <a:cxnSpLocks noChangeShapeType="1"/>
            <a:stCxn id="196638" idx="0"/>
            <a:endCxn id="196636" idx="5"/>
          </p:cNvCxnSpPr>
          <p:nvPr/>
        </p:nvCxnSpPr>
        <p:spPr bwMode="auto">
          <a:xfrm flipH="1" flipV="1">
            <a:off x="6391275" y="5845175"/>
            <a:ext cx="239713" cy="274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6640" name="AutoShape 32"/>
          <p:cNvCxnSpPr>
            <a:cxnSpLocks noChangeShapeType="1"/>
            <a:stCxn id="196637" idx="0"/>
            <a:endCxn id="196636" idx="3"/>
          </p:cNvCxnSpPr>
          <p:nvPr/>
        </p:nvCxnSpPr>
        <p:spPr bwMode="auto">
          <a:xfrm flipV="1">
            <a:off x="5984875" y="5845175"/>
            <a:ext cx="179388" cy="274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6641" name="AutoShape 33"/>
          <p:cNvCxnSpPr>
            <a:cxnSpLocks noChangeShapeType="1"/>
            <a:stCxn id="196636" idx="0"/>
            <a:endCxn id="196628" idx="5"/>
          </p:cNvCxnSpPr>
          <p:nvPr/>
        </p:nvCxnSpPr>
        <p:spPr bwMode="auto">
          <a:xfrm flipH="1" flipV="1">
            <a:off x="5972175" y="5273675"/>
            <a:ext cx="306388" cy="27940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96642" name="Text Box 34"/>
          <p:cNvSpPr txBox="1">
            <a:spLocks noChangeArrowheads="1"/>
          </p:cNvSpPr>
          <p:nvPr/>
        </p:nvSpPr>
        <p:spPr bwMode="auto">
          <a:xfrm>
            <a:off x="2363788" y="5181600"/>
            <a:ext cx="3111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z</a:t>
            </a:r>
          </a:p>
        </p:txBody>
      </p:sp>
      <p:sp>
        <p:nvSpPr>
          <p:cNvPr id="196643" name="Text Box 35"/>
          <p:cNvSpPr txBox="1">
            <a:spLocks noChangeArrowheads="1"/>
          </p:cNvSpPr>
          <p:nvPr/>
        </p:nvSpPr>
        <p:spPr bwMode="auto">
          <a:xfrm>
            <a:off x="1677988" y="4648200"/>
            <a:ext cx="3111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>
                <a:solidFill>
                  <a:schemeClr val="tx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196644" name="Text Box 36"/>
          <p:cNvSpPr txBox="1">
            <a:spLocks noChangeArrowheads="1"/>
          </p:cNvSpPr>
          <p:nvPr/>
        </p:nvSpPr>
        <p:spPr bwMode="auto">
          <a:xfrm>
            <a:off x="5486400" y="4648200"/>
            <a:ext cx="3111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>
                <a:solidFill>
                  <a:schemeClr val="tx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196645" name="Text Box 37"/>
          <p:cNvSpPr txBox="1">
            <a:spLocks noChangeArrowheads="1"/>
          </p:cNvSpPr>
          <p:nvPr/>
        </p:nvSpPr>
        <p:spPr bwMode="auto">
          <a:xfrm>
            <a:off x="6324600" y="5181600"/>
            <a:ext cx="3111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>
                <a:solidFill>
                  <a:schemeClr val="tx2"/>
                </a:solidFill>
                <a:latin typeface="Times New Roman" pitchFamily="18" charset="0"/>
              </a:rPr>
              <a:t>z</a:t>
            </a:r>
          </a:p>
        </p:txBody>
      </p:sp>
      <p:sp>
        <p:nvSpPr>
          <p:cNvPr id="196646" name="AutoShape 38"/>
          <p:cNvSpPr>
            <a:spLocks noChangeArrowheads="1"/>
          </p:cNvSpPr>
          <p:nvPr/>
        </p:nvSpPr>
        <p:spPr bwMode="auto">
          <a:xfrm>
            <a:off x="4267200" y="50292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FB58-EE3F-42B0-B697-A3030C549C5C}" type="slidenum">
              <a:rPr lang="en-US"/>
              <a:pPr/>
              <a:t>39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Remedying a Double Red</a:t>
            </a:r>
          </a:p>
        </p:txBody>
      </p:sp>
      <p:sp>
        <p:nvSpPr>
          <p:cNvPr id="1976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33525"/>
            <a:ext cx="7696200" cy="762000"/>
          </a:xfrm>
        </p:spPr>
        <p:txBody>
          <a:bodyPr/>
          <a:lstStyle/>
          <a:p>
            <a:r>
              <a:rPr lang="en-US" sz="2000"/>
              <a:t>Consider a double red with child </a:t>
            </a:r>
            <a:r>
              <a:rPr lang="en-US" sz="2000" b="1" i="1">
                <a:latin typeface="Times New Roman" pitchFamily="18" charset="0"/>
              </a:rPr>
              <a:t>z </a:t>
            </a:r>
            <a:r>
              <a:rPr lang="en-US" sz="2000"/>
              <a:t>and parent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/>
              <a:t>, and let </a:t>
            </a:r>
            <a:r>
              <a:rPr lang="en-US" sz="2000" b="1" i="1">
                <a:latin typeface="Times New Roman" pitchFamily="18" charset="0"/>
              </a:rPr>
              <a:t>w</a:t>
            </a:r>
            <a:r>
              <a:rPr lang="en-US" sz="2000"/>
              <a:t> be the sibling of </a:t>
            </a:r>
            <a:r>
              <a:rPr lang="en-US" sz="2000" b="1" i="1">
                <a:latin typeface="Times New Roman" pitchFamily="18" charset="0"/>
              </a:rPr>
              <a:t>v</a:t>
            </a:r>
          </a:p>
        </p:txBody>
      </p:sp>
      <p:sp>
        <p:nvSpPr>
          <p:cNvPr id="197636" name="Oval 4"/>
          <p:cNvSpPr>
            <a:spLocks noChangeArrowheads="1"/>
          </p:cNvSpPr>
          <p:nvPr/>
        </p:nvSpPr>
        <p:spPr bwMode="auto">
          <a:xfrm>
            <a:off x="2357438" y="4038600"/>
            <a:ext cx="285750" cy="2857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4</a:t>
            </a:r>
          </a:p>
        </p:txBody>
      </p:sp>
      <p:cxnSp>
        <p:nvCxnSpPr>
          <p:cNvPr id="197637" name="AutoShape 5"/>
          <p:cNvCxnSpPr>
            <a:cxnSpLocks noChangeShapeType="1"/>
            <a:stCxn id="197636" idx="5"/>
            <a:endCxn id="197642" idx="1"/>
          </p:cNvCxnSpPr>
          <p:nvPr/>
        </p:nvCxnSpPr>
        <p:spPr bwMode="auto">
          <a:xfrm>
            <a:off x="2601913" y="4294188"/>
            <a:ext cx="565150" cy="11430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97638" name="AutoShape 6"/>
          <p:cNvCxnSpPr>
            <a:cxnSpLocks noChangeShapeType="1"/>
            <a:stCxn id="197642" idx="3"/>
            <a:endCxn id="197639" idx="0"/>
          </p:cNvCxnSpPr>
          <p:nvPr/>
        </p:nvCxnSpPr>
        <p:spPr bwMode="auto">
          <a:xfrm flipH="1">
            <a:off x="2881313" y="4622800"/>
            <a:ext cx="285750" cy="125413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97639" name="Oval 7"/>
          <p:cNvSpPr>
            <a:spLocks noChangeArrowheads="1"/>
          </p:cNvSpPr>
          <p:nvPr/>
        </p:nvSpPr>
        <p:spPr bwMode="auto">
          <a:xfrm>
            <a:off x="2738438" y="475297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6</a:t>
            </a:r>
          </a:p>
        </p:txBody>
      </p:sp>
      <p:cxnSp>
        <p:nvCxnSpPr>
          <p:cNvPr id="197640" name="AutoShape 8"/>
          <p:cNvCxnSpPr>
            <a:cxnSpLocks noChangeShapeType="1"/>
            <a:stCxn id="197639" idx="5"/>
          </p:cNvCxnSpPr>
          <p:nvPr/>
        </p:nvCxnSpPr>
        <p:spPr bwMode="auto">
          <a:xfrm>
            <a:off x="2982913" y="5006975"/>
            <a:ext cx="130175" cy="225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7641" name="AutoShape 9"/>
          <p:cNvCxnSpPr>
            <a:cxnSpLocks noChangeShapeType="1"/>
            <a:stCxn id="197639" idx="3"/>
          </p:cNvCxnSpPr>
          <p:nvPr/>
        </p:nvCxnSpPr>
        <p:spPr bwMode="auto">
          <a:xfrm flipH="1">
            <a:off x="2641600" y="5006975"/>
            <a:ext cx="138113" cy="225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3125788" y="437197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7</a:t>
            </a:r>
          </a:p>
        </p:txBody>
      </p:sp>
      <p:cxnSp>
        <p:nvCxnSpPr>
          <p:cNvPr id="197643" name="AutoShape 11"/>
          <p:cNvCxnSpPr>
            <a:cxnSpLocks noChangeShapeType="1"/>
            <a:stCxn id="197642" idx="5"/>
          </p:cNvCxnSpPr>
          <p:nvPr/>
        </p:nvCxnSpPr>
        <p:spPr bwMode="auto">
          <a:xfrm>
            <a:off x="3370263" y="4625975"/>
            <a:ext cx="211137" cy="1746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7644" name="AutoShape 12"/>
          <p:cNvCxnSpPr>
            <a:cxnSpLocks noChangeShapeType="1"/>
            <a:stCxn id="197636" idx="3"/>
            <a:endCxn id="197648" idx="7"/>
          </p:cNvCxnSpPr>
          <p:nvPr/>
        </p:nvCxnSpPr>
        <p:spPr bwMode="auto">
          <a:xfrm flipH="1">
            <a:off x="2079625" y="4295775"/>
            <a:ext cx="320675" cy="1079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7645" name="Text Box 13"/>
          <p:cNvSpPr txBox="1">
            <a:spLocks noChangeArrowheads="1"/>
          </p:cNvSpPr>
          <p:nvPr/>
        </p:nvSpPr>
        <p:spPr bwMode="auto">
          <a:xfrm>
            <a:off x="2479675" y="4479925"/>
            <a:ext cx="33496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z</a:t>
            </a:r>
          </a:p>
        </p:txBody>
      </p:sp>
      <p:sp>
        <p:nvSpPr>
          <p:cNvPr id="197646" name="Text Box 14"/>
          <p:cNvSpPr txBox="1">
            <a:spLocks noChangeArrowheads="1"/>
          </p:cNvSpPr>
          <p:nvPr/>
        </p:nvSpPr>
        <p:spPr bwMode="auto">
          <a:xfrm>
            <a:off x="3351213" y="4098925"/>
            <a:ext cx="306387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197647" name="Text Box 15"/>
          <p:cNvSpPr txBox="1">
            <a:spLocks noChangeArrowheads="1"/>
          </p:cNvSpPr>
          <p:nvPr/>
        </p:nvSpPr>
        <p:spPr bwMode="auto">
          <a:xfrm>
            <a:off x="1524000" y="4098925"/>
            <a:ext cx="3810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latin typeface="Times New Roman" pitchFamily="18" charset="0"/>
              </a:rPr>
              <a:t>w</a:t>
            </a:r>
          </a:p>
        </p:txBody>
      </p:sp>
      <p:sp>
        <p:nvSpPr>
          <p:cNvPr id="197648" name="Oval 16"/>
          <p:cNvSpPr>
            <a:spLocks noChangeArrowheads="1"/>
          </p:cNvSpPr>
          <p:nvPr/>
        </p:nvSpPr>
        <p:spPr bwMode="auto">
          <a:xfrm>
            <a:off x="1836738" y="4376738"/>
            <a:ext cx="285750" cy="2841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2</a:t>
            </a:r>
          </a:p>
        </p:txBody>
      </p:sp>
      <p:sp>
        <p:nvSpPr>
          <p:cNvPr id="197649" name="Oval 17"/>
          <p:cNvSpPr>
            <a:spLocks noChangeArrowheads="1"/>
          </p:cNvSpPr>
          <p:nvPr/>
        </p:nvSpPr>
        <p:spPr bwMode="auto">
          <a:xfrm>
            <a:off x="1909763" y="5410200"/>
            <a:ext cx="1671637" cy="3222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4   6   7</a:t>
            </a:r>
          </a:p>
        </p:txBody>
      </p:sp>
      <p:cxnSp>
        <p:nvCxnSpPr>
          <p:cNvPr id="197650" name="AutoShape 18"/>
          <p:cNvCxnSpPr>
            <a:cxnSpLocks noChangeShapeType="1"/>
            <a:stCxn id="197649" idx="3"/>
            <a:endCxn id="197654" idx="0"/>
          </p:cNvCxnSpPr>
          <p:nvPr/>
        </p:nvCxnSpPr>
        <p:spPr bwMode="auto">
          <a:xfrm flipH="1">
            <a:off x="1909763" y="5692775"/>
            <a:ext cx="244475" cy="2238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7651" name="AutoShape 19"/>
          <p:cNvCxnSpPr>
            <a:cxnSpLocks noChangeShapeType="1"/>
            <a:stCxn id="197649" idx="5"/>
          </p:cNvCxnSpPr>
          <p:nvPr/>
        </p:nvCxnSpPr>
        <p:spPr bwMode="auto">
          <a:xfrm>
            <a:off x="3336925" y="5694363"/>
            <a:ext cx="180975" cy="2238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7652" name="Line 20"/>
          <p:cNvSpPr>
            <a:spLocks noChangeShapeType="1"/>
          </p:cNvSpPr>
          <p:nvPr/>
        </p:nvSpPr>
        <p:spPr bwMode="auto">
          <a:xfrm flipV="1">
            <a:off x="2489200" y="5732463"/>
            <a:ext cx="63500" cy="192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53" name="Line 21"/>
          <p:cNvSpPr>
            <a:spLocks noChangeShapeType="1"/>
          </p:cNvSpPr>
          <p:nvPr/>
        </p:nvSpPr>
        <p:spPr bwMode="auto">
          <a:xfrm flipH="1" flipV="1">
            <a:off x="2938463" y="5732463"/>
            <a:ext cx="65087" cy="192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54" name="Oval 22"/>
          <p:cNvSpPr>
            <a:spLocks noChangeArrowheads="1"/>
          </p:cNvSpPr>
          <p:nvPr/>
        </p:nvSpPr>
        <p:spPr bwMode="auto">
          <a:xfrm>
            <a:off x="1524000" y="5924550"/>
            <a:ext cx="771525" cy="3222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.. 2 ..</a:t>
            </a:r>
          </a:p>
        </p:txBody>
      </p:sp>
      <p:sp>
        <p:nvSpPr>
          <p:cNvPr id="197655" name="Rectangle 2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62000" y="2286000"/>
            <a:ext cx="4114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>
                <a:solidFill>
                  <a:schemeClr val="tx2"/>
                </a:solidFill>
              </a:rPr>
              <a:t>Case 1</a:t>
            </a:r>
            <a:r>
              <a:rPr lang="en-US" sz="2000"/>
              <a:t>: </a:t>
            </a:r>
            <a:r>
              <a:rPr lang="en-US" sz="2000" b="1" i="1">
                <a:latin typeface="Times New Roman" pitchFamily="18" charset="0"/>
              </a:rPr>
              <a:t>w</a:t>
            </a:r>
            <a:r>
              <a:rPr lang="en-US" sz="2000"/>
              <a:t> is black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1800"/>
              <a:t>The double red is an incorrect replacement of a 4-node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1800">
                <a:solidFill>
                  <a:schemeClr val="tx2"/>
                </a:solidFill>
              </a:rPr>
              <a:t>Restructuring</a:t>
            </a:r>
            <a:r>
              <a:rPr lang="en-US" sz="1800"/>
              <a:t>: we change the 4-node replacement</a:t>
            </a:r>
          </a:p>
        </p:txBody>
      </p:sp>
      <p:sp>
        <p:nvSpPr>
          <p:cNvPr id="197656" name="Rectangle 2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4953000" y="2286000"/>
            <a:ext cx="3886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>
                <a:solidFill>
                  <a:schemeClr val="tx2"/>
                </a:solidFill>
              </a:rPr>
              <a:t>Case 2</a:t>
            </a:r>
            <a:r>
              <a:rPr lang="en-US" sz="2000"/>
              <a:t>: </a:t>
            </a:r>
            <a:r>
              <a:rPr lang="en-US" sz="2000" b="1" i="1">
                <a:latin typeface="Times New Roman" pitchFamily="18" charset="0"/>
              </a:rPr>
              <a:t>w</a:t>
            </a:r>
            <a:r>
              <a:rPr lang="en-US" sz="2000"/>
              <a:t> is red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1800"/>
              <a:t>The double red corresponds to an overflow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1800">
                <a:solidFill>
                  <a:schemeClr val="tx2"/>
                </a:solidFill>
              </a:rPr>
              <a:t>Recoloring</a:t>
            </a:r>
            <a:r>
              <a:rPr lang="en-US" sz="1800"/>
              <a:t>: we perform the equivalent of a </a:t>
            </a:r>
            <a:r>
              <a:rPr lang="en-US" sz="1800">
                <a:solidFill>
                  <a:schemeClr val="tx2"/>
                </a:solidFill>
              </a:rPr>
              <a:t>split</a:t>
            </a:r>
          </a:p>
        </p:txBody>
      </p:sp>
      <p:sp>
        <p:nvSpPr>
          <p:cNvPr id="197657" name="Oval 25"/>
          <p:cNvSpPr>
            <a:spLocks noChangeArrowheads="1"/>
          </p:cNvSpPr>
          <p:nvPr/>
        </p:nvSpPr>
        <p:spPr bwMode="auto">
          <a:xfrm>
            <a:off x="6477000" y="4038600"/>
            <a:ext cx="285750" cy="2857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4</a:t>
            </a:r>
          </a:p>
        </p:txBody>
      </p:sp>
      <p:cxnSp>
        <p:nvCxnSpPr>
          <p:cNvPr id="197658" name="AutoShape 26"/>
          <p:cNvCxnSpPr>
            <a:cxnSpLocks noChangeShapeType="1"/>
            <a:stCxn id="197657" idx="5"/>
            <a:endCxn id="197663" idx="1"/>
          </p:cNvCxnSpPr>
          <p:nvPr/>
        </p:nvCxnSpPr>
        <p:spPr bwMode="auto">
          <a:xfrm>
            <a:off x="6721475" y="4302125"/>
            <a:ext cx="565150" cy="10160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97659" name="AutoShape 27"/>
          <p:cNvCxnSpPr>
            <a:cxnSpLocks noChangeShapeType="1"/>
            <a:stCxn id="197663" idx="3"/>
            <a:endCxn id="197660" idx="0"/>
          </p:cNvCxnSpPr>
          <p:nvPr/>
        </p:nvCxnSpPr>
        <p:spPr bwMode="auto">
          <a:xfrm flipH="1">
            <a:off x="7000875" y="4625975"/>
            <a:ext cx="285750" cy="11747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97660" name="Oval 28"/>
          <p:cNvSpPr>
            <a:spLocks noChangeArrowheads="1"/>
          </p:cNvSpPr>
          <p:nvPr/>
        </p:nvSpPr>
        <p:spPr bwMode="auto">
          <a:xfrm>
            <a:off x="6858000" y="475297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6</a:t>
            </a:r>
          </a:p>
        </p:txBody>
      </p:sp>
      <p:cxnSp>
        <p:nvCxnSpPr>
          <p:cNvPr id="197661" name="AutoShape 29"/>
          <p:cNvCxnSpPr>
            <a:cxnSpLocks noChangeShapeType="1"/>
            <a:stCxn id="197660" idx="5"/>
          </p:cNvCxnSpPr>
          <p:nvPr/>
        </p:nvCxnSpPr>
        <p:spPr bwMode="auto">
          <a:xfrm>
            <a:off x="7102475" y="5006975"/>
            <a:ext cx="130175" cy="225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7662" name="AutoShape 30"/>
          <p:cNvCxnSpPr>
            <a:cxnSpLocks noChangeShapeType="1"/>
            <a:stCxn id="197660" idx="3"/>
          </p:cNvCxnSpPr>
          <p:nvPr/>
        </p:nvCxnSpPr>
        <p:spPr bwMode="auto">
          <a:xfrm flipH="1">
            <a:off x="6761163" y="5006975"/>
            <a:ext cx="138112" cy="225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7663" name="Oval 31"/>
          <p:cNvSpPr>
            <a:spLocks noChangeArrowheads="1"/>
          </p:cNvSpPr>
          <p:nvPr/>
        </p:nvSpPr>
        <p:spPr bwMode="auto">
          <a:xfrm>
            <a:off x="7245350" y="437197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7</a:t>
            </a:r>
          </a:p>
        </p:txBody>
      </p:sp>
      <p:cxnSp>
        <p:nvCxnSpPr>
          <p:cNvPr id="197664" name="AutoShape 32"/>
          <p:cNvCxnSpPr>
            <a:cxnSpLocks noChangeShapeType="1"/>
            <a:stCxn id="197663" idx="5"/>
          </p:cNvCxnSpPr>
          <p:nvPr/>
        </p:nvCxnSpPr>
        <p:spPr bwMode="auto">
          <a:xfrm>
            <a:off x="7489825" y="4625975"/>
            <a:ext cx="206375" cy="1746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7665" name="Text Box 33"/>
          <p:cNvSpPr txBox="1">
            <a:spLocks noChangeArrowheads="1"/>
          </p:cNvSpPr>
          <p:nvPr/>
        </p:nvSpPr>
        <p:spPr bwMode="auto">
          <a:xfrm>
            <a:off x="6599238" y="4479925"/>
            <a:ext cx="334962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z</a:t>
            </a:r>
          </a:p>
        </p:txBody>
      </p:sp>
      <p:sp>
        <p:nvSpPr>
          <p:cNvPr id="197666" name="Text Box 34"/>
          <p:cNvSpPr txBox="1">
            <a:spLocks noChangeArrowheads="1"/>
          </p:cNvSpPr>
          <p:nvPr/>
        </p:nvSpPr>
        <p:spPr bwMode="auto">
          <a:xfrm>
            <a:off x="7470775" y="4098925"/>
            <a:ext cx="306388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197667" name="Oval 35"/>
          <p:cNvSpPr>
            <a:spLocks noChangeArrowheads="1"/>
          </p:cNvSpPr>
          <p:nvPr/>
        </p:nvSpPr>
        <p:spPr bwMode="auto">
          <a:xfrm>
            <a:off x="6029325" y="5410200"/>
            <a:ext cx="1671638" cy="3222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2  4  6  7</a:t>
            </a:r>
          </a:p>
        </p:txBody>
      </p:sp>
      <p:cxnSp>
        <p:nvCxnSpPr>
          <p:cNvPr id="197668" name="AutoShape 36"/>
          <p:cNvCxnSpPr>
            <a:cxnSpLocks noChangeShapeType="1"/>
            <a:stCxn id="197667" idx="3"/>
          </p:cNvCxnSpPr>
          <p:nvPr/>
        </p:nvCxnSpPr>
        <p:spPr bwMode="auto">
          <a:xfrm flipH="1">
            <a:off x="6019800" y="5694363"/>
            <a:ext cx="254000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7669" name="AutoShape 37"/>
          <p:cNvCxnSpPr>
            <a:cxnSpLocks noChangeShapeType="1"/>
            <a:stCxn id="197667" idx="5"/>
          </p:cNvCxnSpPr>
          <p:nvPr/>
        </p:nvCxnSpPr>
        <p:spPr bwMode="auto">
          <a:xfrm>
            <a:off x="7456488" y="5694363"/>
            <a:ext cx="239712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7670" name="Line 38"/>
          <p:cNvSpPr>
            <a:spLocks noChangeShapeType="1"/>
          </p:cNvSpPr>
          <p:nvPr/>
        </p:nvSpPr>
        <p:spPr bwMode="auto">
          <a:xfrm flipV="1">
            <a:off x="6477000" y="5715000"/>
            <a:ext cx="1397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71" name="Line 39"/>
          <p:cNvSpPr>
            <a:spLocks noChangeShapeType="1"/>
          </p:cNvSpPr>
          <p:nvPr/>
        </p:nvSpPr>
        <p:spPr bwMode="auto">
          <a:xfrm flipH="1" flipV="1">
            <a:off x="7173913" y="5732463"/>
            <a:ext cx="141287" cy="211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7672" name="AutoShape 40"/>
          <p:cNvCxnSpPr>
            <a:cxnSpLocks noChangeShapeType="1"/>
            <a:stCxn id="197657" idx="3"/>
            <a:endCxn id="197673" idx="0"/>
          </p:cNvCxnSpPr>
          <p:nvPr/>
        </p:nvCxnSpPr>
        <p:spPr bwMode="auto">
          <a:xfrm flipH="1">
            <a:off x="6086475" y="4302125"/>
            <a:ext cx="431800" cy="8572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97673" name="Oval 41"/>
          <p:cNvSpPr>
            <a:spLocks noChangeArrowheads="1"/>
          </p:cNvSpPr>
          <p:nvPr/>
        </p:nvSpPr>
        <p:spPr bwMode="auto">
          <a:xfrm>
            <a:off x="5943600" y="439737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2</a:t>
            </a:r>
          </a:p>
        </p:txBody>
      </p:sp>
      <p:cxnSp>
        <p:nvCxnSpPr>
          <p:cNvPr id="197674" name="AutoShape 42"/>
          <p:cNvCxnSpPr>
            <a:cxnSpLocks noChangeShapeType="1"/>
            <a:stCxn id="197673" idx="5"/>
          </p:cNvCxnSpPr>
          <p:nvPr/>
        </p:nvCxnSpPr>
        <p:spPr bwMode="auto">
          <a:xfrm>
            <a:off x="6188075" y="4651375"/>
            <a:ext cx="130175" cy="225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7675" name="AutoShape 43"/>
          <p:cNvCxnSpPr>
            <a:cxnSpLocks noChangeShapeType="1"/>
            <a:stCxn id="197673" idx="3"/>
          </p:cNvCxnSpPr>
          <p:nvPr/>
        </p:nvCxnSpPr>
        <p:spPr bwMode="auto">
          <a:xfrm flipH="1">
            <a:off x="5846763" y="4651375"/>
            <a:ext cx="138112" cy="225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7676" name="Text Box 44"/>
          <p:cNvSpPr txBox="1">
            <a:spLocks noChangeArrowheads="1"/>
          </p:cNvSpPr>
          <p:nvPr/>
        </p:nvSpPr>
        <p:spPr bwMode="auto">
          <a:xfrm>
            <a:off x="5638800" y="4114800"/>
            <a:ext cx="382588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w</a:t>
            </a:r>
          </a:p>
        </p:txBody>
      </p:sp>
      <p:sp>
        <p:nvSpPr>
          <p:cNvPr id="197677" name="Line 45"/>
          <p:cNvSpPr>
            <a:spLocks noChangeShapeType="1"/>
          </p:cNvSpPr>
          <p:nvPr/>
        </p:nvSpPr>
        <p:spPr bwMode="auto">
          <a:xfrm flipH="1" flipV="1">
            <a:off x="6845300" y="5734050"/>
            <a:ext cx="127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F946-3B0D-4DC6-99F9-831C29656E17}" type="slidenum">
              <a:rPr lang="en-US"/>
              <a:pPr/>
              <a:t>4</a:t>
            </a:fld>
            <a:endParaRPr lang="en-US"/>
          </a:p>
        </p:txBody>
      </p:sp>
      <p:sp>
        <p:nvSpPr>
          <p:cNvPr id="137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</a:t>
            </a:r>
            <a:r>
              <a:rPr lang="en-US" sz="4000"/>
              <a:t>(</a:t>
            </a:r>
            <a:r>
              <a:rPr lang="en-US" sz="4000">
                <a:cs typeface="Tahoma" pitchFamily="34" charset="0"/>
              </a:rPr>
              <a:t>§3.1.3</a:t>
            </a:r>
            <a:r>
              <a:rPr lang="en-US" sz="4000"/>
              <a:t>)</a:t>
            </a:r>
          </a:p>
        </p:txBody>
      </p:sp>
      <p:sp>
        <p:nvSpPr>
          <p:cNvPr id="137219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04850" y="1524000"/>
            <a:ext cx="3276600" cy="4572000"/>
          </a:xfrm>
        </p:spPr>
        <p:txBody>
          <a:bodyPr/>
          <a:lstStyle/>
          <a:p>
            <a:r>
              <a:rPr lang="en-US" sz="2000"/>
              <a:t>To search for a key </a:t>
            </a:r>
            <a:r>
              <a:rPr lang="en-US" sz="2000" b="1" i="1">
                <a:latin typeface="Times New Roman" pitchFamily="18" charset="0"/>
              </a:rPr>
              <a:t>k</a:t>
            </a:r>
            <a:r>
              <a:rPr lang="en-US" sz="2000"/>
              <a:t>, we trace a downward path starting at the root</a:t>
            </a:r>
          </a:p>
          <a:p>
            <a:r>
              <a:rPr lang="en-US" sz="2000"/>
              <a:t>The next node visited depends on the outcome of the comparison of </a:t>
            </a:r>
            <a:r>
              <a:rPr lang="en-US" sz="2000" b="1" i="1">
                <a:latin typeface="Times New Roman" pitchFamily="18" charset="0"/>
              </a:rPr>
              <a:t>k</a:t>
            </a:r>
            <a:r>
              <a:rPr lang="en-US" sz="2000"/>
              <a:t> with the key of the current node</a:t>
            </a:r>
          </a:p>
          <a:p>
            <a:r>
              <a:rPr lang="en-US" sz="2000"/>
              <a:t>If we reach a leaf, the key is not found and we return NO_SUCH_KEY</a:t>
            </a:r>
          </a:p>
          <a:p>
            <a:r>
              <a:rPr lang="en-US" sz="2000"/>
              <a:t>Example: </a:t>
            </a:r>
            <a:r>
              <a:rPr lang="en-US" sz="2000">
                <a:solidFill>
                  <a:schemeClr val="tx2"/>
                </a:solidFill>
              </a:rPr>
              <a:t>findElement</a:t>
            </a:r>
            <a:r>
              <a:rPr lang="en-US" sz="2000"/>
              <a:t>(</a:t>
            </a:r>
            <a:r>
              <a:rPr lang="en-US" sz="2000">
                <a:sym typeface="Symbol" pitchFamily="18" charset="2"/>
              </a:rPr>
              <a:t>4</a:t>
            </a:r>
            <a:r>
              <a:rPr lang="en-US" sz="2000"/>
              <a:t>)</a:t>
            </a:r>
          </a:p>
        </p:txBody>
      </p:sp>
      <p:sp>
        <p:nvSpPr>
          <p:cNvPr id="137220" name="Text Box 1028"/>
          <p:cNvSpPr txBox="1">
            <a:spLocks noChangeArrowheads="1"/>
          </p:cNvSpPr>
          <p:nvPr/>
        </p:nvSpPr>
        <p:spPr bwMode="auto">
          <a:xfrm>
            <a:off x="3962400" y="1524000"/>
            <a:ext cx="4838700" cy="2774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Algorithm</a:t>
            </a:r>
            <a:r>
              <a:rPr lang="en-US" sz="1800">
                <a:latin typeface="Times New Roman" pitchFamily="18" charset="0"/>
              </a:rPr>
              <a:t> </a:t>
            </a:r>
            <a:r>
              <a:rPr lang="en-US" sz="1800" b="1" i="1">
                <a:solidFill>
                  <a:schemeClr val="tx2"/>
                </a:solidFill>
                <a:latin typeface="Times New Roman" pitchFamily="18" charset="0"/>
              </a:rPr>
              <a:t>findElement</a:t>
            </a:r>
            <a:r>
              <a:rPr lang="en-US" sz="1800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en-US" sz="1800" b="1" i="1">
                <a:solidFill>
                  <a:schemeClr val="tx2"/>
                </a:solidFill>
                <a:latin typeface="Times New Roman" pitchFamily="18" charset="0"/>
              </a:rPr>
              <a:t>k</a:t>
            </a:r>
            <a:r>
              <a:rPr lang="en-US" sz="1800">
                <a:solidFill>
                  <a:schemeClr val="tx2"/>
                </a:solidFill>
                <a:latin typeface="Times New Roman" pitchFamily="18" charset="0"/>
              </a:rPr>
              <a:t>,</a:t>
            </a:r>
            <a:r>
              <a:rPr lang="en-US" sz="1800" b="1" i="1">
                <a:solidFill>
                  <a:schemeClr val="tx2"/>
                </a:solidFill>
                <a:latin typeface="Times New Roman" pitchFamily="18" charset="0"/>
              </a:rPr>
              <a:t> v</a:t>
            </a:r>
            <a:r>
              <a:rPr lang="en-US" sz="1800">
                <a:solidFill>
                  <a:schemeClr val="tx2"/>
                </a:solidFill>
                <a:latin typeface="Times New Roman" pitchFamily="18" charset="0"/>
              </a:rPr>
              <a:t>)	</a:t>
            </a:r>
          </a:p>
          <a:p>
            <a:pPr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if</a:t>
            </a:r>
            <a:r>
              <a:rPr lang="en-US" sz="18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18" charset="0"/>
              </a:rPr>
              <a:t>T.isExternal 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18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  <a:p>
            <a:pPr marL="285750" lvl="1"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	return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18" charset="0"/>
              </a:rPr>
              <a:t>NO_SUCH_KEY</a:t>
            </a:r>
          </a:p>
          <a:p>
            <a:pPr marL="285750" lvl="1"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if </a:t>
            </a:r>
            <a:r>
              <a:rPr lang="en-US" sz="1800" b="1" i="1">
                <a:solidFill>
                  <a:schemeClr val="accent2"/>
                </a:solidFill>
                <a:latin typeface="Times New Roman" pitchFamily="18" charset="0"/>
              </a:rPr>
              <a:t>k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&lt;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18" charset="0"/>
              </a:rPr>
              <a:t>key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18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  <a:p>
            <a:pPr marL="285750" lvl="1"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return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18" charset="0"/>
              </a:rPr>
              <a:t>findElement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18" charset="0"/>
              </a:rPr>
              <a:t>k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,</a:t>
            </a:r>
            <a:r>
              <a:rPr lang="en-US" sz="1800" b="1" i="1">
                <a:solidFill>
                  <a:schemeClr val="accent2"/>
                </a:solidFill>
                <a:latin typeface="Times New Roman" pitchFamily="18" charset="0"/>
              </a:rPr>
              <a:t> T.leftChild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18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))</a:t>
            </a:r>
          </a:p>
          <a:p>
            <a:pPr marL="285750" lvl="1"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else if </a:t>
            </a:r>
            <a:r>
              <a:rPr lang="en-US" sz="1800" b="1" i="1">
                <a:solidFill>
                  <a:schemeClr val="accent2"/>
                </a:solidFill>
                <a:latin typeface="Times New Roman" pitchFamily="18" charset="0"/>
              </a:rPr>
              <a:t>k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=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18" charset="0"/>
              </a:rPr>
              <a:t>key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18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  <a:p>
            <a:pPr marL="285750" lvl="1"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return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18" charset="0"/>
              </a:rPr>
              <a:t>element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18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  <a:p>
            <a:pPr marL="285750" lvl="1"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else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800">
                <a:solidFill>
                  <a:schemeClr val="hlink"/>
                </a:solidFill>
                <a:latin typeface="Times New Roman" pitchFamily="18" charset="0"/>
              </a:rPr>
              <a:t>{ </a:t>
            </a:r>
            <a:r>
              <a:rPr lang="en-US" sz="1800" b="1" i="1">
                <a:solidFill>
                  <a:schemeClr val="hlink"/>
                </a:solidFill>
                <a:latin typeface="Times New Roman" pitchFamily="18" charset="0"/>
              </a:rPr>
              <a:t>k</a:t>
            </a:r>
            <a:r>
              <a:rPr lang="en-US" sz="180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180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&gt;</a:t>
            </a:r>
            <a:r>
              <a:rPr lang="en-US" sz="180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1800" b="1" i="1">
                <a:solidFill>
                  <a:schemeClr val="hlink"/>
                </a:solidFill>
                <a:latin typeface="Times New Roman" pitchFamily="18" charset="0"/>
              </a:rPr>
              <a:t>key</a:t>
            </a:r>
            <a:r>
              <a:rPr lang="en-US" sz="1800">
                <a:solidFill>
                  <a:schemeClr val="hlink"/>
                </a:solidFill>
                <a:latin typeface="Times New Roman" pitchFamily="18" charset="0"/>
              </a:rPr>
              <a:t>(</a:t>
            </a:r>
            <a:r>
              <a:rPr lang="en-US" sz="1800" b="1" i="1">
                <a:solidFill>
                  <a:schemeClr val="hlink"/>
                </a:solidFill>
                <a:latin typeface="Times New Roman" pitchFamily="18" charset="0"/>
              </a:rPr>
              <a:t>v</a:t>
            </a:r>
            <a:r>
              <a:rPr lang="en-US" sz="1800">
                <a:solidFill>
                  <a:schemeClr val="hlink"/>
                </a:solidFill>
                <a:latin typeface="Times New Roman" pitchFamily="18" charset="0"/>
              </a:rPr>
              <a:t>) }</a:t>
            </a:r>
          </a:p>
          <a:p>
            <a:pPr marL="285750" lvl="1" algn="l" defTabSz="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return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pitchFamily="18" charset="0"/>
              </a:rPr>
              <a:t>findElement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18" charset="0"/>
              </a:rPr>
              <a:t>k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,</a:t>
            </a:r>
            <a:r>
              <a:rPr lang="en-US" sz="1800" b="1" i="1">
                <a:solidFill>
                  <a:schemeClr val="accent2"/>
                </a:solidFill>
                <a:latin typeface="Times New Roman" pitchFamily="18" charset="0"/>
              </a:rPr>
              <a:t> T.rightChild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pitchFamily="18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))</a:t>
            </a:r>
          </a:p>
        </p:txBody>
      </p:sp>
      <p:sp>
        <p:nvSpPr>
          <p:cNvPr id="137223" name="Oval 1031"/>
          <p:cNvSpPr>
            <a:spLocks noChangeArrowheads="1"/>
          </p:cNvSpPr>
          <p:nvPr/>
        </p:nvSpPr>
        <p:spPr bwMode="auto">
          <a:xfrm>
            <a:off x="6361113" y="4435475"/>
            <a:ext cx="320675" cy="319088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137224" name="Oval 1032"/>
          <p:cNvSpPr>
            <a:spLocks noChangeArrowheads="1"/>
          </p:cNvSpPr>
          <p:nvPr/>
        </p:nvSpPr>
        <p:spPr bwMode="auto">
          <a:xfrm>
            <a:off x="7772400" y="494665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137225" name="Oval 1033"/>
          <p:cNvSpPr>
            <a:spLocks noChangeArrowheads="1"/>
          </p:cNvSpPr>
          <p:nvPr/>
        </p:nvSpPr>
        <p:spPr bwMode="auto">
          <a:xfrm>
            <a:off x="5408613" y="4946650"/>
            <a:ext cx="319087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37226" name="Oval 1034"/>
          <p:cNvSpPr>
            <a:spLocks noChangeArrowheads="1"/>
          </p:cNvSpPr>
          <p:nvPr/>
        </p:nvSpPr>
        <p:spPr bwMode="auto">
          <a:xfrm>
            <a:off x="5995988" y="5441950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37227" name="Rectangle 1035"/>
          <p:cNvSpPr>
            <a:spLocks noChangeAspect="1" noChangeArrowheads="1"/>
          </p:cNvSpPr>
          <p:nvPr/>
        </p:nvSpPr>
        <p:spPr bwMode="auto">
          <a:xfrm>
            <a:off x="5748338" y="6018213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37228" name="Rectangle 1036"/>
          <p:cNvSpPr>
            <a:spLocks noChangeAspect="1" noChangeArrowheads="1"/>
          </p:cNvSpPr>
          <p:nvPr/>
        </p:nvSpPr>
        <p:spPr bwMode="auto">
          <a:xfrm>
            <a:off x="6334125" y="6018213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37229" name="Rectangle 1037"/>
          <p:cNvSpPr>
            <a:spLocks noChangeAspect="1" noChangeArrowheads="1"/>
          </p:cNvSpPr>
          <p:nvPr/>
        </p:nvSpPr>
        <p:spPr bwMode="auto">
          <a:xfrm>
            <a:off x="8304213" y="5486400"/>
            <a:ext cx="230187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37230" name="AutoShape 1038"/>
          <p:cNvCxnSpPr>
            <a:cxnSpLocks noChangeShapeType="1"/>
            <a:stCxn id="137223" idx="3"/>
            <a:endCxn id="137225" idx="7"/>
          </p:cNvCxnSpPr>
          <p:nvPr/>
        </p:nvCxnSpPr>
        <p:spPr bwMode="auto">
          <a:xfrm flipH="1">
            <a:off x="5681663" y="4737100"/>
            <a:ext cx="727075" cy="22860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7231" name="AutoShape 1039"/>
          <p:cNvCxnSpPr>
            <a:cxnSpLocks noChangeShapeType="1"/>
            <a:stCxn id="137224" idx="1"/>
            <a:endCxn id="137223" idx="5"/>
          </p:cNvCxnSpPr>
          <p:nvPr/>
        </p:nvCxnSpPr>
        <p:spPr bwMode="auto">
          <a:xfrm flipH="1" flipV="1">
            <a:off x="6634163" y="4737100"/>
            <a:ext cx="1184275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7232" name="AutoShape 1040"/>
          <p:cNvCxnSpPr>
            <a:cxnSpLocks noChangeShapeType="1"/>
            <a:stCxn id="137229" idx="0"/>
            <a:endCxn id="137224" idx="5"/>
          </p:cNvCxnSpPr>
          <p:nvPr/>
        </p:nvCxnSpPr>
        <p:spPr bwMode="auto">
          <a:xfrm flipH="1" flipV="1">
            <a:off x="8045450" y="5229225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7233" name="AutoShape 1041"/>
          <p:cNvCxnSpPr>
            <a:cxnSpLocks noChangeShapeType="1"/>
            <a:stCxn id="137243" idx="7"/>
            <a:endCxn id="137224" idx="3"/>
          </p:cNvCxnSpPr>
          <p:nvPr/>
        </p:nvCxnSpPr>
        <p:spPr bwMode="auto">
          <a:xfrm flipV="1">
            <a:off x="7588250" y="5229225"/>
            <a:ext cx="230188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7234" name="AutoShape 1042"/>
          <p:cNvCxnSpPr>
            <a:cxnSpLocks noChangeShapeType="1"/>
            <a:stCxn id="137228" idx="0"/>
            <a:endCxn id="137226" idx="5"/>
          </p:cNvCxnSpPr>
          <p:nvPr/>
        </p:nvCxnSpPr>
        <p:spPr bwMode="auto">
          <a:xfrm flipH="1" flipV="1">
            <a:off x="6269038" y="5743575"/>
            <a:ext cx="180975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7235" name="AutoShape 1043"/>
          <p:cNvCxnSpPr>
            <a:cxnSpLocks noChangeShapeType="1"/>
            <a:stCxn id="137227" idx="0"/>
            <a:endCxn id="137226" idx="3"/>
          </p:cNvCxnSpPr>
          <p:nvPr/>
        </p:nvCxnSpPr>
        <p:spPr bwMode="auto">
          <a:xfrm flipV="1">
            <a:off x="5864225" y="5743575"/>
            <a:ext cx="179388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7236" name="AutoShape 1044"/>
          <p:cNvCxnSpPr>
            <a:cxnSpLocks noChangeShapeType="1"/>
            <a:stCxn id="137238" idx="7"/>
            <a:endCxn id="137225" idx="3"/>
          </p:cNvCxnSpPr>
          <p:nvPr/>
        </p:nvCxnSpPr>
        <p:spPr bwMode="auto">
          <a:xfrm flipV="1">
            <a:off x="5094288" y="5248275"/>
            <a:ext cx="360362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7237" name="AutoShape 1045"/>
          <p:cNvCxnSpPr>
            <a:cxnSpLocks noChangeShapeType="1"/>
            <a:stCxn id="137226" idx="1"/>
            <a:endCxn id="137225" idx="5"/>
          </p:cNvCxnSpPr>
          <p:nvPr/>
        </p:nvCxnSpPr>
        <p:spPr bwMode="auto">
          <a:xfrm flipH="1" flipV="1">
            <a:off x="5681663" y="5248275"/>
            <a:ext cx="361950" cy="21272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37238" name="Oval 1046"/>
          <p:cNvSpPr>
            <a:spLocks noChangeArrowheads="1"/>
          </p:cNvSpPr>
          <p:nvPr/>
        </p:nvSpPr>
        <p:spPr bwMode="auto">
          <a:xfrm>
            <a:off x="4821238" y="54419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  <p:sp>
        <p:nvSpPr>
          <p:cNvPr id="137239" name="Rectangle 1047"/>
          <p:cNvSpPr>
            <a:spLocks noChangeAspect="1" noChangeArrowheads="1"/>
          </p:cNvSpPr>
          <p:nvPr/>
        </p:nvSpPr>
        <p:spPr bwMode="auto">
          <a:xfrm>
            <a:off x="4572000" y="6018213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37240" name="Rectangle 1048"/>
          <p:cNvSpPr>
            <a:spLocks noChangeAspect="1" noChangeArrowheads="1"/>
          </p:cNvSpPr>
          <p:nvPr/>
        </p:nvSpPr>
        <p:spPr bwMode="auto">
          <a:xfrm>
            <a:off x="5159375" y="6018213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37241" name="AutoShape 1049"/>
          <p:cNvCxnSpPr>
            <a:cxnSpLocks noChangeShapeType="1"/>
            <a:stCxn id="137240" idx="0"/>
            <a:endCxn id="137238" idx="5"/>
          </p:cNvCxnSpPr>
          <p:nvPr/>
        </p:nvCxnSpPr>
        <p:spPr bwMode="auto">
          <a:xfrm flipH="1" flipV="1">
            <a:off x="5094288" y="5724525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7242" name="AutoShape 1050"/>
          <p:cNvCxnSpPr>
            <a:cxnSpLocks noChangeShapeType="1"/>
            <a:stCxn id="137239" idx="0"/>
            <a:endCxn id="137238" idx="3"/>
          </p:cNvCxnSpPr>
          <p:nvPr/>
        </p:nvCxnSpPr>
        <p:spPr bwMode="auto">
          <a:xfrm flipV="1">
            <a:off x="4687888" y="5724525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7243" name="Oval 1051"/>
          <p:cNvSpPr>
            <a:spLocks noChangeArrowheads="1"/>
          </p:cNvSpPr>
          <p:nvPr/>
        </p:nvSpPr>
        <p:spPr bwMode="auto">
          <a:xfrm>
            <a:off x="7315200" y="54260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37244" name="Rectangle 1052"/>
          <p:cNvSpPr>
            <a:spLocks noChangeAspect="1" noChangeArrowheads="1"/>
          </p:cNvSpPr>
          <p:nvPr/>
        </p:nvSpPr>
        <p:spPr bwMode="auto">
          <a:xfrm>
            <a:off x="7031038" y="6018213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37245" name="Rectangle 1053"/>
          <p:cNvSpPr>
            <a:spLocks noChangeAspect="1" noChangeArrowheads="1"/>
          </p:cNvSpPr>
          <p:nvPr/>
        </p:nvSpPr>
        <p:spPr bwMode="auto">
          <a:xfrm>
            <a:off x="7616825" y="6018213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37246" name="AutoShape 1054"/>
          <p:cNvCxnSpPr>
            <a:cxnSpLocks noChangeShapeType="1"/>
            <a:stCxn id="137245" idx="0"/>
            <a:endCxn id="137243" idx="5"/>
          </p:cNvCxnSpPr>
          <p:nvPr/>
        </p:nvCxnSpPr>
        <p:spPr bwMode="auto">
          <a:xfrm flipH="1" flipV="1">
            <a:off x="7588250" y="5708650"/>
            <a:ext cx="144463" cy="3000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7247" name="AutoShape 1055"/>
          <p:cNvCxnSpPr>
            <a:cxnSpLocks noChangeShapeType="1"/>
            <a:stCxn id="137244" idx="0"/>
            <a:endCxn id="137243" idx="3"/>
          </p:cNvCxnSpPr>
          <p:nvPr/>
        </p:nvCxnSpPr>
        <p:spPr bwMode="auto">
          <a:xfrm flipV="1">
            <a:off x="7146925" y="5708650"/>
            <a:ext cx="215900" cy="3000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7248" name="Text Box 1056"/>
          <p:cNvSpPr txBox="1">
            <a:spLocks noChangeArrowheads="1"/>
          </p:cNvSpPr>
          <p:nvPr/>
        </p:nvSpPr>
        <p:spPr bwMode="auto">
          <a:xfrm>
            <a:off x="5810250" y="4467225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&lt;</a:t>
            </a:r>
          </a:p>
        </p:txBody>
      </p:sp>
      <p:sp>
        <p:nvSpPr>
          <p:cNvPr id="137249" name="Text Box 1057"/>
          <p:cNvSpPr txBox="1">
            <a:spLocks noChangeArrowheads="1"/>
          </p:cNvSpPr>
          <p:nvPr/>
        </p:nvSpPr>
        <p:spPr bwMode="auto">
          <a:xfrm>
            <a:off x="5810250" y="5000625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&gt;</a:t>
            </a:r>
          </a:p>
        </p:txBody>
      </p:sp>
      <p:sp>
        <p:nvSpPr>
          <p:cNvPr id="137250" name="Text Box 1058"/>
          <p:cNvSpPr txBox="1">
            <a:spLocks noChangeArrowheads="1"/>
          </p:cNvSpPr>
          <p:nvPr/>
        </p:nvSpPr>
        <p:spPr bwMode="auto">
          <a:xfrm>
            <a:off x="6324600" y="5394325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=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E1DB-69B3-415D-92F6-613629E02F02}" type="slidenum">
              <a:rPr lang="en-US"/>
              <a:pPr/>
              <a:t>40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Restructuring</a:t>
            </a:r>
          </a:p>
        </p:txBody>
      </p:sp>
      <p:sp>
        <p:nvSpPr>
          <p:cNvPr id="1986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1752600"/>
          </a:xfrm>
        </p:spPr>
        <p:txBody>
          <a:bodyPr/>
          <a:lstStyle/>
          <a:p>
            <a:r>
              <a:rPr lang="en-US" sz="2000"/>
              <a:t>A restructuring remedies a child-parent double red when the parent red node has a black sibling</a:t>
            </a:r>
          </a:p>
          <a:p>
            <a:r>
              <a:rPr lang="en-US" sz="2000"/>
              <a:t>It is equivalent to restoring the correct replacement of a 4-node</a:t>
            </a:r>
          </a:p>
          <a:p>
            <a:r>
              <a:rPr lang="en-US" sz="2000"/>
              <a:t>The internal property is restored and the other properties are preserved</a:t>
            </a:r>
          </a:p>
        </p:txBody>
      </p:sp>
      <p:sp>
        <p:nvSpPr>
          <p:cNvPr id="198660" name="Oval 4"/>
          <p:cNvSpPr>
            <a:spLocks noChangeArrowheads="1"/>
          </p:cNvSpPr>
          <p:nvPr/>
        </p:nvSpPr>
        <p:spPr bwMode="auto">
          <a:xfrm>
            <a:off x="2414588" y="3436938"/>
            <a:ext cx="374650" cy="3746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4</a:t>
            </a:r>
          </a:p>
        </p:txBody>
      </p:sp>
      <p:cxnSp>
        <p:nvCxnSpPr>
          <p:cNvPr id="198661" name="AutoShape 5"/>
          <p:cNvCxnSpPr>
            <a:cxnSpLocks noChangeShapeType="1"/>
            <a:stCxn id="198660" idx="5"/>
            <a:endCxn id="198666" idx="1"/>
          </p:cNvCxnSpPr>
          <p:nvPr/>
        </p:nvCxnSpPr>
        <p:spPr bwMode="auto">
          <a:xfrm>
            <a:off x="2735263" y="3771900"/>
            <a:ext cx="739775" cy="14922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98662" name="AutoShape 6"/>
          <p:cNvCxnSpPr>
            <a:cxnSpLocks noChangeShapeType="1"/>
            <a:stCxn id="198666" idx="3"/>
            <a:endCxn id="198663" idx="0"/>
          </p:cNvCxnSpPr>
          <p:nvPr/>
        </p:nvCxnSpPr>
        <p:spPr bwMode="auto">
          <a:xfrm flipH="1">
            <a:off x="3100388" y="4202113"/>
            <a:ext cx="374650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98663" name="Oval 7"/>
          <p:cNvSpPr>
            <a:spLocks noChangeArrowheads="1"/>
          </p:cNvSpPr>
          <p:nvPr/>
        </p:nvSpPr>
        <p:spPr bwMode="auto">
          <a:xfrm>
            <a:off x="2913063" y="4373563"/>
            <a:ext cx="374650" cy="3746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2"/>
                </a:solidFill>
              </a:rPr>
              <a:t>6</a:t>
            </a:r>
          </a:p>
        </p:txBody>
      </p:sp>
      <p:cxnSp>
        <p:nvCxnSpPr>
          <p:cNvPr id="198664" name="AutoShape 8"/>
          <p:cNvCxnSpPr>
            <a:cxnSpLocks noChangeShapeType="1"/>
            <a:stCxn id="198663" idx="5"/>
          </p:cNvCxnSpPr>
          <p:nvPr/>
        </p:nvCxnSpPr>
        <p:spPr bwMode="auto">
          <a:xfrm>
            <a:off x="3232150" y="4702175"/>
            <a:ext cx="171450" cy="2968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65" name="AutoShape 9"/>
          <p:cNvCxnSpPr>
            <a:cxnSpLocks noChangeShapeType="1"/>
            <a:stCxn id="198663" idx="3"/>
          </p:cNvCxnSpPr>
          <p:nvPr/>
        </p:nvCxnSpPr>
        <p:spPr bwMode="auto">
          <a:xfrm flipH="1">
            <a:off x="2787650" y="4702175"/>
            <a:ext cx="180975" cy="2968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8666" name="Oval 10"/>
          <p:cNvSpPr>
            <a:spLocks noChangeArrowheads="1"/>
          </p:cNvSpPr>
          <p:nvPr/>
        </p:nvSpPr>
        <p:spPr bwMode="auto">
          <a:xfrm>
            <a:off x="3421063" y="3873500"/>
            <a:ext cx="374650" cy="3746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2"/>
                </a:solidFill>
              </a:rPr>
              <a:t>7</a:t>
            </a:r>
          </a:p>
        </p:txBody>
      </p:sp>
      <p:cxnSp>
        <p:nvCxnSpPr>
          <p:cNvPr id="198667" name="AutoShape 11"/>
          <p:cNvCxnSpPr>
            <a:cxnSpLocks noChangeShapeType="1"/>
            <a:stCxn id="198666" idx="5"/>
          </p:cNvCxnSpPr>
          <p:nvPr/>
        </p:nvCxnSpPr>
        <p:spPr bwMode="auto">
          <a:xfrm>
            <a:off x="3740150" y="4202113"/>
            <a:ext cx="276225" cy="228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68" name="AutoShape 12"/>
          <p:cNvCxnSpPr>
            <a:cxnSpLocks noChangeShapeType="1"/>
            <a:stCxn id="198660" idx="3"/>
            <a:endCxn id="198672" idx="7"/>
          </p:cNvCxnSpPr>
          <p:nvPr/>
        </p:nvCxnSpPr>
        <p:spPr bwMode="auto">
          <a:xfrm flipH="1">
            <a:off x="2051050" y="3773488"/>
            <a:ext cx="419100" cy="1412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8669" name="Text Box 13"/>
          <p:cNvSpPr txBox="1">
            <a:spLocks noChangeArrowheads="1"/>
          </p:cNvSpPr>
          <p:nvPr/>
        </p:nvSpPr>
        <p:spPr bwMode="auto">
          <a:xfrm>
            <a:off x="2636838" y="4108450"/>
            <a:ext cx="438150" cy="3952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z</a:t>
            </a:r>
          </a:p>
        </p:txBody>
      </p:sp>
      <p:sp>
        <p:nvSpPr>
          <p:cNvPr id="198670" name="Text Box 14"/>
          <p:cNvSpPr txBox="1">
            <a:spLocks noChangeArrowheads="1"/>
          </p:cNvSpPr>
          <p:nvPr/>
        </p:nvSpPr>
        <p:spPr bwMode="auto">
          <a:xfrm>
            <a:off x="3660775" y="3589338"/>
            <a:ext cx="401638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198671" name="Text Box 15"/>
          <p:cNvSpPr txBox="1">
            <a:spLocks noChangeArrowheads="1"/>
          </p:cNvSpPr>
          <p:nvPr/>
        </p:nvSpPr>
        <p:spPr bwMode="auto">
          <a:xfrm>
            <a:off x="1384300" y="3609975"/>
            <a:ext cx="49847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latin typeface="Times New Roman" pitchFamily="18" charset="0"/>
              </a:rPr>
              <a:t>w</a:t>
            </a:r>
          </a:p>
        </p:txBody>
      </p:sp>
      <p:sp>
        <p:nvSpPr>
          <p:cNvPr id="198672" name="Oval 16"/>
          <p:cNvSpPr>
            <a:spLocks noChangeArrowheads="1"/>
          </p:cNvSpPr>
          <p:nvPr/>
        </p:nvSpPr>
        <p:spPr bwMode="auto">
          <a:xfrm>
            <a:off x="1731963" y="3879850"/>
            <a:ext cx="374650" cy="37306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2</a:t>
            </a:r>
          </a:p>
        </p:txBody>
      </p:sp>
      <p:sp>
        <p:nvSpPr>
          <p:cNvPr id="198673" name="Oval 17"/>
          <p:cNvSpPr>
            <a:spLocks noChangeArrowheads="1"/>
          </p:cNvSpPr>
          <p:nvPr/>
        </p:nvSpPr>
        <p:spPr bwMode="auto">
          <a:xfrm>
            <a:off x="1827213" y="5233988"/>
            <a:ext cx="2190750" cy="4222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4   6   7</a:t>
            </a:r>
          </a:p>
        </p:txBody>
      </p:sp>
      <p:cxnSp>
        <p:nvCxnSpPr>
          <p:cNvPr id="198674" name="AutoShape 18"/>
          <p:cNvCxnSpPr>
            <a:cxnSpLocks noChangeShapeType="1"/>
            <a:stCxn id="198673" idx="3"/>
            <a:endCxn id="198678" idx="0"/>
          </p:cNvCxnSpPr>
          <p:nvPr/>
        </p:nvCxnSpPr>
        <p:spPr bwMode="auto">
          <a:xfrm flipH="1">
            <a:off x="1827213" y="5605463"/>
            <a:ext cx="320675" cy="292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75" name="AutoShape 19"/>
          <p:cNvCxnSpPr>
            <a:cxnSpLocks noChangeShapeType="1"/>
            <a:stCxn id="198673" idx="5"/>
          </p:cNvCxnSpPr>
          <p:nvPr/>
        </p:nvCxnSpPr>
        <p:spPr bwMode="auto">
          <a:xfrm>
            <a:off x="3697288" y="5603875"/>
            <a:ext cx="238125" cy="2936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8676" name="Line 20"/>
          <p:cNvSpPr>
            <a:spLocks noChangeShapeType="1"/>
          </p:cNvSpPr>
          <p:nvPr/>
        </p:nvSpPr>
        <p:spPr bwMode="auto">
          <a:xfrm flipV="1">
            <a:off x="2587625" y="5656263"/>
            <a:ext cx="82550" cy="252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77" name="Line 21"/>
          <p:cNvSpPr>
            <a:spLocks noChangeShapeType="1"/>
          </p:cNvSpPr>
          <p:nvPr/>
        </p:nvSpPr>
        <p:spPr bwMode="auto">
          <a:xfrm flipH="1" flipV="1">
            <a:off x="3175000" y="5656263"/>
            <a:ext cx="85725" cy="252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78" name="Oval 22"/>
          <p:cNvSpPr>
            <a:spLocks noChangeArrowheads="1"/>
          </p:cNvSpPr>
          <p:nvPr/>
        </p:nvSpPr>
        <p:spPr bwMode="auto">
          <a:xfrm>
            <a:off x="1322388" y="5908675"/>
            <a:ext cx="1011237" cy="4222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.. 2 ..</a:t>
            </a:r>
          </a:p>
        </p:txBody>
      </p:sp>
      <p:sp>
        <p:nvSpPr>
          <p:cNvPr id="198679" name="Oval 23"/>
          <p:cNvSpPr>
            <a:spLocks noChangeArrowheads="1"/>
          </p:cNvSpPr>
          <p:nvPr/>
        </p:nvSpPr>
        <p:spPr bwMode="auto">
          <a:xfrm>
            <a:off x="6248400" y="3908425"/>
            <a:ext cx="374650" cy="3746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2"/>
                </a:solidFill>
              </a:rPr>
              <a:t>4</a:t>
            </a:r>
          </a:p>
        </p:txBody>
      </p:sp>
      <p:cxnSp>
        <p:nvCxnSpPr>
          <p:cNvPr id="198680" name="AutoShape 24"/>
          <p:cNvCxnSpPr>
            <a:cxnSpLocks noChangeShapeType="1"/>
            <a:stCxn id="198679" idx="0"/>
            <a:endCxn id="198682" idx="3"/>
          </p:cNvCxnSpPr>
          <p:nvPr/>
        </p:nvCxnSpPr>
        <p:spPr bwMode="auto">
          <a:xfrm flipV="1">
            <a:off x="6435725" y="3773488"/>
            <a:ext cx="477838" cy="125412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98681" name="AutoShape 25"/>
          <p:cNvCxnSpPr>
            <a:cxnSpLocks noChangeShapeType="1"/>
            <a:stCxn id="198685" idx="0"/>
            <a:endCxn id="198682" idx="5"/>
          </p:cNvCxnSpPr>
          <p:nvPr/>
        </p:nvCxnSpPr>
        <p:spPr bwMode="auto">
          <a:xfrm flipH="1" flipV="1">
            <a:off x="7177088" y="3773488"/>
            <a:ext cx="522287" cy="9048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98682" name="Oval 26"/>
          <p:cNvSpPr>
            <a:spLocks noChangeArrowheads="1"/>
          </p:cNvSpPr>
          <p:nvPr/>
        </p:nvSpPr>
        <p:spPr bwMode="auto">
          <a:xfrm>
            <a:off x="6858000" y="3435350"/>
            <a:ext cx="374650" cy="3746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6</a:t>
            </a:r>
          </a:p>
        </p:txBody>
      </p:sp>
      <p:cxnSp>
        <p:nvCxnSpPr>
          <p:cNvPr id="198683" name="AutoShape 27"/>
          <p:cNvCxnSpPr>
            <a:cxnSpLocks noChangeShapeType="1"/>
            <a:stCxn id="198679" idx="5"/>
          </p:cNvCxnSpPr>
          <p:nvPr/>
        </p:nvCxnSpPr>
        <p:spPr bwMode="auto">
          <a:xfrm>
            <a:off x="6567488" y="4237038"/>
            <a:ext cx="204787" cy="2413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84" name="AutoShape 28"/>
          <p:cNvCxnSpPr>
            <a:cxnSpLocks noChangeShapeType="1"/>
            <a:stCxn id="198685" idx="3"/>
          </p:cNvCxnSpPr>
          <p:nvPr/>
        </p:nvCxnSpPr>
        <p:spPr bwMode="auto">
          <a:xfrm flipH="1">
            <a:off x="7315200" y="4202113"/>
            <a:ext cx="252413" cy="2936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8685" name="Oval 29"/>
          <p:cNvSpPr>
            <a:spLocks noChangeArrowheads="1"/>
          </p:cNvSpPr>
          <p:nvPr/>
        </p:nvSpPr>
        <p:spPr bwMode="auto">
          <a:xfrm>
            <a:off x="7512050" y="3873500"/>
            <a:ext cx="374650" cy="3746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2"/>
                </a:solidFill>
              </a:rPr>
              <a:t>7</a:t>
            </a:r>
          </a:p>
        </p:txBody>
      </p:sp>
      <p:cxnSp>
        <p:nvCxnSpPr>
          <p:cNvPr id="198686" name="AutoShape 30"/>
          <p:cNvCxnSpPr>
            <a:cxnSpLocks noChangeShapeType="1"/>
            <a:stCxn id="198685" idx="5"/>
          </p:cNvCxnSpPr>
          <p:nvPr/>
        </p:nvCxnSpPr>
        <p:spPr bwMode="auto">
          <a:xfrm>
            <a:off x="7831138" y="4202113"/>
            <a:ext cx="276225" cy="228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87" name="AutoShape 31"/>
          <p:cNvCxnSpPr>
            <a:cxnSpLocks noChangeShapeType="1"/>
            <a:stCxn id="198679" idx="3"/>
            <a:endCxn id="198691" idx="7"/>
          </p:cNvCxnSpPr>
          <p:nvPr/>
        </p:nvCxnSpPr>
        <p:spPr bwMode="auto">
          <a:xfrm flipH="1">
            <a:off x="6142038" y="4237038"/>
            <a:ext cx="161925" cy="1492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8688" name="Text Box 32"/>
          <p:cNvSpPr txBox="1">
            <a:spLocks noChangeArrowheads="1"/>
          </p:cNvSpPr>
          <p:nvPr/>
        </p:nvSpPr>
        <p:spPr bwMode="auto">
          <a:xfrm>
            <a:off x="7016750" y="3124200"/>
            <a:ext cx="4381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latin typeface="Times New Roman" pitchFamily="18" charset="0"/>
              </a:rPr>
              <a:t>z</a:t>
            </a:r>
          </a:p>
        </p:txBody>
      </p:sp>
      <p:sp>
        <p:nvSpPr>
          <p:cNvPr id="198689" name="Text Box 33"/>
          <p:cNvSpPr txBox="1">
            <a:spLocks noChangeArrowheads="1"/>
          </p:cNvSpPr>
          <p:nvPr/>
        </p:nvSpPr>
        <p:spPr bwMode="auto">
          <a:xfrm>
            <a:off x="7751763" y="3589338"/>
            <a:ext cx="401637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198690" name="Text Box 34"/>
          <p:cNvSpPr txBox="1">
            <a:spLocks noChangeArrowheads="1"/>
          </p:cNvSpPr>
          <p:nvPr/>
        </p:nvSpPr>
        <p:spPr bwMode="auto">
          <a:xfrm>
            <a:off x="5486400" y="4114800"/>
            <a:ext cx="49847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latin typeface="Times New Roman" pitchFamily="18" charset="0"/>
              </a:rPr>
              <a:t>w</a:t>
            </a:r>
          </a:p>
        </p:txBody>
      </p:sp>
      <p:sp>
        <p:nvSpPr>
          <p:cNvPr id="198691" name="Oval 35"/>
          <p:cNvSpPr>
            <a:spLocks noChangeArrowheads="1"/>
          </p:cNvSpPr>
          <p:nvPr/>
        </p:nvSpPr>
        <p:spPr bwMode="auto">
          <a:xfrm>
            <a:off x="5822950" y="4351338"/>
            <a:ext cx="374650" cy="3730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2</a:t>
            </a:r>
          </a:p>
        </p:txBody>
      </p:sp>
      <p:sp>
        <p:nvSpPr>
          <p:cNvPr id="198692" name="Oval 36"/>
          <p:cNvSpPr>
            <a:spLocks noChangeArrowheads="1"/>
          </p:cNvSpPr>
          <p:nvPr/>
        </p:nvSpPr>
        <p:spPr bwMode="auto">
          <a:xfrm>
            <a:off x="5918200" y="5233988"/>
            <a:ext cx="2190750" cy="4222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4   6   7</a:t>
            </a:r>
          </a:p>
        </p:txBody>
      </p:sp>
      <p:cxnSp>
        <p:nvCxnSpPr>
          <p:cNvPr id="198693" name="AutoShape 37"/>
          <p:cNvCxnSpPr>
            <a:cxnSpLocks noChangeShapeType="1"/>
            <a:stCxn id="198692" idx="3"/>
            <a:endCxn id="198697" idx="0"/>
          </p:cNvCxnSpPr>
          <p:nvPr/>
        </p:nvCxnSpPr>
        <p:spPr bwMode="auto">
          <a:xfrm flipH="1">
            <a:off x="5918200" y="5605463"/>
            <a:ext cx="320675" cy="292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94" name="AutoShape 38"/>
          <p:cNvCxnSpPr>
            <a:cxnSpLocks noChangeShapeType="1"/>
            <a:stCxn id="198692" idx="5"/>
          </p:cNvCxnSpPr>
          <p:nvPr/>
        </p:nvCxnSpPr>
        <p:spPr bwMode="auto">
          <a:xfrm>
            <a:off x="7788275" y="5603875"/>
            <a:ext cx="238125" cy="2936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8695" name="Line 39"/>
          <p:cNvSpPr>
            <a:spLocks noChangeShapeType="1"/>
          </p:cNvSpPr>
          <p:nvPr/>
        </p:nvSpPr>
        <p:spPr bwMode="auto">
          <a:xfrm flipV="1">
            <a:off x="6678613" y="5656263"/>
            <a:ext cx="82550" cy="252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96" name="Line 40"/>
          <p:cNvSpPr>
            <a:spLocks noChangeShapeType="1"/>
          </p:cNvSpPr>
          <p:nvPr/>
        </p:nvSpPr>
        <p:spPr bwMode="auto">
          <a:xfrm flipH="1" flipV="1">
            <a:off x="7265988" y="5656263"/>
            <a:ext cx="85725" cy="252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97" name="Oval 41"/>
          <p:cNvSpPr>
            <a:spLocks noChangeArrowheads="1"/>
          </p:cNvSpPr>
          <p:nvPr/>
        </p:nvSpPr>
        <p:spPr bwMode="auto">
          <a:xfrm>
            <a:off x="5413375" y="5908675"/>
            <a:ext cx="1011238" cy="4222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.. 2 ..</a:t>
            </a:r>
          </a:p>
        </p:txBody>
      </p:sp>
      <p:sp>
        <p:nvSpPr>
          <p:cNvPr id="198698" name="Freeform 42"/>
          <p:cNvSpPr>
            <a:spLocks/>
          </p:cNvSpPr>
          <p:nvPr/>
        </p:nvSpPr>
        <p:spPr bwMode="auto">
          <a:xfrm>
            <a:off x="2227263" y="3267075"/>
            <a:ext cx="1851025" cy="1692275"/>
          </a:xfrm>
          <a:custGeom>
            <a:avLst/>
            <a:gdLst/>
            <a:ahLst/>
            <a:cxnLst>
              <a:cxn ang="0">
                <a:pos x="273" y="11"/>
              </a:cxn>
              <a:cxn ang="0">
                <a:pos x="21" y="185"/>
              </a:cxn>
              <a:cxn ang="0">
                <a:pos x="147" y="473"/>
              </a:cxn>
              <a:cxn ang="0">
                <a:pos x="597" y="515"/>
              </a:cxn>
              <a:cxn ang="0">
                <a:pos x="189" y="707"/>
              </a:cxn>
              <a:cxn ang="0">
                <a:pos x="537" y="1055"/>
              </a:cxn>
              <a:cxn ang="0">
                <a:pos x="861" y="773"/>
              </a:cxn>
              <a:cxn ang="0">
                <a:pos x="1143" y="491"/>
              </a:cxn>
              <a:cxn ang="0">
                <a:pos x="999" y="215"/>
              </a:cxn>
              <a:cxn ang="0">
                <a:pos x="273" y="11"/>
              </a:cxn>
            </a:cxnLst>
            <a:rect l="0" t="0" r="r" b="b"/>
            <a:pathLst>
              <a:path w="1166" h="1066">
                <a:moveTo>
                  <a:pt x="273" y="11"/>
                </a:moveTo>
                <a:cubicBezTo>
                  <a:pt x="113" y="22"/>
                  <a:pt x="42" y="108"/>
                  <a:pt x="21" y="185"/>
                </a:cubicBezTo>
                <a:cubicBezTo>
                  <a:pt x="0" y="262"/>
                  <a:pt x="51" y="418"/>
                  <a:pt x="147" y="473"/>
                </a:cubicBezTo>
                <a:cubicBezTo>
                  <a:pt x="243" y="528"/>
                  <a:pt x="590" y="476"/>
                  <a:pt x="597" y="515"/>
                </a:cubicBezTo>
                <a:cubicBezTo>
                  <a:pt x="604" y="554"/>
                  <a:pt x="199" y="617"/>
                  <a:pt x="189" y="707"/>
                </a:cubicBezTo>
                <a:cubicBezTo>
                  <a:pt x="179" y="797"/>
                  <a:pt x="425" y="1044"/>
                  <a:pt x="537" y="1055"/>
                </a:cubicBezTo>
                <a:cubicBezTo>
                  <a:pt x="649" y="1066"/>
                  <a:pt x="760" y="867"/>
                  <a:pt x="861" y="773"/>
                </a:cubicBezTo>
                <a:cubicBezTo>
                  <a:pt x="962" y="679"/>
                  <a:pt x="1120" y="584"/>
                  <a:pt x="1143" y="491"/>
                </a:cubicBezTo>
                <a:cubicBezTo>
                  <a:pt x="1166" y="398"/>
                  <a:pt x="1144" y="295"/>
                  <a:pt x="999" y="215"/>
                </a:cubicBezTo>
                <a:cubicBezTo>
                  <a:pt x="854" y="135"/>
                  <a:pt x="433" y="0"/>
                  <a:pt x="273" y="11"/>
                </a:cubicBez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99" name="AutoShape 43"/>
          <p:cNvSpPr>
            <a:spLocks noChangeArrowheads="1"/>
          </p:cNvSpPr>
          <p:nvPr/>
        </p:nvSpPr>
        <p:spPr bwMode="auto">
          <a:xfrm>
            <a:off x="4572000" y="41148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700" name="Freeform 44"/>
          <p:cNvSpPr>
            <a:spLocks/>
          </p:cNvSpPr>
          <p:nvPr/>
        </p:nvSpPr>
        <p:spPr bwMode="auto">
          <a:xfrm>
            <a:off x="5965825" y="3152775"/>
            <a:ext cx="2286000" cy="1293813"/>
          </a:xfrm>
          <a:custGeom>
            <a:avLst/>
            <a:gdLst/>
            <a:ahLst/>
            <a:cxnLst>
              <a:cxn ang="0">
                <a:pos x="658" y="0"/>
              </a:cxn>
              <a:cxn ang="0">
                <a:pos x="190" y="222"/>
              </a:cxn>
              <a:cxn ang="0">
                <a:pos x="22" y="612"/>
              </a:cxn>
              <a:cxn ang="0">
                <a:pos x="322" y="804"/>
              </a:cxn>
              <a:cxn ang="0">
                <a:pos x="700" y="546"/>
              </a:cxn>
              <a:cxn ang="0">
                <a:pos x="1090" y="804"/>
              </a:cxn>
              <a:cxn ang="0">
                <a:pos x="1426" y="522"/>
              </a:cxn>
              <a:cxn ang="0">
                <a:pos x="1174" y="216"/>
              </a:cxn>
              <a:cxn ang="0">
                <a:pos x="658" y="0"/>
              </a:cxn>
            </a:cxnLst>
            <a:rect l="0" t="0" r="r" b="b"/>
            <a:pathLst>
              <a:path w="1440" h="815">
                <a:moveTo>
                  <a:pt x="658" y="0"/>
                </a:moveTo>
                <a:cubicBezTo>
                  <a:pt x="490" y="0"/>
                  <a:pt x="296" y="120"/>
                  <a:pt x="190" y="222"/>
                </a:cubicBezTo>
                <a:cubicBezTo>
                  <a:pt x="84" y="324"/>
                  <a:pt x="0" y="515"/>
                  <a:pt x="22" y="612"/>
                </a:cubicBezTo>
                <a:cubicBezTo>
                  <a:pt x="44" y="709"/>
                  <a:pt x="209" y="815"/>
                  <a:pt x="322" y="804"/>
                </a:cubicBezTo>
                <a:cubicBezTo>
                  <a:pt x="435" y="793"/>
                  <a:pt x="572" y="546"/>
                  <a:pt x="700" y="546"/>
                </a:cubicBezTo>
                <a:cubicBezTo>
                  <a:pt x="828" y="546"/>
                  <a:pt x="969" y="808"/>
                  <a:pt x="1090" y="804"/>
                </a:cubicBezTo>
                <a:cubicBezTo>
                  <a:pt x="1211" y="800"/>
                  <a:pt x="1412" y="620"/>
                  <a:pt x="1426" y="522"/>
                </a:cubicBezTo>
                <a:cubicBezTo>
                  <a:pt x="1440" y="424"/>
                  <a:pt x="1302" y="303"/>
                  <a:pt x="1174" y="216"/>
                </a:cubicBezTo>
                <a:cubicBezTo>
                  <a:pt x="1046" y="129"/>
                  <a:pt x="826" y="0"/>
                  <a:pt x="658" y="0"/>
                </a:cubicBez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701" name="AutoShape 45"/>
          <p:cNvSpPr>
            <a:spLocks noChangeArrowheads="1"/>
          </p:cNvSpPr>
          <p:nvPr/>
        </p:nvSpPr>
        <p:spPr bwMode="auto">
          <a:xfrm>
            <a:off x="4572000" y="52578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EF6A-0486-4379-BB95-137E5E5375C9}" type="slidenum">
              <a:rPr lang="en-US"/>
              <a:pPr/>
              <a:t>41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Restructuring (cont.)</a:t>
            </a:r>
          </a:p>
        </p:txBody>
      </p:sp>
      <p:sp>
        <p:nvSpPr>
          <p:cNvPr id="1996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838200"/>
          </a:xfrm>
        </p:spPr>
        <p:txBody>
          <a:bodyPr/>
          <a:lstStyle/>
          <a:p>
            <a:r>
              <a:rPr lang="en-US" sz="2000"/>
              <a:t>There are four restructuring configurations depending on whether the double red nodes are left or right children</a:t>
            </a:r>
          </a:p>
        </p:txBody>
      </p:sp>
      <p:sp>
        <p:nvSpPr>
          <p:cNvPr id="199684" name="Oval 4"/>
          <p:cNvSpPr>
            <a:spLocks noChangeArrowheads="1"/>
          </p:cNvSpPr>
          <p:nvPr/>
        </p:nvSpPr>
        <p:spPr bwMode="auto">
          <a:xfrm>
            <a:off x="1285875" y="2884488"/>
            <a:ext cx="311150" cy="3111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2</a:t>
            </a:r>
          </a:p>
        </p:txBody>
      </p:sp>
      <p:cxnSp>
        <p:nvCxnSpPr>
          <p:cNvPr id="199685" name="AutoShape 5"/>
          <p:cNvCxnSpPr>
            <a:cxnSpLocks noChangeShapeType="1"/>
            <a:stCxn id="199684" idx="5"/>
            <a:endCxn id="199690" idx="1"/>
          </p:cNvCxnSpPr>
          <p:nvPr/>
        </p:nvCxnSpPr>
        <p:spPr bwMode="auto">
          <a:xfrm>
            <a:off x="1552575" y="3162300"/>
            <a:ext cx="614363" cy="12382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99686" name="AutoShape 6"/>
          <p:cNvCxnSpPr>
            <a:cxnSpLocks noChangeShapeType="1"/>
            <a:stCxn id="199690" idx="3"/>
            <a:endCxn id="199687" idx="0"/>
          </p:cNvCxnSpPr>
          <p:nvPr/>
        </p:nvCxnSpPr>
        <p:spPr bwMode="auto">
          <a:xfrm flipH="1">
            <a:off x="1855788" y="3519488"/>
            <a:ext cx="311150" cy="13652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99687" name="Oval 7"/>
          <p:cNvSpPr>
            <a:spLocks noChangeArrowheads="1"/>
          </p:cNvSpPr>
          <p:nvPr/>
        </p:nvSpPr>
        <p:spPr bwMode="auto">
          <a:xfrm>
            <a:off x="1700213" y="3662363"/>
            <a:ext cx="311150" cy="3111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4</a:t>
            </a:r>
          </a:p>
        </p:txBody>
      </p:sp>
      <p:cxnSp>
        <p:nvCxnSpPr>
          <p:cNvPr id="199688" name="AutoShape 8"/>
          <p:cNvCxnSpPr>
            <a:cxnSpLocks noChangeShapeType="1"/>
            <a:stCxn id="199687" idx="5"/>
          </p:cNvCxnSpPr>
          <p:nvPr/>
        </p:nvCxnSpPr>
        <p:spPr bwMode="auto">
          <a:xfrm>
            <a:off x="1965325" y="3937000"/>
            <a:ext cx="141288" cy="2460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9689" name="AutoShape 9"/>
          <p:cNvCxnSpPr>
            <a:cxnSpLocks noChangeShapeType="1"/>
            <a:stCxn id="199687" idx="3"/>
          </p:cNvCxnSpPr>
          <p:nvPr/>
        </p:nvCxnSpPr>
        <p:spPr bwMode="auto">
          <a:xfrm flipH="1">
            <a:off x="1595438" y="3937000"/>
            <a:ext cx="150812" cy="2460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9690" name="Oval 10"/>
          <p:cNvSpPr>
            <a:spLocks noChangeArrowheads="1"/>
          </p:cNvSpPr>
          <p:nvPr/>
        </p:nvSpPr>
        <p:spPr bwMode="auto">
          <a:xfrm>
            <a:off x="2120900" y="3246438"/>
            <a:ext cx="311150" cy="3111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6</a:t>
            </a:r>
          </a:p>
        </p:txBody>
      </p:sp>
      <p:cxnSp>
        <p:nvCxnSpPr>
          <p:cNvPr id="199691" name="AutoShape 11"/>
          <p:cNvCxnSpPr>
            <a:cxnSpLocks noChangeShapeType="1"/>
            <a:stCxn id="199690" idx="5"/>
          </p:cNvCxnSpPr>
          <p:nvPr/>
        </p:nvCxnSpPr>
        <p:spPr bwMode="auto">
          <a:xfrm>
            <a:off x="2386013" y="3521075"/>
            <a:ext cx="230187" cy="190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9692" name="AutoShape 12"/>
          <p:cNvCxnSpPr>
            <a:cxnSpLocks noChangeShapeType="1"/>
            <a:stCxn id="199684" idx="3"/>
          </p:cNvCxnSpPr>
          <p:nvPr/>
        </p:nvCxnSpPr>
        <p:spPr bwMode="auto">
          <a:xfrm flipH="1">
            <a:off x="984250" y="3168650"/>
            <a:ext cx="347663" cy="1174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9693" name="Freeform 13"/>
          <p:cNvSpPr>
            <a:spLocks/>
          </p:cNvSpPr>
          <p:nvPr/>
        </p:nvSpPr>
        <p:spPr bwMode="auto">
          <a:xfrm>
            <a:off x="1130300" y="2743200"/>
            <a:ext cx="1536700" cy="1404938"/>
          </a:xfrm>
          <a:custGeom>
            <a:avLst/>
            <a:gdLst/>
            <a:ahLst/>
            <a:cxnLst>
              <a:cxn ang="0">
                <a:pos x="273" y="11"/>
              </a:cxn>
              <a:cxn ang="0">
                <a:pos x="21" y="185"/>
              </a:cxn>
              <a:cxn ang="0">
                <a:pos x="147" y="473"/>
              </a:cxn>
              <a:cxn ang="0">
                <a:pos x="597" y="515"/>
              </a:cxn>
              <a:cxn ang="0">
                <a:pos x="189" y="707"/>
              </a:cxn>
              <a:cxn ang="0">
                <a:pos x="537" y="1055"/>
              </a:cxn>
              <a:cxn ang="0">
                <a:pos x="861" y="773"/>
              </a:cxn>
              <a:cxn ang="0">
                <a:pos x="1143" y="491"/>
              </a:cxn>
              <a:cxn ang="0">
                <a:pos x="999" y="215"/>
              </a:cxn>
              <a:cxn ang="0">
                <a:pos x="273" y="11"/>
              </a:cxn>
            </a:cxnLst>
            <a:rect l="0" t="0" r="r" b="b"/>
            <a:pathLst>
              <a:path w="1166" h="1066">
                <a:moveTo>
                  <a:pt x="273" y="11"/>
                </a:moveTo>
                <a:cubicBezTo>
                  <a:pt x="113" y="22"/>
                  <a:pt x="42" y="108"/>
                  <a:pt x="21" y="185"/>
                </a:cubicBezTo>
                <a:cubicBezTo>
                  <a:pt x="0" y="262"/>
                  <a:pt x="51" y="418"/>
                  <a:pt x="147" y="473"/>
                </a:cubicBezTo>
                <a:cubicBezTo>
                  <a:pt x="243" y="528"/>
                  <a:pt x="590" y="476"/>
                  <a:pt x="597" y="515"/>
                </a:cubicBezTo>
                <a:cubicBezTo>
                  <a:pt x="604" y="554"/>
                  <a:pt x="199" y="617"/>
                  <a:pt x="189" y="707"/>
                </a:cubicBezTo>
                <a:cubicBezTo>
                  <a:pt x="179" y="797"/>
                  <a:pt x="425" y="1044"/>
                  <a:pt x="537" y="1055"/>
                </a:cubicBezTo>
                <a:cubicBezTo>
                  <a:pt x="649" y="1066"/>
                  <a:pt x="760" y="867"/>
                  <a:pt x="861" y="773"/>
                </a:cubicBezTo>
                <a:cubicBezTo>
                  <a:pt x="962" y="679"/>
                  <a:pt x="1120" y="584"/>
                  <a:pt x="1143" y="491"/>
                </a:cubicBezTo>
                <a:cubicBezTo>
                  <a:pt x="1166" y="398"/>
                  <a:pt x="1144" y="295"/>
                  <a:pt x="999" y="215"/>
                </a:cubicBezTo>
                <a:cubicBezTo>
                  <a:pt x="854" y="135"/>
                  <a:pt x="433" y="0"/>
                  <a:pt x="273" y="11"/>
                </a:cubicBez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9694" name="Group 14"/>
          <p:cNvGrpSpPr>
            <a:grpSpLocks/>
          </p:cNvGrpSpPr>
          <p:nvPr/>
        </p:nvGrpSpPr>
        <p:grpSpPr bwMode="auto">
          <a:xfrm>
            <a:off x="4794250" y="2743200"/>
            <a:ext cx="1758950" cy="1454150"/>
            <a:chOff x="3068" y="2055"/>
            <a:chExt cx="1108" cy="916"/>
          </a:xfrm>
        </p:grpSpPr>
        <p:sp>
          <p:nvSpPr>
            <p:cNvPr id="199695" name="Oval 15"/>
            <p:cNvSpPr>
              <a:spLocks noChangeArrowheads="1"/>
            </p:cNvSpPr>
            <p:nvPr/>
          </p:nvSpPr>
          <p:spPr bwMode="auto">
            <a:xfrm flipH="1">
              <a:off x="3790" y="2153"/>
              <a:ext cx="196" cy="196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/>
                <a:t>6</a:t>
              </a:r>
            </a:p>
          </p:txBody>
        </p:sp>
        <p:cxnSp>
          <p:nvCxnSpPr>
            <p:cNvPr id="199696" name="AutoShape 16"/>
            <p:cNvCxnSpPr>
              <a:cxnSpLocks noChangeShapeType="1"/>
              <a:stCxn id="199695" idx="5"/>
              <a:endCxn id="199701" idx="0"/>
            </p:cNvCxnSpPr>
            <p:nvPr/>
          </p:nvCxnSpPr>
          <p:spPr bwMode="auto">
            <a:xfrm flipH="1">
              <a:off x="3576" y="2332"/>
              <a:ext cx="242" cy="43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199697" name="AutoShape 17"/>
            <p:cNvCxnSpPr>
              <a:cxnSpLocks noChangeShapeType="1"/>
              <a:stCxn id="199701" idx="3"/>
              <a:endCxn id="199698" idx="0"/>
            </p:cNvCxnSpPr>
            <p:nvPr/>
          </p:nvCxnSpPr>
          <p:spPr bwMode="auto">
            <a:xfrm flipH="1">
              <a:off x="3311" y="2554"/>
              <a:ext cx="196" cy="83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</p:cxnSp>
        <p:sp>
          <p:nvSpPr>
            <p:cNvPr id="199698" name="Oval 18"/>
            <p:cNvSpPr>
              <a:spLocks noChangeArrowheads="1"/>
            </p:cNvSpPr>
            <p:nvPr/>
          </p:nvSpPr>
          <p:spPr bwMode="auto">
            <a:xfrm>
              <a:off x="3213" y="2643"/>
              <a:ext cx="196" cy="196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2</a:t>
              </a:r>
            </a:p>
          </p:txBody>
        </p:sp>
        <p:cxnSp>
          <p:nvCxnSpPr>
            <p:cNvPr id="199699" name="AutoShape 19"/>
            <p:cNvCxnSpPr>
              <a:cxnSpLocks noChangeShapeType="1"/>
              <a:stCxn id="199698" idx="5"/>
            </p:cNvCxnSpPr>
            <p:nvPr/>
          </p:nvCxnSpPr>
          <p:spPr bwMode="auto">
            <a:xfrm>
              <a:off x="3380" y="2816"/>
              <a:ext cx="89" cy="15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9700" name="AutoShape 20"/>
            <p:cNvCxnSpPr>
              <a:cxnSpLocks noChangeShapeType="1"/>
              <a:stCxn id="199698" idx="3"/>
            </p:cNvCxnSpPr>
            <p:nvPr/>
          </p:nvCxnSpPr>
          <p:spPr bwMode="auto">
            <a:xfrm flipH="1">
              <a:off x="3147" y="2816"/>
              <a:ext cx="95" cy="15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99701" name="Oval 21"/>
            <p:cNvSpPr>
              <a:spLocks noChangeArrowheads="1"/>
            </p:cNvSpPr>
            <p:nvPr/>
          </p:nvSpPr>
          <p:spPr bwMode="auto">
            <a:xfrm>
              <a:off x="3478" y="2381"/>
              <a:ext cx="196" cy="196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4</a:t>
              </a:r>
            </a:p>
          </p:txBody>
        </p:sp>
        <p:cxnSp>
          <p:nvCxnSpPr>
            <p:cNvPr id="199702" name="AutoShape 22"/>
            <p:cNvCxnSpPr>
              <a:cxnSpLocks noChangeShapeType="1"/>
              <a:stCxn id="199701" idx="5"/>
            </p:cNvCxnSpPr>
            <p:nvPr/>
          </p:nvCxnSpPr>
          <p:spPr bwMode="auto">
            <a:xfrm>
              <a:off x="3645" y="2554"/>
              <a:ext cx="145" cy="12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9703" name="AutoShape 23"/>
            <p:cNvCxnSpPr>
              <a:cxnSpLocks noChangeShapeType="1"/>
              <a:stCxn id="199695" idx="3"/>
            </p:cNvCxnSpPr>
            <p:nvPr/>
          </p:nvCxnSpPr>
          <p:spPr bwMode="auto">
            <a:xfrm>
              <a:off x="3957" y="2332"/>
              <a:ext cx="219" cy="7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99704" name="Freeform 24"/>
            <p:cNvSpPr>
              <a:spLocks/>
            </p:cNvSpPr>
            <p:nvPr/>
          </p:nvSpPr>
          <p:spPr bwMode="auto">
            <a:xfrm>
              <a:off x="3068" y="2055"/>
              <a:ext cx="1071" cy="865"/>
            </a:xfrm>
            <a:custGeom>
              <a:avLst/>
              <a:gdLst/>
              <a:ahLst/>
              <a:cxnLst>
                <a:cxn ang="0">
                  <a:pos x="808" y="9"/>
                </a:cxn>
                <a:cxn ang="0">
                  <a:pos x="1042" y="231"/>
                </a:cxn>
                <a:cxn ang="0">
                  <a:pos x="634" y="543"/>
                </a:cxn>
                <a:cxn ang="0">
                  <a:pos x="436" y="813"/>
                </a:cxn>
                <a:cxn ang="0">
                  <a:pos x="16" y="777"/>
                </a:cxn>
                <a:cxn ang="0">
                  <a:pos x="340" y="285"/>
                </a:cxn>
                <a:cxn ang="0">
                  <a:pos x="808" y="9"/>
                </a:cxn>
              </a:cxnLst>
              <a:rect l="0" t="0" r="r" b="b"/>
              <a:pathLst>
                <a:path w="1071" h="865">
                  <a:moveTo>
                    <a:pt x="808" y="9"/>
                  </a:moveTo>
                  <a:cubicBezTo>
                    <a:pt x="925" y="0"/>
                    <a:pt x="1071" y="142"/>
                    <a:pt x="1042" y="231"/>
                  </a:cubicBezTo>
                  <a:cubicBezTo>
                    <a:pt x="1013" y="320"/>
                    <a:pt x="735" y="446"/>
                    <a:pt x="634" y="543"/>
                  </a:cubicBezTo>
                  <a:cubicBezTo>
                    <a:pt x="533" y="640"/>
                    <a:pt x="539" y="774"/>
                    <a:pt x="436" y="813"/>
                  </a:cubicBezTo>
                  <a:cubicBezTo>
                    <a:pt x="333" y="852"/>
                    <a:pt x="32" y="865"/>
                    <a:pt x="16" y="777"/>
                  </a:cubicBezTo>
                  <a:cubicBezTo>
                    <a:pt x="0" y="689"/>
                    <a:pt x="208" y="413"/>
                    <a:pt x="340" y="285"/>
                  </a:cubicBezTo>
                  <a:cubicBezTo>
                    <a:pt x="472" y="157"/>
                    <a:pt x="691" y="18"/>
                    <a:pt x="808" y="9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9705" name="Group 25"/>
          <p:cNvGrpSpPr>
            <a:grpSpLocks/>
          </p:cNvGrpSpPr>
          <p:nvPr/>
        </p:nvGrpSpPr>
        <p:grpSpPr bwMode="auto">
          <a:xfrm flipH="1">
            <a:off x="2889250" y="2743200"/>
            <a:ext cx="1682750" cy="1438275"/>
            <a:chOff x="1292" y="2058"/>
            <a:chExt cx="1277" cy="1091"/>
          </a:xfrm>
        </p:grpSpPr>
        <p:sp>
          <p:nvSpPr>
            <p:cNvPr id="199706" name="Oval 26"/>
            <p:cNvSpPr>
              <a:spLocks noChangeArrowheads="1"/>
            </p:cNvSpPr>
            <p:nvPr/>
          </p:nvSpPr>
          <p:spPr bwMode="auto">
            <a:xfrm>
              <a:off x="1521" y="2165"/>
              <a:ext cx="236" cy="236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/>
                <a:t>6</a:t>
              </a:r>
            </a:p>
          </p:txBody>
        </p:sp>
        <p:cxnSp>
          <p:nvCxnSpPr>
            <p:cNvPr id="199707" name="AutoShape 27"/>
            <p:cNvCxnSpPr>
              <a:cxnSpLocks noChangeShapeType="1"/>
              <a:stCxn id="199706" idx="5"/>
              <a:endCxn id="199712" idx="1"/>
            </p:cNvCxnSpPr>
            <p:nvPr/>
          </p:nvCxnSpPr>
          <p:spPr bwMode="auto">
            <a:xfrm>
              <a:off x="1723" y="2376"/>
              <a:ext cx="466" cy="94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199708" name="AutoShape 28"/>
            <p:cNvCxnSpPr>
              <a:cxnSpLocks noChangeShapeType="1"/>
              <a:stCxn id="199712" idx="3"/>
              <a:endCxn id="199709" idx="0"/>
            </p:cNvCxnSpPr>
            <p:nvPr/>
          </p:nvCxnSpPr>
          <p:spPr bwMode="auto">
            <a:xfrm flipH="1">
              <a:off x="1953" y="2647"/>
              <a:ext cx="236" cy="104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</p:cxnSp>
        <p:sp>
          <p:nvSpPr>
            <p:cNvPr id="199709" name="Oval 29"/>
            <p:cNvSpPr>
              <a:spLocks noChangeArrowheads="1"/>
            </p:cNvSpPr>
            <p:nvPr/>
          </p:nvSpPr>
          <p:spPr bwMode="auto">
            <a:xfrm>
              <a:off x="1835" y="2755"/>
              <a:ext cx="236" cy="236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4</a:t>
              </a:r>
            </a:p>
          </p:txBody>
        </p:sp>
        <p:cxnSp>
          <p:nvCxnSpPr>
            <p:cNvPr id="199710" name="AutoShape 30"/>
            <p:cNvCxnSpPr>
              <a:cxnSpLocks noChangeShapeType="1"/>
              <a:stCxn id="199709" idx="5"/>
            </p:cNvCxnSpPr>
            <p:nvPr/>
          </p:nvCxnSpPr>
          <p:spPr bwMode="auto">
            <a:xfrm>
              <a:off x="2036" y="2962"/>
              <a:ext cx="108" cy="18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9711" name="AutoShape 31"/>
            <p:cNvCxnSpPr>
              <a:cxnSpLocks noChangeShapeType="1"/>
              <a:stCxn id="199709" idx="3"/>
            </p:cNvCxnSpPr>
            <p:nvPr/>
          </p:nvCxnSpPr>
          <p:spPr bwMode="auto">
            <a:xfrm flipH="1">
              <a:off x="1756" y="2962"/>
              <a:ext cx="114" cy="18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99712" name="Oval 32"/>
            <p:cNvSpPr>
              <a:spLocks noChangeArrowheads="1"/>
            </p:cNvSpPr>
            <p:nvPr/>
          </p:nvSpPr>
          <p:spPr bwMode="auto">
            <a:xfrm>
              <a:off x="2155" y="2440"/>
              <a:ext cx="236" cy="236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2</a:t>
              </a:r>
            </a:p>
          </p:txBody>
        </p:sp>
        <p:cxnSp>
          <p:nvCxnSpPr>
            <p:cNvPr id="199713" name="AutoShape 33"/>
            <p:cNvCxnSpPr>
              <a:cxnSpLocks noChangeShapeType="1"/>
              <a:stCxn id="199712" idx="5"/>
            </p:cNvCxnSpPr>
            <p:nvPr/>
          </p:nvCxnSpPr>
          <p:spPr bwMode="auto">
            <a:xfrm>
              <a:off x="2356" y="2647"/>
              <a:ext cx="174" cy="14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9714" name="AutoShape 34"/>
            <p:cNvCxnSpPr>
              <a:cxnSpLocks noChangeShapeType="1"/>
              <a:stCxn id="199706" idx="3"/>
            </p:cNvCxnSpPr>
            <p:nvPr/>
          </p:nvCxnSpPr>
          <p:spPr bwMode="auto">
            <a:xfrm flipH="1">
              <a:off x="1292" y="2377"/>
              <a:ext cx="264" cy="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99715" name="Freeform 35"/>
            <p:cNvSpPr>
              <a:spLocks/>
            </p:cNvSpPr>
            <p:nvPr/>
          </p:nvSpPr>
          <p:spPr bwMode="auto">
            <a:xfrm>
              <a:off x="1403" y="2058"/>
              <a:ext cx="1166" cy="1066"/>
            </a:xfrm>
            <a:custGeom>
              <a:avLst/>
              <a:gdLst/>
              <a:ahLst/>
              <a:cxnLst>
                <a:cxn ang="0">
                  <a:pos x="273" y="11"/>
                </a:cxn>
                <a:cxn ang="0">
                  <a:pos x="21" y="185"/>
                </a:cxn>
                <a:cxn ang="0">
                  <a:pos x="147" y="473"/>
                </a:cxn>
                <a:cxn ang="0">
                  <a:pos x="597" y="515"/>
                </a:cxn>
                <a:cxn ang="0">
                  <a:pos x="189" y="707"/>
                </a:cxn>
                <a:cxn ang="0">
                  <a:pos x="537" y="1055"/>
                </a:cxn>
                <a:cxn ang="0">
                  <a:pos x="861" y="773"/>
                </a:cxn>
                <a:cxn ang="0">
                  <a:pos x="1143" y="491"/>
                </a:cxn>
                <a:cxn ang="0">
                  <a:pos x="999" y="215"/>
                </a:cxn>
                <a:cxn ang="0">
                  <a:pos x="273" y="11"/>
                </a:cxn>
              </a:cxnLst>
              <a:rect l="0" t="0" r="r" b="b"/>
              <a:pathLst>
                <a:path w="1166" h="1066">
                  <a:moveTo>
                    <a:pt x="273" y="11"/>
                  </a:moveTo>
                  <a:cubicBezTo>
                    <a:pt x="113" y="22"/>
                    <a:pt x="42" y="108"/>
                    <a:pt x="21" y="185"/>
                  </a:cubicBezTo>
                  <a:cubicBezTo>
                    <a:pt x="0" y="262"/>
                    <a:pt x="51" y="418"/>
                    <a:pt x="147" y="473"/>
                  </a:cubicBezTo>
                  <a:cubicBezTo>
                    <a:pt x="243" y="528"/>
                    <a:pt x="590" y="476"/>
                    <a:pt x="597" y="515"/>
                  </a:cubicBezTo>
                  <a:cubicBezTo>
                    <a:pt x="604" y="554"/>
                    <a:pt x="199" y="617"/>
                    <a:pt x="189" y="707"/>
                  </a:cubicBezTo>
                  <a:cubicBezTo>
                    <a:pt x="179" y="797"/>
                    <a:pt x="425" y="1044"/>
                    <a:pt x="537" y="1055"/>
                  </a:cubicBezTo>
                  <a:cubicBezTo>
                    <a:pt x="649" y="1066"/>
                    <a:pt x="760" y="867"/>
                    <a:pt x="861" y="773"/>
                  </a:cubicBezTo>
                  <a:cubicBezTo>
                    <a:pt x="962" y="679"/>
                    <a:pt x="1120" y="584"/>
                    <a:pt x="1143" y="491"/>
                  </a:cubicBezTo>
                  <a:cubicBezTo>
                    <a:pt x="1166" y="398"/>
                    <a:pt x="1144" y="295"/>
                    <a:pt x="999" y="215"/>
                  </a:cubicBezTo>
                  <a:cubicBezTo>
                    <a:pt x="854" y="135"/>
                    <a:pt x="433" y="0"/>
                    <a:pt x="273" y="1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9716" name="Group 36"/>
          <p:cNvGrpSpPr>
            <a:grpSpLocks/>
          </p:cNvGrpSpPr>
          <p:nvPr/>
        </p:nvGrpSpPr>
        <p:grpSpPr bwMode="auto">
          <a:xfrm flipH="1">
            <a:off x="6775450" y="2743200"/>
            <a:ext cx="1758950" cy="1454150"/>
            <a:chOff x="3068" y="2055"/>
            <a:chExt cx="1108" cy="916"/>
          </a:xfrm>
        </p:grpSpPr>
        <p:sp>
          <p:nvSpPr>
            <p:cNvPr id="199717" name="Oval 37"/>
            <p:cNvSpPr>
              <a:spLocks noChangeArrowheads="1"/>
            </p:cNvSpPr>
            <p:nvPr/>
          </p:nvSpPr>
          <p:spPr bwMode="auto">
            <a:xfrm flipH="1">
              <a:off x="3790" y="2153"/>
              <a:ext cx="196" cy="196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/>
                <a:t>2</a:t>
              </a:r>
            </a:p>
          </p:txBody>
        </p:sp>
        <p:cxnSp>
          <p:nvCxnSpPr>
            <p:cNvPr id="199718" name="AutoShape 38"/>
            <p:cNvCxnSpPr>
              <a:cxnSpLocks noChangeShapeType="1"/>
              <a:stCxn id="199717" idx="5"/>
              <a:endCxn id="199723" idx="0"/>
            </p:cNvCxnSpPr>
            <p:nvPr/>
          </p:nvCxnSpPr>
          <p:spPr bwMode="auto">
            <a:xfrm flipH="1">
              <a:off x="3576" y="2332"/>
              <a:ext cx="242" cy="43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199719" name="AutoShape 39"/>
            <p:cNvCxnSpPr>
              <a:cxnSpLocks noChangeShapeType="1"/>
              <a:stCxn id="199723" idx="3"/>
              <a:endCxn id="199720" idx="0"/>
            </p:cNvCxnSpPr>
            <p:nvPr/>
          </p:nvCxnSpPr>
          <p:spPr bwMode="auto">
            <a:xfrm flipH="1">
              <a:off x="3311" y="2554"/>
              <a:ext cx="196" cy="83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</p:cxnSp>
        <p:sp>
          <p:nvSpPr>
            <p:cNvPr id="199720" name="Oval 40"/>
            <p:cNvSpPr>
              <a:spLocks noChangeArrowheads="1"/>
            </p:cNvSpPr>
            <p:nvPr/>
          </p:nvSpPr>
          <p:spPr bwMode="auto">
            <a:xfrm>
              <a:off x="3213" y="2643"/>
              <a:ext cx="196" cy="196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6</a:t>
              </a:r>
            </a:p>
          </p:txBody>
        </p:sp>
        <p:cxnSp>
          <p:nvCxnSpPr>
            <p:cNvPr id="199721" name="AutoShape 41"/>
            <p:cNvCxnSpPr>
              <a:cxnSpLocks noChangeShapeType="1"/>
              <a:stCxn id="199720" idx="5"/>
            </p:cNvCxnSpPr>
            <p:nvPr/>
          </p:nvCxnSpPr>
          <p:spPr bwMode="auto">
            <a:xfrm>
              <a:off x="3380" y="2816"/>
              <a:ext cx="89" cy="15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9722" name="AutoShape 42"/>
            <p:cNvCxnSpPr>
              <a:cxnSpLocks noChangeShapeType="1"/>
              <a:stCxn id="199720" idx="3"/>
            </p:cNvCxnSpPr>
            <p:nvPr/>
          </p:nvCxnSpPr>
          <p:spPr bwMode="auto">
            <a:xfrm flipH="1">
              <a:off x="3147" y="2816"/>
              <a:ext cx="95" cy="15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99723" name="Oval 43"/>
            <p:cNvSpPr>
              <a:spLocks noChangeArrowheads="1"/>
            </p:cNvSpPr>
            <p:nvPr/>
          </p:nvSpPr>
          <p:spPr bwMode="auto">
            <a:xfrm>
              <a:off x="3478" y="2381"/>
              <a:ext cx="196" cy="196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4</a:t>
              </a:r>
            </a:p>
          </p:txBody>
        </p:sp>
        <p:cxnSp>
          <p:nvCxnSpPr>
            <p:cNvPr id="199724" name="AutoShape 44"/>
            <p:cNvCxnSpPr>
              <a:cxnSpLocks noChangeShapeType="1"/>
              <a:stCxn id="199723" idx="5"/>
            </p:cNvCxnSpPr>
            <p:nvPr/>
          </p:nvCxnSpPr>
          <p:spPr bwMode="auto">
            <a:xfrm>
              <a:off x="3645" y="2554"/>
              <a:ext cx="145" cy="12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9725" name="AutoShape 45"/>
            <p:cNvCxnSpPr>
              <a:cxnSpLocks noChangeShapeType="1"/>
              <a:stCxn id="199717" idx="3"/>
            </p:cNvCxnSpPr>
            <p:nvPr/>
          </p:nvCxnSpPr>
          <p:spPr bwMode="auto">
            <a:xfrm>
              <a:off x="3957" y="2332"/>
              <a:ext cx="219" cy="7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99726" name="Freeform 46"/>
            <p:cNvSpPr>
              <a:spLocks/>
            </p:cNvSpPr>
            <p:nvPr/>
          </p:nvSpPr>
          <p:spPr bwMode="auto">
            <a:xfrm>
              <a:off x="3068" y="2055"/>
              <a:ext cx="1071" cy="865"/>
            </a:xfrm>
            <a:custGeom>
              <a:avLst/>
              <a:gdLst/>
              <a:ahLst/>
              <a:cxnLst>
                <a:cxn ang="0">
                  <a:pos x="808" y="9"/>
                </a:cxn>
                <a:cxn ang="0">
                  <a:pos x="1042" y="231"/>
                </a:cxn>
                <a:cxn ang="0">
                  <a:pos x="634" y="543"/>
                </a:cxn>
                <a:cxn ang="0">
                  <a:pos x="436" y="813"/>
                </a:cxn>
                <a:cxn ang="0">
                  <a:pos x="16" y="777"/>
                </a:cxn>
                <a:cxn ang="0">
                  <a:pos x="340" y="285"/>
                </a:cxn>
                <a:cxn ang="0">
                  <a:pos x="808" y="9"/>
                </a:cxn>
              </a:cxnLst>
              <a:rect l="0" t="0" r="r" b="b"/>
              <a:pathLst>
                <a:path w="1071" h="865">
                  <a:moveTo>
                    <a:pt x="808" y="9"/>
                  </a:moveTo>
                  <a:cubicBezTo>
                    <a:pt x="925" y="0"/>
                    <a:pt x="1071" y="142"/>
                    <a:pt x="1042" y="231"/>
                  </a:cubicBezTo>
                  <a:cubicBezTo>
                    <a:pt x="1013" y="320"/>
                    <a:pt x="735" y="446"/>
                    <a:pt x="634" y="543"/>
                  </a:cubicBezTo>
                  <a:cubicBezTo>
                    <a:pt x="533" y="640"/>
                    <a:pt x="539" y="774"/>
                    <a:pt x="436" y="813"/>
                  </a:cubicBezTo>
                  <a:cubicBezTo>
                    <a:pt x="333" y="852"/>
                    <a:pt x="32" y="865"/>
                    <a:pt x="16" y="777"/>
                  </a:cubicBezTo>
                  <a:cubicBezTo>
                    <a:pt x="0" y="689"/>
                    <a:pt x="208" y="413"/>
                    <a:pt x="340" y="285"/>
                  </a:cubicBezTo>
                  <a:cubicBezTo>
                    <a:pt x="472" y="157"/>
                    <a:pt x="691" y="18"/>
                    <a:pt x="808" y="9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9727" name="Oval 47"/>
          <p:cNvSpPr>
            <a:spLocks noChangeArrowheads="1"/>
          </p:cNvSpPr>
          <p:nvPr/>
        </p:nvSpPr>
        <p:spPr bwMode="auto">
          <a:xfrm>
            <a:off x="3959225" y="5575300"/>
            <a:ext cx="311150" cy="3111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2</a:t>
            </a:r>
          </a:p>
        </p:txBody>
      </p:sp>
      <p:cxnSp>
        <p:nvCxnSpPr>
          <p:cNvPr id="199728" name="AutoShape 48"/>
          <p:cNvCxnSpPr>
            <a:cxnSpLocks noChangeShapeType="1"/>
            <a:stCxn id="199727" idx="0"/>
            <a:endCxn id="199733" idx="5"/>
          </p:cNvCxnSpPr>
          <p:nvPr/>
        </p:nvCxnSpPr>
        <p:spPr bwMode="auto">
          <a:xfrm flipV="1">
            <a:off x="4114800" y="5402263"/>
            <a:ext cx="425450" cy="163512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99729" name="AutoShape 49"/>
          <p:cNvCxnSpPr>
            <a:cxnSpLocks noChangeShapeType="1"/>
            <a:stCxn id="199733" idx="3"/>
            <a:endCxn id="199730" idx="0"/>
          </p:cNvCxnSpPr>
          <p:nvPr/>
        </p:nvCxnSpPr>
        <p:spPr bwMode="auto">
          <a:xfrm>
            <a:off x="4760913" y="5402263"/>
            <a:ext cx="422275" cy="182562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99730" name="Oval 50"/>
          <p:cNvSpPr>
            <a:spLocks noChangeArrowheads="1"/>
          </p:cNvSpPr>
          <p:nvPr/>
        </p:nvSpPr>
        <p:spPr bwMode="auto">
          <a:xfrm flipH="1">
            <a:off x="5027613" y="5594350"/>
            <a:ext cx="311150" cy="3111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6</a:t>
            </a:r>
          </a:p>
        </p:txBody>
      </p:sp>
      <p:cxnSp>
        <p:nvCxnSpPr>
          <p:cNvPr id="199731" name="AutoShape 51"/>
          <p:cNvCxnSpPr>
            <a:cxnSpLocks noChangeShapeType="1"/>
            <a:stCxn id="199730" idx="5"/>
          </p:cNvCxnSpPr>
          <p:nvPr/>
        </p:nvCxnSpPr>
        <p:spPr bwMode="auto">
          <a:xfrm flipH="1">
            <a:off x="4876800" y="5868988"/>
            <a:ext cx="195263" cy="1635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9732" name="AutoShape 52"/>
          <p:cNvCxnSpPr>
            <a:cxnSpLocks noChangeShapeType="1"/>
            <a:stCxn id="199730" idx="3"/>
          </p:cNvCxnSpPr>
          <p:nvPr/>
        </p:nvCxnSpPr>
        <p:spPr bwMode="auto">
          <a:xfrm>
            <a:off x="5292725" y="5868988"/>
            <a:ext cx="193675" cy="1635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9733" name="Oval 53"/>
          <p:cNvSpPr>
            <a:spLocks noChangeArrowheads="1"/>
          </p:cNvSpPr>
          <p:nvPr/>
        </p:nvSpPr>
        <p:spPr bwMode="auto">
          <a:xfrm flipH="1">
            <a:off x="4495800" y="5118100"/>
            <a:ext cx="311150" cy="3111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4</a:t>
            </a:r>
          </a:p>
        </p:txBody>
      </p:sp>
      <p:cxnSp>
        <p:nvCxnSpPr>
          <p:cNvPr id="199734" name="AutoShape 54"/>
          <p:cNvCxnSpPr>
            <a:cxnSpLocks noChangeShapeType="1"/>
            <a:endCxn id="199727" idx="5"/>
          </p:cNvCxnSpPr>
          <p:nvPr/>
        </p:nvCxnSpPr>
        <p:spPr bwMode="auto">
          <a:xfrm flipH="1" flipV="1">
            <a:off x="4224338" y="5849938"/>
            <a:ext cx="195262" cy="1730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9735" name="AutoShape 55"/>
          <p:cNvCxnSpPr>
            <a:cxnSpLocks noChangeShapeType="1"/>
            <a:stCxn id="199727" idx="3"/>
          </p:cNvCxnSpPr>
          <p:nvPr/>
        </p:nvCxnSpPr>
        <p:spPr bwMode="auto">
          <a:xfrm flipH="1">
            <a:off x="3810000" y="5849938"/>
            <a:ext cx="195263" cy="1730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9736" name="Freeform 56"/>
          <p:cNvSpPr>
            <a:spLocks/>
          </p:cNvSpPr>
          <p:nvPr/>
        </p:nvSpPr>
        <p:spPr bwMode="auto">
          <a:xfrm>
            <a:off x="3771900" y="4984750"/>
            <a:ext cx="1828800" cy="1111250"/>
          </a:xfrm>
          <a:custGeom>
            <a:avLst/>
            <a:gdLst/>
            <a:ahLst/>
            <a:cxnLst>
              <a:cxn ang="0">
                <a:pos x="658" y="0"/>
              </a:cxn>
              <a:cxn ang="0">
                <a:pos x="190" y="222"/>
              </a:cxn>
              <a:cxn ang="0">
                <a:pos x="22" y="612"/>
              </a:cxn>
              <a:cxn ang="0">
                <a:pos x="322" y="804"/>
              </a:cxn>
              <a:cxn ang="0">
                <a:pos x="700" y="546"/>
              </a:cxn>
              <a:cxn ang="0">
                <a:pos x="1090" y="804"/>
              </a:cxn>
              <a:cxn ang="0">
                <a:pos x="1426" y="522"/>
              </a:cxn>
              <a:cxn ang="0">
                <a:pos x="1174" y="216"/>
              </a:cxn>
              <a:cxn ang="0">
                <a:pos x="658" y="0"/>
              </a:cxn>
            </a:cxnLst>
            <a:rect l="0" t="0" r="r" b="b"/>
            <a:pathLst>
              <a:path w="1440" h="815">
                <a:moveTo>
                  <a:pt x="658" y="0"/>
                </a:moveTo>
                <a:cubicBezTo>
                  <a:pt x="490" y="0"/>
                  <a:pt x="296" y="120"/>
                  <a:pt x="190" y="222"/>
                </a:cubicBezTo>
                <a:cubicBezTo>
                  <a:pt x="84" y="324"/>
                  <a:pt x="0" y="515"/>
                  <a:pt x="22" y="612"/>
                </a:cubicBezTo>
                <a:cubicBezTo>
                  <a:pt x="44" y="709"/>
                  <a:pt x="209" y="815"/>
                  <a:pt x="322" y="804"/>
                </a:cubicBezTo>
                <a:cubicBezTo>
                  <a:pt x="435" y="793"/>
                  <a:pt x="572" y="546"/>
                  <a:pt x="700" y="546"/>
                </a:cubicBezTo>
                <a:cubicBezTo>
                  <a:pt x="828" y="546"/>
                  <a:pt x="969" y="808"/>
                  <a:pt x="1090" y="804"/>
                </a:cubicBezTo>
                <a:cubicBezTo>
                  <a:pt x="1211" y="800"/>
                  <a:pt x="1412" y="620"/>
                  <a:pt x="1426" y="522"/>
                </a:cubicBezTo>
                <a:cubicBezTo>
                  <a:pt x="1440" y="424"/>
                  <a:pt x="1302" y="303"/>
                  <a:pt x="1174" y="216"/>
                </a:cubicBezTo>
                <a:cubicBezTo>
                  <a:pt x="1046" y="129"/>
                  <a:pt x="826" y="0"/>
                  <a:pt x="658" y="0"/>
                </a:cubicBez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37" name="AutoShape 57"/>
          <p:cNvSpPr>
            <a:spLocks noChangeArrowheads="1"/>
          </p:cNvSpPr>
          <p:nvPr/>
        </p:nvSpPr>
        <p:spPr bwMode="auto">
          <a:xfrm rot="-1800000">
            <a:off x="3733800" y="43815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38" name="AutoShape 58"/>
          <p:cNvSpPr>
            <a:spLocks noChangeArrowheads="1"/>
          </p:cNvSpPr>
          <p:nvPr/>
        </p:nvSpPr>
        <p:spPr bwMode="auto">
          <a:xfrm rot="-18637625">
            <a:off x="6629400" y="43815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39" name="AutoShape 59"/>
          <p:cNvSpPr>
            <a:spLocks noChangeArrowheads="1"/>
          </p:cNvSpPr>
          <p:nvPr/>
        </p:nvSpPr>
        <p:spPr bwMode="auto">
          <a:xfrm rot="1800000" flipH="1">
            <a:off x="5105400" y="43815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40" name="AutoShape 60"/>
          <p:cNvSpPr>
            <a:spLocks noChangeArrowheads="1"/>
          </p:cNvSpPr>
          <p:nvPr/>
        </p:nvSpPr>
        <p:spPr bwMode="auto">
          <a:xfrm rot="18637625" flipH="1">
            <a:off x="2133600" y="43815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85EE-00DC-4CB5-80A9-69F907519CF8}" type="slidenum">
              <a:rPr lang="en-US"/>
              <a:pPr/>
              <a:t>42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Recoloring</a:t>
            </a:r>
          </a:p>
        </p:txBody>
      </p:sp>
      <p:sp>
        <p:nvSpPr>
          <p:cNvPr id="2007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590675"/>
            <a:ext cx="80772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 recoloring remedies a child-parent double red when the parent red node has a red sibling</a:t>
            </a:r>
          </a:p>
          <a:p>
            <a:pPr>
              <a:lnSpc>
                <a:spcPct val="90000"/>
              </a:lnSpc>
            </a:pPr>
            <a:r>
              <a:rPr lang="en-US" sz="2000"/>
              <a:t>The parent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/>
              <a:t> and its sibling </a:t>
            </a:r>
            <a:r>
              <a:rPr lang="en-US" sz="2000" b="1" i="1">
                <a:latin typeface="Times New Roman" pitchFamily="18" charset="0"/>
              </a:rPr>
              <a:t>w</a:t>
            </a:r>
            <a:r>
              <a:rPr lang="en-US" sz="2000"/>
              <a:t> become black and the grandparent </a:t>
            </a:r>
            <a:r>
              <a:rPr lang="en-US" sz="2000" b="1" i="1">
                <a:latin typeface="Times New Roman" pitchFamily="18" charset="0"/>
              </a:rPr>
              <a:t>u</a:t>
            </a:r>
            <a:r>
              <a:rPr lang="en-US" sz="2000"/>
              <a:t> becomes red, unless it is the root</a:t>
            </a:r>
          </a:p>
          <a:p>
            <a:pPr>
              <a:lnSpc>
                <a:spcPct val="90000"/>
              </a:lnSpc>
            </a:pPr>
            <a:r>
              <a:rPr lang="en-US" sz="2000"/>
              <a:t>It is equivalent to performing a split on a 5-node</a:t>
            </a:r>
          </a:p>
          <a:p>
            <a:pPr>
              <a:lnSpc>
                <a:spcPct val="90000"/>
              </a:lnSpc>
            </a:pPr>
            <a:r>
              <a:rPr lang="en-US" sz="2000"/>
              <a:t>The double red violation may propagate to the grandparent </a:t>
            </a:r>
            <a:r>
              <a:rPr lang="en-US" sz="2000" b="1" i="1">
                <a:latin typeface="Times New Roman" pitchFamily="18" charset="0"/>
              </a:rPr>
              <a:t>u</a:t>
            </a:r>
          </a:p>
        </p:txBody>
      </p:sp>
      <p:sp>
        <p:nvSpPr>
          <p:cNvPr id="200708" name="Oval 4"/>
          <p:cNvSpPr>
            <a:spLocks noChangeArrowheads="1"/>
          </p:cNvSpPr>
          <p:nvPr/>
        </p:nvSpPr>
        <p:spPr bwMode="auto">
          <a:xfrm>
            <a:off x="2427288" y="3810000"/>
            <a:ext cx="285750" cy="2857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4</a:t>
            </a:r>
          </a:p>
        </p:txBody>
      </p:sp>
      <p:cxnSp>
        <p:nvCxnSpPr>
          <p:cNvPr id="200709" name="AutoShape 5"/>
          <p:cNvCxnSpPr>
            <a:cxnSpLocks noChangeShapeType="1"/>
            <a:stCxn id="200708" idx="5"/>
            <a:endCxn id="200714" idx="1"/>
          </p:cNvCxnSpPr>
          <p:nvPr/>
        </p:nvCxnSpPr>
        <p:spPr bwMode="auto">
          <a:xfrm>
            <a:off x="2671763" y="4073525"/>
            <a:ext cx="565150" cy="10160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200710" name="AutoShape 6"/>
          <p:cNvCxnSpPr>
            <a:cxnSpLocks noChangeShapeType="1"/>
            <a:stCxn id="200714" idx="3"/>
            <a:endCxn id="200711" idx="0"/>
          </p:cNvCxnSpPr>
          <p:nvPr/>
        </p:nvCxnSpPr>
        <p:spPr bwMode="auto">
          <a:xfrm flipH="1">
            <a:off x="2951163" y="4397375"/>
            <a:ext cx="285750" cy="11747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200711" name="Oval 7"/>
          <p:cNvSpPr>
            <a:spLocks noChangeArrowheads="1"/>
          </p:cNvSpPr>
          <p:nvPr/>
        </p:nvSpPr>
        <p:spPr bwMode="auto">
          <a:xfrm>
            <a:off x="2808288" y="452437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6</a:t>
            </a:r>
          </a:p>
        </p:txBody>
      </p:sp>
      <p:cxnSp>
        <p:nvCxnSpPr>
          <p:cNvPr id="200712" name="AutoShape 8"/>
          <p:cNvCxnSpPr>
            <a:cxnSpLocks noChangeShapeType="1"/>
            <a:stCxn id="200711" idx="5"/>
          </p:cNvCxnSpPr>
          <p:nvPr/>
        </p:nvCxnSpPr>
        <p:spPr bwMode="auto">
          <a:xfrm>
            <a:off x="3052763" y="4778375"/>
            <a:ext cx="130175" cy="225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0713" name="AutoShape 9"/>
          <p:cNvCxnSpPr>
            <a:cxnSpLocks noChangeShapeType="1"/>
            <a:stCxn id="200711" idx="3"/>
          </p:cNvCxnSpPr>
          <p:nvPr/>
        </p:nvCxnSpPr>
        <p:spPr bwMode="auto">
          <a:xfrm flipH="1">
            <a:off x="2711450" y="4778375"/>
            <a:ext cx="138113" cy="225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0714" name="Oval 10"/>
          <p:cNvSpPr>
            <a:spLocks noChangeArrowheads="1"/>
          </p:cNvSpPr>
          <p:nvPr/>
        </p:nvSpPr>
        <p:spPr bwMode="auto">
          <a:xfrm>
            <a:off x="3195638" y="414337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7</a:t>
            </a:r>
          </a:p>
        </p:txBody>
      </p:sp>
      <p:cxnSp>
        <p:nvCxnSpPr>
          <p:cNvPr id="200715" name="AutoShape 11"/>
          <p:cNvCxnSpPr>
            <a:cxnSpLocks noChangeShapeType="1"/>
            <a:stCxn id="200714" idx="5"/>
          </p:cNvCxnSpPr>
          <p:nvPr/>
        </p:nvCxnSpPr>
        <p:spPr bwMode="auto">
          <a:xfrm>
            <a:off x="3440113" y="4397375"/>
            <a:ext cx="206375" cy="1746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0716" name="Text Box 12"/>
          <p:cNvSpPr txBox="1">
            <a:spLocks noChangeArrowheads="1"/>
          </p:cNvSpPr>
          <p:nvPr/>
        </p:nvSpPr>
        <p:spPr bwMode="auto">
          <a:xfrm>
            <a:off x="2549525" y="4251325"/>
            <a:ext cx="33496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z</a:t>
            </a:r>
          </a:p>
        </p:txBody>
      </p:sp>
      <p:sp>
        <p:nvSpPr>
          <p:cNvPr id="200717" name="Text Box 13"/>
          <p:cNvSpPr txBox="1">
            <a:spLocks noChangeArrowheads="1"/>
          </p:cNvSpPr>
          <p:nvPr/>
        </p:nvSpPr>
        <p:spPr bwMode="auto">
          <a:xfrm>
            <a:off x="3421063" y="3870325"/>
            <a:ext cx="306387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200718" name="Oval 14"/>
          <p:cNvSpPr>
            <a:spLocks noChangeArrowheads="1"/>
          </p:cNvSpPr>
          <p:nvPr/>
        </p:nvSpPr>
        <p:spPr bwMode="auto">
          <a:xfrm>
            <a:off x="1827213" y="5486400"/>
            <a:ext cx="1671637" cy="3222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2  4  6  7</a:t>
            </a:r>
          </a:p>
        </p:txBody>
      </p:sp>
      <p:cxnSp>
        <p:nvCxnSpPr>
          <p:cNvPr id="200719" name="AutoShape 15"/>
          <p:cNvCxnSpPr>
            <a:cxnSpLocks noChangeShapeType="1"/>
            <a:stCxn id="200718" idx="3"/>
          </p:cNvCxnSpPr>
          <p:nvPr/>
        </p:nvCxnSpPr>
        <p:spPr bwMode="auto">
          <a:xfrm flipH="1">
            <a:off x="1817688" y="5770563"/>
            <a:ext cx="254000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0720" name="AutoShape 16"/>
          <p:cNvCxnSpPr>
            <a:cxnSpLocks noChangeShapeType="1"/>
            <a:stCxn id="200718" idx="5"/>
          </p:cNvCxnSpPr>
          <p:nvPr/>
        </p:nvCxnSpPr>
        <p:spPr bwMode="auto">
          <a:xfrm>
            <a:off x="3254375" y="5770563"/>
            <a:ext cx="239713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0721" name="Line 17"/>
          <p:cNvSpPr>
            <a:spLocks noChangeShapeType="1"/>
          </p:cNvSpPr>
          <p:nvPr/>
        </p:nvSpPr>
        <p:spPr bwMode="auto">
          <a:xfrm flipV="1">
            <a:off x="2274888" y="5791200"/>
            <a:ext cx="1397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22" name="Line 18"/>
          <p:cNvSpPr>
            <a:spLocks noChangeShapeType="1"/>
          </p:cNvSpPr>
          <p:nvPr/>
        </p:nvSpPr>
        <p:spPr bwMode="auto">
          <a:xfrm flipH="1" flipV="1">
            <a:off x="2971800" y="5808663"/>
            <a:ext cx="141288" cy="211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0723" name="AutoShape 19"/>
          <p:cNvCxnSpPr>
            <a:cxnSpLocks noChangeShapeType="1"/>
            <a:stCxn id="200708" idx="3"/>
            <a:endCxn id="200724" idx="0"/>
          </p:cNvCxnSpPr>
          <p:nvPr/>
        </p:nvCxnSpPr>
        <p:spPr bwMode="auto">
          <a:xfrm flipH="1">
            <a:off x="2036763" y="4073525"/>
            <a:ext cx="431800" cy="8572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200724" name="Oval 20"/>
          <p:cNvSpPr>
            <a:spLocks noChangeArrowheads="1"/>
          </p:cNvSpPr>
          <p:nvPr/>
        </p:nvSpPr>
        <p:spPr bwMode="auto">
          <a:xfrm>
            <a:off x="1893888" y="416877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2</a:t>
            </a:r>
          </a:p>
        </p:txBody>
      </p:sp>
      <p:cxnSp>
        <p:nvCxnSpPr>
          <p:cNvPr id="200725" name="AutoShape 21"/>
          <p:cNvCxnSpPr>
            <a:cxnSpLocks noChangeShapeType="1"/>
            <a:stCxn id="200724" idx="5"/>
          </p:cNvCxnSpPr>
          <p:nvPr/>
        </p:nvCxnSpPr>
        <p:spPr bwMode="auto">
          <a:xfrm>
            <a:off x="2138363" y="4422775"/>
            <a:ext cx="130175" cy="225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0726" name="AutoShape 22"/>
          <p:cNvCxnSpPr>
            <a:cxnSpLocks noChangeShapeType="1"/>
            <a:stCxn id="200724" idx="3"/>
          </p:cNvCxnSpPr>
          <p:nvPr/>
        </p:nvCxnSpPr>
        <p:spPr bwMode="auto">
          <a:xfrm flipH="1">
            <a:off x="1797050" y="4422775"/>
            <a:ext cx="138113" cy="225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0727" name="Text Box 23"/>
          <p:cNvSpPr txBox="1">
            <a:spLocks noChangeArrowheads="1"/>
          </p:cNvSpPr>
          <p:nvPr/>
        </p:nvSpPr>
        <p:spPr bwMode="auto">
          <a:xfrm>
            <a:off x="1589088" y="3886200"/>
            <a:ext cx="382587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w</a:t>
            </a:r>
          </a:p>
        </p:txBody>
      </p:sp>
      <p:sp>
        <p:nvSpPr>
          <p:cNvPr id="200728" name="Line 24"/>
          <p:cNvSpPr>
            <a:spLocks noChangeShapeType="1"/>
          </p:cNvSpPr>
          <p:nvPr/>
        </p:nvSpPr>
        <p:spPr bwMode="auto">
          <a:xfrm flipH="1" flipV="1">
            <a:off x="2643188" y="5810250"/>
            <a:ext cx="127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29" name="Oval 25"/>
          <p:cNvSpPr>
            <a:spLocks noChangeArrowheads="1"/>
          </p:cNvSpPr>
          <p:nvPr/>
        </p:nvSpPr>
        <p:spPr bwMode="auto">
          <a:xfrm>
            <a:off x="6237288" y="381000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4</a:t>
            </a:r>
          </a:p>
        </p:txBody>
      </p:sp>
      <p:cxnSp>
        <p:nvCxnSpPr>
          <p:cNvPr id="200730" name="AutoShape 26"/>
          <p:cNvCxnSpPr>
            <a:cxnSpLocks noChangeShapeType="1"/>
            <a:stCxn id="200729" idx="5"/>
            <a:endCxn id="200735" idx="1"/>
          </p:cNvCxnSpPr>
          <p:nvPr/>
        </p:nvCxnSpPr>
        <p:spPr bwMode="auto">
          <a:xfrm>
            <a:off x="6481763" y="4064000"/>
            <a:ext cx="565150" cy="101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0731" name="AutoShape 27"/>
          <p:cNvCxnSpPr>
            <a:cxnSpLocks noChangeShapeType="1"/>
            <a:stCxn id="200735" idx="3"/>
            <a:endCxn id="200732" idx="0"/>
          </p:cNvCxnSpPr>
          <p:nvPr/>
        </p:nvCxnSpPr>
        <p:spPr bwMode="auto">
          <a:xfrm flipH="1">
            <a:off x="6761163" y="4406900"/>
            <a:ext cx="285750" cy="10795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200732" name="Oval 28"/>
          <p:cNvSpPr>
            <a:spLocks noChangeArrowheads="1"/>
          </p:cNvSpPr>
          <p:nvPr/>
        </p:nvSpPr>
        <p:spPr bwMode="auto">
          <a:xfrm>
            <a:off x="6618288" y="452437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chemeClr val="tx2"/>
                </a:solidFill>
              </a:rPr>
              <a:t>6</a:t>
            </a:r>
          </a:p>
        </p:txBody>
      </p:sp>
      <p:cxnSp>
        <p:nvCxnSpPr>
          <p:cNvPr id="200733" name="AutoShape 29"/>
          <p:cNvCxnSpPr>
            <a:cxnSpLocks noChangeShapeType="1"/>
            <a:stCxn id="200732" idx="5"/>
          </p:cNvCxnSpPr>
          <p:nvPr/>
        </p:nvCxnSpPr>
        <p:spPr bwMode="auto">
          <a:xfrm>
            <a:off x="6862763" y="4778375"/>
            <a:ext cx="130175" cy="225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0734" name="AutoShape 30"/>
          <p:cNvCxnSpPr>
            <a:cxnSpLocks noChangeShapeType="1"/>
            <a:stCxn id="200732" idx="3"/>
          </p:cNvCxnSpPr>
          <p:nvPr/>
        </p:nvCxnSpPr>
        <p:spPr bwMode="auto">
          <a:xfrm flipH="1">
            <a:off x="6521450" y="4778375"/>
            <a:ext cx="138113" cy="225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0735" name="Oval 31"/>
          <p:cNvSpPr>
            <a:spLocks noChangeArrowheads="1"/>
          </p:cNvSpPr>
          <p:nvPr/>
        </p:nvSpPr>
        <p:spPr bwMode="auto">
          <a:xfrm>
            <a:off x="7005638" y="4143375"/>
            <a:ext cx="285750" cy="2857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7</a:t>
            </a:r>
          </a:p>
        </p:txBody>
      </p:sp>
      <p:cxnSp>
        <p:nvCxnSpPr>
          <p:cNvPr id="200736" name="AutoShape 32"/>
          <p:cNvCxnSpPr>
            <a:cxnSpLocks noChangeShapeType="1"/>
            <a:stCxn id="200735" idx="5"/>
          </p:cNvCxnSpPr>
          <p:nvPr/>
        </p:nvCxnSpPr>
        <p:spPr bwMode="auto">
          <a:xfrm>
            <a:off x="7250113" y="4406900"/>
            <a:ext cx="206375" cy="1746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0737" name="Text Box 33"/>
          <p:cNvSpPr txBox="1">
            <a:spLocks noChangeArrowheads="1"/>
          </p:cNvSpPr>
          <p:nvPr/>
        </p:nvSpPr>
        <p:spPr bwMode="auto">
          <a:xfrm>
            <a:off x="6359525" y="4251325"/>
            <a:ext cx="33496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z</a:t>
            </a:r>
          </a:p>
        </p:txBody>
      </p:sp>
      <p:sp>
        <p:nvSpPr>
          <p:cNvPr id="200738" name="Text Box 34"/>
          <p:cNvSpPr txBox="1">
            <a:spLocks noChangeArrowheads="1"/>
          </p:cNvSpPr>
          <p:nvPr/>
        </p:nvSpPr>
        <p:spPr bwMode="auto">
          <a:xfrm>
            <a:off x="7231063" y="3870325"/>
            <a:ext cx="306387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200739" name="Oval 35"/>
          <p:cNvSpPr>
            <a:spLocks noChangeArrowheads="1"/>
          </p:cNvSpPr>
          <p:nvPr/>
        </p:nvSpPr>
        <p:spPr bwMode="auto">
          <a:xfrm>
            <a:off x="6694488" y="5800725"/>
            <a:ext cx="1071562" cy="3222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6  7</a:t>
            </a:r>
          </a:p>
        </p:txBody>
      </p:sp>
      <p:cxnSp>
        <p:nvCxnSpPr>
          <p:cNvPr id="200740" name="AutoShape 36"/>
          <p:cNvCxnSpPr>
            <a:cxnSpLocks noChangeShapeType="1"/>
            <a:stCxn id="200739" idx="3"/>
          </p:cNvCxnSpPr>
          <p:nvPr/>
        </p:nvCxnSpPr>
        <p:spPr bwMode="auto">
          <a:xfrm flipH="1">
            <a:off x="6597650" y="6084888"/>
            <a:ext cx="254000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0741" name="AutoShape 37"/>
          <p:cNvCxnSpPr>
            <a:cxnSpLocks noChangeShapeType="1"/>
            <a:stCxn id="200739" idx="5"/>
          </p:cNvCxnSpPr>
          <p:nvPr/>
        </p:nvCxnSpPr>
        <p:spPr bwMode="auto">
          <a:xfrm>
            <a:off x="7608888" y="6084888"/>
            <a:ext cx="239712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0742" name="Line 38"/>
          <p:cNvSpPr>
            <a:spLocks noChangeShapeType="1"/>
          </p:cNvSpPr>
          <p:nvPr/>
        </p:nvSpPr>
        <p:spPr bwMode="auto">
          <a:xfrm flipV="1">
            <a:off x="5475288" y="6096000"/>
            <a:ext cx="1397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43" name="Line 39"/>
          <p:cNvSpPr>
            <a:spLocks noChangeShapeType="1"/>
          </p:cNvSpPr>
          <p:nvPr/>
        </p:nvSpPr>
        <p:spPr bwMode="auto">
          <a:xfrm flipH="1" flipV="1">
            <a:off x="6019800" y="6094413"/>
            <a:ext cx="141288" cy="211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0744" name="AutoShape 40"/>
          <p:cNvCxnSpPr>
            <a:cxnSpLocks noChangeShapeType="1"/>
            <a:stCxn id="200729" idx="3"/>
            <a:endCxn id="200745" idx="0"/>
          </p:cNvCxnSpPr>
          <p:nvPr/>
        </p:nvCxnSpPr>
        <p:spPr bwMode="auto">
          <a:xfrm flipH="1">
            <a:off x="5846763" y="4064000"/>
            <a:ext cx="431800" cy="85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0745" name="Oval 41"/>
          <p:cNvSpPr>
            <a:spLocks noChangeArrowheads="1"/>
          </p:cNvSpPr>
          <p:nvPr/>
        </p:nvSpPr>
        <p:spPr bwMode="auto">
          <a:xfrm>
            <a:off x="5703888" y="4168775"/>
            <a:ext cx="285750" cy="2857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2</a:t>
            </a:r>
          </a:p>
        </p:txBody>
      </p:sp>
      <p:cxnSp>
        <p:nvCxnSpPr>
          <p:cNvPr id="200746" name="AutoShape 42"/>
          <p:cNvCxnSpPr>
            <a:cxnSpLocks noChangeShapeType="1"/>
            <a:stCxn id="200745" idx="5"/>
          </p:cNvCxnSpPr>
          <p:nvPr/>
        </p:nvCxnSpPr>
        <p:spPr bwMode="auto">
          <a:xfrm>
            <a:off x="5948363" y="4432300"/>
            <a:ext cx="130175" cy="225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0747" name="AutoShape 43"/>
          <p:cNvCxnSpPr>
            <a:cxnSpLocks noChangeShapeType="1"/>
            <a:stCxn id="200745" idx="3"/>
          </p:cNvCxnSpPr>
          <p:nvPr/>
        </p:nvCxnSpPr>
        <p:spPr bwMode="auto">
          <a:xfrm flipH="1">
            <a:off x="5607050" y="4432300"/>
            <a:ext cx="138113" cy="225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0748" name="Text Box 44"/>
          <p:cNvSpPr txBox="1">
            <a:spLocks noChangeArrowheads="1"/>
          </p:cNvSpPr>
          <p:nvPr/>
        </p:nvSpPr>
        <p:spPr bwMode="auto">
          <a:xfrm>
            <a:off x="5399088" y="3886200"/>
            <a:ext cx="382587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latin typeface="Times New Roman" pitchFamily="18" charset="0"/>
              </a:rPr>
              <a:t>w</a:t>
            </a:r>
          </a:p>
        </p:txBody>
      </p:sp>
      <p:sp>
        <p:nvSpPr>
          <p:cNvPr id="200749" name="Line 45"/>
          <p:cNvSpPr>
            <a:spLocks noChangeShapeType="1"/>
          </p:cNvSpPr>
          <p:nvPr/>
        </p:nvSpPr>
        <p:spPr bwMode="auto">
          <a:xfrm flipH="1" flipV="1">
            <a:off x="7227888" y="6134100"/>
            <a:ext cx="127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50" name="Freeform 46"/>
          <p:cNvSpPr>
            <a:spLocks/>
          </p:cNvSpPr>
          <p:nvPr/>
        </p:nvSpPr>
        <p:spPr bwMode="auto">
          <a:xfrm>
            <a:off x="1430338" y="3676650"/>
            <a:ext cx="2339975" cy="1258888"/>
          </a:xfrm>
          <a:custGeom>
            <a:avLst/>
            <a:gdLst/>
            <a:ahLst/>
            <a:cxnLst>
              <a:cxn ang="0">
                <a:pos x="760" y="6"/>
              </a:cxn>
              <a:cxn ang="0">
                <a:pos x="226" y="138"/>
              </a:cxn>
              <a:cxn ang="0">
                <a:pos x="82" y="510"/>
              </a:cxn>
              <a:cxn ang="0">
                <a:pos x="718" y="528"/>
              </a:cxn>
              <a:cxn ang="0">
                <a:pos x="790" y="756"/>
              </a:cxn>
              <a:cxn ang="0">
                <a:pos x="1120" y="750"/>
              </a:cxn>
              <a:cxn ang="0">
                <a:pos x="1336" y="546"/>
              </a:cxn>
              <a:cxn ang="0">
                <a:pos x="1378" y="174"/>
              </a:cxn>
              <a:cxn ang="0">
                <a:pos x="760" y="6"/>
              </a:cxn>
            </a:cxnLst>
            <a:rect l="0" t="0" r="r" b="b"/>
            <a:pathLst>
              <a:path w="1474" h="793">
                <a:moveTo>
                  <a:pt x="760" y="6"/>
                </a:moveTo>
                <a:cubicBezTo>
                  <a:pt x="646" y="0"/>
                  <a:pt x="339" y="54"/>
                  <a:pt x="226" y="138"/>
                </a:cubicBezTo>
                <a:cubicBezTo>
                  <a:pt x="113" y="222"/>
                  <a:pt x="0" y="445"/>
                  <a:pt x="82" y="510"/>
                </a:cubicBezTo>
                <a:cubicBezTo>
                  <a:pt x="164" y="575"/>
                  <a:pt x="600" y="487"/>
                  <a:pt x="718" y="528"/>
                </a:cubicBezTo>
                <a:cubicBezTo>
                  <a:pt x="836" y="569"/>
                  <a:pt x="723" y="719"/>
                  <a:pt x="790" y="756"/>
                </a:cubicBezTo>
                <a:cubicBezTo>
                  <a:pt x="857" y="793"/>
                  <a:pt x="1029" y="785"/>
                  <a:pt x="1120" y="750"/>
                </a:cubicBezTo>
                <a:cubicBezTo>
                  <a:pt x="1211" y="715"/>
                  <a:pt x="1293" y="642"/>
                  <a:pt x="1336" y="546"/>
                </a:cubicBezTo>
                <a:cubicBezTo>
                  <a:pt x="1379" y="450"/>
                  <a:pt x="1474" y="264"/>
                  <a:pt x="1378" y="174"/>
                </a:cubicBezTo>
                <a:cubicBezTo>
                  <a:pt x="1282" y="84"/>
                  <a:pt x="874" y="12"/>
                  <a:pt x="760" y="6"/>
                </a:cubicBez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51" name="Freeform 47"/>
          <p:cNvSpPr>
            <a:spLocks/>
          </p:cNvSpPr>
          <p:nvPr/>
        </p:nvSpPr>
        <p:spPr bwMode="auto">
          <a:xfrm>
            <a:off x="6297613" y="3867150"/>
            <a:ext cx="1349375" cy="1104900"/>
          </a:xfrm>
          <a:custGeom>
            <a:avLst/>
            <a:gdLst/>
            <a:ahLst/>
            <a:cxnLst>
              <a:cxn ang="0">
                <a:pos x="53" y="384"/>
              </a:cxn>
              <a:cxn ang="0">
                <a:pos x="305" y="678"/>
              </a:cxn>
              <a:cxn ang="0">
                <a:pos x="797" y="276"/>
              </a:cxn>
              <a:cxn ang="0">
                <a:pos x="623" y="18"/>
              </a:cxn>
              <a:cxn ang="0">
                <a:pos x="53" y="384"/>
              </a:cxn>
            </a:cxnLst>
            <a:rect l="0" t="0" r="r" b="b"/>
            <a:pathLst>
              <a:path w="850" h="696">
                <a:moveTo>
                  <a:pt x="53" y="384"/>
                </a:moveTo>
                <a:cubicBezTo>
                  <a:pt x="0" y="494"/>
                  <a:pt x="181" y="696"/>
                  <a:pt x="305" y="678"/>
                </a:cubicBezTo>
                <a:cubicBezTo>
                  <a:pt x="428" y="665"/>
                  <a:pt x="744" y="386"/>
                  <a:pt x="797" y="276"/>
                </a:cubicBezTo>
                <a:cubicBezTo>
                  <a:pt x="850" y="166"/>
                  <a:pt x="747" y="0"/>
                  <a:pt x="623" y="18"/>
                </a:cubicBezTo>
                <a:cubicBezTo>
                  <a:pt x="499" y="36"/>
                  <a:pt x="106" y="274"/>
                  <a:pt x="53" y="384"/>
                </a:cubicBez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52" name="Freeform 48"/>
          <p:cNvSpPr>
            <a:spLocks/>
          </p:cNvSpPr>
          <p:nvPr/>
        </p:nvSpPr>
        <p:spPr bwMode="auto">
          <a:xfrm>
            <a:off x="6061075" y="3705225"/>
            <a:ext cx="647700" cy="506413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57" y="276"/>
              </a:cxn>
              <a:cxn ang="0">
                <a:pos x="351" y="259"/>
              </a:cxn>
              <a:cxn ang="0">
                <a:pos x="399" y="18"/>
              </a:cxn>
            </a:cxnLst>
            <a:rect l="0" t="0" r="r" b="b"/>
            <a:pathLst>
              <a:path w="408" h="319">
                <a:moveTo>
                  <a:pt x="9" y="0"/>
                </a:moveTo>
                <a:cubicBezTo>
                  <a:pt x="9" y="84"/>
                  <a:pt x="0" y="233"/>
                  <a:pt x="57" y="276"/>
                </a:cubicBezTo>
                <a:cubicBezTo>
                  <a:pt x="114" y="319"/>
                  <a:pt x="294" y="302"/>
                  <a:pt x="351" y="259"/>
                </a:cubicBezTo>
                <a:cubicBezTo>
                  <a:pt x="408" y="216"/>
                  <a:pt x="389" y="68"/>
                  <a:pt x="399" y="1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53" name="Freeform 49"/>
          <p:cNvSpPr>
            <a:spLocks/>
          </p:cNvSpPr>
          <p:nvPr/>
        </p:nvSpPr>
        <p:spPr bwMode="auto">
          <a:xfrm>
            <a:off x="5294313" y="3894138"/>
            <a:ext cx="847725" cy="677862"/>
          </a:xfrm>
          <a:custGeom>
            <a:avLst/>
            <a:gdLst/>
            <a:ahLst/>
            <a:cxnLst>
              <a:cxn ang="0">
                <a:pos x="504" y="187"/>
              </a:cxn>
              <a:cxn ang="0">
                <a:pos x="370" y="426"/>
              </a:cxn>
              <a:cxn ang="0">
                <a:pos x="30" y="181"/>
              </a:cxn>
              <a:cxn ang="0">
                <a:pos x="192" y="1"/>
              </a:cxn>
              <a:cxn ang="0">
                <a:pos x="504" y="187"/>
              </a:cxn>
            </a:cxnLst>
            <a:rect l="0" t="0" r="r" b="b"/>
            <a:pathLst>
              <a:path w="534" h="427">
                <a:moveTo>
                  <a:pt x="504" y="187"/>
                </a:moveTo>
                <a:cubicBezTo>
                  <a:pt x="534" y="258"/>
                  <a:pt x="449" y="427"/>
                  <a:pt x="370" y="426"/>
                </a:cubicBezTo>
                <a:cubicBezTo>
                  <a:pt x="289" y="420"/>
                  <a:pt x="60" y="252"/>
                  <a:pt x="30" y="181"/>
                </a:cubicBezTo>
                <a:cubicBezTo>
                  <a:pt x="0" y="110"/>
                  <a:pt x="113" y="0"/>
                  <a:pt x="192" y="1"/>
                </a:cubicBezTo>
                <a:cubicBezTo>
                  <a:pt x="271" y="2"/>
                  <a:pt x="474" y="116"/>
                  <a:pt x="504" y="187"/>
                </a:cubicBez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54" name="Oval 50"/>
          <p:cNvSpPr>
            <a:spLocks noChangeArrowheads="1"/>
          </p:cNvSpPr>
          <p:nvPr/>
        </p:nvSpPr>
        <p:spPr bwMode="auto">
          <a:xfrm>
            <a:off x="5780088" y="5240338"/>
            <a:ext cx="1524000" cy="3222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…  4   …</a:t>
            </a:r>
          </a:p>
        </p:txBody>
      </p:sp>
      <p:sp>
        <p:nvSpPr>
          <p:cNvPr id="200755" name="Oval 51"/>
          <p:cNvSpPr>
            <a:spLocks noChangeArrowheads="1"/>
          </p:cNvSpPr>
          <p:nvPr/>
        </p:nvSpPr>
        <p:spPr bwMode="auto">
          <a:xfrm>
            <a:off x="5475288" y="5791200"/>
            <a:ext cx="685800" cy="3222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2</a:t>
            </a:r>
          </a:p>
        </p:txBody>
      </p:sp>
      <p:sp>
        <p:nvSpPr>
          <p:cNvPr id="200756" name="Line 52"/>
          <p:cNvSpPr>
            <a:spLocks noChangeShapeType="1"/>
          </p:cNvSpPr>
          <p:nvPr/>
        </p:nvSpPr>
        <p:spPr bwMode="auto">
          <a:xfrm flipV="1">
            <a:off x="5856288" y="5562600"/>
            <a:ext cx="533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57" name="Line 53"/>
          <p:cNvSpPr>
            <a:spLocks noChangeShapeType="1"/>
          </p:cNvSpPr>
          <p:nvPr/>
        </p:nvSpPr>
        <p:spPr bwMode="auto">
          <a:xfrm flipH="1" flipV="1">
            <a:off x="6694488" y="5562600"/>
            <a:ext cx="533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58" name="AutoShape 54"/>
          <p:cNvSpPr>
            <a:spLocks noChangeArrowheads="1"/>
          </p:cNvSpPr>
          <p:nvPr/>
        </p:nvSpPr>
        <p:spPr bwMode="auto">
          <a:xfrm>
            <a:off x="4332288" y="43434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59" name="AutoShape 55"/>
          <p:cNvSpPr>
            <a:spLocks noChangeArrowheads="1"/>
          </p:cNvSpPr>
          <p:nvPr/>
        </p:nvSpPr>
        <p:spPr bwMode="auto">
          <a:xfrm>
            <a:off x="4332288" y="54864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4F4B-1413-4DE8-9AD8-485C616AB3DF}" type="slidenum">
              <a:rPr lang="en-US"/>
              <a:pPr/>
              <a:t>43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Insertion</a:t>
            </a:r>
          </a:p>
        </p:txBody>
      </p:sp>
      <p:sp>
        <p:nvSpPr>
          <p:cNvPr id="2017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800600" y="1600200"/>
            <a:ext cx="3886200" cy="4648200"/>
          </a:xfrm>
        </p:spPr>
        <p:txBody>
          <a:bodyPr/>
          <a:lstStyle/>
          <a:p>
            <a:r>
              <a:rPr lang="en-US" sz="2000"/>
              <a:t>Recall that a red-black tree has </a:t>
            </a:r>
            <a:r>
              <a:rPr lang="en-US" sz="2000" b="1" i="1">
                <a:latin typeface="Times New Roman" pitchFamily="18" charset="0"/>
              </a:rPr>
              <a:t>O</a:t>
            </a:r>
            <a:r>
              <a:rPr lang="en-US" sz="2000">
                <a:latin typeface="Times New Roman" pitchFamily="18" charset="0"/>
              </a:rPr>
              <a:t>(log </a:t>
            </a:r>
            <a:r>
              <a:rPr lang="en-US" sz="2000" b="1" i="1">
                <a:latin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</a:rPr>
              <a:t>)</a:t>
            </a:r>
            <a:r>
              <a:rPr lang="en-US" sz="2000"/>
              <a:t> height</a:t>
            </a:r>
          </a:p>
          <a:p>
            <a:r>
              <a:rPr lang="en-US" sz="2000"/>
              <a:t>Step 1 takes </a:t>
            </a:r>
            <a:r>
              <a:rPr lang="en-US" sz="2000" b="1" i="1">
                <a:latin typeface="Times New Roman" pitchFamily="18" charset="0"/>
              </a:rPr>
              <a:t>O</a:t>
            </a:r>
            <a:r>
              <a:rPr lang="en-US" sz="2000">
                <a:latin typeface="Times New Roman" pitchFamily="18" charset="0"/>
              </a:rPr>
              <a:t>(log </a:t>
            </a:r>
            <a:r>
              <a:rPr lang="en-US" sz="2000" b="1" i="1">
                <a:latin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</a:rPr>
              <a:t>)</a:t>
            </a:r>
            <a:r>
              <a:rPr lang="en-US" sz="2000"/>
              <a:t> time because we visit </a:t>
            </a:r>
            <a:r>
              <a:rPr lang="en-US" sz="2000" b="1" i="1">
                <a:latin typeface="Times New Roman" pitchFamily="18" charset="0"/>
              </a:rPr>
              <a:t>O</a:t>
            </a:r>
            <a:r>
              <a:rPr lang="en-US" sz="2000">
                <a:latin typeface="Times New Roman" pitchFamily="18" charset="0"/>
              </a:rPr>
              <a:t>(log </a:t>
            </a:r>
            <a:r>
              <a:rPr lang="en-US" sz="2000" b="1" i="1">
                <a:latin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</a:rPr>
              <a:t>)</a:t>
            </a:r>
            <a:r>
              <a:rPr lang="en-US" sz="2000"/>
              <a:t> nodes</a:t>
            </a:r>
          </a:p>
          <a:p>
            <a:r>
              <a:rPr lang="en-US" sz="2000"/>
              <a:t>Step 2 takes </a:t>
            </a:r>
            <a:r>
              <a:rPr lang="en-US" sz="2000" b="1" i="1">
                <a:latin typeface="Times New Roman" pitchFamily="18" charset="0"/>
              </a:rPr>
              <a:t>O</a:t>
            </a:r>
            <a:r>
              <a:rPr lang="en-US" sz="2000">
                <a:latin typeface="Times New Roman" pitchFamily="18" charset="0"/>
              </a:rPr>
              <a:t>(1)</a:t>
            </a:r>
            <a:r>
              <a:rPr lang="en-US" sz="2000"/>
              <a:t> time</a:t>
            </a:r>
          </a:p>
          <a:p>
            <a:r>
              <a:rPr lang="en-US" sz="2000"/>
              <a:t>Step 3 takes </a:t>
            </a:r>
            <a:r>
              <a:rPr lang="en-US" sz="2000" b="1" i="1">
                <a:latin typeface="Times New Roman" pitchFamily="18" charset="0"/>
              </a:rPr>
              <a:t>O</a:t>
            </a:r>
            <a:r>
              <a:rPr lang="en-US" sz="2000">
                <a:latin typeface="Times New Roman" pitchFamily="18" charset="0"/>
              </a:rPr>
              <a:t>(log </a:t>
            </a:r>
            <a:r>
              <a:rPr lang="en-US" sz="2000" b="1" i="1">
                <a:latin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</a:rPr>
              <a:t>)</a:t>
            </a:r>
            <a:r>
              <a:rPr lang="en-US" sz="2000"/>
              <a:t> time because we perform</a:t>
            </a:r>
          </a:p>
          <a:p>
            <a:pPr lvl="1"/>
            <a:r>
              <a:rPr lang="en-US" sz="1800" b="1" i="1">
                <a:latin typeface="Times New Roman" pitchFamily="18" charset="0"/>
              </a:rPr>
              <a:t>O</a:t>
            </a:r>
            <a:r>
              <a:rPr lang="en-US" sz="1800">
                <a:latin typeface="Times New Roman" pitchFamily="18" charset="0"/>
              </a:rPr>
              <a:t>(log </a:t>
            </a:r>
            <a:r>
              <a:rPr lang="en-US" sz="1800" b="1" i="1">
                <a:latin typeface="Times New Roman" pitchFamily="18" charset="0"/>
              </a:rPr>
              <a:t>n</a:t>
            </a:r>
            <a:r>
              <a:rPr lang="en-US" sz="1800">
                <a:latin typeface="Times New Roman" pitchFamily="18" charset="0"/>
              </a:rPr>
              <a:t>) </a:t>
            </a:r>
            <a:r>
              <a:rPr lang="en-US" sz="1800"/>
              <a:t>recolorings, each taking </a:t>
            </a:r>
            <a:r>
              <a:rPr lang="en-US" sz="1800" b="1" i="1">
                <a:latin typeface="Times New Roman" pitchFamily="18" charset="0"/>
              </a:rPr>
              <a:t>O</a:t>
            </a:r>
            <a:r>
              <a:rPr lang="en-US" sz="1800">
                <a:latin typeface="Times New Roman" pitchFamily="18" charset="0"/>
              </a:rPr>
              <a:t>(1)</a:t>
            </a:r>
            <a:r>
              <a:rPr lang="en-US" sz="1800"/>
              <a:t> time, and</a:t>
            </a:r>
          </a:p>
          <a:p>
            <a:pPr lvl="1"/>
            <a:r>
              <a:rPr lang="en-US" sz="1800"/>
              <a:t>at most one restructuring taking </a:t>
            </a:r>
            <a:r>
              <a:rPr lang="en-US" sz="1800" b="1" i="1">
                <a:latin typeface="Times New Roman" pitchFamily="18" charset="0"/>
              </a:rPr>
              <a:t>O</a:t>
            </a:r>
            <a:r>
              <a:rPr lang="en-US" sz="1800">
                <a:latin typeface="Times New Roman" pitchFamily="18" charset="0"/>
              </a:rPr>
              <a:t>(1)</a:t>
            </a:r>
            <a:r>
              <a:rPr lang="en-US" sz="1800"/>
              <a:t> time</a:t>
            </a:r>
          </a:p>
          <a:p>
            <a:r>
              <a:rPr lang="en-US" sz="2000"/>
              <a:t>Thus, an insertion in a red-black tree takes </a:t>
            </a:r>
            <a:r>
              <a:rPr lang="en-US" sz="2000" b="1" i="1">
                <a:latin typeface="Times New Roman" pitchFamily="18" charset="0"/>
              </a:rPr>
              <a:t>O</a:t>
            </a:r>
            <a:r>
              <a:rPr lang="en-US" sz="2000">
                <a:latin typeface="Times New Roman" pitchFamily="18" charset="0"/>
              </a:rPr>
              <a:t>(log </a:t>
            </a:r>
            <a:r>
              <a:rPr lang="en-US" sz="2000" b="1" i="1">
                <a:latin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</a:rPr>
              <a:t>)</a:t>
            </a:r>
            <a:r>
              <a:rPr lang="en-US" sz="2000"/>
              <a:t> time</a:t>
            </a:r>
          </a:p>
        </p:txBody>
      </p:sp>
      <p:sp>
        <p:nvSpPr>
          <p:cNvPr id="201732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71525" y="1600200"/>
            <a:ext cx="3876675" cy="472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Algorithm</a:t>
            </a:r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insertItem</a:t>
            </a:r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k</a:t>
            </a:r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o</a:t>
            </a:r>
            <a:r>
              <a:rPr lang="en-US" sz="2000">
                <a:solidFill>
                  <a:schemeClr val="tx2"/>
                </a:solidFill>
                <a:latin typeface="Times New Roman" pitchFamily="18" charset="0"/>
              </a:rPr>
              <a:t>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2000">
              <a:latin typeface="Times New Roman" pitchFamily="18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1.	We search for key </a:t>
            </a:r>
            <a:r>
              <a:rPr lang="en-US" sz="2000" b="1" i="1">
                <a:latin typeface="Times New Roman" pitchFamily="18" charset="0"/>
              </a:rPr>
              <a:t>k</a:t>
            </a:r>
            <a:r>
              <a:rPr lang="en-US" sz="2000">
                <a:latin typeface="Times New Roman" pitchFamily="18" charset="0"/>
              </a:rPr>
              <a:t> to locate the insertion node </a:t>
            </a:r>
            <a:r>
              <a:rPr lang="en-US" sz="2000" b="1" i="1">
                <a:latin typeface="Times New Roman" pitchFamily="18" charset="0"/>
              </a:rPr>
              <a:t>z</a:t>
            </a:r>
            <a:endParaRPr lang="en-US" sz="2000">
              <a:latin typeface="Times New Roman" pitchFamily="18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2000">
              <a:latin typeface="Times New Roman" pitchFamily="18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2.	We add the new item (</a:t>
            </a:r>
            <a:r>
              <a:rPr lang="en-US" sz="2000" b="1" i="1">
                <a:latin typeface="Times New Roman" pitchFamily="18" charset="0"/>
              </a:rPr>
              <a:t>k</a:t>
            </a:r>
            <a:r>
              <a:rPr lang="en-US" sz="2000">
                <a:latin typeface="Times New Roman" pitchFamily="18" charset="0"/>
              </a:rPr>
              <a:t>, </a:t>
            </a:r>
            <a:r>
              <a:rPr lang="en-US" sz="2000" b="1" i="1">
                <a:latin typeface="Times New Roman" pitchFamily="18" charset="0"/>
              </a:rPr>
              <a:t>o</a:t>
            </a:r>
            <a:r>
              <a:rPr lang="en-US" sz="2000">
                <a:latin typeface="Times New Roman" pitchFamily="18" charset="0"/>
              </a:rPr>
              <a:t>) at node </a:t>
            </a:r>
            <a:r>
              <a:rPr lang="en-US" sz="2000" b="1" i="1">
                <a:latin typeface="Times New Roman" pitchFamily="18" charset="0"/>
              </a:rPr>
              <a:t>z </a:t>
            </a:r>
            <a:r>
              <a:rPr lang="en-US" sz="2000">
                <a:latin typeface="Times New Roman" pitchFamily="18" charset="0"/>
              </a:rPr>
              <a:t>and color </a:t>
            </a:r>
            <a:r>
              <a:rPr lang="en-US" sz="2000" b="1" i="1">
                <a:latin typeface="Times New Roman" pitchFamily="18" charset="0"/>
              </a:rPr>
              <a:t>z</a:t>
            </a:r>
            <a:r>
              <a:rPr lang="en-US" sz="2000">
                <a:latin typeface="Times New Roman" pitchFamily="18" charset="0"/>
              </a:rPr>
              <a:t> red </a:t>
            </a:r>
            <a:endParaRPr lang="en-US" sz="2000" b="1" i="1">
              <a:latin typeface="Times New Roman" pitchFamily="18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2000">
              <a:latin typeface="Times New Roman" pitchFamily="18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3. 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while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 b="1" i="1">
                <a:latin typeface="Times New Roman" pitchFamily="18" charset="0"/>
              </a:rPr>
              <a:t>doubleRed</a:t>
            </a:r>
            <a:r>
              <a:rPr lang="en-US" sz="2000">
                <a:latin typeface="Times New Roman" pitchFamily="18" charset="0"/>
              </a:rPr>
              <a:t>(</a:t>
            </a:r>
            <a:r>
              <a:rPr lang="en-US" sz="2000" b="1" i="1">
                <a:latin typeface="Times New Roman" pitchFamily="18" charset="0"/>
              </a:rPr>
              <a:t>z</a:t>
            </a:r>
            <a:r>
              <a:rPr lang="en-US" sz="2000">
                <a:latin typeface="Times New Roman" pitchFamily="18" charset="0"/>
              </a:rPr>
              <a:t>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 b="1" i="1">
                <a:latin typeface="Times New Roman" pitchFamily="18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if </a:t>
            </a:r>
            <a:r>
              <a:rPr lang="en-US" sz="2000" b="1" i="1">
                <a:latin typeface="Times New Roman" pitchFamily="18" charset="0"/>
              </a:rPr>
              <a:t>isBlack</a:t>
            </a:r>
            <a:r>
              <a:rPr lang="en-US" sz="2000">
                <a:latin typeface="Times New Roman" pitchFamily="18" charset="0"/>
              </a:rPr>
              <a:t>(</a:t>
            </a:r>
            <a:r>
              <a:rPr lang="en-US" sz="2000" b="1" i="1">
                <a:latin typeface="Times New Roman" pitchFamily="18" charset="0"/>
              </a:rPr>
              <a:t>sibling</a:t>
            </a:r>
            <a:r>
              <a:rPr lang="en-US" sz="2000">
                <a:latin typeface="Times New Roman" pitchFamily="18" charset="0"/>
              </a:rPr>
              <a:t>(</a:t>
            </a:r>
            <a:r>
              <a:rPr lang="en-US" sz="2000" b="1" i="1">
                <a:latin typeface="Times New Roman" pitchFamily="18" charset="0"/>
              </a:rPr>
              <a:t>parent</a:t>
            </a:r>
            <a:r>
              <a:rPr lang="en-US" sz="2000">
                <a:latin typeface="Times New Roman" pitchFamily="18" charset="0"/>
              </a:rPr>
              <a:t>(</a:t>
            </a:r>
            <a:r>
              <a:rPr lang="en-US" sz="2000" b="1" i="1">
                <a:latin typeface="Times New Roman" pitchFamily="18" charset="0"/>
              </a:rPr>
              <a:t>z</a:t>
            </a:r>
            <a:r>
              <a:rPr lang="en-US" sz="2000">
                <a:latin typeface="Times New Roman" pitchFamily="18" charset="0"/>
              </a:rPr>
              <a:t>)))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2000" b="1" i="1">
                <a:latin typeface="Times New Roman" pitchFamily="18" charset="0"/>
              </a:rPr>
              <a:t>	 z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sz="2000" b="1" i="1">
                <a:latin typeface="Times New Roman" pitchFamily="18" charset="0"/>
              </a:rPr>
              <a:t> restructure</a:t>
            </a:r>
            <a:r>
              <a:rPr lang="en-US" sz="2000">
                <a:latin typeface="Times New Roman" pitchFamily="18" charset="0"/>
              </a:rPr>
              <a:t>(</a:t>
            </a:r>
            <a:r>
              <a:rPr lang="en-US" sz="2000" b="1" i="1">
                <a:latin typeface="Times New Roman" pitchFamily="18" charset="0"/>
              </a:rPr>
              <a:t>z</a:t>
            </a:r>
            <a:r>
              <a:rPr lang="en-US" sz="2000">
                <a:latin typeface="Times New Roman" pitchFamily="18" charset="0"/>
              </a:rPr>
              <a:t>)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	return</a:t>
            </a:r>
            <a:endParaRPr lang="en-US" sz="2000" b="1" i="1">
              <a:latin typeface="Times New Roman" pitchFamily="18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 b="1" i="1">
                <a:latin typeface="Times New Roman" pitchFamily="18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else </a:t>
            </a:r>
            <a:r>
              <a:rPr lang="en-US" sz="2000">
                <a:latin typeface="Times New Roman" pitchFamily="18" charset="0"/>
              </a:rPr>
              <a:t>{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b="1" i="1">
                <a:latin typeface="Times New Roman" pitchFamily="18" charset="0"/>
              </a:rPr>
              <a:t>sibling</a:t>
            </a:r>
            <a:r>
              <a:rPr lang="en-US" sz="2000">
                <a:latin typeface="Times New Roman" pitchFamily="18" charset="0"/>
              </a:rPr>
              <a:t>(</a:t>
            </a:r>
            <a:r>
              <a:rPr lang="en-US" sz="2000" b="1" i="1">
                <a:latin typeface="Times New Roman" pitchFamily="18" charset="0"/>
              </a:rPr>
              <a:t>parent</a:t>
            </a:r>
            <a:r>
              <a:rPr lang="en-US" sz="2000">
                <a:latin typeface="Times New Roman" pitchFamily="18" charset="0"/>
              </a:rPr>
              <a:t>(</a:t>
            </a:r>
            <a:r>
              <a:rPr lang="en-US" sz="2000" b="1" i="1">
                <a:latin typeface="Times New Roman" pitchFamily="18" charset="0"/>
              </a:rPr>
              <a:t>z</a:t>
            </a:r>
            <a:r>
              <a:rPr lang="en-US" sz="2000">
                <a:latin typeface="Times New Roman" pitchFamily="18" charset="0"/>
              </a:rPr>
              <a:t>) is red }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	 </a:t>
            </a:r>
            <a:r>
              <a:rPr lang="en-US" sz="2000" b="1" i="1">
                <a:latin typeface="Times New Roman" pitchFamily="18" charset="0"/>
              </a:rPr>
              <a:t>z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sz="2000" b="1" i="1">
                <a:latin typeface="Times New Roman" pitchFamily="18" charset="0"/>
              </a:rPr>
              <a:t> recolor</a:t>
            </a:r>
            <a:r>
              <a:rPr lang="en-US" sz="2000">
                <a:latin typeface="Times New Roman" pitchFamily="18" charset="0"/>
              </a:rPr>
              <a:t>(</a:t>
            </a:r>
            <a:r>
              <a:rPr lang="en-US" sz="2000" b="1" i="1">
                <a:latin typeface="Times New Roman" pitchFamily="18" charset="0"/>
              </a:rPr>
              <a:t>z</a:t>
            </a:r>
            <a:r>
              <a:rPr lang="en-US" sz="2000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7219-3FFC-43F2-A2CB-CB87BABA234F}" type="slidenum">
              <a:rPr lang="en-US"/>
              <a:pPr/>
              <a:t>44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Deletion</a:t>
            </a:r>
          </a:p>
        </p:txBody>
      </p:sp>
      <p:sp>
        <p:nvSpPr>
          <p:cNvPr id="2027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23900" y="1571625"/>
            <a:ext cx="8001000" cy="2847975"/>
          </a:xfrm>
        </p:spPr>
        <p:txBody>
          <a:bodyPr/>
          <a:lstStyle/>
          <a:p>
            <a:r>
              <a:rPr lang="en-US" sz="2000"/>
              <a:t>To perform operation </a:t>
            </a:r>
            <a:r>
              <a:rPr lang="en-US" sz="2000">
                <a:solidFill>
                  <a:schemeClr val="tx2"/>
                </a:solidFill>
              </a:rPr>
              <a:t>remove</a:t>
            </a:r>
            <a:r>
              <a:rPr lang="en-US" sz="2000">
                <a:latin typeface="Times New Roman" pitchFamily="18" charset="0"/>
              </a:rPr>
              <a:t>(</a:t>
            </a:r>
            <a:r>
              <a:rPr lang="en-US" sz="2000" b="1" i="1">
                <a:latin typeface="Times New Roman" pitchFamily="18" charset="0"/>
              </a:rPr>
              <a:t>k</a:t>
            </a:r>
            <a:r>
              <a:rPr lang="en-US" sz="2000">
                <a:latin typeface="Times New Roman" pitchFamily="18" charset="0"/>
              </a:rPr>
              <a:t>)</a:t>
            </a:r>
            <a:r>
              <a:rPr lang="en-US" sz="2000"/>
              <a:t>, we first execute the deletion algorithm for binary search trees</a:t>
            </a:r>
          </a:p>
          <a:p>
            <a:r>
              <a:rPr lang="en-US" sz="2000"/>
              <a:t>Let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/>
              <a:t> be the internal node removed, </a:t>
            </a:r>
            <a:r>
              <a:rPr lang="en-US" sz="2000" b="1" i="1">
                <a:latin typeface="Times New Roman" pitchFamily="18" charset="0"/>
              </a:rPr>
              <a:t>w</a:t>
            </a:r>
            <a:r>
              <a:rPr lang="en-US" sz="2000"/>
              <a:t> the external node removed, and </a:t>
            </a:r>
            <a:r>
              <a:rPr lang="en-US" sz="2000" b="1" i="1">
                <a:latin typeface="Times New Roman" pitchFamily="18" charset="0"/>
              </a:rPr>
              <a:t>r</a:t>
            </a:r>
            <a:r>
              <a:rPr lang="en-US" sz="2000"/>
              <a:t> the sibling of </a:t>
            </a:r>
            <a:r>
              <a:rPr lang="en-US" sz="2000" b="1" i="1">
                <a:latin typeface="Times New Roman" pitchFamily="18" charset="0"/>
              </a:rPr>
              <a:t>w</a:t>
            </a:r>
            <a:endParaRPr lang="en-US" sz="2000"/>
          </a:p>
          <a:p>
            <a:pPr lvl="1"/>
            <a:r>
              <a:rPr lang="en-US" sz="1800"/>
              <a:t>If either </a:t>
            </a:r>
            <a:r>
              <a:rPr lang="en-US" sz="1800" b="1" i="1">
                <a:latin typeface="Times New Roman" pitchFamily="18" charset="0"/>
              </a:rPr>
              <a:t>v</a:t>
            </a:r>
            <a:r>
              <a:rPr lang="en-US" sz="1800"/>
              <a:t> of </a:t>
            </a:r>
            <a:r>
              <a:rPr lang="en-US" sz="1800" b="1" i="1">
                <a:latin typeface="Times New Roman" pitchFamily="18" charset="0"/>
              </a:rPr>
              <a:t>r</a:t>
            </a:r>
            <a:r>
              <a:rPr lang="en-US" sz="1800"/>
              <a:t> was red, we color </a:t>
            </a:r>
            <a:r>
              <a:rPr lang="en-US" sz="1800" b="1" i="1">
                <a:latin typeface="Times New Roman" pitchFamily="18" charset="0"/>
              </a:rPr>
              <a:t>r</a:t>
            </a:r>
            <a:r>
              <a:rPr lang="en-US" sz="1800"/>
              <a:t> black and we are done</a:t>
            </a:r>
          </a:p>
          <a:p>
            <a:pPr lvl="1"/>
            <a:r>
              <a:rPr lang="en-US" sz="1800"/>
              <a:t>Else (</a:t>
            </a:r>
            <a:r>
              <a:rPr lang="en-US" sz="1800" b="1" i="1">
                <a:latin typeface="Times New Roman" pitchFamily="18" charset="0"/>
              </a:rPr>
              <a:t>v</a:t>
            </a:r>
            <a:r>
              <a:rPr lang="en-US" sz="1800"/>
              <a:t> and </a:t>
            </a:r>
            <a:r>
              <a:rPr lang="en-US" sz="1800" b="1" i="1">
                <a:latin typeface="Times New Roman" pitchFamily="18" charset="0"/>
              </a:rPr>
              <a:t>r</a:t>
            </a:r>
            <a:r>
              <a:rPr lang="en-US" sz="1800"/>
              <a:t> were both black) we color </a:t>
            </a:r>
            <a:r>
              <a:rPr lang="en-US" sz="1800" b="1" i="1">
                <a:latin typeface="Times New Roman" pitchFamily="18" charset="0"/>
              </a:rPr>
              <a:t>r</a:t>
            </a:r>
            <a:r>
              <a:rPr lang="en-US" sz="1800"/>
              <a:t> </a:t>
            </a:r>
            <a:r>
              <a:rPr lang="en-US" sz="1800" b="1" i="1"/>
              <a:t>double black</a:t>
            </a:r>
            <a:r>
              <a:rPr lang="en-US" sz="1800"/>
              <a:t>, which is a violation of the internal property requiring a reorganization of the tree</a:t>
            </a:r>
          </a:p>
          <a:p>
            <a:r>
              <a:rPr lang="en-US" sz="2000"/>
              <a:t>Example where the deletion of  8 causes a double black:</a:t>
            </a:r>
            <a:endParaRPr lang="en-US" sz="2800"/>
          </a:p>
        </p:txBody>
      </p:sp>
      <p:sp>
        <p:nvSpPr>
          <p:cNvPr id="202756" name="Oval 4"/>
          <p:cNvSpPr>
            <a:spLocks noChangeArrowheads="1"/>
          </p:cNvSpPr>
          <p:nvPr/>
        </p:nvSpPr>
        <p:spPr bwMode="auto">
          <a:xfrm>
            <a:off x="2806700" y="4419600"/>
            <a:ext cx="319088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202757" name="AutoShape 5"/>
          <p:cNvCxnSpPr>
            <a:cxnSpLocks noChangeShapeType="1"/>
            <a:stCxn id="202762" idx="0"/>
            <a:endCxn id="202756" idx="5"/>
          </p:cNvCxnSpPr>
          <p:nvPr/>
        </p:nvCxnSpPr>
        <p:spPr bwMode="auto">
          <a:xfrm flipH="1" flipV="1">
            <a:off x="3079750" y="4711700"/>
            <a:ext cx="703263" cy="165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2758" name="AutoShape 6"/>
          <p:cNvCxnSpPr>
            <a:cxnSpLocks noChangeShapeType="1"/>
            <a:stCxn id="202759" idx="7"/>
            <a:endCxn id="202756" idx="3"/>
          </p:cNvCxnSpPr>
          <p:nvPr/>
        </p:nvCxnSpPr>
        <p:spPr bwMode="auto">
          <a:xfrm flipV="1">
            <a:off x="2162175" y="4711700"/>
            <a:ext cx="690563" cy="231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2759" name="Oval 7"/>
          <p:cNvSpPr>
            <a:spLocks noChangeArrowheads="1"/>
          </p:cNvSpPr>
          <p:nvPr/>
        </p:nvSpPr>
        <p:spPr bwMode="auto">
          <a:xfrm>
            <a:off x="1889125" y="4914900"/>
            <a:ext cx="320675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202760" name="Rectangle 8"/>
          <p:cNvSpPr>
            <a:spLocks noChangeAspect="1" noChangeArrowheads="1"/>
          </p:cNvSpPr>
          <p:nvPr/>
        </p:nvSpPr>
        <p:spPr bwMode="auto">
          <a:xfrm>
            <a:off x="1524000" y="5491163"/>
            <a:ext cx="230188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202761" name="AutoShape 9"/>
          <p:cNvCxnSpPr>
            <a:cxnSpLocks noChangeShapeType="1"/>
            <a:stCxn id="202760" idx="0"/>
            <a:endCxn id="202759" idx="3"/>
          </p:cNvCxnSpPr>
          <p:nvPr/>
        </p:nvCxnSpPr>
        <p:spPr bwMode="auto">
          <a:xfrm flipV="1">
            <a:off x="1639888" y="5207000"/>
            <a:ext cx="296862" cy="2651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2762" name="Oval 10"/>
          <p:cNvSpPr>
            <a:spLocks noChangeArrowheads="1"/>
          </p:cNvSpPr>
          <p:nvPr/>
        </p:nvSpPr>
        <p:spPr bwMode="auto">
          <a:xfrm>
            <a:off x="3622675" y="4895850"/>
            <a:ext cx="319088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202763" name="Rectangle 11"/>
          <p:cNvSpPr>
            <a:spLocks noChangeAspect="1" noChangeArrowheads="1"/>
          </p:cNvSpPr>
          <p:nvPr/>
        </p:nvSpPr>
        <p:spPr bwMode="auto">
          <a:xfrm>
            <a:off x="3373438" y="5472113"/>
            <a:ext cx="230187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202764" name="Rectangle 12"/>
          <p:cNvSpPr>
            <a:spLocks noChangeAspect="1" noChangeArrowheads="1"/>
          </p:cNvSpPr>
          <p:nvPr/>
        </p:nvSpPr>
        <p:spPr bwMode="auto">
          <a:xfrm>
            <a:off x="3960813" y="5472113"/>
            <a:ext cx="230187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202765" name="AutoShape 13"/>
          <p:cNvCxnSpPr>
            <a:cxnSpLocks noChangeShapeType="1"/>
            <a:stCxn id="202764" idx="0"/>
            <a:endCxn id="202762" idx="5"/>
          </p:cNvCxnSpPr>
          <p:nvPr/>
        </p:nvCxnSpPr>
        <p:spPr bwMode="auto">
          <a:xfrm flipH="1" flipV="1">
            <a:off x="3895725" y="5187950"/>
            <a:ext cx="180975" cy="2651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2766" name="AutoShape 14"/>
          <p:cNvCxnSpPr>
            <a:cxnSpLocks noChangeShapeType="1"/>
            <a:stCxn id="202763" idx="0"/>
            <a:endCxn id="202762" idx="3"/>
          </p:cNvCxnSpPr>
          <p:nvPr/>
        </p:nvCxnSpPr>
        <p:spPr bwMode="auto">
          <a:xfrm flipV="1">
            <a:off x="3489325" y="5187950"/>
            <a:ext cx="179388" cy="2651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2767" name="Oval 15"/>
          <p:cNvSpPr>
            <a:spLocks noChangeArrowheads="1"/>
          </p:cNvSpPr>
          <p:nvPr/>
        </p:nvSpPr>
        <p:spPr bwMode="auto">
          <a:xfrm>
            <a:off x="2308225" y="54864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202768" name="Rectangle 16"/>
          <p:cNvSpPr>
            <a:spLocks noChangeAspect="1" noChangeArrowheads="1"/>
          </p:cNvSpPr>
          <p:nvPr/>
        </p:nvSpPr>
        <p:spPr bwMode="auto">
          <a:xfrm>
            <a:off x="2058988" y="6062663"/>
            <a:ext cx="230187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202769" name="Rectangle 17"/>
          <p:cNvSpPr>
            <a:spLocks noChangeAspect="1" noChangeArrowheads="1"/>
          </p:cNvSpPr>
          <p:nvPr/>
        </p:nvSpPr>
        <p:spPr bwMode="auto">
          <a:xfrm>
            <a:off x="2705100" y="6062663"/>
            <a:ext cx="230188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202770" name="AutoShape 18"/>
          <p:cNvCxnSpPr>
            <a:cxnSpLocks noChangeShapeType="1"/>
            <a:stCxn id="202769" idx="0"/>
            <a:endCxn id="202767" idx="5"/>
          </p:cNvCxnSpPr>
          <p:nvPr/>
        </p:nvCxnSpPr>
        <p:spPr bwMode="auto">
          <a:xfrm flipH="1" flipV="1">
            <a:off x="2581275" y="5768975"/>
            <a:ext cx="239713" cy="274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2771" name="AutoShape 19"/>
          <p:cNvCxnSpPr>
            <a:cxnSpLocks noChangeShapeType="1"/>
            <a:stCxn id="202768" idx="0"/>
            <a:endCxn id="202767" idx="3"/>
          </p:cNvCxnSpPr>
          <p:nvPr/>
        </p:nvCxnSpPr>
        <p:spPr bwMode="auto">
          <a:xfrm flipV="1">
            <a:off x="2174875" y="5768975"/>
            <a:ext cx="179388" cy="274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2772" name="AutoShape 20"/>
          <p:cNvCxnSpPr>
            <a:cxnSpLocks noChangeShapeType="1"/>
            <a:stCxn id="202767" idx="0"/>
            <a:endCxn id="202759" idx="5"/>
          </p:cNvCxnSpPr>
          <p:nvPr/>
        </p:nvCxnSpPr>
        <p:spPr bwMode="auto">
          <a:xfrm flipH="1" flipV="1">
            <a:off x="2162175" y="5207000"/>
            <a:ext cx="306388" cy="26987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202773" name="Text Box 21"/>
          <p:cNvSpPr txBox="1">
            <a:spLocks noChangeArrowheads="1"/>
          </p:cNvSpPr>
          <p:nvPr/>
        </p:nvSpPr>
        <p:spPr bwMode="auto">
          <a:xfrm>
            <a:off x="3810000" y="4572000"/>
            <a:ext cx="3111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v</a:t>
            </a:r>
          </a:p>
        </p:txBody>
      </p:sp>
      <p:sp>
        <p:nvSpPr>
          <p:cNvPr id="202774" name="Text Box 22"/>
          <p:cNvSpPr txBox="1">
            <a:spLocks noChangeArrowheads="1"/>
          </p:cNvSpPr>
          <p:nvPr/>
        </p:nvSpPr>
        <p:spPr bwMode="auto">
          <a:xfrm>
            <a:off x="3117850" y="5105400"/>
            <a:ext cx="3111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r</a:t>
            </a:r>
          </a:p>
        </p:txBody>
      </p:sp>
      <p:sp>
        <p:nvSpPr>
          <p:cNvPr id="202775" name="AutoShape 23"/>
          <p:cNvSpPr>
            <a:spLocks noChangeArrowheads="1"/>
          </p:cNvSpPr>
          <p:nvPr/>
        </p:nvSpPr>
        <p:spPr bwMode="auto">
          <a:xfrm>
            <a:off x="4876800" y="484505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76" name="Text Box 24"/>
          <p:cNvSpPr txBox="1">
            <a:spLocks noChangeArrowheads="1"/>
          </p:cNvSpPr>
          <p:nvPr/>
        </p:nvSpPr>
        <p:spPr bwMode="auto">
          <a:xfrm>
            <a:off x="4114800" y="5105400"/>
            <a:ext cx="3810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w</a:t>
            </a:r>
          </a:p>
        </p:txBody>
      </p:sp>
      <p:sp>
        <p:nvSpPr>
          <p:cNvPr id="202777" name="Oval 25"/>
          <p:cNvSpPr>
            <a:spLocks noChangeArrowheads="1"/>
          </p:cNvSpPr>
          <p:nvPr/>
        </p:nvSpPr>
        <p:spPr bwMode="auto">
          <a:xfrm>
            <a:off x="7224713" y="4421188"/>
            <a:ext cx="319087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cxnSp>
        <p:nvCxnSpPr>
          <p:cNvPr id="202778" name="AutoShape 26"/>
          <p:cNvCxnSpPr>
            <a:cxnSpLocks noChangeShapeType="1"/>
            <a:stCxn id="202783" idx="0"/>
            <a:endCxn id="202777" idx="5"/>
          </p:cNvCxnSpPr>
          <p:nvPr/>
        </p:nvCxnSpPr>
        <p:spPr bwMode="auto">
          <a:xfrm flipH="1" flipV="1">
            <a:off x="7497763" y="4713288"/>
            <a:ext cx="542925" cy="263525"/>
          </a:xfrm>
          <a:prstGeom prst="straightConnector1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2779" name="AutoShape 27"/>
          <p:cNvCxnSpPr>
            <a:cxnSpLocks noChangeShapeType="1"/>
            <a:stCxn id="202780" idx="7"/>
            <a:endCxn id="202777" idx="3"/>
          </p:cNvCxnSpPr>
          <p:nvPr/>
        </p:nvCxnSpPr>
        <p:spPr bwMode="auto">
          <a:xfrm flipV="1">
            <a:off x="6745288" y="4713288"/>
            <a:ext cx="525462" cy="231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2780" name="Oval 28"/>
          <p:cNvSpPr>
            <a:spLocks noChangeArrowheads="1"/>
          </p:cNvSpPr>
          <p:nvPr/>
        </p:nvSpPr>
        <p:spPr bwMode="auto">
          <a:xfrm>
            <a:off x="6472238" y="4916488"/>
            <a:ext cx="320675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202781" name="Rectangle 29"/>
          <p:cNvSpPr>
            <a:spLocks noChangeAspect="1" noChangeArrowheads="1"/>
          </p:cNvSpPr>
          <p:nvPr/>
        </p:nvSpPr>
        <p:spPr bwMode="auto">
          <a:xfrm>
            <a:off x="6107113" y="5492750"/>
            <a:ext cx="230187" cy="23018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202782" name="AutoShape 30"/>
          <p:cNvCxnSpPr>
            <a:cxnSpLocks noChangeShapeType="1"/>
            <a:stCxn id="202781" idx="0"/>
            <a:endCxn id="202780" idx="3"/>
          </p:cNvCxnSpPr>
          <p:nvPr/>
        </p:nvCxnSpPr>
        <p:spPr bwMode="auto">
          <a:xfrm flipV="1">
            <a:off x="6223000" y="5208588"/>
            <a:ext cx="296863" cy="2651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2783" name="Rectangle 31"/>
          <p:cNvSpPr>
            <a:spLocks noChangeAspect="1" noChangeArrowheads="1"/>
          </p:cNvSpPr>
          <p:nvPr/>
        </p:nvSpPr>
        <p:spPr bwMode="auto">
          <a:xfrm>
            <a:off x="7924800" y="4995863"/>
            <a:ext cx="230188" cy="2301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202784" name="Oval 32"/>
          <p:cNvSpPr>
            <a:spLocks noChangeArrowheads="1"/>
          </p:cNvSpPr>
          <p:nvPr/>
        </p:nvSpPr>
        <p:spPr bwMode="auto">
          <a:xfrm>
            <a:off x="6891338" y="5487988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202785" name="Rectangle 33"/>
          <p:cNvSpPr>
            <a:spLocks noChangeAspect="1" noChangeArrowheads="1"/>
          </p:cNvSpPr>
          <p:nvPr/>
        </p:nvSpPr>
        <p:spPr bwMode="auto">
          <a:xfrm>
            <a:off x="6642100" y="6064250"/>
            <a:ext cx="230188" cy="23018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202786" name="Rectangle 34"/>
          <p:cNvSpPr>
            <a:spLocks noChangeAspect="1" noChangeArrowheads="1"/>
          </p:cNvSpPr>
          <p:nvPr/>
        </p:nvSpPr>
        <p:spPr bwMode="auto">
          <a:xfrm>
            <a:off x="7288213" y="6064250"/>
            <a:ext cx="230187" cy="23018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202787" name="AutoShape 35"/>
          <p:cNvCxnSpPr>
            <a:cxnSpLocks noChangeShapeType="1"/>
            <a:stCxn id="202786" idx="0"/>
            <a:endCxn id="202784" idx="5"/>
          </p:cNvCxnSpPr>
          <p:nvPr/>
        </p:nvCxnSpPr>
        <p:spPr bwMode="auto">
          <a:xfrm flipH="1" flipV="1">
            <a:off x="7164388" y="5770563"/>
            <a:ext cx="239712" cy="2746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2788" name="AutoShape 36"/>
          <p:cNvCxnSpPr>
            <a:cxnSpLocks noChangeShapeType="1"/>
            <a:stCxn id="202785" idx="0"/>
            <a:endCxn id="202784" idx="3"/>
          </p:cNvCxnSpPr>
          <p:nvPr/>
        </p:nvCxnSpPr>
        <p:spPr bwMode="auto">
          <a:xfrm flipV="1">
            <a:off x="6757988" y="5770563"/>
            <a:ext cx="179387" cy="2746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2789" name="AutoShape 37"/>
          <p:cNvCxnSpPr>
            <a:cxnSpLocks noChangeShapeType="1"/>
            <a:stCxn id="202784" idx="0"/>
            <a:endCxn id="202780" idx="5"/>
          </p:cNvCxnSpPr>
          <p:nvPr/>
        </p:nvCxnSpPr>
        <p:spPr bwMode="auto">
          <a:xfrm flipH="1" flipV="1">
            <a:off x="6745288" y="5208588"/>
            <a:ext cx="306387" cy="26987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202790" name="Text Box 38"/>
          <p:cNvSpPr txBox="1">
            <a:spLocks noChangeArrowheads="1"/>
          </p:cNvSpPr>
          <p:nvPr/>
        </p:nvSpPr>
        <p:spPr bwMode="auto">
          <a:xfrm>
            <a:off x="8077200" y="4616450"/>
            <a:ext cx="4572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r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42324-748F-49A1-A2DB-F12F9934BECC}" type="slidenum">
              <a:rPr lang="en-US"/>
              <a:pPr/>
              <a:t>45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Remedying a Double Black</a:t>
            </a:r>
          </a:p>
        </p:txBody>
      </p:sp>
      <p:sp>
        <p:nvSpPr>
          <p:cNvPr id="2037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The algorithm for remedying a double black node </a:t>
            </a:r>
            <a:r>
              <a:rPr lang="en-US" sz="2000" b="1" i="1">
                <a:latin typeface="Times New Roman" pitchFamily="18" charset="0"/>
              </a:rPr>
              <a:t>w</a:t>
            </a:r>
            <a:r>
              <a:rPr lang="en-US" sz="2000"/>
              <a:t> with sibling </a:t>
            </a:r>
            <a:r>
              <a:rPr lang="en-US" sz="2000" b="1" i="1">
                <a:latin typeface="Times New Roman" pitchFamily="18" charset="0"/>
              </a:rPr>
              <a:t>y</a:t>
            </a:r>
            <a:r>
              <a:rPr lang="en-US" sz="2000"/>
              <a:t> considers three cases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>
                <a:solidFill>
                  <a:schemeClr val="tx2"/>
                </a:solidFill>
              </a:rPr>
              <a:t>Case 1</a:t>
            </a:r>
            <a:r>
              <a:rPr lang="en-US" sz="2000"/>
              <a:t>: </a:t>
            </a:r>
            <a:r>
              <a:rPr lang="en-US" sz="2000" b="1" i="1">
                <a:latin typeface="Times New Roman" pitchFamily="18" charset="0"/>
              </a:rPr>
              <a:t>y</a:t>
            </a:r>
            <a:r>
              <a:rPr lang="en-US" sz="2000"/>
              <a:t> is black and has a red child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We perform a </a:t>
            </a:r>
            <a:r>
              <a:rPr lang="en-US" sz="1800">
                <a:solidFill>
                  <a:schemeClr val="tx2"/>
                </a:solidFill>
              </a:rPr>
              <a:t>restructuring</a:t>
            </a:r>
            <a:r>
              <a:rPr lang="en-US" sz="1800"/>
              <a:t>, equivalent to a </a:t>
            </a:r>
            <a:r>
              <a:rPr lang="en-US" sz="1800">
                <a:solidFill>
                  <a:schemeClr val="tx2"/>
                </a:solidFill>
              </a:rPr>
              <a:t>transfer </a:t>
            </a:r>
            <a:r>
              <a:rPr lang="en-US" sz="1800"/>
              <a:t>, and we are done</a:t>
            </a:r>
            <a:endParaRPr lang="en-US" sz="18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>
                <a:solidFill>
                  <a:schemeClr val="tx2"/>
                </a:solidFill>
              </a:rPr>
              <a:t>Case 2</a:t>
            </a:r>
            <a:r>
              <a:rPr lang="en-US" sz="2000"/>
              <a:t>: </a:t>
            </a:r>
            <a:r>
              <a:rPr lang="en-US" sz="2000" b="1" i="1">
                <a:latin typeface="Times New Roman" pitchFamily="18" charset="0"/>
              </a:rPr>
              <a:t>y</a:t>
            </a:r>
            <a:r>
              <a:rPr lang="en-US" sz="2000"/>
              <a:t> is black and its children are both black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We perform a </a:t>
            </a:r>
            <a:r>
              <a:rPr lang="en-US" sz="1800">
                <a:solidFill>
                  <a:schemeClr val="tx2"/>
                </a:solidFill>
              </a:rPr>
              <a:t>recoloring</a:t>
            </a:r>
            <a:r>
              <a:rPr lang="en-US" sz="1800"/>
              <a:t>, equivalent to a </a:t>
            </a:r>
            <a:r>
              <a:rPr lang="en-US" sz="1800">
                <a:solidFill>
                  <a:schemeClr val="tx2"/>
                </a:solidFill>
              </a:rPr>
              <a:t>fusion</a:t>
            </a:r>
            <a:r>
              <a:rPr lang="en-US" sz="1800"/>
              <a:t>, which may propagate up the double black violation</a:t>
            </a:r>
            <a:endParaRPr lang="en-US" sz="18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>
                <a:solidFill>
                  <a:schemeClr val="tx2"/>
                </a:solidFill>
              </a:rPr>
              <a:t>Case 3</a:t>
            </a:r>
            <a:r>
              <a:rPr lang="en-US" sz="2000"/>
              <a:t>: </a:t>
            </a:r>
            <a:r>
              <a:rPr lang="en-US" sz="2000" b="1" i="1">
                <a:latin typeface="Times New Roman" pitchFamily="18" charset="0"/>
              </a:rPr>
              <a:t>y</a:t>
            </a:r>
            <a:r>
              <a:rPr lang="en-US" sz="2000"/>
              <a:t> is red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We perform an </a:t>
            </a:r>
            <a:r>
              <a:rPr lang="en-US" sz="1800">
                <a:solidFill>
                  <a:schemeClr val="tx2"/>
                </a:solidFill>
              </a:rPr>
              <a:t>adjustment</a:t>
            </a:r>
            <a:r>
              <a:rPr lang="en-US" sz="1800"/>
              <a:t>, equivalent to choosing a different representation of a 3-node, after which either Case 1 or Case 2 applies</a:t>
            </a:r>
          </a:p>
          <a:p>
            <a:pPr>
              <a:lnSpc>
                <a:spcPct val="90000"/>
              </a:lnSpc>
            </a:pPr>
            <a:r>
              <a:rPr lang="en-US" sz="2000"/>
              <a:t>Deletion in a red-black tree takes </a:t>
            </a:r>
            <a:r>
              <a:rPr lang="en-US" sz="2000" b="1" i="1">
                <a:latin typeface="Times New Roman" pitchFamily="18" charset="0"/>
              </a:rPr>
              <a:t>O</a:t>
            </a:r>
            <a:r>
              <a:rPr lang="en-US" sz="2000">
                <a:latin typeface="Times New Roman" pitchFamily="18" charset="0"/>
              </a:rPr>
              <a:t>(log </a:t>
            </a:r>
            <a:r>
              <a:rPr lang="en-US" sz="2000" b="1" i="1">
                <a:latin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</a:rPr>
              <a:t>)</a:t>
            </a:r>
            <a:r>
              <a:rPr lang="en-US" sz="2000"/>
              <a:t> time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7A377-5B64-4FA0-9872-3FA60EC65F8D}" type="slidenum">
              <a:rPr lang="en-US"/>
              <a:pPr/>
              <a:t>46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Red-Black Tree Reorganization</a:t>
            </a:r>
          </a:p>
        </p:txBody>
      </p:sp>
      <p:graphicFrame>
        <p:nvGraphicFramePr>
          <p:cNvPr id="204803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600200"/>
          <a:ext cx="8001000" cy="2118360"/>
        </p:xfrm>
        <a:graphic>
          <a:graphicData uri="http://schemas.openxmlformats.org/drawingml/2006/table">
            <a:tbl>
              <a:tblPr/>
              <a:tblGrid>
                <a:gridCol w="3048000"/>
                <a:gridCol w="2514600"/>
                <a:gridCol w="2438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Insertion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remedy double red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Red-black tree 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(2,4) tree action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result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restructuring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change of 4-node representation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double red removed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recoloring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split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double red removed or propagated 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4827" name="Group 27"/>
          <p:cNvGraphicFramePr>
            <a:graphicFrameLocks noGrp="1"/>
          </p:cNvGraphicFramePr>
          <p:nvPr/>
        </p:nvGraphicFramePr>
        <p:xfrm>
          <a:off x="685800" y="3810000"/>
          <a:ext cx="8001000" cy="2499360"/>
        </p:xfrm>
        <a:graphic>
          <a:graphicData uri="http://schemas.openxmlformats.org/drawingml/2006/table">
            <a:tbl>
              <a:tblPr/>
              <a:tblGrid>
                <a:gridCol w="3048000"/>
                <a:gridCol w="2514600"/>
                <a:gridCol w="2438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Deletion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remedy double black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Red-black tree 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(2,4) tree action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result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restructuring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transfer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double black removed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recoloring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fusion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double black removed or propagated 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adjustment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change of 3-node representation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restructuring or recoloring follows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0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06A8-B9AC-498F-AF93-A2D1FAE26C33}" type="slidenum">
              <a:rPr lang="en-US"/>
              <a:pPr/>
              <a:t>5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</a:t>
            </a:r>
            <a:r>
              <a:rPr lang="en-US" sz="4000"/>
              <a:t>(</a:t>
            </a:r>
            <a:r>
              <a:rPr lang="en-US" sz="4000">
                <a:cs typeface="Tahoma" pitchFamily="34" charset="0"/>
              </a:rPr>
              <a:t>§3.1.4</a:t>
            </a:r>
            <a:r>
              <a:rPr lang="en-US" sz="4000"/>
              <a:t>)</a:t>
            </a:r>
          </a:p>
        </p:txBody>
      </p:sp>
      <p:sp>
        <p:nvSpPr>
          <p:cNvPr id="134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657600" cy="4343400"/>
          </a:xfrm>
        </p:spPr>
        <p:txBody>
          <a:bodyPr/>
          <a:lstStyle/>
          <a:p>
            <a:r>
              <a:rPr lang="en-US" sz="2000"/>
              <a:t>To perform operation </a:t>
            </a:r>
            <a:r>
              <a:rPr lang="en-US" sz="2000">
                <a:solidFill>
                  <a:schemeClr val="tx2"/>
                </a:solidFill>
              </a:rPr>
              <a:t>insertItem</a:t>
            </a:r>
            <a:r>
              <a:rPr lang="en-US" sz="2000"/>
              <a:t>(k, o), we search for key k</a:t>
            </a:r>
          </a:p>
          <a:p>
            <a:r>
              <a:rPr lang="en-US" sz="2000"/>
              <a:t>Assume k is not already in the tree, and let let w be the leaf reached by the search</a:t>
            </a:r>
          </a:p>
          <a:p>
            <a:r>
              <a:rPr lang="en-US" sz="2000"/>
              <a:t>We insert k at node w and expand w into an internal node</a:t>
            </a:r>
          </a:p>
          <a:p>
            <a:r>
              <a:rPr lang="en-US" sz="2000"/>
              <a:t>Example: insert 5</a:t>
            </a:r>
          </a:p>
        </p:txBody>
      </p:sp>
      <p:sp>
        <p:nvSpPr>
          <p:cNvPr id="134148" name="Oval 4"/>
          <p:cNvSpPr>
            <a:spLocks noChangeArrowheads="1"/>
          </p:cNvSpPr>
          <p:nvPr/>
        </p:nvSpPr>
        <p:spPr bwMode="auto">
          <a:xfrm>
            <a:off x="6765925" y="38862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134149" name="Oval 5"/>
          <p:cNvSpPr>
            <a:spLocks noChangeArrowheads="1"/>
          </p:cNvSpPr>
          <p:nvPr/>
        </p:nvSpPr>
        <p:spPr bwMode="auto">
          <a:xfrm>
            <a:off x="7964488" y="4397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5408613" y="4397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34151" name="Oval 7"/>
          <p:cNvSpPr>
            <a:spLocks noChangeArrowheads="1"/>
          </p:cNvSpPr>
          <p:nvPr/>
        </p:nvSpPr>
        <p:spPr bwMode="auto">
          <a:xfrm>
            <a:off x="5995988" y="4892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34152" name="Rectangle 8"/>
          <p:cNvSpPr>
            <a:spLocks noChangeAspect="1" noChangeArrowheads="1"/>
          </p:cNvSpPr>
          <p:nvPr/>
        </p:nvSpPr>
        <p:spPr bwMode="auto">
          <a:xfrm>
            <a:off x="5748338" y="546893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34154" name="Rectangle 10"/>
          <p:cNvSpPr>
            <a:spLocks noChangeAspect="1" noChangeArrowheads="1"/>
          </p:cNvSpPr>
          <p:nvPr/>
        </p:nvSpPr>
        <p:spPr bwMode="auto">
          <a:xfrm>
            <a:off x="8496300" y="4937125"/>
            <a:ext cx="230188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34155" name="AutoShape 11"/>
          <p:cNvCxnSpPr>
            <a:cxnSpLocks noChangeShapeType="1"/>
            <a:stCxn id="134148" idx="3"/>
            <a:endCxn id="134150" idx="7"/>
          </p:cNvCxnSpPr>
          <p:nvPr/>
        </p:nvCxnSpPr>
        <p:spPr bwMode="auto">
          <a:xfrm flipH="1">
            <a:off x="5681663" y="4168775"/>
            <a:ext cx="1131887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56" name="AutoShape 12"/>
          <p:cNvCxnSpPr>
            <a:cxnSpLocks noChangeShapeType="1"/>
            <a:stCxn id="134149" idx="1"/>
            <a:endCxn id="134148" idx="5"/>
          </p:cNvCxnSpPr>
          <p:nvPr/>
        </p:nvCxnSpPr>
        <p:spPr bwMode="auto">
          <a:xfrm flipH="1" flipV="1">
            <a:off x="7038975" y="4168775"/>
            <a:ext cx="971550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57" name="AutoShape 13"/>
          <p:cNvCxnSpPr>
            <a:cxnSpLocks noChangeShapeType="1"/>
            <a:stCxn id="134154" idx="0"/>
            <a:endCxn id="134149" idx="5"/>
          </p:cNvCxnSpPr>
          <p:nvPr/>
        </p:nvCxnSpPr>
        <p:spPr bwMode="auto">
          <a:xfrm flipH="1" flipV="1">
            <a:off x="8237538" y="4679950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58" name="AutoShape 14"/>
          <p:cNvCxnSpPr>
            <a:cxnSpLocks noChangeShapeType="1"/>
            <a:stCxn id="134168" idx="7"/>
            <a:endCxn id="134149" idx="3"/>
          </p:cNvCxnSpPr>
          <p:nvPr/>
        </p:nvCxnSpPr>
        <p:spPr bwMode="auto">
          <a:xfrm flipV="1">
            <a:off x="7743825" y="4679950"/>
            <a:ext cx="26670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59" name="AutoShape 15"/>
          <p:cNvCxnSpPr>
            <a:cxnSpLocks noChangeShapeType="1"/>
            <a:stCxn id="134203" idx="1"/>
            <a:endCxn id="134151" idx="5"/>
          </p:cNvCxnSpPr>
          <p:nvPr/>
        </p:nvCxnSpPr>
        <p:spPr bwMode="auto">
          <a:xfrm flipH="1" flipV="1">
            <a:off x="6269038" y="5175250"/>
            <a:ext cx="198437" cy="254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60" name="AutoShape 16"/>
          <p:cNvCxnSpPr>
            <a:cxnSpLocks noChangeShapeType="1"/>
            <a:stCxn id="134152" idx="0"/>
            <a:endCxn id="134151" idx="3"/>
          </p:cNvCxnSpPr>
          <p:nvPr/>
        </p:nvCxnSpPr>
        <p:spPr bwMode="auto">
          <a:xfrm flipV="1">
            <a:off x="5864225" y="5175250"/>
            <a:ext cx="179388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61" name="AutoShape 17"/>
          <p:cNvCxnSpPr>
            <a:cxnSpLocks noChangeShapeType="1"/>
            <a:stCxn id="134163" idx="7"/>
            <a:endCxn id="134150" idx="3"/>
          </p:cNvCxnSpPr>
          <p:nvPr/>
        </p:nvCxnSpPr>
        <p:spPr bwMode="auto">
          <a:xfrm flipV="1">
            <a:off x="5094288" y="4679950"/>
            <a:ext cx="360362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62" name="AutoShape 18"/>
          <p:cNvCxnSpPr>
            <a:cxnSpLocks noChangeShapeType="1"/>
            <a:stCxn id="134151" idx="1"/>
            <a:endCxn id="134150" idx="5"/>
          </p:cNvCxnSpPr>
          <p:nvPr/>
        </p:nvCxnSpPr>
        <p:spPr bwMode="auto">
          <a:xfrm flipH="1" flipV="1">
            <a:off x="5681663" y="4679950"/>
            <a:ext cx="36195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163" name="Oval 19"/>
          <p:cNvSpPr>
            <a:spLocks noChangeArrowheads="1"/>
          </p:cNvSpPr>
          <p:nvPr/>
        </p:nvSpPr>
        <p:spPr bwMode="auto">
          <a:xfrm>
            <a:off x="4821238" y="4892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  <p:sp>
        <p:nvSpPr>
          <p:cNvPr id="134164" name="Rectangle 20"/>
          <p:cNvSpPr>
            <a:spLocks noChangeAspect="1" noChangeArrowheads="1"/>
          </p:cNvSpPr>
          <p:nvPr/>
        </p:nvSpPr>
        <p:spPr bwMode="auto">
          <a:xfrm>
            <a:off x="4572000" y="54689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34165" name="Rectangle 21"/>
          <p:cNvSpPr>
            <a:spLocks noChangeAspect="1" noChangeArrowheads="1"/>
          </p:cNvSpPr>
          <p:nvPr/>
        </p:nvSpPr>
        <p:spPr bwMode="auto">
          <a:xfrm>
            <a:off x="5159375" y="54689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34166" name="AutoShape 22"/>
          <p:cNvCxnSpPr>
            <a:cxnSpLocks noChangeShapeType="1"/>
            <a:stCxn id="134165" idx="0"/>
            <a:endCxn id="134163" idx="5"/>
          </p:cNvCxnSpPr>
          <p:nvPr/>
        </p:nvCxnSpPr>
        <p:spPr bwMode="auto">
          <a:xfrm flipH="1" flipV="1">
            <a:off x="5094288" y="517525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67" name="AutoShape 23"/>
          <p:cNvCxnSpPr>
            <a:cxnSpLocks noChangeShapeType="1"/>
            <a:stCxn id="134164" idx="0"/>
            <a:endCxn id="134163" idx="3"/>
          </p:cNvCxnSpPr>
          <p:nvPr/>
        </p:nvCxnSpPr>
        <p:spPr bwMode="auto">
          <a:xfrm flipV="1">
            <a:off x="4687888" y="5175250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168" name="Oval 24"/>
          <p:cNvSpPr>
            <a:spLocks noChangeArrowheads="1"/>
          </p:cNvSpPr>
          <p:nvPr/>
        </p:nvSpPr>
        <p:spPr bwMode="auto">
          <a:xfrm>
            <a:off x="7470775" y="4892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34169" name="Rectangle 25"/>
          <p:cNvSpPr>
            <a:spLocks noChangeAspect="1" noChangeArrowheads="1"/>
          </p:cNvSpPr>
          <p:nvPr/>
        </p:nvSpPr>
        <p:spPr bwMode="auto">
          <a:xfrm>
            <a:off x="7223125" y="54689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34170" name="Rectangle 26"/>
          <p:cNvSpPr>
            <a:spLocks noChangeAspect="1" noChangeArrowheads="1"/>
          </p:cNvSpPr>
          <p:nvPr/>
        </p:nvSpPr>
        <p:spPr bwMode="auto">
          <a:xfrm>
            <a:off x="7808913" y="5468938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34171" name="AutoShape 27"/>
          <p:cNvCxnSpPr>
            <a:cxnSpLocks noChangeShapeType="1"/>
            <a:stCxn id="134170" idx="0"/>
            <a:endCxn id="134168" idx="5"/>
          </p:cNvCxnSpPr>
          <p:nvPr/>
        </p:nvCxnSpPr>
        <p:spPr bwMode="auto">
          <a:xfrm flipH="1" flipV="1">
            <a:off x="7743825" y="517525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72" name="AutoShape 28"/>
          <p:cNvCxnSpPr>
            <a:cxnSpLocks noChangeShapeType="1"/>
            <a:stCxn id="134169" idx="0"/>
            <a:endCxn id="134168" idx="3"/>
          </p:cNvCxnSpPr>
          <p:nvPr/>
        </p:nvCxnSpPr>
        <p:spPr bwMode="auto">
          <a:xfrm flipV="1">
            <a:off x="7339013" y="5175250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178" name="Oval 34"/>
          <p:cNvSpPr>
            <a:spLocks noChangeArrowheads="1"/>
          </p:cNvSpPr>
          <p:nvPr/>
        </p:nvSpPr>
        <p:spPr bwMode="auto">
          <a:xfrm>
            <a:off x="6553200" y="1524000"/>
            <a:ext cx="320675" cy="319088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134179" name="Oval 35"/>
          <p:cNvSpPr>
            <a:spLocks noChangeArrowheads="1"/>
          </p:cNvSpPr>
          <p:nvPr/>
        </p:nvSpPr>
        <p:spPr bwMode="auto">
          <a:xfrm>
            <a:off x="7964488" y="20351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134180" name="Oval 36"/>
          <p:cNvSpPr>
            <a:spLocks noChangeArrowheads="1"/>
          </p:cNvSpPr>
          <p:nvPr/>
        </p:nvSpPr>
        <p:spPr bwMode="auto">
          <a:xfrm>
            <a:off x="5600700" y="2035175"/>
            <a:ext cx="319088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34181" name="Oval 37"/>
          <p:cNvSpPr>
            <a:spLocks noChangeArrowheads="1"/>
          </p:cNvSpPr>
          <p:nvPr/>
        </p:nvSpPr>
        <p:spPr bwMode="auto">
          <a:xfrm>
            <a:off x="6188075" y="2530475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34182" name="Rectangle 38"/>
          <p:cNvSpPr>
            <a:spLocks noChangeAspect="1" noChangeArrowheads="1"/>
          </p:cNvSpPr>
          <p:nvPr/>
        </p:nvSpPr>
        <p:spPr bwMode="auto">
          <a:xfrm>
            <a:off x="5940425" y="31067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34183" name="Rectangle 39"/>
          <p:cNvSpPr>
            <a:spLocks noChangeAspect="1" noChangeArrowheads="1"/>
          </p:cNvSpPr>
          <p:nvPr/>
        </p:nvSpPr>
        <p:spPr bwMode="auto">
          <a:xfrm>
            <a:off x="6526213" y="3106738"/>
            <a:ext cx="231775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solidFill>
                <a:schemeClr val="tx2"/>
              </a:solidFill>
            </a:endParaRPr>
          </a:p>
        </p:txBody>
      </p:sp>
      <p:sp>
        <p:nvSpPr>
          <p:cNvPr id="134184" name="Rectangle 40"/>
          <p:cNvSpPr>
            <a:spLocks noChangeAspect="1" noChangeArrowheads="1"/>
          </p:cNvSpPr>
          <p:nvPr/>
        </p:nvSpPr>
        <p:spPr bwMode="auto">
          <a:xfrm>
            <a:off x="8496300" y="2574925"/>
            <a:ext cx="230188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34185" name="AutoShape 41"/>
          <p:cNvCxnSpPr>
            <a:cxnSpLocks noChangeShapeType="1"/>
            <a:stCxn id="134178" idx="3"/>
            <a:endCxn id="134180" idx="7"/>
          </p:cNvCxnSpPr>
          <p:nvPr/>
        </p:nvCxnSpPr>
        <p:spPr bwMode="auto">
          <a:xfrm flipH="1">
            <a:off x="5873750" y="1825625"/>
            <a:ext cx="727075" cy="22860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4186" name="AutoShape 42"/>
          <p:cNvCxnSpPr>
            <a:cxnSpLocks noChangeShapeType="1"/>
            <a:stCxn id="134179" idx="1"/>
            <a:endCxn id="134178" idx="5"/>
          </p:cNvCxnSpPr>
          <p:nvPr/>
        </p:nvCxnSpPr>
        <p:spPr bwMode="auto">
          <a:xfrm flipH="1" flipV="1">
            <a:off x="6826250" y="1825625"/>
            <a:ext cx="1184275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87" name="AutoShape 43"/>
          <p:cNvCxnSpPr>
            <a:cxnSpLocks noChangeShapeType="1"/>
            <a:stCxn id="134184" idx="0"/>
            <a:endCxn id="134179" idx="5"/>
          </p:cNvCxnSpPr>
          <p:nvPr/>
        </p:nvCxnSpPr>
        <p:spPr bwMode="auto">
          <a:xfrm flipH="1" flipV="1">
            <a:off x="8237538" y="2317750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88" name="AutoShape 44"/>
          <p:cNvCxnSpPr>
            <a:cxnSpLocks noChangeShapeType="1"/>
            <a:stCxn id="134198" idx="7"/>
            <a:endCxn id="134179" idx="3"/>
          </p:cNvCxnSpPr>
          <p:nvPr/>
        </p:nvCxnSpPr>
        <p:spPr bwMode="auto">
          <a:xfrm flipV="1">
            <a:off x="7743825" y="2317750"/>
            <a:ext cx="26670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89" name="AutoShape 45"/>
          <p:cNvCxnSpPr>
            <a:cxnSpLocks noChangeShapeType="1"/>
            <a:stCxn id="134183" idx="0"/>
            <a:endCxn id="134181" idx="5"/>
          </p:cNvCxnSpPr>
          <p:nvPr/>
        </p:nvCxnSpPr>
        <p:spPr bwMode="auto">
          <a:xfrm flipH="1" flipV="1">
            <a:off x="6461125" y="2832100"/>
            <a:ext cx="180975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4190" name="AutoShape 46"/>
          <p:cNvCxnSpPr>
            <a:cxnSpLocks noChangeShapeType="1"/>
            <a:stCxn id="134182" idx="0"/>
            <a:endCxn id="134181" idx="3"/>
          </p:cNvCxnSpPr>
          <p:nvPr/>
        </p:nvCxnSpPr>
        <p:spPr bwMode="auto">
          <a:xfrm flipV="1">
            <a:off x="6056313" y="2832100"/>
            <a:ext cx="179387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91" name="AutoShape 47"/>
          <p:cNvCxnSpPr>
            <a:cxnSpLocks noChangeShapeType="1"/>
            <a:stCxn id="134193" idx="7"/>
            <a:endCxn id="134180" idx="3"/>
          </p:cNvCxnSpPr>
          <p:nvPr/>
        </p:nvCxnSpPr>
        <p:spPr bwMode="auto">
          <a:xfrm flipV="1">
            <a:off x="5286375" y="2336800"/>
            <a:ext cx="360363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92" name="AutoShape 48"/>
          <p:cNvCxnSpPr>
            <a:cxnSpLocks noChangeShapeType="1"/>
            <a:stCxn id="134181" idx="1"/>
            <a:endCxn id="134180" idx="5"/>
          </p:cNvCxnSpPr>
          <p:nvPr/>
        </p:nvCxnSpPr>
        <p:spPr bwMode="auto">
          <a:xfrm flipH="1" flipV="1">
            <a:off x="5873750" y="2336800"/>
            <a:ext cx="361950" cy="21272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34193" name="Oval 49"/>
          <p:cNvSpPr>
            <a:spLocks noChangeArrowheads="1"/>
          </p:cNvSpPr>
          <p:nvPr/>
        </p:nvSpPr>
        <p:spPr bwMode="auto">
          <a:xfrm>
            <a:off x="5013325" y="25304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  <p:sp>
        <p:nvSpPr>
          <p:cNvPr id="134194" name="Rectangle 50"/>
          <p:cNvSpPr>
            <a:spLocks noChangeAspect="1" noChangeArrowheads="1"/>
          </p:cNvSpPr>
          <p:nvPr/>
        </p:nvSpPr>
        <p:spPr bwMode="auto">
          <a:xfrm>
            <a:off x="4764088" y="310673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34195" name="Rectangle 51"/>
          <p:cNvSpPr>
            <a:spLocks noChangeAspect="1" noChangeArrowheads="1"/>
          </p:cNvSpPr>
          <p:nvPr/>
        </p:nvSpPr>
        <p:spPr bwMode="auto">
          <a:xfrm>
            <a:off x="5351463" y="310673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34196" name="AutoShape 52"/>
          <p:cNvCxnSpPr>
            <a:cxnSpLocks noChangeShapeType="1"/>
            <a:stCxn id="134195" idx="0"/>
            <a:endCxn id="134193" idx="5"/>
          </p:cNvCxnSpPr>
          <p:nvPr/>
        </p:nvCxnSpPr>
        <p:spPr bwMode="auto">
          <a:xfrm flipH="1" flipV="1">
            <a:off x="5286375" y="281305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97" name="AutoShape 53"/>
          <p:cNvCxnSpPr>
            <a:cxnSpLocks noChangeShapeType="1"/>
            <a:stCxn id="134194" idx="0"/>
            <a:endCxn id="134193" idx="3"/>
          </p:cNvCxnSpPr>
          <p:nvPr/>
        </p:nvCxnSpPr>
        <p:spPr bwMode="auto">
          <a:xfrm flipV="1">
            <a:off x="4879975" y="2813050"/>
            <a:ext cx="179388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198" name="Oval 54"/>
          <p:cNvSpPr>
            <a:spLocks noChangeArrowheads="1"/>
          </p:cNvSpPr>
          <p:nvPr/>
        </p:nvSpPr>
        <p:spPr bwMode="auto">
          <a:xfrm>
            <a:off x="7470775" y="25304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34199" name="Rectangle 55"/>
          <p:cNvSpPr>
            <a:spLocks noChangeAspect="1" noChangeArrowheads="1"/>
          </p:cNvSpPr>
          <p:nvPr/>
        </p:nvSpPr>
        <p:spPr bwMode="auto">
          <a:xfrm>
            <a:off x="7223125" y="31067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34200" name="Rectangle 56"/>
          <p:cNvSpPr>
            <a:spLocks noChangeAspect="1" noChangeArrowheads="1"/>
          </p:cNvSpPr>
          <p:nvPr/>
        </p:nvSpPr>
        <p:spPr bwMode="auto">
          <a:xfrm>
            <a:off x="7808913" y="3106738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34201" name="AutoShape 57"/>
          <p:cNvCxnSpPr>
            <a:cxnSpLocks noChangeShapeType="1"/>
            <a:stCxn id="134200" idx="0"/>
            <a:endCxn id="134198" idx="5"/>
          </p:cNvCxnSpPr>
          <p:nvPr/>
        </p:nvCxnSpPr>
        <p:spPr bwMode="auto">
          <a:xfrm flipH="1" flipV="1">
            <a:off x="7743825" y="281305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202" name="AutoShape 58"/>
          <p:cNvCxnSpPr>
            <a:cxnSpLocks noChangeShapeType="1"/>
            <a:stCxn id="134199" idx="0"/>
            <a:endCxn id="134198" idx="3"/>
          </p:cNvCxnSpPr>
          <p:nvPr/>
        </p:nvCxnSpPr>
        <p:spPr bwMode="auto">
          <a:xfrm flipV="1">
            <a:off x="7339013" y="2813050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203" name="Oval 59"/>
          <p:cNvSpPr>
            <a:spLocks noChangeArrowheads="1"/>
          </p:cNvSpPr>
          <p:nvPr/>
        </p:nvSpPr>
        <p:spPr bwMode="auto">
          <a:xfrm>
            <a:off x="6419850" y="5410200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134204" name="Rectangle 60"/>
          <p:cNvSpPr>
            <a:spLocks noChangeAspect="1" noChangeArrowheads="1"/>
          </p:cNvSpPr>
          <p:nvPr/>
        </p:nvSpPr>
        <p:spPr bwMode="auto">
          <a:xfrm>
            <a:off x="6172200" y="5986463"/>
            <a:ext cx="230188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solidFill>
                <a:schemeClr val="tx2"/>
              </a:solidFill>
            </a:endParaRPr>
          </a:p>
        </p:txBody>
      </p:sp>
      <p:sp>
        <p:nvSpPr>
          <p:cNvPr id="134205" name="Rectangle 61"/>
          <p:cNvSpPr>
            <a:spLocks noChangeAspect="1" noChangeArrowheads="1"/>
          </p:cNvSpPr>
          <p:nvPr/>
        </p:nvSpPr>
        <p:spPr bwMode="auto">
          <a:xfrm>
            <a:off x="6757988" y="5986463"/>
            <a:ext cx="231775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solidFill>
                <a:schemeClr val="tx2"/>
              </a:solidFill>
            </a:endParaRPr>
          </a:p>
        </p:txBody>
      </p:sp>
      <p:cxnSp>
        <p:nvCxnSpPr>
          <p:cNvPr id="134206" name="AutoShape 62"/>
          <p:cNvCxnSpPr>
            <a:cxnSpLocks noChangeShapeType="1"/>
            <a:stCxn id="134205" idx="0"/>
            <a:endCxn id="134203" idx="5"/>
          </p:cNvCxnSpPr>
          <p:nvPr/>
        </p:nvCxnSpPr>
        <p:spPr bwMode="auto">
          <a:xfrm flipH="1" flipV="1">
            <a:off x="6692900" y="5711825"/>
            <a:ext cx="180975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4207" name="AutoShape 63"/>
          <p:cNvCxnSpPr>
            <a:cxnSpLocks noChangeShapeType="1"/>
            <a:stCxn id="134204" idx="0"/>
            <a:endCxn id="134203" idx="3"/>
          </p:cNvCxnSpPr>
          <p:nvPr/>
        </p:nvCxnSpPr>
        <p:spPr bwMode="auto">
          <a:xfrm flipV="1">
            <a:off x="6288088" y="5711825"/>
            <a:ext cx="179387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34208" name="Text Box 64"/>
          <p:cNvSpPr txBox="1">
            <a:spLocks noChangeArrowheads="1"/>
          </p:cNvSpPr>
          <p:nvPr/>
        </p:nvSpPr>
        <p:spPr bwMode="auto">
          <a:xfrm>
            <a:off x="6029325" y="1581150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&lt;</a:t>
            </a:r>
          </a:p>
        </p:txBody>
      </p:sp>
      <p:sp>
        <p:nvSpPr>
          <p:cNvPr id="134209" name="Text Box 65"/>
          <p:cNvSpPr txBox="1">
            <a:spLocks noChangeArrowheads="1"/>
          </p:cNvSpPr>
          <p:nvPr/>
        </p:nvSpPr>
        <p:spPr bwMode="auto">
          <a:xfrm>
            <a:off x="6029325" y="2114550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&gt;</a:t>
            </a:r>
          </a:p>
        </p:txBody>
      </p:sp>
      <p:sp>
        <p:nvSpPr>
          <p:cNvPr id="134210" name="Text Box 66"/>
          <p:cNvSpPr txBox="1">
            <a:spLocks noChangeArrowheads="1"/>
          </p:cNvSpPr>
          <p:nvPr/>
        </p:nvSpPr>
        <p:spPr bwMode="auto">
          <a:xfrm>
            <a:off x="6534150" y="2667000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&gt;</a:t>
            </a:r>
          </a:p>
        </p:txBody>
      </p:sp>
      <p:sp>
        <p:nvSpPr>
          <p:cNvPr id="134213" name="Text Box 69"/>
          <p:cNvSpPr txBox="1">
            <a:spLocks noChangeArrowheads="1"/>
          </p:cNvSpPr>
          <p:nvPr/>
        </p:nvSpPr>
        <p:spPr bwMode="auto">
          <a:xfrm>
            <a:off x="6461125" y="3276600"/>
            <a:ext cx="35401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w</a:t>
            </a:r>
          </a:p>
        </p:txBody>
      </p:sp>
      <p:sp>
        <p:nvSpPr>
          <p:cNvPr id="134214" name="Text Box 70"/>
          <p:cNvSpPr txBox="1">
            <a:spLocks noChangeArrowheads="1"/>
          </p:cNvSpPr>
          <p:nvPr/>
        </p:nvSpPr>
        <p:spPr bwMode="auto">
          <a:xfrm>
            <a:off x="6629400" y="5105400"/>
            <a:ext cx="35401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81BC-4288-46AA-A090-10EBB89F97A3}" type="slidenum">
              <a:rPr lang="en-US"/>
              <a:pPr/>
              <a:t>6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Deletion </a:t>
            </a:r>
            <a:r>
              <a:rPr lang="en-US" sz="4000"/>
              <a:t>(</a:t>
            </a:r>
            <a:r>
              <a:rPr lang="en-US" sz="4000">
                <a:cs typeface="Tahoma" pitchFamily="34" charset="0"/>
              </a:rPr>
              <a:t>§3.1.5</a:t>
            </a:r>
            <a:r>
              <a:rPr lang="en-US" sz="4000"/>
              <a:t>)</a:t>
            </a:r>
          </a:p>
        </p:txBody>
      </p:sp>
      <p:sp>
        <p:nvSpPr>
          <p:cNvPr id="139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90575" y="1676400"/>
            <a:ext cx="3781425" cy="4419600"/>
          </a:xfrm>
        </p:spPr>
        <p:txBody>
          <a:bodyPr/>
          <a:lstStyle/>
          <a:p>
            <a:r>
              <a:rPr lang="en-US" sz="2000"/>
              <a:t>To perform operation </a:t>
            </a:r>
            <a:r>
              <a:rPr lang="en-US" sz="2000">
                <a:solidFill>
                  <a:schemeClr val="tx2"/>
                </a:solidFill>
              </a:rPr>
              <a:t>removeElement</a:t>
            </a:r>
            <a:r>
              <a:rPr lang="en-US" sz="2000"/>
              <a:t>(</a:t>
            </a:r>
            <a:r>
              <a:rPr lang="en-US" sz="2000" b="1" i="1">
                <a:latin typeface="Times New Roman" pitchFamily="18" charset="0"/>
              </a:rPr>
              <a:t>k</a:t>
            </a:r>
            <a:r>
              <a:rPr lang="en-US" sz="2000"/>
              <a:t>), we search for key </a:t>
            </a:r>
            <a:r>
              <a:rPr lang="en-US" sz="2000" b="1" i="1">
                <a:latin typeface="Times New Roman" pitchFamily="18" charset="0"/>
              </a:rPr>
              <a:t>k</a:t>
            </a:r>
          </a:p>
          <a:p>
            <a:r>
              <a:rPr lang="en-US" sz="2000"/>
              <a:t>Assume key </a:t>
            </a:r>
            <a:r>
              <a:rPr lang="en-US" sz="2000" b="1" i="1">
                <a:latin typeface="Times New Roman" pitchFamily="18" charset="0"/>
              </a:rPr>
              <a:t>k</a:t>
            </a:r>
            <a:r>
              <a:rPr lang="en-US" sz="2000"/>
              <a:t> is in the tree, and let let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/>
              <a:t> be the node storing </a:t>
            </a:r>
            <a:r>
              <a:rPr lang="en-US" sz="2000" b="1" i="1">
                <a:latin typeface="Times New Roman" pitchFamily="18" charset="0"/>
              </a:rPr>
              <a:t>k</a:t>
            </a:r>
          </a:p>
          <a:p>
            <a:r>
              <a:rPr lang="en-US" sz="2000"/>
              <a:t>If node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/>
              <a:t> has a leaf child </a:t>
            </a:r>
            <a:r>
              <a:rPr lang="en-US" sz="2000" b="1" i="1">
                <a:latin typeface="Times New Roman" pitchFamily="18" charset="0"/>
              </a:rPr>
              <a:t>w</a:t>
            </a:r>
            <a:r>
              <a:rPr lang="en-US" sz="2000"/>
              <a:t>, we remove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/>
              <a:t> and </a:t>
            </a:r>
            <a:r>
              <a:rPr lang="en-US" sz="2000" b="1" i="1">
                <a:latin typeface="Times New Roman" pitchFamily="18" charset="0"/>
              </a:rPr>
              <a:t>w</a:t>
            </a:r>
            <a:r>
              <a:rPr lang="en-US" sz="2000"/>
              <a:t> from the tree with operation </a:t>
            </a:r>
            <a:r>
              <a:rPr lang="en-US" sz="2000">
                <a:solidFill>
                  <a:schemeClr val="tx2"/>
                </a:solidFill>
              </a:rPr>
              <a:t>removeAboveExternal</a:t>
            </a:r>
            <a:r>
              <a:rPr lang="en-US" sz="2000"/>
              <a:t>(</a:t>
            </a:r>
            <a:r>
              <a:rPr lang="en-US" sz="2000" b="1" i="1">
                <a:latin typeface="Times New Roman" pitchFamily="18" charset="0"/>
              </a:rPr>
              <a:t>w</a:t>
            </a:r>
            <a:r>
              <a:rPr lang="en-US" sz="2000"/>
              <a:t>)</a:t>
            </a:r>
          </a:p>
          <a:p>
            <a:r>
              <a:rPr lang="en-US" sz="2000"/>
              <a:t>Example: remove 4</a:t>
            </a:r>
          </a:p>
        </p:txBody>
      </p:sp>
      <p:sp>
        <p:nvSpPr>
          <p:cNvPr id="139268" name="Oval 4"/>
          <p:cNvSpPr>
            <a:spLocks noChangeArrowheads="1"/>
          </p:cNvSpPr>
          <p:nvPr/>
        </p:nvSpPr>
        <p:spPr bwMode="auto">
          <a:xfrm>
            <a:off x="6781800" y="1600200"/>
            <a:ext cx="320675" cy="319088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139269" name="Oval 5"/>
          <p:cNvSpPr>
            <a:spLocks noChangeArrowheads="1"/>
          </p:cNvSpPr>
          <p:nvPr/>
        </p:nvSpPr>
        <p:spPr bwMode="auto">
          <a:xfrm>
            <a:off x="7980363" y="21113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139270" name="Oval 6"/>
          <p:cNvSpPr>
            <a:spLocks noChangeArrowheads="1"/>
          </p:cNvSpPr>
          <p:nvPr/>
        </p:nvSpPr>
        <p:spPr bwMode="auto">
          <a:xfrm>
            <a:off x="5424488" y="2111375"/>
            <a:ext cx="319087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39271" name="Oval 7"/>
          <p:cNvSpPr>
            <a:spLocks noChangeArrowheads="1"/>
          </p:cNvSpPr>
          <p:nvPr/>
        </p:nvSpPr>
        <p:spPr bwMode="auto">
          <a:xfrm>
            <a:off x="6011863" y="2606675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4</a:t>
            </a:r>
          </a:p>
        </p:txBody>
      </p:sp>
      <p:sp>
        <p:nvSpPr>
          <p:cNvPr id="139272" name="Rectangle 8"/>
          <p:cNvSpPr>
            <a:spLocks noChangeAspect="1" noChangeArrowheads="1"/>
          </p:cNvSpPr>
          <p:nvPr/>
        </p:nvSpPr>
        <p:spPr bwMode="auto">
          <a:xfrm>
            <a:off x="5764213" y="3182938"/>
            <a:ext cx="230187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39273" name="Rectangle 9"/>
          <p:cNvSpPr>
            <a:spLocks noChangeAspect="1" noChangeArrowheads="1"/>
          </p:cNvSpPr>
          <p:nvPr/>
        </p:nvSpPr>
        <p:spPr bwMode="auto">
          <a:xfrm>
            <a:off x="8512175" y="2651125"/>
            <a:ext cx="230188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39274" name="AutoShape 10"/>
          <p:cNvCxnSpPr>
            <a:cxnSpLocks noChangeShapeType="1"/>
            <a:stCxn id="139268" idx="3"/>
            <a:endCxn id="139270" idx="7"/>
          </p:cNvCxnSpPr>
          <p:nvPr/>
        </p:nvCxnSpPr>
        <p:spPr bwMode="auto">
          <a:xfrm flipH="1">
            <a:off x="5697538" y="1901825"/>
            <a:ext cx="1131887" cy="22860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9275" name="AutoShape 11"/>
          <p:cNvCxnSpPr>
            <a:cxnSpLocks noChangeShapeType="1"/>
            <a:stCxn id="139269" idx="1"/>
            <a:endCxn id="139268" idx="5"/>
          </p:cNvCxnSpPr>
          <p:nvPr/>
        </p:nvCxnSpPr>
        <p:spPr bwMode="auto">
          <a:xfrm flipH="1" flipV="1">
            <a:off x="7054850" y="1901825"/>
            <a:ext cx="9715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276" name="AutoShape 12"/>
          <p:cNvCxnSpPr>
            <a:cxnSpLocks noChangeShapeType="1"/>
            <a:stCxn id="139273" idx="0"/>
            <a:endCxn id="139269" idx="5"/>
          </p:cNvCxnSpPr>
          <p:nvPr/>
        </p:nvCxnSpPr>
        <p:spPr bwMode="auto">
          <a:xfrm flipH="1" flipV="1">
            <a:off x="8253413" y="2393950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277" name="AutoShape 13"/>
          <p:cNvCxnSpPr>
            <a:cxnSpLocks noChangeShapeType="1"/>
            <a:stCxn id="139287" idx="7"/>
            <a:endCxn id="139269" idx="3"/>
          </p:cNvCxnSpPr>
          <p:nvPr/>
        </p:nvCxnSpPr>
        <p:spPr bwMode="auto">
          <a:xfrm flipV="1">
            <a:off x="7759700" y="2393950"/>
            <a:ext cx="26670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278" name="AutoShape 14"/>
          <p:cNvCxnSpPr>
            <a:cxnSpLocks noChangeShapeType="1"/>
            <a:stCxn id="139292" idx="1"/>
            <a:endCxn id="139271" idx="5"/>
          </p:cNvCxnSpPr>
          <p:nvPr/>
        </p:nvCxnSpPr>
        <p:spPr bwMode="auto">
          <a:xfrm flipH="1" flipV="1">
            <a:off x="6284913" y="2908300"/>
            <a:ext cx="198437" cy="23495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9279" name="AutoShape 15"/>
          <p:cNvCxnSpPr>
            <a:cxnSpLocks noChangeShapeType="1"/>
            <a:stCxn id="139272" idx="0"/>
            <a:endCxn id="139271" idx="3"/>
          </p:cNvCxnSpPr>
          <p:nvPr/>
        </p:nvCxnSpPr>
        <p:spPr bwMode="auto">
          <a:xfrm flipV="1">
            <a:off x="5880100" y="2908300"/>
            <a:ext cx="179388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39280" name="AutoShape 16"/>
          <p:cNvCxnSpPr>
            <a:cxnSpLocks noChangeShapeType="1"/>
            <a:stCxn id="139282" idx="7"/>
            <a:endCxn id="139270" idx="3"/>
          </p:cNvCxnSpPr>
          <p:nvPr/>
        </p:nvCxnSpPr>
        <p:spPr bwMode="auto">
          <a:xfrm flipV="1">
            <a:off x="5110163" y="2413000"/>
            <a:ext cx="360362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281" name="AutoShape 17"/>
          <p:cNvCxnSpPr>
            <a:cxnSpLocks noChangeShapeType="1"/>
            <a:stCxn id="139271" idx="1"/>
            <a:endCxn id="139270" idx="5"/>
          </p:cNvCxnSpPr>
          <p:nvPr/>
        </p:nvCxnSpPr>
        <p:spPr bwMode="auto">
          <a:xfrm flipH="1" flipV="1">
            <a:off x="5697538" y="2413000"/>
            <a:ext cx="361950" cy="21272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39282" name="Oval 18"/>
          <p:cNvSpPr>
            <a:spLocks noChangeArrowheads="1"/>
          </p:cNvSpPr>
          <p:nvPr/>
        </p:nvSpPr>
        <p:spPr bwMode="auto">
          <a:xfrm>
            <a:off x="4837113" y="26066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  <p:sp>
        <p:nvSpPr>
          <p:cNvPr id="139283" name="Rectangle 19"/>
          <p:cNvSpPr>
            <a:spLocks noChangeAspect="1" noChangeArrowheads="1"/>
          </p:cNvSpPr>
          <p:nvPr/>
        </p:nvSpPr>
        <p:spPr bwMode="auto">
          <a:xfrm>
            <a:off x="4587875" y="31829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39284" name="Rectangle 20"/>
          <p:cNvSpPr>
            <a:spLocks noChangeAspect="1" noChangeArrowheads="1"/>
          </p:cNvSpPr>
          <p:nvPr/>
        </p:nvSpPr>
        <p:spPr bwMode="auto">
          <a:xfrm>
            <a:off x="5175250" y="31829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39285" name="AutoShape 21"/>
          <p:cNvCxnSpPr>
            <a:cxnSpLocks noChangeShapeType="1"/>
            <a:stCxn id="139284" idx="0"/>
            <a:endCxn id="139282" idx="5"/>
          </p:cNvCxnSpPr>
          <p:nvPr/>
        </p:nvCxnSpPr>
        <p:spPr bwMode="auto">
          <a:xfrm flipH="1" flipV="1">
            <a:off x="5110163" y="288925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286" name="AutoShape 22"/>
          <p:cNvCxnSpPr>
            <a:cxnSpLocks noChangeShapeType="1"/>
            <a:stCxn id="139283" idx="0"/>
            <a:endCxn id="139282" idx="3"/>
          </p:cNvCxnSpPr>
          <p:nvPr/>
        </p:nvCxnSpPr>
        <p:spPr bwMode="auto">
          <a:xfrm flipV="1">
            <a:off x="4703763" y="2889250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9287" name="Oval 23"/>
          <p:cNvSpPr>
            <a:spLocks noChangeArrowheads="1"/>
          </p:cNvSpPr>
          <p:nvPr/>
        </p:nvSpPr>
        <p:spPr bwMode="auto">
          <a:xfrm>
            <a:off x="7486650" y="26066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39288" name="Rectangle 24"/>
          <p:cNvSpPr>
            <a:spLocks noChangeAspect="1" noChangeArrowheads="1"/>
          </p:cNvSpPr>
          <p:nvPr/>
        </p:nvSpPr>
        <p:spPr bwMode="auto">
          <a:xfrm>
            <a:off x="7239000" y="31829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39289" name="Rectangle 25"/>
          <p:cNvSpPr>
            <a:spLocks noChangeAspect="1" noChangeArrowheads="1"/>
          </p:cNvSpPr>
          <p:nvPr/>
        </p:nvSpPr>
        <p:spPr bwMode="auto">
          <a:xfrm>
            <a:off x="7824788" y="3182938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39290" name="AutoShape 26"/>
          <p:cNvCxnSpPr>
            <a:cxnSpLocks noChangeShapeType="1"/>
            <a:stCxn id="139289" idx="0"/>
            <a:endCxn id="139287" idx="5"/>
          </p:cNvCxnSpPr>
          <p:nvPr/>
        </p:nvCxnSpPr>
        <p:spPr bwMode="auto">
          <a:xfrm flipH="1" flipV="1">
            <a:off x="7759700" y="2889250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291" name="AutoShape 27"/>
          <p:cNvCxnSpPr>
            <a:cxnSpLocks noChangeShapeType="1"/>
            <a:stCxn id="139288" idx="0"/>
            <a:endCxn id="139287" idx="3"/>
          </p:cNvCxnSpPr>
          <p:nvPr/>
        </p:nvCxnSpPr>
        <p:spPr bwMode="auto">
          <a:xfrm flipV="1">
            <a:off x="7354888" y="2889250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9292" name="Oval 28"/>
          <p:cNvSpPr>
            <a:spLocks noChangeArrowheads="1"/>
          </p:cNvSpPr>
          <p:nvPr/>
        </p:nvSpPr>
        <p:spPr bwMode="auto">
          <a:xfrm>
            <a:off x="6435725" y="3124200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139293" name="Rectangle 29"/>
          <p:cNvSpPr>
            <a:spLocks noChangeAspect="1" noChangeArrowheads="1"/>
          </p:cNvSpPr>
          <p:nvPr/>
        </p:nvSpPr>
        <p:spPr bwMode="auto">
          <a:xfrm>
            <a:off x="6188075" y="3700463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39294" name="Rectangle 30"/>
          <p:cNvSpPr>
            <a:spLocks noChangeAspect="1" noChangeArrowheads="1"/>
          </p:cNvSpPr>
          <p:nvPr/>
        </p:nvSpPr>
        <p:spPr bwMode="auto">
          <a:xfrm>
            <a:off x="6773863" y="3700463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39295" name="AutoShape 31"/>
          <p:cNvCxnSpPr>
            <a:cxnSpLocks noChangeShapeType="1"/>
            <a:stCxn id="139294" idx="0"/>
            <a:endCxn id="139292" idx="5"/>
          </p:cNvCxnSpPr>
          <p:nvPr/>
        </p:nvCxnSpPr>
        <p:spPr bwMode="auto">
          <a:xfrm flipH="1" flipV="1">
            <a:off x="6708775" y="3425825"/>
            <a:ext cx="180975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296" name="AutoShape 32"/>
          <p:cNvCxnSpPr>
            <a:cxnSpLocks noChangeShapeType="1"/>
            <a:stCxn id="139293" idx="0"/>
            <a:endCxn id="139292" idx="3"/>
          </p:cNvCxnSpPr>
          <p:nvPr/>
        </p:nvCxnSpPr>
        <p:spPr bwMode="auto">
          <a:xfrm flipV="1">
            <a:off x="6303963" y="3425825"/>
            <a:ext cx="179387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9297" name="Text Box 33"/>
          <p:cNvSpPr txBox="1">
            <a:spLocks noChangeArrowheads="1"/>
          </p:cNvSpPr>
          <p:nvPr/>
        </p:nvSpPr>
        <p:spPr bwMode="auto">
          <a:xfrm>
            <a:off x="6324600" y="2498725"/>
            <a:ext cx="29686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v</a:t>
            </a:r>
          </a:p>
        </p:txBody>
      </p:sp>
      <p:sp>
        <p:nvSpPr>
          <p:cNvPr id="139298" name="Text Box 34"/>
          <p:cNvSpPr txBox="1">
            <a:spLocks noChangeArrowheads="1"/>
          </p:cNvSpPr>
          <p:nvPr/>
        </p:nvSpPr>
        <p:spPr bwMode="auto">
          <a:xfrm>
            <a:off x="5589588" y="2819400"/>
            <a:ext cx="354012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w</a:t>
            </a:r>
          </a:p>
        </p:txBody>
      </p:sp>
      <p:sp>
        <p:nvSpPr>
          <p:cNvPr id="139330" name="Oval 66"/>
          <p:cNvSpPr>
            <a:spLocks noChangeArrowheads="1"/>
          </p:cNvSpPr>
          <p:nvPr/>
        </p:nvSpPr>
        <p:spPr bwMode="auto">
          <a:xfrm>
            <a:off x="6553200" y="425132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139331" name="Oval 67"/>
          <p:cNvSpPr>
            <a:spLocks noChangeArrowheads="1"/>
          </p:cNvSpPr>
          <p:nvPr/>
        </p:nvSpPr>
        <p:spPr bwMode="auto">
          <a:xfrm>
            <a:off x="7964488" y="47625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139332" name="Oval 68"/>
          <p:cNvSpPr>
            <a:spLocks noChangeArrowheads="1"/>
          </p:cNvSpPr>
          <p:nvPr/>
        </p:nvSpPr>
        <p:spPr bwMode="auto">
          <a:xfrm>
            <a:off x="5600700" y="4762500"/>
            <a:ext cx="319088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39333" name="Oval 69"/>
          <p:cNvSpPr>
            <a:spLocks noChangeArrowheads="1"/>
          </p:cNvSpPr>
          <p:nvPr/>
        </p:nvSpPr>
        <p:spPr bwMode="auto">
          <a:xfrm>
            <a:off x="6188075" y="5257800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139334" name="Rectangle 70"/>
          <p:cNvSpPr>
            <a:spLocks noChangeAspect="1" noChangeArrowheads="1"/>
          </p:cNvSpPr>
          <p:nvPr/>
        </p:nvSpPr>
        <p:spPr bwMode="auto">
          <a:xfrm>
            <a:off x="5940425" y="5834063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39335" name="Rectangle 71"/>
          <p:cNvSpPr>
            <a:spLocks noChangeAspect="1" noChangeArrowheads="1"/>
          </p:cNvSpPr>
          <p:nvPr/>
        </p:nvSpPr>
        <p:spPr bwMode="auto">
          <a:xfrm>
            <a:off x="6553200" y="5834063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39336" name="Rectangle 72"/>
          <p:cNvSpPr>
            <a:spLocks noChangeAspect="1" noChangeArrowheads="1"/>
          </p:cNvSpPr>
          <p:nvPr/>
        </p:nvSpPr>
        <p:spPr bwMode="auto">
          <a:xfrm>
            <a:off x="8496300" y="5302250"/>
            <a:ext cx="230188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39337" name="AutoShape 73"/>
          <p:cNvCxnSpPr>
            <a:cxnSpLocks noChangeShapeType="1"/>
            <a:stCxn id="139330" idx="3"/>
            <a:endCxn id="139332" idx="7"/>
          </p:cNvCxnSpPr>
          <p:nvPr/>
        </p:nvCxnSpPr>
        <p:spPr bwMode="auto">
          <a:xfrm flipH="1">
            <a:off x="5873750" y="4533900"/>
            <a:ext cx="727075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38" name="AutoShape 74"/>
          <p:cNvCxnSpPr>
            <a:cxnSpLocks noChangeShapeType="1"/>
            <a:stCxn id="139331" idx="1"/>
            <a:endCxn id="139330" idx="5"/>
          </p:cNvCxnSpPr>
          <p:nvPr/>
        </p:nvCxnSpPr>
        <p:spPr bwMode="auto">
          <a:xfrm flipH="1" flipV="1">
            <a:off x="6826250" y="4533900"/>
            <a:ext cx="1184275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39" name="AutoShape 75"/>
          <p:cNvCxnSpPr>
            <a:cxnSpLocks noChangeShapeType="1"/>
            <a:stCxn id="139336" idx="0"/>
            <a:endCxn id="139331" idx="5"/>
          </p:cNvCxnSpPr>
          <p:nvPr/>
        </p:nvCxnSpPr>
        <p:spPr bwMode="auto">
          <a:xfrm flipH="1" flipV="1">
            <a:off x="8237538" y="5045075"/>
            <a:ext cx="374650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40" name="AutoShape 76"/>
          <p:cNvCxnSpPr>
            <a:cxnSpLocks noChangeShapeType="1"/>
            <a:stCxn id="139350" idx="7"/>
            <a:endCxn id="139331" idx="3"/>
          </p:cNvCxnSpPr>
          <p:nvPr/>
        </p:nvCxnSpPr>
        <p:spPr bwMode="auto">
          <a:xfrm flipV="1">
            <a:off x="7743825" y="5045075"/>
            <a:ext cx="26670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41" name="AutoShape 77"/>
          <p:cNvCxnSpPr>
            <a:cxnSpLocks noChangeShapeType="1"/>
            <a:stCxn id="139335" idx="0"/>
            <a:endCxn id="139333" idx="5"/>
          </p:cNvCxnSpPr>
          <p:nvPr/>
        </p:nvCxnSpPr>
        <p:spPr bwMode="auto">
          <a:xfrm flipH="1" flipV="1">
            <a:off x="6461125" y="5559425"/>
            <a:ext cx="207963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42" name="AutoShape 78"/>
          <p:cNvCxnSpPr>
            <a:cxnSpLocks noChangeShapeType="1"/>
            <a:stCxn id="139334" idx="0"/>
            <a:endCxn id="139333" idx="3"/>
          </p:cNvCxnSpPr>
          <p:nvPr/>
        </p:nvCxnSpPr>
        <p:spPr bwMode="auto">
          <a:xfrm flipV="1">
            <a:off x="6056313" y="5559425"/>
            <a:ext cx="179387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43" name="AutoShape 79"/>
          <p:cNvCxnSpPr>
            <a:cxnSpLocks noChangeShapeType="1"/>
            <a:stCxn id="139345" idx="7"/>
            <a:endCxn id="139332" idx="3"/>
          </p:cNvCxnSpPr>
          <p:nvPr/>
        </p:nvCxnSpPr>
        <p:spPr bwMode="auto">
          <a:xfrm flipV="1">
            <a:off x="5286375" y="5064125"/>
            <a:ext cx="360363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44" name="AutoShape 80"/>
          <p:cNvCxnSpPr>
            <a:cxnSpLocks noChangeShapeType="1"/>
            <a:stCxn id="139333" idx="1"/>
            <a:endCxn id="139332" idx="5"/>
          </p:cNvCxnSpPr>
          <p:nvPr/>
        </p:nvCxnSpPr>
        <p:spPr bwMode="auto">
          <a:xfrm flipH="1" flipV="1">
            <a:off x="5873750" y="5064125"/>
            <a:ext cx="361950" cy="21272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39345" name="Oval 81"/>
          <p:cNvSpPr>
            <a:spLocks noChangeArrowheads="1"/>
          </p:cNvSpPr>
          <p:nvPr/>
        </p:nvSpPr>
        <p:spPr bwMode="auto">
          <a:xfrm>
            <a:off x="5013325" y="52578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  <p:sp>
        <p:nvSpPr>
          <p:cNvPr id="139346" name="Rectangle 82"/>
          <p:cNvSpPr>
            <a:spLocks noChangeAspect="1" noChangeArrowheads="1"/>
          </p:cNvSpPr>
          <p:nvPr/>
        </p:nvSpPr>
        <p:spPr bwMode="auto">
          <a:xfrm>
            <a:off x="4764088" y="5834063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39347" name="Rectangle 83"/>
          <p:cNvSpPr>
            <a:spLocks noChangeAspect="1" noChangeArrowheads="1"/>
          </p:cNvSpPr>
          <p:nvPr/>
        </p:nvSpPr>
        <p:spPr bwMode="auto">
          <a:xfrm>
            <a:off x="5351463" y="5834063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39348" name="AutoShape 84"/>
          <p:cNvCxnSpPr>
            <a:cxnSpLocks noChangeShapeType="1"/>
            <a:stCxn id="139347" idx="0"/>
            <a:endCxn id="139345" idx="5"/>
          </p:cNvCxnSpPr>
          <p:nvPr/>
        </p:nvCxnSpPr>
        <p:spPr bwMode="auto">
          <a:xfrm flipH="1" flipV="1">
            <a:off x="5286375" y="5540375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49" name="AutoShape 85"/>
          <p:cNvCxnSpPr>
            <a:cxnSpLocks noChangeShapeType="1"/>
            <a:stCxn id="139346" idx="0"/>
            <a:endCxn id="139345" idx="3"/>
          </p:cNvCxnSpPr>
          <p:nvPr/>
        </p:nvCxnSpPr>
        <p:spPr bwMode="auto">
          <a:xfrm flipV="1">
            <a:off x="4879975" y="5540375"/>
            <a:ext cx="179388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9350" name="Oval 86"/>
          <p:cNvSpPr>
            <a:spLocks noChangeArrowheads="1"/>
          </p:cNvSpPr>
          <p:nvPr/>
        </p:nvSpPr>
        <p:spPr bwMode="auto">
          <a:xfrm>
            <a:off x="7470775" y="525780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39351" name="Rectangle 87"/>
          <p:cNvSpPr>
            <a:spLocks noChangeAspect="1" noChangeArrowheads="1"/>
          </p:cNvSpPr>
          <p:nvPr/>
        </p:nvSpPr>
        <p:spPr bwMode="auto">
          <a:xfrm>
            <a:off x="7223125" y="5834063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39352" name="Rectangle 88"/>
          <p:cNvSpPr>
            <a:spLocks noChangeAspect="1" noChangeArrowheads="1"/>
          </p:cNvSpPr>
          <p:nvPr/>
        </p:nvSpPr>
        <p:spPr bwMode="auto">
          <a:xfrm>
            <a:off x="7808913" y="5834063"/>
            <a:ext cx="231775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39353" name="AutoShape 89"/>
          <p:cNvCxnSpPr>
            <a:cxnSpLocks noChangeShapeType="1"/>
            <a:stCxn id="139352" idx="0"/>
            <a:endCxn id="139350" idx="5"/>
          </p:cNvCxnSpPr>
          <p:nvPr/>
        </p:nvCxnSpPr>
        <p:spPr bwMode="auto">
          <a:xfrm flipH="1" flipV="1">
            <a:off x="7743825" y="5540375"/>
            <a:ext cx="180975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354" name="AutoShape 90"/>
          <p:cNvCxnSpPr>
            <a:cxnSpLocks noChangeShapeType="1"/>
            <a:stCxn id="139351" idx="0"/>
            <a:endCxn id="139350" idx="3"/>
          </p:cNvCxnSpPr>
          <p:nvPr/>
        </p:nvCxnSpPr>
        <p:spPr bwMode="auto">
          <a:xfrm flipV="1">
            <a:off x="7339013" y="5540375"/>
            <a:ext cx="179387" cy="284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9355" name="Text Box 91"/>
          <p:cNvSpPr txBox="1">
            <a:spLocks noChangeArrowheads="1"/>
          </p:cNvSpPr>
          <p:nvPr/>
        </p:nvSpPr>
        <p:spPr bwMode="auto">
          <a:xfrm>
            <a:off x="6019800" y="1660525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&lt;</a:t>
            </a:r>
          </a:p>
        </p:txBody>
      </p:sp>
      <p:sp>
        <p:nvSpPr>
          <p:cNvPr id="139356" name="Text Box 92"/>
          <p:cNvSpPr txBox="1">
            <a:spLocks noChangeArrowheads="1"/>
          </p:cNvSpPr>
          <p:nvPr/>
        </p:nvSpPr>
        <p:spPr bwMode="auto">
          <a:xfrm>
            <a:off x="5791200" y="2193925"/>
            <a:ext cx="3238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&gt;</a:t>
            </a:r>
          </a:p>
        </p:txBody>
      </p:sp>
      <p:sp>
        <p:nvSpPr>
          <p:cNvPr id="139360" name="AutoShape 96"/>
          <p:cNvSpPr>
            <a:spLocks noChangeArrowheads="1"/>
          </p:cNvSpPr>
          <p:nvPr/>
        </p:nvSpPr>
        <p:spPr bwMode="auto">
          <a:xfrm rot="18601582" flipH="1">
            <a:off x="5442744" y="2667794"/>
            <a:ext cx="1217613" cy="612775"/>
          </a:xfrm>
          <a:prstGeom prst="roundRect">
            <a:avLst>
              <a:gd name="adj" fmla="val 29167"/>
            </a:avLst>
          </a:prstGeom>
          <a:noFill/>
          <a:ln w="12700">
            <a:solidFill>
              <a:schemeClr val="tx2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DAC3-D455-49DC-B383-B4EB46C7708A}" type="slidenum">
              <a:rPr lang="en-US"/>
              <a:pPr/>
              <a:t>7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Deletion (cont.)</a:t>
            </a:r>
          </a:p>
        </p:txBody>
      </p:sp>
      <p:sp>
        <p:nvSpPr>
          <p:cNvPr id="140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3886200" cy="4114800"/>
          </a:xfrm>
        </p:spPr>
        <p:txBody>
          <a:bodyPr/>
          <a:lstStyle/>
          <a:p>
            <a:r>
              <a:rPr lang="en-US" sz="2000"/>
              <a:t>We consider the case where the key </a:t>
            </a:r>
            <a:r>
              <a:rPr lang="en-US" sz="2000" b="1" i="1">
                <a:latin typeface="Times New Roman" pitchFamily="18" charset="0"/>
              </a:rPr>
              <a:t>k</a:t>
            </a:r>
            <a:r>
              <a:rPr lang="en-US" sz="2000"/>
              <a:t> to be removed is stored at a node </a:t>
            </a:r>
            <a:r>
              <a:rPr lang="en-US" sz="2000" b="1" i="1">
                <a:latin typeface="Times New Roman" pitchFamily="18" charset="0"/>
              </a:rPr>
              <a:t>v</a:t>
            </a:r>
            <a:r>
              <a:rPr lang="en-US" sz="2000"/>
              <a:t> whose children are both internal</a:t>
            </a:r>
          </a:p>
          <a:p>
            <a:pPr lvl="1"/>
            <a:r>
              <a:rPr lang="en-US" sz="1800"/>
              <a:t>we find the internal node </a:t>
            </a:r>
            <a:r>
              <a:rPr lang="en-US" sz="1800" b="1" i="1">
                <a:latin typeface="Times New Roman" pitchFamily="18" charset="0"/>
              </a:rPr>
              <a:t>w </a:t>
            </a:r>
            <a:r>
              <a:rPr lang="en-US" sz="1800"/>
              <a:t>that follows </a:t>
            </a:r>
            <a:r>
              <a:rPr lang="en-US" sz="1800" b="1" i="1">
                <a:latin typeface="Times New Roman" pitchFamily="18" charset="0"/>
              </a:rPr>
              <a:t>v</a:t>
            </a:r>
            <a:r>
              <a:rPr lang="en-US" sz="1800"/>
              <a:t> in an inorder traversal</a:t>
            </a:r>
          </a:p>
          <a:p>
            <a:pPr lvl="1"/>
            <a:r>
              <a:rPr lang="en-US" sz="1800"/>
              <a:t>we copy </a:t>
            </a:r>
            <a:r>
              <a:rPr lang="en-US" sz="1800" b="1" i="1">
                <a:latin typeface="Times New Roman" pitchFamily="18" charset="0"/>
              </a:rPr>
              <a:t>key</a:t>
            </a:r>
            <a:r>
              <a:rPr lang="en-US" sz="1800">
                <a:latin typeface="Times New Roman" pitchFamily="18" charset="0"/>
              </a:rPr>
              <a:t>(</a:t>
            </a:r>
            <a:r>
              <a:rPr lang="en-US" sz="1800" b="1" i="1">
                <a:latin typeface="Times New Roman" pitchFamily="18" charset="0"/>
              </a:rPr>
              <a:t>w</a:t>
            </a:r>
            <a:r>
              <a:rPr lang="en-US" sz="1800">
                <a:latin typeface="Times New Roman" pitchFamily="18" charset="0"/>
              </a:rPr>
              <a:t>)</a:t>
            </a:r>
            <a:r>
              <a:rPr lang="en-US" sz="1800"/>
              <a:t> into node </a:t>
            </a:r>
            <a:r>
              <a:rPr lang="en-US" sz="1800" b="1" i="1">
                <a:latin typeface="Times New Roman" pitchFamily="18" charset="0"/>
              </a:rPr>
              <a:t>v</a:t>
            </a:r>
            <a:endParaRPr lang="en-US" sz="1800"/>
          </a:p>
          <a:p>
            <a:pPr lvl="1"/>
            <a:r>
              <a:rPr lang="en-US" sz="1800"/>
              <a:t>we remove node </a:t>
            </a:r>
            <a:r>
              <a:rPr lang="en-US" sz="1800" b="1" i="1">
                <a:latin typeface="Times New Roman" pitchFamily="18" charset="0"/>
              </a:rPr>
              <a:t>w </a:t>
            </a:r>
            <a:r>
              <a:rPr lang="en-US" sz="1800"/>
              <a:t>and its left child </a:t>
            </a:r>
            <a:r>
              <a:rPr lang="en-US" sz="1800" b="1" i="1">
                <a:latin typeface="Times New Roman" pitchFamily="18" charset="0"/>
              </a:rPr>
              <a:t>z </a:t>
            </a:r>
            <a:r>
              <a:rPr lang="en-US" sz="1800"/>
              <a:t>(which must be a leaf) by means of operation </a:t>
            </a:r>
            <a:r>
              <a:rPr lang="en-US" sz="1800">
                <a:solidFill>
                  <a:schemeClr val="tx2"/>
                </a:solidFill>
              </a:rPr>
              <a:t>removeAboveExternal</a:t>
            </a:r>
            <a:r>
              <a:rPr lang="en-US" sz="1800"/>
              <a:t>(</a:t>
            </a:r>
            <a:r>
              <a:rPr lang="en-US" sz="1800" b="1" i="1">
                <a:latin typeface="Times New Roman" pitchFamily="18" charset="0"/>
              </a:rPr>
              <a:t>z</a:t>
            </a:r>
            <a:r>
              <a:rPr lang="en-US" sz="1800"/>
              <a:t>)</a:t>
            </a:r>
          </a:p>
          <a:p>
            <a:r>
              <a:rPr lang="en-US" sz="2000"/>
              <a:t>Example: remove 3</a:t>
            </a:r>
          </a:p>
          <a:p>
            <a:endParaRPr lang="en-US"/>
          </a:p>
        </p:txBody>
      </p:sp>
      <p:sp>
        <p:nvSpPr>
          <p:cNvPr id="140292" name="Oval 4"/>
          <p:cNvSpPr>
            <a:spLocks noChangeArrowheads="1"/>
          </p:cNvSpPr>
          <p:nvPr/>
        </p:nvSpPr>
        <p:spPr bwMode="auto">
          <a:xfrm flipH="1">
            <a:off x="6248400" y="1966913"/>
            <a:ext cx="320675" cy="319087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140293" name="Oval 5"/>
          <p:cNvSpPr>
            <a:spLocks noChangeArrowheads="1"/>
          </p:cNvSpPr>
          <p:nvPr/>
        </p:nvSpPr>
        <p:spPr bwMode="auto">
          <a:xfrm flipH="1">
            <a:off x="5257800" y="1584325"/>
            <a:ext cx="319088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  <p:sp>
        <p:nvSpPr>
          <p:cNvPr id="140294" name="Oval 6"/>
          <p:cNvSpPr>
            <a:spLocks noChangeArrowheads="1"/>
          </p:cNvSpPr>
          <p:nvPr/>
        </p:nvSpPr>
        <p:spPr bwMode="auto">
          <a:xfrm flipH="1">
            <a:off x="7586663" y="2346325"/>
            <a:ext cx="319087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40295" name="Oval 7"/>
          <p:cNvSpPr>
            <a:spLocks noChangeArrowheads="1"/>
          </p:cNvSpPr>
          <p:nvPr/>
        </p:nvSpPr>
        <p:spPr bwMode="auto">
          <a:xfrm flipH="1">
            <a:off x="6997700" y="2819400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140296" name="Rectangle 8"/>
          <p:cNvSpPr>
            <a:spLocks noChangeAspect="1" noChangeArrowheads="1"/>
          </p:cNvSpPr>
          <p:nvPr/>
        </p:nvSpPr>
        <p:spPr bwMode="auto">
          <a:xfrm flipH="1">
            <a:off x="7335838" y="3367088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40298" name="AutoShape 10"/>
          <p:cNvCxnSpPr>
            <a:cxnSpLocks noChangeShapeType="1"/>
            <a:stCxn id="140292" idx="3"/>
            <a:endCxn id="140294" idx="7"/>
          </p:cNvCxnSpPr>
          <p:nvPr/>
        </p:nvCxnSpPr>
        <p:spPr bwMode="auto">
          <a:xfrm>
            <a:off x="6521450" y="2266950"/>
            <a:ext cx="1112838" cy="96838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40299" name="AutoShape 11"/>
          <p:cNvCxnSpPr>
            <a:cxnSpLocks noChangeShapeType="1"/>
            <a:stCxn id="140293" idx="3"/>
            <a:endCxn id="140292" idx="7"/>
          </p:cNvCxnSpPr>
          <p:nvPr/>
        </p:nvCxnSpPr>
        <p:spPr bwMode="auto">
          <a:xfrm>
            <a:off x="5530850" y="1885950"/>
            <a:ext cx="763588" cy="9842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40300" name="AutoShape 12"/>
          <p:cNvCxnSpPr>
            <a:cxnSpLocks noChangeShapeType="1"/>
            <a:stCxn id="140334" idx="0"/>
            <a:endCxn id="140293" idx="5"/>
          </p:cNvCxnSpPr>
          <p:nvPr/>
        </p:nvCxnSpPr>
        <p:spPr bwMode="auto">
          <a:xfrm flipV="1">
            <a:off x="4840288" y="1885950"/>
            <a:ext cx="465137" cy="1158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02" name="AutoShape 14"/>
          <p:cNvCxnSpPr>
            <a:cxnSpLocks noChangeShapeType="1"/>
            <a:stCxn id="140316" idx="1"/>
            <a:endCxn id="140295" idx="5"/>
          </p:cNvCxnSpPr>
          <p:nvPr/>
        </p:nvCxnSpPr>
        <p:spPr bwMode="auto">
          <a:xfrm flipV="1">
            <a:off x="6846888" y="3121025"/>
            <a:ext cx="196850" cy="204788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40303" name="AutoShape 15"/>
          <p:cNvCxnSpPr>
            <a:cxnSpLocks noChangeShapeType="1"/>
            <a:stCxn id="140296" idx="0"/>
            <a:endCxn id="140295" idx="3"/>
          </p:cNvCxnSpPr>
          <p:nvPr/>
        </p:nvCxnSpPr>
        <p:spPr bwMode="auto">
          <a:xfrm flipH="1" flipV="1">
            <a:off x="7270750" y="3121025"/>
            <a:ext cx="180975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04" name="AutoShape 16"/>
          <p:cNvCxnSpPr>
            <a:cxnSpLocks noChangeShapeType="1"/>
            <a:stCxn id="140306" idx="7"/>
            <a:endCxn id="140294" idx="3"/>
          </p:cNvCxnSpPr>
          <p:nvPr/>
        </p:nvCxnSpPr>
        <p:spPr bwMode="auto">
          <a:xfrm flipH="1" flipV="1">
            <a:off x="7859713" y="2647950"/>
            <a:ext cx="361950" cy="207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05" name="AutoShape 17"/>
          <p:cNvCxnSpPr>
            <a:cxnSpLocks noChangeShapeType="1"/>
            <a:stCxn id="140295" idx="1"/>
            <a:endCxn id="140294" idx="5"/>
          </p:cNvCxnSpPr>
          <p:nvPr/>
        </p:nvCxnSpPr>
        <p:spPr bwMode="auto">
          <a:xfrm flipV="1">
            <a:off x="7270750" y="2647950"/>
            <a:ext cx="363538" cy="18891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40306" name="Oval 18"/>
          <p:cNvSpPr>
            <a:spLocks noChangeArrowheads="1"/>
          </p:cNvSpPr>
          <p:nvPr/>
        </p:nvSpPr>
        <p:spPr bwMode="auto">
          <a:xfrm flipH="1">
            <a:off x="8174038" y="281940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140307" name="Rectangle 19"/>
          <p:cNvSpPr>
            <a:spLocks noChangeAspect="1" noChangeArrowheads="1"/>
          </p:cNvSpPr>
          <p:nvPr/>
        </p:nvSpPr>
        <p:spPr bwMode="auto">
          <a:xfrm flipH="1">
            <a:off x="8512175" y="336708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40308" name="Rectangle 20"/>
          <p:cNvSpPr>
            <a:spLocks noChangeAspect="1" noChangeArrowheads="1"/>
          </p:cNvSpPr>
          <p:nvPr/>
        </p:nvSpPr>
        <p:spPr bwMode="auto">
          <a:xfrm flipH="1">
            <a:off x="7924800" y="336708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40309" name="AutoShape 21"/>
          <p:cNvCxnSpPr>
            <a:cxnSpLocks noChangeShapeType="1"/>
            <a:stCxn id="140308" idx="0"/>
            <a:endCxn id="140306" idx="5"/>
          </p:cNvCxnSpPr>
          <p:nvPr/>
        </p:nvCxnSpPr>
        <p:spPr bwMode="auto">
          <a:xfrm flipV="1">
            <a:off x="8040688" y="3101975"/>
            <a:ext cx="180975" cy="255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10" name="AutoShape 22"/>
          <p:cNvCxnSpPr>
            <a:cxnSpLocks noChangeShapeType="1"/>
            <a:stCxn id="140307" idx="0"/>
            <a:endCxn id="140306" idx="3"/>
          </p:cNvCxnSpPr>
          <p:nvPr/>
        </p:nvCxnSpPr>
        <p:spPr bwMode="auto">
          <a:xfrm flipH="1" flipV="1">
            <a:off x="8447088" y="3101975"/>
            <a:ext cx="180975" cy="255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16" name="Oval 28"/>
          <p:cNvSpPr>
            <a:spLocks noChangeArrowheads="1"/>
          </p:cNvSpPr>
          <p:nvPr/>
        </p:nvSpPr>
        <p:spPr bwMode="auto">
          <a:xfrm flipH="1">
            <a:off x="6573838" y="3308350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140317" name="Rectangle 29"/>
          <p:cNvSpPr>
            <a:spLocks noChangeAspect="1" noChangeArrowheads="1"/>
          </p:cNvSpPr>
          <p:nvPr/>
        </p:nvSpPr>
        <p:spPr bwMode="auto">
          <a:xfrm flipH="1">
            <a:off x="6911975" y="3884613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40318" name="Rectangle 30"/>
          <p:cNvSpPr>
            <a:spLocks noChangeAspect="1" noChangeArrowheads="1"/>
          </p:cNvSpPr>
          <p:nvPr/>
        </p:nvSpPr>
        <p:spPr bwMode="auto">
          <a:xfrm flipH="1">
            <a:off x="6324600" y="3884613"/>
            <a:ext cx="231775" cy="230187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40319" name="AutoShape 31"/>
          <p:cNvCxnSpPr>
            <a:cxnSpLocks noChangeShapeType="1"/>
            <a:stCxn id="140318" idx="0"/>
            <a:endCxn id="140316" idx="5"/>
          </p:cNvCxnSpPr>
          <p:nvPr/>
        </p:nvCxnSpPr>
        <p:spPr bwMode="auto">
          <a:xfrm flipV="1">
            <a:off x="6440488" y="3609975"/>
            <a:ext cx="179387" cy="246063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40320" name="AutoShape 32"/>
          <p:cNvCxnSpPr>
            <a:cxnSpLocks noChangeShapeType="1"/>
            <a:stCxn id="140317" idx="0"/>
            <a:endCxn id="140316" idx="3"/>
          </p:cNvCxnSpPr>
          <p:nvPr/>
        </p:nvCxnSpPr>
        <p:spPr bwMode="auto">
          <a:xfrm flipH="1" flipV="1">
            <a:off x="6846888" y="3609975"/>
            <a:ext cx="180975" cy="265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21" name="Text Box 33"/>
          <p:cNvSpPr txBox="1">
            <a:spLocks noChangeArrowheads="1"/>
          </p:cNvSpPr>
          <p:nvPr/>
        </p:nvSpPr>
        <p:spPr bwMode="auto">
          <a:xfrm flipH="1">
            <a:off x="6477000" y="1676400"/>
            <a:ext cx="29686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v</a:t>
            </a:r>
          </a:p>
        </p:txBody>
      </p:sp>
      <p:sp>
        <p:nvSpPr>
          <p:cNvPr id="140322" name="Text Box 34"/>
          <p:cNvSpPr txBox="1">
            <a:spLocks noChangeArrowheads="1"/>
          </p:cNvSpPr>
          <p:nvPr/>
        </p:nvSpPr>
        <p:spPr bwMode="auto">
          <a:xfrm flipH="1">
            <a:off x="6286500" y="3073400"/>
            <a:ext cx="35401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w</a:t>
            </a:r>
          </a:p>
        </p:txBody>
      </p:sp>
      <p:sp>
        <p:nvSpPr>
          <p:cNvPr id="140327" name="Text Box 39"/>
          <p:cNvSpPr txBox="1">
            <a:spLocks noChangeArrowheads="1"/>
          </p:cNvSpPr>
          <p:nvPr/>
        </p:nvSpPr>
        <p:spPr bwMode="auto">
          <a:xfrm flipH="1">
            <a:off x="6032500" y="3581400"/>
            <a:ext cx="28257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z</a:t>
            </a:r>
          </a:p>
        </p:txBody>
      </p:sp>
      <p:sp>
        <p:nvSpPr>
          <p:cNvPr id="140329" name="Oval 41"/>
          <p:cNvSpPr>
            <a:spLocks noChangeArrowheads="1"/>
          </p:cNvSpPr>
          <p:nvPr/>
        </p:nvSpPr>
        <p:spPr bwMode="auto">
          <a:xfrm flipH="1">
            <a:off x="5486400" y="2346325"/>
            <a:ext cx="319088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40330" name="Rectangle 42"/>
          <p:cNvSpPr>
            <a:spLocks noChangeAspect="1" noChangeArrowheads="1"/>
          </p:cNvSpPr>
          <p:nvPr/>
        </p:nvSpPr>
        <p:spPr bwMode="auto">
          <a:xfrm flipH="1">
            <a:off x="5859463" y="2863850"/>
            <a:ext cx="230187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40331" name="Rectangle 43"/>
          <p:cNvSpPr>
            <a:spLocks noChangeAspect="1" noChangeArrowheads="1"/>
          </p:cNvSpPr>
          <p:nvPr/>
        </p:nvSpPr>
        <p:spPr bwMode="auto">
          <a:xfrm flipH="1">
            <a:off x="5202238" y="2863850"/>
            <a:ext cx="230187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40332" name="AutoShape 44"/>
          <p:cNvCxnSpPr>
            <a:cxnSpLocks noChangeShapeType="1"/>
            <a:stCxn id="140331" idx="0"/>
            <a:endCxn id="140329" idx="5"/>
          </p:cNvCxnSpPr>
          <p:nvPr/>
        </p:nvCxnSpPr>
        <p:spPr bwMode="auto">
          <a:xfrm flipV="1">
            <a:off x="5318125" y="2647950"/>
            <a:ext cx="215900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33" name="AutoShape 45"/>
          <p:cNvCxnSpPr>
            <a:cxnSpLocks noChangeShapeType="1"/>
            <a:stCxn id="140330" idx="0"/>
            <a:endCxn id="140329" idx="3"/>
          </p:cNvCxnSpPr>
          <p:nvPr/>
        </p:nvCxnSpPr>
        <p:spPr bwMode="auto">
          <a:xfrm flipH="1" flipV="1">
            <a:off x="5759450" y="2647950"/>
            <a:ext cx="215900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34" name="Rectangle 46"/>
          <p:cNvSpPr>
            <a:spLocks noChangeAspect="1" noChangeArrowheads="1"/>
          </p:cNvSpPr>
          <p:nvPr/>
        </p:nvSpPr>
        <p:spPr bwMode="auto">
          <a:xfrm flipH="1">
            <a:off x="4724400" y="2011363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40335" name="AutoShape 47"/>
          <p:cNvCxnSpPr>
            <a:cxnSpLocks noChangeShapeType="1"/>
            <a:stCxn id="140329" idx="1"/>
            <a:endCxn id="140292" idx="5"/>
          </p:cNvCxnSpPr>
          <p:nvPr/>
        </p:nvCxnSpPr>
        <p:spPr bwMode="auto">
          <a:xfrm flipV="1">
            <a:off x="5759450" y="2266950"/>
            <a:ext cx="534988" cy="96838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40336" name="Oval 48"/>
          <p:cNvSpPr>
            <a:spLocks noChangeArrowheads="1"/>
          </p:cNvSpPr>
          <p:nvPr/>
        </p:nvSpPr>
        <p:spPr bwMode="auto">
          <a:xfrm flipH="1">
            <a:off x="6324600" y="4725988"/>
            <a:ext cx="320675" cy="319087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140337" name="Oval 49"/>
          <p:cNvSpPr>
            <a:spLocks noChangeArrowheads="1"/>
          </p:cNvSpPr>
          <p:nvPr/>
        </p:nvSpPr>
        <p:spPr bwMode="auto">
          <a:xfrm flipH="1">
            <a:off x="5334000" y="434340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  <p:sp>
        <p:nvSpPr>
          <p:cNvPr id="140338" name="Oval 50"/>
          <p:cNvSpPr>
            <a:spLocks noChangeArrowheads="1"/>
          </p:cNvSpPr>
          <p:nvPr/>
        </p:nvSpPr>
        <p:spPr bwMode="auto">
          <a:xfrm flipH="1">
            <a:off x="7662863" y="5075238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40339" name="Oval 51"/>
          <p:cNvSpPr>
            <a:spLocks noChangeArrowheads="1"/>
          </p:cNvSpPr>
          <p:nvPr/>
        </p:nvSpPr>
        <p:spPr bwMode="auto">
          <a:xfrm flipH="1">
            <a:off x="7073900" y="5548313"/>
            <a:ext cx="320675" cy="3206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6</a:t>
            </a:r>
          </a:p>
        </p:txBody>
      </p:sp>
      <p:sp>
        <p:nvSpPr>
          <p:cNvPr id="140340" name="Rectangle 52"/>
          <p:cNvSpPr>
            <a:spLocks noChangeAspect="1" noChangeArrowheads="1"/>
          </p:cNvSpPr>
          <p:nvPr/>
        </p:nvSpPr>
        <p:spPr bwMode="auto">
          <a:xfrm flipH="1">
            <a:off x="7412038" y="6096000"/>
            <a:ext cx="230187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40341" name="AutoShape 53"/>
          <p:cNvCxnSpPr>
            <a:cxnSpLocks noChangeShapeType="1"/>
            <a:stCxn id="140336" idx="3"/>
            <a:endCxn id="140338" idx="7"/>
          </p:cNvCxnSpPr>
          <p:nvPr/>
        </p:nvCxnSpPr>
        <p:spPr bwMode="auto">
          <a:xfrm>
            <a:off x="6597650" y="5026025"/>
            <a:ext cx="1112838" cy="85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42" name="AutoShape 54"/>
          <p:cNvCxnSpPr>
            <a:cxnSpLocks noChangeShapeType="1"/>
            <a:stCxn id="140337" idx="3"/>
            <a:endCxn id="140336" idx="7"/>
          </p:cNvCxnSpPr>
          <p:nvPr/>
        </p:nvCxnSpPr>
        <p:spPr bwMode="auto">
          <a:xfrm>
            <a:off x="5607050" y="4625975"/>
            <a:ext cx="763588" cy="117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43" name="AutoShape 55"/>
          <p:cNvCxnSpPr>
            <a:cxnSpLocks noChangeShapeType="1"/>
            <a:stCxn id="140366" idx="0"/>
            <a:endCxn id="140337" idx="5"/>
          </p:cNvCxnSpPr>
          <p:nvPr/>
        </p:nvCxnSpPr>
        <p:spPr bwMode="auto">
          <a:xfrm flipV="1">
            <a:off x="4916488" y="4625975"/>
            <a:ext cx="465137" cy="1349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44" name="AutoShape 56"/>
          <p:cNvCxnSpPr>
            <a:cxnSpLocks noChangeShapeType="1"/>
            <a:stCxn id="140355" idx="0"/>
            <a:endCxn id="140339" idx="5"/>
          </p:cNvCxnSpPr>
          <p:nvPr/>
        </p:nvCxnSpPr>
        <p:spPr bwMode="auto">
          <a:xfrm flipV="1">
            <a:off x="6875463" y="5849938"/>
            <a:ext cx="244475" cy="223837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40345" name="AutoShape 57"/>
          <p:cNvCxnSpPr>
            <a:cxnSpLocks noChangeShapeType="1"/>
            <a:stCxn id="140340" idx="0"/>
            <a:endCxn id="140339" idx="3"/>
          </p:cNvCxnSpPr>
          <p:nvPr/>
        </p:nvCxnSpPr>
        <p:spPr bwMode="auto">
          <a:xfrm flipH="1" flipV="1">
            <a:off x="7346950" y="5849938"/>
            <a:ext cx="180975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46" name="AutoShape 58"/>
          <p:cNvCxnSpPr>
            <a:cxnSpLocks noChangeShapeType="1"/>
            <a:stCxn id="140348" idx="7"/>
            <a:endCxn id="140338" idx="3"/>
          </p:cNvCxnSpPr>
          <p:nvPr/>
        </p:nvCxnSpPr>
        <p:spPr bwMode="auto">
          <a:xfrm flipH="1" flipV="1">
            <a:off x="7935913" y="5357813"/>
            <a:ext cx="361950" cy="2270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47" name="AutoShape 59"/>
          <p:cNvCxnSpPr>
            <a:cxnSpLocks noChangeShapeType="1"/>
            <a:stCxn id="140339" idx="1"/>
            <a:endCxn id="140338" idx="5"/>
          </p:cNvCxnSpPr>
          <p:nvPr/>
        </p:nvCxnSpPr>
        <p:spPr bwMode="auto">
          <a:xfrm flipV="1">
            <a:off x="7346950" y="5357813"/>
            <a:ext cx="363538" cy="2079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48" name="Oval 60"/>
          <p:cNvSpPr>
            <a:spLocks noChangeArrowheads="1"/>
          </p:cNvSpPr>
          <p:nvPr/>
        </p:nvSpPr>
        <p:spPr bwMode="auto">
          <a:xfrm flipH="1">
            <a:off x="8250238" y="5548313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9</a:t>
            </a:r>
          </a:p>
        </p:txBody>
      </p:sp>
      <p:sp>
        <p:nvSpPr>
          <p:cNvPr id="140349" name="Rectangle 61"/>
          <p:cNvSpPr>
            <a:spLocks noChangeAspect="1" noChangeArrowheads="1"/>
          </p:cNvSpPr>
          <p:nvPr/>
        </p:nvSpPr>
        <p:spPr bwMode="auto">
          <a:xfrm flipH="1">
            <a:off x="8588375" y="6096000"/>
            <a:ext cx="230188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40350" name="Rectangle 62"/>
          <p:cNvSpPr>
            <a:spLocks noChangeAspect="1" noChangeArrowheads="1"/>
          </p:cNvSpPr>
          <p:nvPr/>
        </p:nvSpPr>
        <p:spPr bwMode="auto">
          <a:xfrm flipH="1">
            <a:off x="8001000" y="6096000"/>
            <a:ext cx="230188" cy="2301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40351" name="AutoShape 63"/>
          <p:cNvCxnSpPr>
            <a:cxnSpLocks noChangeShapeType="1"/>
            <a:stCxn id="140350" idx="0"/>
            <a:endCxn id="140348" idx="5"/>
          </p:cNvCxnSpPr>
          <p:nvPr/>
        </p:nvCxnSpPr>
        <p:spPr bwMode="auto">
          <a:xfrm flipV="1">
            <a:off x="8116888" y="5830888"/>
            <a:ext cx="180975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52" name="AutoShape 64"/>
          <p:cNvCxnSpPr>
            <a:cxnSpLocks noChangeShapeType="1"/>
            <a:stCxn id="140349" idx="0"/>
            <a:endCxn id="140348" idx="3"/>
          </p:cNvCxnSpPr>
          <p:nvPr/>
        </p:nvCxnSpPr>
        <p:spPr bwMode="auto">
          <a:xfrm flipH="1" flipV="1">
            <a:off x="8523288" y="5830888"/>
            <a:ext cx="180975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55" name="Rectangle 67"/>
          <p:cNvSpPr>
            <a:spLocks noChangeAspect="1" noChangeArrowheads="1"/>
          </p:cNvSpPr>
          <p:nvPr/>
        </p:nvSpPr>
        <p:spPr bwMode="auto">
          <a:xfrm flipH="1">
            <a:off x="6759575" y="6102350"/>
            <a:ext cx="231775" cy="230188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40358" name="Text Box 70"/>
          <p:cNvSpPr txBox="1">
            <a:spLocks noChangeArrowheads="1"/>
          </p:cNvSpPr>
          <p:nvPr/>
        </p:nvSpPr>
        <p:spPr bwMode="auto">
          <a:xfrm flipH="1">
            <a:off x="6553200" y="4419600"/>
            <a:ext cx="29686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v</a:t>
            </a:r>
          </a:p>
        </p:txBody>
      </p:sp>
      <p:sp>
        <p:nvSpPr>
          <p:cNvPr id="140361" name="Oval 73"/>
          <p:cNvSpPr>
            <a:spLocks noChangeArrowheads="1"/>
          </p:cNvSpPr>
          <p:nvPr/>
        </p:nvSpPr>
        <p:spPr bwMode="auto">
          <a:xfrm flipH="1">
            <a:off x="5562600" y="5075238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sz="18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40362" name="Rectangle 74"/>
          <p:cNvSpPr>
            <a:spLocks noChangeAspect="1" noChangeArrowheads="1"/>
          </p:cNvSpPr>
          <p:nvPr/>
        </p:nvSpPr>
        <p:spPr bwMode="auto">
          <a:xfrm flipH="1">
            <a:off x="5935663" y="5592763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140363" name="Rectangle 75"/>
          <p:cNvSpPr>
            <a:spLocks noChangeAspect="1" noChangeArrowheads="1"/>
          </p:cNvSpPr>
          <p:nvPr/>
        </p:nvSpPr>
        <p:spPr bwMode="auto">
          <a:xfrm flipH="1">
            <a:off x="5278438" y="5592763"/>
            <a:ext cx="230187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40364" name="AutoShape 76"/>
          <p:cNvCxnSpPr>
            <a:cxnSpLocks noChangeShapeType="1"/>
            <a:stCxn id="140363" idx="0"/>
            <a:endCxn id="140361" idx="5"/>
          </p:cNvCxnSpPr>
          <p:nvPr/>
        </p:nvCxnSpPr>
        <p:spPr bwMode="auto">
          <a:xfrm flipV="1">
            <a:off x="5394325" y="5357813"/>
            <a:ext cx="215900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365" name="AutoShape 77"/>
          <p:cNvCxnSpPr>
            <a:cxnSpLocks noChangeShapeType="1"/>
            <a:stCxn id="140362" idx="0"/>
            <a:endCxn id="140361" idx="3"/>
          </p:cNvCxnSpPr>
          <p:nvPr/>
        </p:nvCxnSpPr>
        <p:spPr bwMode="auto">
          <a:xfrm flipH="1" flipV="1">
            <a:off x="5835650" y="5357813"/>
            <a:ext cx="215900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66" name="Rectangle 78"/>
          <p:cNvSpPr>
            <a:spLocks noChangeAspect="1" noChangeArrowheads="1"/>
          </p:cNvSpPr>
          <p:nvPr/>
        </p:nvSpPr>
        <p:spPr bwMode="auto">
          <a:xfrm flipH="1">
            <a:off x="4800600" y="4770438"/>
            <a:ext cx="230188" cy="2301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800"/>
          </a:p>
        </p:txBody>
      </p:sp>
      <p:cxnSp>
        <p:nvCxnSpPr>
          <p:cNvPr id="140367" name="AutoShape 79"/>
          <p:cNvCxnSpPr>
            <a:cxnSpLocks noChangeShapeType="1"/>
            <a:stCxn id="140361" idx="1"/>
            <a:endCxn id="140336" idx="5"/>
          </p:cNvCxnSpPr>
          <p:nvPr/>
        </p:nvCxnSpPr>
        <p:spPr bwMode="auto">
          <a:xfrm flipV="1">
            <a:off x="5835650" y="5026025"/>
            <a:ext cx="534988" cy="85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368" name="AutoShape 80"/>
          <p:cNvSpPr>
            <a:spLocks noChangeArrowheads="1"/>
          </p:cNvSpPr>
          <p:nvPr/>
        </p:nvSpPr>
        <p:spPr bwMode="auto">
          <a:xfrm rot="18050680" flipH="1">
            <a:off x="5938044" y="3299619"/>
            <a:ext cx="1103312" cy="736600"/>
          </a:xfrm>
          <a:prstGeom prst="roundRect">
            <a:avLst>
              <a:gd name="adj" fmla="val 29167"/>
            </a:avLst>
          </a:prstGeom>
          <a:noFill/>
          <a:ln w="12700">
            <a:solidFill>
              <a:schemeClr val="tx2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044C-A2F4-4D42-A943-AD9A986601E8}" type="slidenum">
              <a:rPr lang="en-US"/>
              <a:pPr/>
              <a:t>8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</a:t>
            </a:r>
            <a:r>
              <a:rPr lang="en-US" sz="4000"/>
              <a:t>(</a:t>
            </a:r>
            <a:r>
              <a:rPr lang="en-US" sz="4000">
                <a:cs typeface="Tahoma" pitchFamily="34" charset="0"/>
              </a:rPr>
              <a:t>§3.1.6</a:t>
            </a:r>
            <a:r>
              <a:rPr lang="en-US" sz="4000"/>
              <a:t>)</a:t>
            </a:r>
          </a:p>
        </p:txBody>
      </p:sp>
      <p:sp>
        <p:nvSpPr>
          <p:cNvPr id="141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7338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Consider a dictionary with </a:t>
            </a:r>
            <a:r>
              <a:rPr lang="en-US" sz="2400" b="1" i="1">
                <a:latin typeface="Times New Roman" pitchFamily="18" charset="0"/>
              </a:rPr>
              <a:t>n</a:t>
            </a:r>
            <a:r>
              <a:rPr lang="en-US" sz="2400"/>
              <a:t> items implemented by means of a binary search tree of height </a:t>
            </a:r>
            <a:r>
              <a:rPr lang="en-US" sz="2400" b="1" i="1">
                <a:latin typeface="Times New Roman" pitchFamily="18" charset="0"/>
              </a:rPr>
              <a:t>h</a:t>
            </a: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000"/>
              <a:t>the space used is </a:t>
            </a:r>
            <a:r>
              <a:rPr lang="en-US" sz="2000" b="1" i="1">
                <a:latin typeface="Times New Roman" pitchFamily="18" charset="0"/>
              </a:rPr>
              <a:t>O</a:t>
            </a:r>
            <a:r>
              <a:rPr lang="en-US" sz="2000">
                <a:latin typeface="Times New Roman" pitchFamily="18" charset="0"/>
              </a:rPr>
              <a:t>(</a:t>
            </a:r>
            <a:r>
              <a:rPr lang="en-US" sz="2000" b="1" i="1">
                <a:latin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</a:rPr>
              <a:t>)</a:t>
            </a: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000"/>
              <a:t>methods </a:t>
            </a:r>
            <a:r>
              <a:rPr lang="en-US" sz="2000">
                <a:solidFill>
                  <a:schemeClr val="tx2"/>
                </a:solidFill>
              </a:rPr>
              <a:t>findElement </a:t>
            </a:r>
            <a:r>
              <a:rPr lang="en-US" sz="2000"/>
              <a:t>, </a:t>
            </a:r>
            <a:r>
              <a:rPr lang="en-US" sz="2000">
                <a:solidFill>
                  <a:schemeClr val="tx2"/>
                </a:solidFill>
              </a:rPr>
              <a:t>insertItem</a:t>
            </a:r>
            <a:r>
              <a:rPr lang="en-US" sz="2000"/>
              <a:t> and </a:t>
            </a:r>
            <a:r>
              <a:rPr lang="en-US" sz="2000">
                <a:solidFill>
                  <a:schemeClr val="tx2"/>
                </a:solidFill>
              </a:rPr>
              <a:t>removeElement</a:t>
            </a:r>
            <a:r>
              <a:rPr lang="en-US" sz="2000"/>
              <a:t> take </a:t>
            </a:r>
            <a:r>
              <a:rPr lang="en-US" sz="2000" b="1" i="1">
                <a:latin typeface="Times New Roman" pitchFamily="18" charset="0"/>
              </a:rPr>
              <a:t>O</a:t>
            </a:r>
            <a:r>
              <a:rPr lang="en-US" sz="2000">
                <a:latin typeface="Times New Roman" pitchFamily="18" charset="0"/>
              </a:rPr>
              <a:t>(</a:t>
            </a:r>
            <a:r>
              <a:rPr lang="en-US" sz="2000" b="1" i="1">
                <a:latin typeface="Times New Roman" pitchFamily="18" charset="0"/>
              </a:rPr>
              <a:t>h</a:t>
            </a:r>
            <a:r>
              <a:rPr lang="en-US" sz="2000">
                <a:latin typeface="Times New Roman" pitchFamily="18" charset="0"/>
              </a:rPr>
              <a:t>) </a:t>
            </a:r>
            <a:r>
              <a:rPr lang="en-US" sz="2000"/>
              <a:t>time</a:t>
            </a:r>
          </a:p>
          <a:p>
            <a:pPr>
              <a:lnSpc>
                <a:spcPct val="90000"/>
              </a:lnSpc>
            </a:pPr>
            <a:r>
              <a:rPr lang="en-US" sz="2400"/>
              <a:t>The height </a:t>
            </a:r>
            <a:r>
              <a:rPr lang="en-US" sz="2400" b="1" i="1">
                <a:latin typeface="Times New Roman" pitchFamily="18" charset="0"/>
              </a:rPr>
              <a:t>h</a:t>
            </a:r>
            <a:r>
              <a:rPr lang="en-US" sz="2400"/>
              <a:t> is </a:t>
            </a:r>
            <a:r>
              <a:rPr lang="en-US" sz="2400" b="1" i="1">
                <a:latin typeface="Times New Roman" pitchFamily="18" charset="0"/>
              </a:rPr>
              <a:t>O</a:t>
            </a:r>
            <a:r>
              <a:rPr lang="en-US" sz="2400">
                <a:latin typeface="Times New Roman" pitchFamily="18" charset="0"/>
              </a:rPr>
              <a:t>(</a:t>
            </a:r>
            <a:r>
              <a:rPr lang="en-US" sz="2400" b="1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) </a:t>
            </a:r>
            <a:r>
              <a:rPr lang="en-US" sz="2400"/>
              <a:t>in the worst case and </a:t>
            </a:r>
            <a:r>
              <a:rPr lang="en-US" sz="2400" b="1" i="1">
                <a:latin typeface="Times New Roman" pitchFamily="18" charset="0"/>
              </a:rPr>
              <a:t>O</a:t>
            </a:r>
            <a:r>
              <a:rPr lang="en-US" sz="2400">
                <a:latin typeface="Times New Roman" pitchFamily="18" charset="0"/>
              </a:rPr>
              <a:t>(log </a:t>
            </a:r>
            <a:r>
              <a:rPr lang="en-US" sz="2400" b="1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)</a:t>
            </a:r>
            <a:r>
              <a:rPr lang="en-US" sz="2400"/>
              <a:t> in the best case</a:t>
            </a:r>
          </a:p>
        </p:txBody>
      </p:sp>
      <p:grpSp>
        <p:nvGrpSpPr>
          <p:cNvPr id="141411" name="Group 99"/>
          <p:cNvGrpSpPr>
            <a:grpSpLocks/>
          </p:cNvGrpSpPr>
          <p:nvPr/>
        </p:nvGrpSpPr>
        <p:grpSpPr bwMode="auto">
          <a:xfrm>
            <a:off x="5181600" y="1676400"/>
            <a:ext cx="3067050" cy="2120900"/>
            <a:chOff x="2938" y="960"/>
            <a:chExt cx="2258" cy="1562"/>
          </a:xfrm>
        </p:grpSpPr>
        <p:sp>
          <p:nvSpPr>
            <p:cNvPr id="141317" name="Oval 5"/>
            <p:cNvSpPr>
              <a:spLocks noChangeArrowheads="1"/>
            </p:cNvSpPr>
            <p:nvPr/>
          </p:nvSpPr>
          <p:spPr bwMode="auto">
            <a:xfrm flipH="1">
              <a:off x="3120" y="960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/>
            <a:lstStyle/>
            <a:p>
              <a:endParaRPr lang="en-CA" sz="1800">
                <a:latin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141321" name="AutoShape 9"/>
            <p:cNvCxnSpPr>
              <a:cxnSpLocks noChangeShapeType="1"/>
              <a:stCxn id="141316" idx="3"/>
              <a:endCxn id="141318" idx="7"/>
            </p:cNvCxnSpPr>
            <p:nvPr/>
          </p:nvCxnSpPr>
          <p:spPr bwMode="auto">
            <a:xfrm>
              <a:off x="3714" y="1420"/>
              <a:ext cx="281" cy="13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41322" name="AutoShape 10"/>
            <p:cNvCxnSpPr>
              <a:cxnSpLocks noChangeShapeType="1"/>
              <a:stCxn id="141317" idx="3"/>
              <a:endCxn id="141316" idx="7"/>
            </p:cNvCxnSpPr>
            <p:nvPr/>
          </p:nvCxnSpPr>
          <p:spPr bwMode="auto">
            <a:xfrm>
              <a:off x="3292" y="1138"/>
              <a:ext cx="279" cy="1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41323" name="AutoShape 11"/>
            <p:cNvCxnSpPr>
              <a:cxnSpLocks noChangeShapeType="1"/>
              <a:stCxn id="141346" idx="0"/>
              <a:endCxn id="141317" idx="5"/>
            </p:cNvCxnSpPr>
            <p:nvPr/>
          </p:nvCxnSpPr>
          <p:spPr bwMode="auto">
            <a:xfrm flipV="1">
              <a:off x="3011" y="1138"/>
              <a:ext cx="139" cy="12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41324" name="AutoShape 12"/>
            <p:cNvCxnSpPr>
              <a:cxnSpLocks noChangeShapeType="1"/>
              <a:stCxn id="141333" idx="7"/>
              <a:endCxn id="141319" idx="3"/>
            </p:cNvCxnSpPr>
            <p:nvPr/>
          </p:nvCxnSpPr>
          <p:spPr bwMode="auto">
            <a:xfrm flipH="1" flipV="1">
              <a:off x="4559" y="1988"/>
              <a:ext cx="281" cy="1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41325" name="AutoShape 13"/>
            <p:cNvCxnSpPr>
              <a:cxnSpLocks noChangeShapeType="1"/>
              <a:stCxn id="141320" idx="0"/>
              <a:endCxn id="141319" idx="5"/>
            </p:cNvCxnSpPr>
            <p:nvPr/>
          </p:nvCxnSpPr>
          <p:spPr bwMode="auto">
            <a:xfrm flipV="1">
              <a:off x="4277" y="1988"/>
              <a:ext cx="139" cy="14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41326" name="AutoShape 14"/>
            <p:cNvCxnSpPr>
              <a:cxnSpLocks noChangeShapeType="1"/>
              <a:stCxn id="141349" idx="0"/>
              <a:endCxn id="141318" idx="5"/>
            </p:cNvCxnSpPr>
            <p:nvPr/>
          </p:nvCxnSpPr>
          <p:spPr bwMode="auto">
            <a:xfrm flipV="1">
              <a:off x="3855" y="1705"/>
              <a:ext cx="140" cy="13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41327" name="AutoShape 15"/>
            <p:cNvCxnSpPr>
              <a:cxnSpLocks noChangeShapeType="1"/>
              <a:stCxn id="141319" idx="7"/>
              <a:endCxn id="141318" idx="3"/>
            </p:cNvCxnSpPr>
            <p:nvPr/>
          </p:nvCxnSpPr>
          <p:spPr bwMode="auto">
            <a:xfrm flipH="1" flipV="1">
              <a:off x="4137" y="1705"/>
              <a:ext cx="279" cy="1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141352" name="Group 40"/>
            <p:cNvGrpSpPr>
              <a:grpSpLocks/>
            </p:cNvGrpSpPr>
            <p:nvPr/>
          </p:nvGrpSpPr>
          <p:grpSpPr bwMode="auto">
            <a:xfrm>
              <a:off x="4204" y="2093"/>
              <a:ext cx="809" cy="202"/>
              <a:chOff x="4214" y="2496"/>
              <a:chExt cx="809" cy="202"/>
            </a:xfrm>
          </p:grpSpPr>
          <p:sp>
            <p:nvSpPr>
              <p:cNvPr id="141320" name="Rectangle 8"/>
              <p:cNvSpPr>
                <a:spLocks noChangeAspect="1" noChangeArrowheads="1"/>
              </p:cNvSpPr>
              <p:nvPr/>
            </p:nvSpPr>
            <p:spPr bwMode="auto">
              <a:xfrm flipH="1">
                <a:off x="4214" y="2544"/>
                <a:ext cx="145" cy="145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 sz="1800"/>
              </a:p>
            </p:txBody>
          </p:sp>
          <p:sp>
            <p:nvSpPr>
              <p:cNvPr id="141333" name="Oval 21"/>
              <p:cNvSpPr>
                <a:spLocks noChangeArrowheads="1"/>
              </p:cNvSpPr>
              <p:nvPr/>
            </p:nvSpPr>
            <p:spPr bwMode="auto">
              <a:xfrm flipH="1">
                <a:off x="4821" y="2496"/>
                <a:ext cx="202" cy="202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anchor="ctr" anchorCtr="1"/>
              <a:lstStyle/>
              <a:p>
                <a:endParaRPr lang="en-CA" sz="1800">
                  <a:latin typeface="Times New Roman" pitchFamily="18" charset="0"/>
                  <a:sym typeface="Symbol" pitchFamily="18" charset="2"/>
                </a:endParaRPr>
              </a:p>
            </p:txBody>
          </p:sp>
        </p:grpSp>
        <p:grpSp>
          <p:nvGrpSpPr>
            <p:cNvPr id="141350" name="Group 38"/>
            <p:cNvGrpSpPr>
              <a:grpSpLocks/>
            </p:cNvGrpSpPr>
            <p:nvPr/>
          </p:nvGrpSpPr>
          <p:grpSpPr bwMode="auto">
            <a:xfrm>
              <a:off x="4627" y="2377"/>
              <a:ext cx="569" cy="145"/>
              <a:chOff x="4637" y="2859"/>
              <a:chExt cx="569" cy="145"/>
            </a:xfrm>
          </p:grpSpPr>
          <p:sp>
            <p:nvSpPr>
              <p:cNvPr id="141334" name="Rectangle 22"/>
              <p:cNvSpPr>
                <a:spLocks noChangeAspect="1" noChangeArrowheads="1"/>
              </p:cNvSpPr>
              <p:nvPr/>
            </p:nvSpPr>
            <p:spPr bwMode="auto">
              <a:xfrm flipH="1">
                <a:off x="5061" y="2859"/>
                <a:ext cx="145" cy="145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 sz="1800"/>
              </a:p>
            </p:txBody>
          </p:sp>
          <p:sp>
            <p:nvSpPr>
              <p:cNvPr id="141335" name="Rectangle 23"/>
              <p:cNvSpPr>
                <a:spLocks noChangeAspect="1" noChangeArrowheads="1"/>
              </p:cNvSpPr>
              <p:nvPr/>
            </p:nvSpPr>
            <p:spPr bwMode="auto">
              <a:xfrm flipH="1">
                <a:off x="4637" y="2859"/>
                <a:ext cx="146" cy="145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 sz="1800"/>
              </a:p>
            </p:txBody>
          </p:sp>
        </p:grpSp>
        <p:cxnSp>
          <p:nvCxnSpPr>
            <p:cNvPr id="141336" name="AutoShape 24"/>
            <p:cNvCxnSpPr>
              <a:cxnSpLocks noChangeShapeType="1"/>
              <a:stCxn id="141335" idx="0"/>
              <a:endCxn id="141333" idx="5"/>
            </p:cNvCxnSpPr>
            <p:nvPr/>
          </p:nvCxnSpPr>
          <p:spPr bwMode="auto">
            <a:xfrm flipV="1">
              <a:off x="4700" y="2271"/>
              <a:ext cx="140" cy="1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41337" name="AutoShape 25"/>
            <p:cNvCxnSpPr>
              <a:cxnSpLocks noChangeShapeType="1"/>
              <a:stCxn id="141334" idx="0"/>
              <a:endCxn id="141333" idx="3"/>
            </p:cNvCxnSpPr>
            <p:nvPr/>
          </p:nvCxnSpPr>
          <p:spPr bwMode="auto">
            <a:xfrm flipH="1" flipV="1">
              <a:off x="4983" y="2271"/>
              <a:ext cx="141" cy="1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141354" name="Group 42"/>
            <p:cNvGrpSpPr>
              <a:grpSpLocks/>
            </p:cNvGrpSpPr>
            <p:nvPr/>
          </p:nvGrpSpPr>
          <p:grpSpPr bwMode="auto">
            <a:xfrm>
              <a:off x="3359" y="1525"/>
              <a:ext cx="807" cy="204"/>
              <a:chOff x="3369" y="1920"/>
              <a:chExt cx="807" cy="204"/>
            </a:xfrm>
          </p:grpSpPr>
          <p:sp>
            <p:nvSpPr>
              <p:cNvPr id="141318" name="Oval 6"/>
              <p:cNvSpPr>
                <a:spLocks noChangeArrowheads="1"/>
              </p:cNvSpPr>
              <p:nvPr/>
            </p:nvSpPr>
            <p:spPr bwMode="auto">
              <a:xfrm flipH="1">
                <a:off x="3975" y="1922"/>
                <a:ext cx="201" cy="202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anchor="ctr" anchorCtr="1"/>
              <a:lstStyle/>
              <a:p>
                <a:endParaRPr lang="en-CA" sz="1800">
                  <a:latin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141342" name="Rectangle 30"/>
              <p:cNvSpPr>
                <a:spLocks noChangeAspect="1" noChangeArrowheads="1"/>
              </p:cNvSpPr>
              <p:nvPr/>
            </p:nvSpPr>
            <p:spPr bwMode="auto">
              <a:xfrm flipH="1">
                <a:off x="3369" y="1920"/>
                <a:ext cx="145" cy="145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 sz="1800"/>
              </a:p>
            </p:txBody>
          </p:sp>
        </p:grpSp>
        <p:grpSp>
          <p:nvGrpSpPr>
            <p:cNvPr id="141355" name="Group 43"/>
            <p:cNvGrpSpPr>
              <a:grpSpLocks/>
            </p:cNvGrpSpPr>
            <p:nvPr/>
          </p:nvGrpSpPr>
          <p:grpSpPr bwMode="auto">
            <a:xfrm>
              <a:off x="2938" y="1243"/>
              <a:ext cx="806" cy="201"/>
              <a:chOff x="2948" y="1683"/>
              <a:chExt cx="806" cy="201"/>
            </a:xfrm>
          </p:grpSpPr>
          <p:sp>
            <p:nvSpPr>
              <p:cNvPr id="141316" name="Oval 4"/>
              <p:cNvSpPr>
                <a:spLocks noChangeArrowheads="1"/>
              </p:cNvSpPr>
              <p:nvPr/>
            </p:nvSpPr>
            <p:spPr bwMode="auto">
              <a:xfrm flipH="1">
                <a:off x="3552" y="1683"/>
                <a:ext cx="202" cy="20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anchor="ctr" anchorCtr="1"/>
              <a:lstStyle/>
              <a:p>
                <a:endParaRPr lang="en-CA" sz="1800">
                  <a:latin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141346" name="Rectangle 34"/>
              <p:cNvSpPr>
                <a:spLocks noChangeAspect="1" noChangeArrowheads="1"/>
              </p:cNvSpPr>
              <p:nvPr/>
            </p:nvSpPr>
            <p:spPr bwMode="auto">
              <a:xfrm flipH="1">
                <a:off x="2948" y="1711"/>
                <a:ext cx="145" cy="145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 sz="1800"/>
              </a:p>
            </p:txBody>
          </p:sp>
        </p:grpSp>
        <p:cxnSp>
          <p:nvCxnSpPr>
            <p:cNvPr id="141347" name="AutoShape 35"/>
            <p:cNvCxnSpPr>
              <a:cxnSpLocks noChangeShapeType="1"/>
              <a:stCxn id="141342" idx="0"/>
              <a:endCxn id="141316" idx="5"/>
            </p:cNvCxnSpPr>
            <p:nvPr/>
          </p:nvCxnSpPr>
          <p:spPr bwMode="auto">
            <a:xfrm flipV="1">
              <a:off x="3432" y="1420"/>
              <a:ext cx="139" cy="9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141353" name="Group 41"/>
            <p:cNvGrpSpPr>
              <a:grpSpLocks/>
            </p:cNvGrpSpPr>
            <p:nvPr/>
          </p:nvGrpSpPr>
          <p:grpSpPr bwMode="auto">
            <a:xfrm>
              <a:off x="3782" y="1810"/>
              <a:ext cx="807" cy="202"/>
              <a:chOff x="3792" y="2220"/>
              <a:chExt cx="807" cy="202"/>
            </a:xfrm>
          </p:grpSpPr>
          <p:sp>
            <p:nvSpPr>
              <p:cNvPr id="141319" name="Oval 7"/>
              <p:cNvSpPr>
                <a:spLocks noChangeArrowheads="1"/>
              </p:cNvSpPr>
              <p:nvPr/>
            </p:nvSpPr>
            <p:spPr bwMode="auto">
              <a:xfrm flipH="1">
                <a:off x="4397" y="2220"/>
                <a:ext cx="202" cy="202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anchor="ctr" anchorCtr="1"/>
              <a:lstStyle/>
              <a:p>
                <a:endParaRPr lang="en-CA" sz="1800">
                  <a:latin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141349" name="Rectangle 37"/>
              <p:cNvSpPr>
                <a:spLocks noChangeAspect="1" noChangeArrowheads="1"/>
              </p:cNvSpPr>
              <p:nvPr/>
            </p:nvSpPr>
            <p:spPr bwMode="auto">
              <a:xfrm flipH="1">
                <a:off x="3792" y="2256"/>
                <a:ext cx="145" cy="145"/>
              </a:xfrm>
              <a:prstGeom prst="rect">
                <a:avLst/>
              </a:prstGeom>
              <a:solidFill>
                <a:schemeClr val="fol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 sz="1800"/>
              </a:p>
            </p:txBody>
          </p:sp>
        </p:grpSp>
      </p:grpSp>
      <p:sp>
        <p:nvSpPr>
          <p:cNvPr id="141382" name="Oval 70"/>
          <p:cNvSpPr>
            <a:spLocks noChangeArrowheads="1"/>
          </p:cNvSpPr>
          <p:nvPr/>
        </p:nvSpPr>
        <p:spPr bwMode="auto">
          <a:xfrm>
            <a:off x="6629400" y="4191000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endParaRPr lang="en-CA" sz="160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141383" name="AutoShape 71"/>
          <p:cNvCxnSpPr>
            <a:cxnSpLocks noChangeShapeType="1"/>
            <a:stCxn id="141382" idx="3"/>
            <a:endCxn id="141385" idx="7"/>
          </p:cNvCxnSpPr>
          <p:nvPr/>
        </p:nvCxnSpPr>
        <p:spPr bwMode="auto">
          <a:xfrm flipH="1">
            <a:off x="5813425" y="4443413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384" name="AutoShape 72"/>
          <p:cNvCxnSpPr>
            <a:cxnSpLocks noChangeShapeType="1"/>
            <a:stCxn id="141398" idx="1"/>
            <a:endCxn id="141382" idx="5"/>
          </p:cNvCxnSpPr>
          <p:nvPr/>
        </p:nvCxnSpPr>
        <p:spPr bwMode="auto">
          <a:xfrm flipH="1" flipV="1">
            <a:off x="6873875" y="4443413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1385" name="Oval 73"/>
          <p:cNvSpPr>
            <a:spLocks noChangeArrowheads="1"/>
          </p:cNvSpPr>
          <p:nvPr/>
        </p:nvSpPr>
        <p:spPr bwMode="auto">
          <a:xfrm>
            <a:off x="5570538" y="46466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endParaRPr lang="en-CA" sz="16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41386" name="Oval 74"/>
          <p:cNvSpPr>
            <a:spLocks noChangeArrowheads="1"/>
          </p:cNvSpPr>
          <p:nvPr/>
        </p:nvSpPr>
        <p:spPr bwMode="auto">
          <a:xfrm>
            <a:off x="6092825" y="51022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endParaRPr lang="en-CA" sz="16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41387" name="Rectangle 75"/>
          <p:cNvSpPr>
            <a:spLocks noChangeAspect="1" noChangeArrowheads="1"/>
          </p:cNvSpPr>
          <p:nvPr/>
        </p:nvSpPr>
        <p:spPr bwMode="auto">
          <a:xfrm>
            <a:off x="5873750" y="5614988"/>
            <a:ext cx="204788" cy="2047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600"/>
          </a:p>
        </p:txBody>
      </p:sp>
      <p:sp>
        <p:nvSpPr>
          <p:cNvPr id="141388" name="Rectangle 76"/>
          <p:cNvSpPr>
            <a:spLocks noChangeAspect="1" noChangeArrowheads="1"/>
          </p:cNvSpPr>
          <p:nvPr/>
        </p:nvSpPr>
        <p:spPr bwMode="auto">
          <a:xfrm>
            <a:off x="6394450" y="5614988"/>
            <a:ext cx="206375" cy="2047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600"/>
          </a:p>
        </p:txBody>
      </p:sp>
      <p:cxnSp>
        <p:nvCxnSpPr>
          <p:cNvPr id="141389" name="AutoShape 77"/>
          <p:cNvCxnSpPr>
            <a:cxnSpLocks noChangeShapeType="1"/>
            <a:stCxn id="141388" idx="0"/>
            <a:endCxn id="141386" idx="5"/>
          </p:cNvCxnSpPr>
          <p:nvPr/>
        </p:nvCxnSpPr>
        <p:spPr bwMode="auto">
          <a:xfrm flipH="1" flipV="1">
            <a:off x="6337300" y="5356225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390" name="AutoShape 78"/>
          <p:cNvCxnSpPr>
            <a:cxnSpLocks noChangeShapeType="1"/>
            <a:stCxn id="141387" idx="0"/>
            <a:endCxn id="141386" idx="3"/>
          </p:cNvCxnSpPr>
          <p:nvPr/>
        </p:nvCxnSpPr>
        <p:spPr bwMode="auto">
          <a:xfrm flipV="1">
            <a:off x="5976938" y="5356225"/>
            <a:ext cx="157162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391" name="AutoShape 79"/>
          <p:cNvCxnSpPr>
            <a:cxnSpLocks noChangeShapeType="1"/>
            <a:stCxn id="141393" idx="7"/>
            <a:endCxn id="141385" idx="3"/>
          </p:cNvCxnSpPr>
          <p:nvPr/>
        </p:nvCxnSpPr>
        <p:spPr bwMode="auto">
          <a:xfrm flipV="1">
            <a:off x="5291138" y="4900613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392" name="AutoShape 80"/>
          <p:cNvCxnSpPr>
            <a:cxnSpLocks noChangeShapeType="1"/>
            <a:stCxn id="141386" idx="1"/>
            <a:endCxn id="141385" idx="5"/>
          </p:cNvCxnSpPr>
          <p:nvPr/>
        </p:nvCxnSpPr>
        <p:spPr bwMode="auto">
          <a:xfrm flipH="1" flipV="1">
            <a:off x="5813425" y="4900613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1393" name="Oval 81"/>
          <p:cNvSpPr>
            <a:spLocks noChangeArrowheads="1"/>
          </p:cNvSpPr>
          <p:nvPr/>
        </p:nvSpPr>
        <p:spPr bwMode="auto">
          <a:xfrm>
            <a:off x="5048250" y="51022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endParaRPr lang="en-CA" sz="16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41394" name="Rectangle 82"/>
          <p:cNvSpPr>
            <a:spLocks noChangeAspect="1" noChangeArrowheads="1"/>
          </p:cNvSpPr>
          <p:nvPr/>
        </p:nvSpPr>
        <p:spPr bwMode="auto">
          <a:xfrm>
            <a:off x="4826000" y="5614988"/>
            <a:ext cx="204788" cy="2047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600"/>
          </a:p>
        </p:txBody>
      </p:sp>
      <p:sp>
        <p:nvSpPr>
          <p:cNvPr id="141395" name="Rectangle 83"/>
          <p:cNvSpPr>
            <a:spLocks noChangeAspect="1" noChangeArrowheads="1"/>
          </p:cNvSpPr>
          <p:nvPr/>
        </p:nvSpPr>
        <p:spPr bwMode="auto">
          <a:xfrm>
            <a:off x="5348288" y="5614988"/>
            <a:ext cx="204787" cy="2047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600"/>
          </a:p>
        </p:txBody>
      </p:sp>
      <p:cxnSp>
        <p:nvCxnSpPr>
          <p:cNvPr id="141396" name="AutoShape 84"/>
          <p:cNvCxnSpPr>
            <a:cxnSpLocks noChangeShapeType="1"/>
            <a:stCxn id="141395" idx="0"/>
            <a:endCxn id="141393" idx="5"/>
          </p:cNvCxnSpPr>
          <p:nvPr/>
        </p:nvCxnSpPr>
        <p:spPr bwMode="auto">
          <a:xfrm flipH="1" flipV="1">
            <a:off x="5291138" y="5356225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397" name="AutoShape 85"/>
          <p:cNvCxnSpPr>
            <a:cxnSpLocks noChangeShapeType="1"/>
            <a:stCxn id="141394" idx="0"/>
            <a:endCxn id="141393" idx="3"/>
          </p:cNvCxnSpPr>
          <p:nvPr/>
        </p:nvCxnSpPr>
        <p:spPr bwMode="auto">
          <a:xfrm flipV="1">
            <a:off x="4929188" y="5356225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1398" name="Oval 86"/>
          <p:cNvSpPr>
            <a:spLocks noChangeArrowheads="1"/>
          </p:cNvSpPr>
          <p:nvPr/>
        </p:nvSpPr>
        <p:spPr bwMode="auto">
          <a:xfrm>
            <a:off x="7689850" y="464820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endParaRPr lang="en-CA" sz="16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41399" name="Oval 87"/>
          <p:cNvSpPr>
            <a:spLocks noChangeArrowheads="1"/>
          </p:cNvSpPr>
          <p:nvPr/>
        </p:nvSpPr>
        <p:spPr bwMode="auto">
          <a:xfrm>
            <a:off x="8212138" y="510381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endParaRPr lang="en-CA" sz="16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41400" name="Rectangle 88"/>
          <p:cNvSpPr>
            <a:spLocks noChangeAspect="1" noChangeArrowheads="1"/>
          </p:cNvSpPr>
          <p:nvPr/>
        </p:nvSpPr>
        <p:spPr bwMode="auto">
          <a:xfrm>
            <a:off x="7993063" y="5616575"/>
            <a:ext cx="204787" cy="2047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600"/>
          </a:p>
        </p:txBody>
      </p:sp>
      <p:sp>
        <p:nvSpPr>
          <p:cNvPr id="141401" name="Rectangle 89"/>
          <p:cNvSpPr>
            <a:spLocks noChangeAspect="1" noChangeArrowheads="1"/>
          </p:cNvSpPr>
          <p:nvPr/>
        </p:nvSpPr>
        <p:spPr bwMode="auto">
          <a:xfrm>
            <a:off x="8513763" y="5616575"/>
            <a:ext cx="206375" cy="2047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600"/>
          </a:p>
        </p:txBody>
      </p:sp>
      <p:cxnSp>
        <p:nvCxnSpPr>
          <p:cNvPr id="141402" name="AutoShape 90"/>
          <p:cNvCxnSpPr>
            <a:cxnSpLocks noChangeShapeType="1"/>
            <a:stCxn id="141401" idx="0"/>
            <a:endCxn id="141399" idx="5"/>
          </p:cNvCxnSpPr>
          <p:nvPr/>
        </p:nvCxnSpPr>
        <p:spPr bwMode="auto">
          <a:xfrm flipH="1" flipV="1">
            <a:off x="8456613" y="5357813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403" name="AutoShape 91"/>
          <p:cNvCxnSpPr>
            <a:cxnSpLocks noChangeShapeType="1"/>
            <a:stCxn id="141400" idx="0"/>
            <a:endCxn id="141399" idx="3"/>
          </p:cNvCxnSpPr>
          <p:nvPr/>
        </p:nvCxnSpPr>
        <p:spPr bwMode="auto">
          <a:xfrm flipV="1">
            <a:off x="8096250" y="5357813"/>
            <a:ext cx="157163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404" name="AutoShape 92"/>
          <p:cNvCxnSpPr>
            <a:cxnSpLocks noChangeShapeType="1"/>
            <a:stCxn id="141406" idx="7"/>
            <a:endCxn id="141398" idx="3"/>
          </p:cNvCxnSpPr>
          <p:nvPr/>
        </p:nvCxnSpPr>
        <p:spPr bwMode="auto">
          <a:xfrm flipV="1">
            <a:off x="7410450" y="490220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405" name="AutoShape 93"/>
          <p:cNvCxnSpPr>
            <a:cxnSpLocks noChangeShapeType="1"/>
            <a:stCxn id="141399" idx="1"/>
            <a:endCxn id="141398" idx="5"/>
          </p:cNvCxnSpPr>
          <p:nvPr/>
        </p:nvCxnSpPr>
        <p:spPr bwMode="auto">
          <a:xfrm flipH="1" flipV="1">
            <a:off x="7932738" y="490220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1406" name="Oval 94"/>
          <p:cNvSpPr>
            <a:spLocks noChangeArrowheads="1"/>
          </p:cNvSpPr>
          <p:nvPr/>
        </p:nvSpPr>
        <p:spPr bwMode="auto">
          <a:xfrm>
            <a:off x="7167563" y="51038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endParaRPr lang="en-CA" sz="16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41407" name="Rectangle 95"/>
          <p:cNvSpPr>
            <a:spLocks noChangeAspect="1" noChangeArrowheads="1"/>
          </p:cNvSpPr>
          <p:nvPr/>
        </p:nvSpPr>
        <p:spPr bwMode="auto">
          <a:xfrm>
            <a:off x="6945313" y="5616575"/>
            <a:ext cx="204787" cy="2047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600"/>
          </a:p>
        </p:txBody>
      </p:sp>
      <p:sp>
        <p:nvSpPr>
          <p:cNvPr id="141408" name="Rectangle 96"/>
          <p:cNvSpPr>
            <a:spLocks noChangeAspect="1" noChangeArrowheads="1"/>
          </p:cNvSpPr>
          <p:nvPr/>
        </p:nvSpPr>
        <p:spPr bwMode="auto">
          <a:xfrm>
            <a:off x="7467600" y="5616575"/>
            <a:ext cx="204788" cy="2047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 sz="1600"/>
          </a:p>
        </p:txBody>
      </p:sp>
      <p:cxnSp>
        <p:nvCxnSpPr>
          <p:cNvPr id="141409" name="AutoShape 97"/>
          <p:cNvCxnSpPr>
            <a:cxnSpLocks noChangeShapeType="1"/>
            <a:stCxn id="141408" idx="0"/>
            <a:endCxn id="141406" idx="5"/>
          </p:cNvCxnSpPr>
          <p:nvPr/>
        </p:nvCxnSpPr>
        <p:spPr bwMode="auto">
          <a:xfrm flipH="1" flipV="1">
            <a:off x="7410450" y="5357813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1410" name="AutoShape 98"/>
          <p:cNvCxnSpPr>
            <a:cxnSpLocks noChangeShapeType="1"/>
            <a:stCxn id="141407" idx="0"/>
            <a:endCxn id="141406" idx="3"/>
          </p:cNvCxnSpPr>
          <p:nvPr/>
        </p:nvCxnSpPr>
        <p:spPr bwMode="auto">
          <a:xfrm flipV="1">
            <a:off x="7048500" y="5357813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24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3FF7D59-B062-4137-9D1C-59D94315C9E2}" type="slidenum">
              <a:rPr lang="en-US"/>
              <a:pPr/>
              <a:t>9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752600"/>
            <a:ext cx="3505200" cy="1143000"/>
          </a:xfrm>
        </p:spPr>
        <p:txBody>
          <a:bodyPr/>
          <a:lstStyle/>
          <a:p>
            <a:r>
              <a:rPr lang="en-US"/>
              <a:t>AVL Trees</a:t>
            </a:r>
          </a:p>
        </p:txBody>
      </p:sp>
      <p:grpSp>
        <p:nvGrpSpPr>
          <p:cNvPr id="161795" name="Group 3"/>
          <p:cNvGrpSpPr>
            <a:grpSpLocks/>
          </p:cNvGrpSpPr>
          <p:nvPr/>
        </p:nvGrpSpPr>
        <p:grpSpPr bwMode="auto">
          <a:xfrm>
            <a:off x="4876800" y="3308350"/>
            <a:ext cx="2667000" cy="1873250"/>
            <a:chOff x="3072" y="2084"/>
            <a:chExt cx="1680" cy="1180"/>
          </a:xfrm>
        </p:grpSpPr>
        <p:sp>
          <p:nvSpPr>
            <p:cNvPr id="161796" name="Oval 4"/>
            <p:cNvSpPr>
              <a:spLocks noChangeArrowheads="1"/>
            </p:cNvSpPr>
            <p:nvPr/>
          </p:nvSpPr>
          <p:spPr bwMode="auto">
            <a:xfrm>
              <a:off x="3880" y="2084"/>
              <a:ext cx="201" cy="20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/>
            <a:lstStyle/>
            <a:p>
              <a:r>
                <a:rPr lang="en-US" sz="1800">
                  <a:latin typeface="Times New Roman" pitchFamily="18" charset="0"/>
                  <a:sym typeface="Symbol" pitchFamily="18" charset="2"/>
                </a:rPr>
                <a:t>6</a:t>
              </a:r>
            </a:p>
          </p:txBody>
        </p:sp>
        <p:cxnSp>
          <p:nvCxnSpPr>
            <p:cNvPr id="161797" name="AutoShape 5"/>
            <p:cNvCxnSpPr>
              <a:cxnSpLocks noChangeShapeType="1"/>
              <a:stCxn id="161802" idx="0"/>
              <a:endCxn id="161796" idx="5"/>
            </p:cNvCxnSpPr>
            <p:nvPr/>
          </p:nvCxnSpPr>
          <p:spPr bwMode="auto">
            <a:xfrm flipH="1" flipV="1">
              <a:off x="4052" y="2268"/>
              <a:ext cx="443" cy="110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</p:cxnSp>
        <p:cxnSp>
          <p:nvCxnSpPr>
            <p:cNvPr id="161798" name="AutoShape 6"/>
            <p:cNvCxnSpPr>
              <a:cxnSpLocks noChangeShapeType="1"/>
              <a:stCxn id="161799" idx="7"/>
              <a:endCxn id="161796" idx="3"/>
            </p:cNvCxnSpPr>
            <p:nvPr/>
          </p:nvCxnSpPr>
          <p:spPr bwMode="auto">
            <a:xfrm flipV="1">
              <a:off x="3474" y="2268"/>
              <a:ext cx="435" cy="152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</p:cxnSp>
        <p:sp>
          <p:nvSpPr>
            <p:cNvPr id="161799" name="Oval 7"/>
            <p:cNvSpPr>
              <a:spLocks noChangeArrowheads="1"/>
            </p:cNvSpPr>
            <p:nvPr/>
          </p:nvSpPr>
          <p:spPr bwMode="auto">
            <a:xfrm>
              <a:off x="3302" y="2396"/>
              <a:ext cx="202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/>
            <a:lstStyle/>
            <a:p>
              <a:r>
                <a:rPr lang="en-US" sz="1800">
                  <a:solidFill>
                    <a:schemeClr val="tx2"/>
                  </a:solidFill>
                  <a:latin typeface="Times New Roman" pitchFamily="18" charset="0"/>
                  <a:sym typeface="Symbol" pitchFamily="18" charset="2"/>
                </a:rPr>
                <a:t>3</a:t>
              </a:r>
            </a:p>
          </p:txBody>
        </p:sp>
        <p:sp>
          <p:nvSpPr>
            <p:cNvPr id="161800" name="Rectangle 8"/>
            <p:cNvSpPr>
              <a:spLocks noChangeAspect="1" noChangeArrowheads="1"/>
            </p:cNvSpPr>
            <p:nvPr/>
          </p:nvSpPr>
          <p:spPr bwMode="auto">
            <a:xfrm>
              <a:off x="3072" y="2759"/>
              <a:ext cx="145" cy="145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 sz="1800"/>
            </a:p>
          </p:txBody>
        </p:sp>
        <p:cxnSp>
          <p:nvCxnSpPr>
            <p:cNvPr id="161801" name="AutoShape 9"/>
            <p:cNvCxnSpPr>
              <a:cxnSpLocks noChangeShapeType="1"/>
              <a:stCxn id="161800" idx="0"/>
              <a:endCxn id="161799" idx="3"/>
            </p:cNvCxnSpPr>
            <p:nvPr/>
          </p:nvCxnSpPr>
          <p:spPr bwMode="auto">
            <a:xfrm flipV="1">
              <a:off x="3145" y="2574"/>
              <a:ext cx="187" cy="17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1802" name="Oval 10"/>
            <p:cNvSpPr>
              <a:spLocks noChangeArrowheads="1"/>
            </p:cNvSpPr>
            <p:nvPr/>
          </p:nvSpPr>
          <p:spPr bwMode="auto">
            <a:xfrm>
              <a:off x="4394" y="2384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/>
            <a:lstStyle/>
            <a:p>
              <a:r>
                <a:rPr lang="en-US" sz="1800">
                  <a:solidFill>
                    <a:schemeClr val="tx2"/>
                  </a:solidFill>
                  <a:latin typeface="Times New Roman" pitchFamily="18" charset="0"/>
                  <a:sym typeface="Symbol" pitchFamily="18" charset="2"/>
                </a:rPr>
                <a:t>8</a:t>
              </a:r>
            </a:p>
          </p:txBody>
        </p:sp>
        <p:sp>
          <p:nvSpPr>
            <p:cNvPr id="161803" name="Rectangle 11"/>
            <p:cNvSpPr>
              <a:spLocks noChangeAspect="1" noChangeArrowheads="1"/>
            </p:cNvSpPr>
            <p:nvPr/>
          </p:nvSpPr>
          <p:spPr bwMode="auto">
            <a:xfrm>
              <a:off x="4237" y="2747"/>
              <a:ext cx="145" cy="145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 sz="1800"/>
            </a:p>
          </p:txBody>
        </p:sp>
        <p:sp>
          <p:nvSpPr>
            <p:cNvPr id="161804" name="Rectangle 12"/>
            <p:cNvSpPr>
              <a:spLocks noChangeAspect="1" noChangeArrowheads="1"/>
            </p:cNvSpPr>
            <p:nvPr/>
          </p:nvSpPr>
          <p:spPr bwMode="auto">
            <a:xfrm>
              <a:off x="4607" y="2747"/>
              <a:ext cx="145" cy="145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 sz="1800"/>
            </a:p>
          </p:txBody>
        </p:sp>
        <p:cxnSp>
          <p:nvCxnSpPr>
            <p:cNvPr id="161805" name="AutoShape 13"/>
            <p:cNvCxnSpPr>
              <a:cxnSpLocks noChangeShapeType="1"/>
              <a:stCxn id="161804" idx="0"/>
              <a:endCxn id="161802" idx="5"/>
            </p:cNvCxnSpPr>
            <p:nvPr/>
          </p:nvCxnSpPr>
          <p:spPr bwMode="auto">
            <a:xfrm flipH="1" flipV="1">
              <a:off x="4566" y="2562"/>
              <a:ext cx="114" cy="17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06" name="AutoShape 14"/>
            <p:cNvCxnSpPr>
              <a:cxnSpLocks noChangeShapeType="1"/>
              <a:stCxn id="161803" idx="0"/>
              <a:endCxn id="161802" idx="3"/>
            </p:cNvCxnSpPr>
            <p:nvPr/>
          </p:nvCxnSpPr>
          <p:spPr bwMode="auto">
            <a:xfrm flipV="1">
              <a:off x="4310" y="2562"/>
              <a:ext cx="113" cy="17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1807" name="Oval 15"/>
            <p:cNvSpPr>
              <a:spLocks noChangeArrowheads="1"/>
            </p:cNvSpPr>
            <p:nvPr/>
          </p:nvSpPr>
          <p:spPr bwMode="auto">
            <a:xfrm>
              <a:off x="3566" y="2756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/>
            <a:lstStyle/>
            <a:p>
              <a:r>
                <a:rPr lang="en-US" sz="1800">
                  <a:solidFill>
                    <a:schemeClr val="tx2"/>
                  </a:solidFill>
                  <a:latin typeface="Times New Roman" pitchFamily="18" charset="0"/>
                  <a:sym typeface="Symbol" pitchFamily="18" charset="2"/>
                </a:rPr>
                <a:t>4</a:t>
              </a:r>
            </a:p>
          </p:txBody>
        </p:sp>
        <p:sp>
          <p:nvSpPr>
            <p:cNvPr id="161808" name="Rectangle 16"/>
            <p:cNvSpPr>
              <a:spLocks noChangeAspect="1" noChangeArrowheads="1"/>
            </p:cNvSpPr>
            <p:nvPr/>
          </p:nvSpPr>
          <p:spPr bwMode="auto">
            <a:xfrm>
              <a:off x="3409" y="3119"/>
              <a:ext cx="145" cy="145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 sz="1800"/>
            </a:p>
          </p:txBody>
        </p:sp>
        <p:sp>
          <p:nvSpPr>
            <p:cNvPr id="161809" name="Rectangle 17"/>
            <p:cNvSpPr>
              <a:spLocks noChangeAspect="1" noChangeArrowheads="1"/>
            </p:cNvSpPr>
            <p:nvPr/>
          </p:nvSpPr>
          <p:spPr bwMode="auto">
            <a:xfrm>
              <a:off x="3816" y="3119"/>
              <a:ext cx="145" cy="145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 sz="1800"/>
            </a:p>
          </p:txBody>
        </p:sp>
        <p:cxnSp>
          <p:nvCxnSpPr>
            <p:cNvPr id="161810" name="AutoShape 18"/>
            <p:cNvCxnSpPr>
              <a:cxnSpLocks noChangeShapeType="1"/>
              <a:stCxn id="161809" idx="0"/>
              <a:endCxn id="161807" idx="5"/>
            </p:cNvCxnSpPr>
            <p:nvPr/>
          </p:nvCxnSpPr>
          <p:spPr bwMode="auto">
            <a:xfrm flipH="1" flipV="1">
              <a:off x="3738" y="2934"/>
              <a:ext cx="151" cy="17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11" name="AutoShape 19"/>
            <p:cNvCxnSpPr>
              <a:cxnSpLocks noChangeShapeType="1"/>
              <a:stCxn id="161808" idx="0"/>
              <a:endCxn id="161807" idx="3"/>
            </p:cNvCxnSpPr>
            <p:nvPr/>
          </p:nvCxnSpPr>
          <p:spPr bwMode="auto">
            <a:xfrm flipV="1">
              <a:off x="3482" y="2934"/>
              <a:ext cx="113" cy="17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12" name="AutoShape 20"/>
            <p:cNvCxnSpPr>
              <a:cxnSpLocks noChangeShapeType="1"/>
              <a:stCxn id="161807" idx="0"/>
              <a:endCxn id="161799" idx="5"/>
            </p:cNvCxnSpPr>
            <p:nvPr/>
          </p:nvCxnSpPr>
          <p:spPr bwMode="auto">
            <a:xfrm flipH="1" flipV="1">
              <a:off x="3474" y="2574"/>
              <a:ext cx="193" cy="176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</p:cxnSp>
        <p:sp>
          <p:nvSpPr>
            <p:cNvPr id="161813" name="Text Box 21"/>
            <p:cNvSpPr txBox="1">
              <a:spLocks noChangeArrowheads="1"/>
            </p:cNvSpPr>
            <p:nvPr/>
          </p:nvSpPr>
          <p:spPr bwMode="auto">
            <a:xfrm>
              <a:off x="3168" y="2180"/>
              <a:ext cx="196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 i="1">
                  <a:solidFill>
                    <a:schemeClr val="tx2"/>
                  </a:solidFill>
                  <a:latin typeface="Times New Roman" pitchFamily="18" charset="0"/>
                </a:rPr>
                <a:t>v</a:t>
              </a:r>
            </a:p>
          </p:txBody>
        </p:sp>
        <p:sp>
          <p:nvSpPr>
            <p:cNvPr id="161814" name="Text Box 22"/>
            <p:cNvSpPr txBox="1">
              <a:spLocks noChangeArrowheads="1"/>
            </p:cNvSpPr>
            <p:nvPr/>
          </p:nvSpPr>
          <p:spPr bwMode="auto">
            <a:xfrm>
              <a:off x="3696" y="2516"/>
              <a:ext cx="196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 i="1">
                  <a:solidFill>
                    <a:schemeClr val="tx2"/>
                  </a:solidFill>
                  <a:latin typeface="Times New Roman" pitchFamily="18" charset="0"/>
                </a:rPr>
                <a:t>z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5363</TotalTime>
  <Words>3189</Words>
  <Application>Microsoft Office PowerPoint</Application>
  <PresentationFormat>On-screen Show (4:3)</PresentationFormat>
  <Paragraphs>912</Paragraphs>
  <Slides>46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Blueprint</vt:lpstr>
      <vt:lpstr>Clip</vt:lpstr>
      <vt:lpstr> Chapter 3 Search Trees</vt:lpstr>
      <vt:lpstr>Binary Search (§3.1.1)</vt:lpstr>
      <vt:lpstr>Binary Search Tree (§3.1.2)</vt:lpstr>
      <vt:lpstr>Search (§3.1.3)</vt:lpstr>
      <vt:lpstr>Insertion (§3.1.4)</vt:lpstr>
      <vt:lpstr>Deletion (§3.1.5)</vt:lpstr>
      <vt:lpstr>Deletion (cont.)</vt:lpstr>
      <vt:lpstr>Performance (§3.1.6)</vt:lpstr>
      <vt:lpstr>AVL Trees</vt:lpstr>
      <vt:lpstr>AVL Tree Definition</vt:lpstr>
      <vt:lpstr>Insertion in an AVL Tree</vt:lpstr>
      <vt:lpstr>Trinode Restructuring</vt:lpstr>
      <vt:lpstr>Insertion Example, continued</vt:lpstr>
      <vt:lpstr>Restructuring     (as Single Rotations)</vt:lpstr>
      <vt:lpstr>Restructuring      (as Double Rotations)</vt:lpstr>
      <vt:lpstr>Removal in an AVL Tree</vt:lpstr>
      <vt:lpstr>Rebalancing after a Removal</vt:lpstr>
      <vt:lpstr>Running Times for AVL Trees</vt:lpstr>
      <vt:lpstr>(2,4) Trees</vt:lpstr>
      <vt:lpstr>Outline and Reading</vt:lpstr>
      <vt:lpstr>Multi-Way Search Tree</vt:lpstr>
      <vt:lpstr>Multi-Way Inorder Traversal</vt:lpstr>
      <vt:lpstr>Multi-Way Searching</vt:lpstr>
      <vt:lpstr>(2,4) Tree</vt:lpstr>
      <vt:lpstr>Height of a (2,4) Tree</vt:lpstr>
      <vt:lpstr>Insertion</vt:lpstr>
      <vt:lpstr>Overflow and Split</vt:lpstr>
      <vt:lpstr>Analysis of Insertion</vt:lpstr>
      <vt:lpstr>Deletion</vt:lpstr>
      <vt:lpstr>Underflow and Fusion</vt:lpstr>
      <vt:lpstr>Underflow and Transfer</vt:lpstr>
      <vt:lpstr>Analysis of Deletion</vt:lpstr>
      <vt:lpstr>Red-Black Trees</vt:lpstr>
      <vt:lpstr>Outline and Reading</vt:lpstr>
      <vt:lpstr>From (2,4) to Red-Black Trees</vt:lpstr>
      <vt:lpstr>Red-Black Tree</vt:lpstr>
      <vt:lpstr>Height of a Red-Black Tree</vt:lpstr>
      <vt:lpstr>Insertion</vt:lpstr>
      <vt:lpstr>Remedying a Double Red</vt:lpstr>
      <vt:lpstr>Restructuring</vt:lpstr>
      <vt:lpstr>Restructuring (cont.)</vt:lpstr>
      <vt:lpstr>Recoloring</vt:lpstr>
      <vt:lpstr>Analysis of Insertion</vt:lpstr>
      <vt:lpstr>Deletion</vt:lpstr>
      <vt:lpstr>Remedying a Double Black</vt:lpstr>
      <vt:lpstr>Red-Black Tree Reorganization</vt:lpstr>
    </vt:vector>
  </TitlesOfParts>
  <Company>Brown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Dictionaries and Hash Tables</dc:title>
  <dc:creator>Michael Goodrich and Roberto Tamassia</dc:creator>
  <cp:lastModifiedBy>msamaha</cp:lastModifiedBy>
  <cp:revision>864</cp:revision>
  <dcterms:created xsi:type="dcterms:W3CDTF">2002-01-21T02:22:10Z</dcterms:created>
  <dcterms:modified xsi:type="dcterms:W3CDTF">2012-03-21T06:55:08Z</dcterms:modified>
</cp:coreProperties>
</file>