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70" r:id="rId4"/>
    <p:sldId id="269" r:id="rId5"/>
    <p:sldId id="264" r:id="rId6"/>
    <p:sldId id="265" r:id="rId7"/>
    <p:sldId id="266" r:id="rId8"/>
    <p:sldId id="267" r:id="rId9"/>
    <p:sldId id="268" r:id="rId10"/>
    <p:sldId id="257" r:id="rId11"/>
    <p:sldId id="258" r:id="rId12"/>
    <p:sldId id="25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F364DF-5C20-4CB7-B8FF-7310CCF8E3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364DF-5C20-4CB7-B8FF-7310CCF8E3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AF364DF-5C20-4CB7-B8FF-7310CCF8E3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0C821-B458-4BCA-8ED9-29060F89D6F4}"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364DF-5C20-4CB7-B8FF-7310CCF8E3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0C821-B458-4BCA-8ED9-29060F89D6F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364DF-5C20-4CB7-B8FF-7310CCF8E3C4}"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AF364DF-5C20-4CB7-B8FF-7310CCF8E3C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0C821-B458-4BCA-8ED9-29060F89D6F4}"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F364DF-5C20-4CB7-B8FF-7310CCF8E3C4}"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364DF-5C20-4CB7-B8FF-7310CCF8E3C4}"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AF364DF-5C20-4CB7-B8FF-7310CCF8E3C4}"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0C821-B458-4BCA-8ED9-29060F89D6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AF364DF-5C20-4CB7-B8FF-7310CCF8E3C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0C821-B458-4BCA-8ED9-29060F89D6F4}"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364DF-5C20-4CB7-B8FF-7310CCF8E3C4}"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0C821-B458-4BCA-8ED9-29060F89D6F4}"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AF364DF-5C20-4CB7-B8FF-7310CCF8E3C4}" type="datetimeFigureOut">
              <a:rPr lang="en-US" smtClean="0"/>
              <a:pPr/>
              <a:t>1/26/2017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FC0C821-B458-4BCA-8ED9-29060F89D6F4}"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667000"/>
          </a:xfrm>
        </p:spPr>
        <p:txBody>
          <a:bodyPr>
            <a:normAutofit/>
          </a:bodyPr>
          <a:lstStyle/>
          <a:p>
            <a:r>
              <a:rPr lang="en-US" dirty="0" smtClean="0"/>
              <a:t>Quantitative techniques session 1: an overview</a:t>
            </a:r>
            <a:endParaRPr lang="en-US" dirty="0"/>
          </a:p>
        </p:txBody>
      </p:sp>
    </p:spTree>
    <p:extLst>
      <p:ext uri="{BB962C8B-B14F-4D97-AF65-F5344CB8AC3E}">
        <p14:creationId xmlns:p14="http://schemas.microsoft.com/office/powerpoint/2010/main" xmlns="" val="787896560"/>
      </p:ext>
    </p:extLst>
  </p:cSld>
  <p:clrMapOvr>
    <a:masterClrMapping/>
  </p:clrMapOvr>
  <p:transition spd="med">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4724400"/>
          </a:xfrm>
        </p:spPr>
        <p:txBody>
          <a:bodyPr>
            <a:normAutofit/>
          </a:bodyPr>
          <a:lstStyle/>
          <a:p>
            <a:pPr marL="0" indent="0">
              <a:buNone/>
            </a:pPr>
            <a:r>
              <a:rPr lang="en-US" dirty="0" smtClean="0"/>
              <a:t>Of course you can, and here is the (no) secret list of what to do:</a:t>
            </a:r>
          </a:p>
          <a:p>
            <a:pPr marL="0" indent="0">
              <a:buNone/>
            </a:pPr>
            <a:endParaRPr lang="en-US" dirty="0" smtClean="0"/>
          </a:p>
          <a:p>
            <a:pPr lvl="1"/>
            <a:r>
              <a:rPr lang="en-US" dirty="0" smtClean="0"/>
              <a:t>You are highly encouraged to </a:t>
            </a:r>
            <a:r>
              <a:rPr lang="en-US" b="1" dirty="0" smtClean="0">
                <a:effectLst>
                  <a:outerShdw blurRad="38100" dist="38100" dir="2700000" algn="tl">
                    <a:srgbClr val="000000">
                      <a:alpha val="43137"/>
                    </a:srgbClr>
                  </a:outerShdw>
                </a:effectLst>
              </a:rPr>
              <a:t>attend</a:t>
            </a:r>
            <a:r>
              <a:rPr lang="en-US" dirty="0" smtClean="0"/>
              <a:t> all classes…</a:t>
            </a:r>
          </a:p>
          <a:p>
            <a:pPr lvl="1"/>
            <a:endParaRPr lang="en-US" dirty="0" smtClean="0"/>
          </a:p>
          <a:p>
            <a:pPr lvl="1"/>
            <a:r>
              <a:rPr lang="en-US" dirty="0" smtClean="0"/>
              <a:t>…to </a:t>
            </a:r>
            <a:r>
              <a:rPr lang="en-US" b="1" dirty="0" smtClean="0">
                <a:effectLst>
                  <a:outerShdw blurRad="38100" dist="38100" dir="2700000" algn="tl">
                    <a:srgbClr val="000000">
                      <a:alpha val="43137"/>
                    </a:srgbClr>
                  </a:outerShdw>
                </a:effectLst>
              </a:rPr>
              <a:t>ask</a:t>
            </a:r>
            <a:r>
              <a:rPr lang="en-US" dirty="0" smtClean="0"/>
              <a:t> questions whenever there is something not fully understood…</a:t>
            </a:r>
          </a:p>
          <a:p>
            <a:pPr lvl="1"/>
            <a:endParaRPr lang="en-US" dirty="0" smtClean="0"/>
          </a:p>
          <a:p>
            <a:pPr lvl="1"/>
            <a:r>
              <a:rPr lang="en-US" dirty="0" smtClean="0"/>
              <a:t>…to </a:t>
            </a:r>
            <a:r>
              <a:rPr lang="en-US" b="1" dirty="0" smtClean="0">
                <a:effectLst>
                  <a:outerShdw blurRad="38100" dist="38100" dir="2700000" algn="tl">
                    <a:srgbClr val="000000">
                      <a:alpha val="43137"/>
                    </a:srgbClr>
                  </a:outerShdw>
                </a:effectLst>
              </a:rPr>
              <a:t>take notes </a:t>
            </a:r>
            <a:r>
              <a:rPr lang="en-US" dirty="0" smtClean="0"/>
              <a:t>and review them regularly…</a:t>
            </a:r>
          </a:p>
          <a:p>
            <a:pPr lvl="1">
              <a:buNone/>
            </a:pPr>
            <a:endParaRPr lang="en-US" dirty="0" smtClean="0"/>
          </a:p>
          <a:p>
            <a:pPr lvl="1"/>
            <a:r>
              <a:rPr lang="en-US" dirty="0" smtClean="0"/>
              <a:t>…And to </a:t>
            </a:r>
            <a:r>
              <a:rPr lang="en-US" b="1" dirty="0" smtClean="0">
                <a:effectLst>
                  <a:outerShdw blurRad="38100" dist="38100" dir="2700000" algn="tl">
                    <a:srgbClr val="000000">
                      <a:alpha val="43137"/>
                    </a:srgbClr>
                  </a:outerShdw>
                </a:effectLst>
              </a:rPr>
              <a:t>prepare</a:t>
            </a:r>
            <a:r>
              <a:rPr lang="en-US" dirty="0" smtClean="0"/>
              <a:t> the assignments</a:t>
            </a:r>
          </a:p>
          <a:p>
            <a:pPr lvl="1"/>
            <a:endParaRPr lang="en-US" dirty="0"/>
          </a:p>
        </p:txBody>
      </p:sp>
      <p:sp>
        <p:nvSpPr>
          <p:cNvPr id="3" name="Title 2"/>
          <p:cNvSpPr>
            <a:spLocks noGrp="1"/>
          </p:cNvSpPr>
          <p:nvPr>
            <p:ph type="title"/>
          </p:nvPr>
        </p:nvSpPr>
        <p:spPr>
          <a:xfrm>
            <a:off x="457200" y="338328"/>
            <a:ext cx="8229600" cy="1109472"/>
          </a:xfrm>
        </p:spPr>
        <p:txBody>
          <a:bodyPr>
            <a:normAutofit/>
          </a:bodyPr>
          <a:lstStyle/>
          <a:p>
            <a:r>
              <a:rPr lang="en-US" sz="3200" dirty="0" smtClean="0"/>
              <a:t>“So, can I successfully pass this course?” (1/2)</a:t>
            </a:r>
            <a:endParaRPr lang="en-US" sz="3200" dirty="0"/>
          </a:p>
        </p:txBody>
      </p:sp>
    </p:spTree>
    <p:extLst>
      <p:ext uri="{BB962C8B-B14F-4D97-AF65-F5344CB8AC3E}">
        <p14:creationId xmlns:p14="http://schemas.microsoft.com/office/powerpoint/2010/main" xmlns="" val="420287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5029200"/>
          </a:xfrm>
        </p:spPr>
        <p:txBody>
          <a:bodyPr>
            <a:normAutofit fontScale="92500" lnSpcReduction="20000"/>
          </a:bodyPr>
          <a:lstStyle/>
          <a:p>
            <a:pPr marL="0" indent="0">
              <a:buNone/>
            </a:pPr>
            <a:r>
              <a:rPr lang="en-US" dirty="0" smtClean="0"/>
              <a:t>Of course you can, and here is the (no) secret list of what to do:</a:t>
            </a:r>
          </a:p>
          <a:p>
            <a:pPr marL="0" indent="0">
              <a:buNone/>
            </a:pPr>
            <a:endParaRPr lang="en-US" sz="2000" dirty="0" smtClean="0"/>
          </a:p>
          <a:p>
            <a:pPr lvl="1"/>
            <a:r>
              <a:rPr lang="en-US" sz="2000" dirty="0" smtClean="0"/>
              <a:t>You are highly encouraged to </a:t>
            </a:r>
            <a:r>
              <a:rPr lang="en-US" sz="2000" b="1" dirty="0" smtClean="0">
                <a:effectLst>
                  <a:outerShdw blurRad="38100" dist="38100" dir="2700000" algn="tl">
                    <a:srgbClr val="000000">
                      <a:alpha val="43137"/>
                    </a:srgbClr>
                  </a:outerShdw>
                </a:effectLst>
              </a:rPr>
              <a:t>be on time (read: </a:t>
            </a:r>
            <a:r>
              <a:rPr lang="en-US" sz="2000" b="1" smtClean="0">
                <a:effectLst>
                  <a:outerShdw blurRad="38100" dist="38100" dir="2700000" algn="tl">
                    <a:srgbClr val="000000">
                      <a:alpha val="43137"/>
                    </a:srgbClr>
                  </a:outerShdw>
                </a:effectLst>
              </a:rPr>
              <a:t>before time)</a:t>
            </a:r>
            <a:endParaRPr lang="en-US" sz="2000" b="1" dirty="0" smtClean="0">
              <a:effectLst>
                <a:outerShdw blurRad="38100" dist="38100" dir="2700000" algn="tl">
                  <a:srgbClr val="000000">
                    <a:alpha val="43137"/>
                  </a:srgbClr>
                </a:outerShdw>
              </a:effectLst>
            </a:endParaRPr>
          </a:p>
          <a:p>
            <a:pPr lvl="2"/>
            <a:r>
              <a:rPr lang="en-US" sz="1900" dirty="0" smtClean="0"/>
              <a:t>I typically start the class right on time…Students who arrive late will not be allowed to enter the class</a:t>
            </a:r>
            <a:endParaRPr lang="en-US" sz="2000" dirty="0" smtClean="0"/>
          </a:p>
          <a:p>
            <a:pPr lvl="1"/>
            <a:r>
              <a:rPr lang="en-US" sz="2000" dirty="0" smtClean="0"/>
              <a:t>You must </a:t>
            </a:r>
            <a:r>
              <a:rPr lang="en-US" sz="2000" b="1" dirty="0" smtClean="0">
                <a:effectLst>
                  <a:outerShdw blurRad="38100" dist="38100" dir="2700000" algn="tl">
                    <a:srgbClr val="000000">
                      <a:alpha val="43137"/>
                    </a:srgbClr>
                  </a:outerShdw>
                </a:effectLst>
              </a:rPr>
              <a:t>turn</a:t>
            </a:r>
            <a:r>
              <a:rPr lang="en-US" sz="200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off/ (or switch to silent mode) </a:t>
            </a:r>
            <a:r>
              <a:rPr lang="en-US" sz="2000" dirty="0" smtClean="0"/>
              <a:t>your cell phone </a:t>
            </a:r>
            <a:r>
              <a:rPr lang="en-US" sz="2000" b="1" dirty="0" smtClean="0">
                <a:effectLst>
                  <a:outerShdw blurRad="38100" dist="38100" dir="2700000" algn="tl">
                    <a:srgbClr val="000000">
                      <a:alpha val="43137"/>
                    </a:srgbClr>
                  </a:outerShdw>
                </a:effectLst>
              </a:rPr>
              <a:t>before</a:t>
            </a:r>
            <a:r>
              <a:rPr lang="en-US" sz="2000" dirty="0" smtClean="0"/>
              <a:t> entering the class</a:t>
            </a:r>
          </a:p>
          <a:p>
            <a:pPr lvl="1"/>
            <a:r>
              <a:rPr lang="en-US" sz="2000" dirty="0" smtClean="0"/>
              <a:t>You are expected </a:t>
            </a:r>
            <a:r>
              <a:rPr lang="en-US" sz="2000" b="1" dirty="0" smtClean="0">
                <a:effectLst>
                  <a:outerShdw blurRad="38100" dist="38100" dir="2700000" algn="tl">
                    <a:srgbClr val="000000">
                      <a:alpha val="43137"/>
                    </a:srgbClr>
                  </a:outerShdw>
                </a:effectLst>
              </a:rPr>
              <a:t>not to use  </a:t>
            </a:r>
            <a:r>
              <a:rPr lang="en-US" sz="2000" dirty="0" smtClean="0"/>
              <a:t>your cell phone during the class</a:t>
            </a:r>
          </a:p>
          <a:p>
            <a:pPr lvl="2"/>
            <a:r>
              <a:rPr lang="en-US" sz="1800" dirty="0" smtClean="0"/>
              <a:t>After a first (and  usually a final) warning , a student caught using his/her cell phone is likely (0.5 &lt; probability ≤ 1) to be asked to leave the class</a:t>
            </a:r>
          </a:p>
          <a:p>
            <a:pPr lvl="2"/>
            <a:r>
              <a:rPr lang="en-US" sz="1800" dirty="0" smtClean="0"/>
              <a:t>In all cases, using cell phones in class will SEVERELY affect your attendance/participation/attitude grade</a:t>
            </a:r>
            <a:endParaRPr lang="en-US" sz="2000" dirty="0" smtClean="0"/>
          </a:p>
          <a:p>
            <a:pPr lvl="1"/>
            <a:r>
              <a:rPr lang="en-US" sz="2000" dirty="0" smtClean="0"/>
              <a:t>You must </a:t>
            </a:r>
            <a:r>
              <a:rPr lang="en-US" sz="2000" b="1" dirty="0" smtClean="0">
                <a:effectLst>
                  <a:outerShdw blurRad="38100" dist="38100" dir="2700000" algn="tl">
                    <a:srgbClr val="000000">
                      <a:alpha val="43137"/>
                    </a:srgbClr>
                  </a:outerShdw>
                </a:effectLst>
              </a:rPr>
              <a:t>remain seated </a:t>
            </a:r>
            <a:r>
              <a:rPr lang="en-US" sz="2000" dirty="0" smtClean="0"/>
              <a:t>while the attendance is checked</a:t>
            </a:r>
          </a:p>
          <a:p>
            <a:pPr lvl="1"/>
            <a:r>
              <a:rPr lang="en-US" sz="2000" dirty="0" smtClean="0"/>
              <a:t>In case you need to leave the class, you must first </a:t>
            </a:r>
            <a:r>
              <a:rPr lang="en-US" sz="2000" b="1" dirty="0" smtClean="0">
                <a:effectLst>
                  <a:outerShdw blurRad="38100" dist="38100" dir="2700000" algn="tl">
                    <a:srgbClr val="000000">
                      <a:alpha val="43137"/>
                    </a:srgbClr>
                  </a:outerShdw>
                </a:effectLst>
              </a:rPr>
              <a:t>get the permission</a:t>
            </a:r>
            <a:r>
              <a:rPr lang="en-US" sz="2000" dirty="0" smtClean="0"/>
              <a:t> of the instructor </a:t>
            </a:r>
          </a:p>
          <a:p>
            <a:pPr lvl="1"/>
            <a:r>
              <a:rPr lang="en-US" sz="2000" dirty="0" smtClean="0"/>
              <a:t>In case you have a question, kindly </a:t>
            </a:r>
            <a:r>
              <a:rPr lang="en-US" sz="2000" b="1" dirty="0" smtClean="0">
                <a:effectLst>
                  <a:outerShdw blurRad="38100" dist="38100" dir="2700000" algn="tl">
                    <a:srgbClr val="000000">
                      <a:alpha val="43137"/>
                    </a:srgbClr>
                  </a:outerShdw>
                </a:effectLst>
              </a:rPr>
              <a:t>raise your hand first </a:t>
            </a:r>
            <a:r>
              <a:rPr lang="en-US" sz="2000" dirty="0" smtClean="0"/>
              <a:t>(you are free to raise whichever hand you like)</a:t>
            </a:r>
          </a:p>
          <a:p>
            <a:pPr lvl="1"/>
            <a:endParaRPr lang="en-US" sz="2000" dirty="0" smtClean="0"/>
          </a:p>
          <a:p>
            <a:pPr lvl="1"/>
            <a:endParaRPr lang="en-US" sz="2000" dirty="0" smtClean="0"/>
          </a:p>
          <a:p>
            <a:pPr lvl="1"/>
            <a:endParaRPr lang="en-US" dirty="0" smtClean="0"/>
          </a:p>
          <a:p>
            <a:pPr lvl="2"/>
            <a:endParaRPr lang="en-US" dirty="0" smtClean="0"/>
          </a:p>
          <a:p>
            <a:pPr lvl="1"/>
            <a:endParaRPr lang="en-US" dirty="0"/>
          </a:p>
          <a:p>
            <a:pPr lvl="1"/>
            <a:endParaRPr lang="en-US" dirty="0"/>
          </a:p>
        </p:txBody>
      </p:sp>
      <p:sp>
        <p:nvSpPr>
          <p:cNvPr id="3" name="Title 2"/>
          <p:cNvSpPr>
            <a:spLocks noGrp="1"/>
          </p:cNvSpPr>
          <p:nvPr>
            <p:ph type="title"/>
          </p:nvPr>
        </p:nvSpPr>
        <p:spPr>
          <a:xfrm>
            <a:off x="457200" y="338328"/>
            <a:ext cx="8229600" cy="957072"/>
          </a:xfrm>
        </p:spPr>
        <p:txBody>
          <a:bodyPr>
            <a:noAutofit/>
          </a:bodyPr>
          <a:lstStyle/>
          <a:p>
            <a:r>
              <a:rPr lang="en-US" sz="3200" dirty="0" smtClean="0"/>
              <a:t>“So, can I successfully pass this course?” (2/2)</a:t>
            </a:r>
            <a:endParaRPr lang="en-US" sz="3200" dirty="0"/>
          </a:p>
        </p:txBody>
      </p:sp>
    </p:spTree>
    <p:extLst>
      <p:ext uri="{BB962C8B-B14F-4D97-AF65-F5344CB8AC3E}">
        <p14:creationId xmlns:p14="http://schemas.microsoft.com/office/powerpoint/2010/main" xmlns="" val="1843272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95400"/>
            <a:ext cx="7408333" cy="5181600"/>
          </a:xfrm>
        </p:spPr>
        <p:txBody>
          <a:bodyPr>
            <a:normAutofit/>
          </a:bodyPr>
          <a:lstStyle/>
          <a:p>
            <a:pPr marL="301943" lvl="1" indent="0">
              <a:buNone/>
            </a:pPr>
            <a:endParaRPr lang="en-US" dirty="0" smtClean="0"/>
          </a:p>
          <a:p>
            <a:pPr lvl="1"/>
            <a:r>
              <a:rPr lang="en-US" dirty="0" smtClean="0"/>
              <a:t>Check the </a:t>
            </a:r>
            <a:r>
              <a:rPr lang="en-US" b="1" dirty="0" smtClean="0">
                <a:effectLst>
                  <a:outerShdw blurRad="38100" dist="38100" dir="2700000" algn="tl">
                    <a:srgbClr val="000000">
                      <a:alpha val="43137"/>
                    </a:srgbClr>
                  </a:outerShdw>
                </a:effectLst>
              </a:rPr>
              <a:t>blackboard </a:t>
            </a:r>
            <a:r>
              <a:rPr lang="en-US" dirty="0" smtClean="0"/>
              <a:t>regularly, where you will notably find:</a:t>
            </a:r>
            <a:endParaRPr lang="en-US" b="1" dirty="0" smtClean="0">
              <a:effectLst>
                <a:outerShdw blurRad="38100" dist="38100" dir="2700000" algn="tl">
                  <a:srgbClr val="000000">
                    <a:alpha val="43137"/>
                  </a:srgbClr>
                </a:outerShdw>
              </a:effectLst>
            </a:endParaRPr>
          </a:p>
          <a:p>
            <a:pPr lvl="2"/>
            <a:r>
              <a:rPr lang="en-US" dirty="0" smtClean="0"/>
              <a:t>The syllabus and other interesting material </a:t>
            </a:r>
          </a:p>
          <a:p>
            <a:pPr lvl="1">
              <a:buNone/>
            </a:pPr>
            <a:endParaRPr lang="en-US" dirty="0" smtClean="0"/>
          </a:p>
          <a:p>
            <a:pPr lvl="1"/>
            <a:r>
              <a:rPr lang="en-US" dirty="0" smtClean="0"/>
              <a:t>The course grade is a reflection of </a:t>
            </a:r>
            <a:r>
              <a:rPr lang="en-US" b="1" dirty="0" smtClean="0">
                <a:effectLst>
                  <a:outerShdw blurRad="38100" dist="38100" dir="2700000" algn="tl">
                    <a:srgbClr val="000000">
                      <a:alpha val="43137"/>
                    </a:srgbClr>
                  </a:outerShdw>
                </a:effectLst>
              </a:rPr>
              <a:t>your dedication and work</a:t>
            </a:r>
            <a:r>
              <a:rPr lang="en-US" dirty="0" smtClean="0"/>
              <a:t>, regardless of your background and objectives:</a:t>
            </a:r>
          </a:p>
          <a:p>
            <a:pPr lvl="2"/>
            <a:r>
              <a:rPr lang="en-US" dirty="0" smtClean="0"/>
              <a:t>Students who are about to graduate/working parallel to the class/ repeating the course are expected to be as responsible/serious as the rest of the class and will be treated as the rest (no favors done!)</a:t>
            </a:r>
          </a:p>
          <a:p>
            <a:pPr lvl="2"/>
            <a:r>
              <a:rPr lang="en-US" dirty="0" smtClean="0"/>
              <a:t>Try to remember this last point during the last week of the course/after the final exam before bombarding my inbox with emails! </a:t>
            </a:r>
          </a:p>
          <a:p>
            <a:pPr lvl="1"/>
            <a:endParaRPr lang="en-US" dirty="0" smtClean="0"/>
          </a:p>
          <a:p>
            <a:pPr lvl="2"/>
            <a:endParaRPr lang="en-US" dirty="0" smtClean="0"/>
          </a:p>
          <a:p>
            <a:pPr lvl="1"/>
            <a:endParaRPr lang="en-US" dirty="0"/>
          </a:p>
          <a:p>
            <a:pPr lvl="1"/>
            <a:endParaRPr lang="en-US" dirty="0"/>
          </a:p>
        </p:txBody>
      </p:sp>
      <p:sp>
        <p:nvSpPr>
          <p:cNvPr id="3" name="Title 2"/>
          <p:cNvSpPr>
            <a:spLocks noGrp="1"/>
          </p:cNvSpPr>
          <p:nvPr>
            <p:ph type="title"/>
          </p:nvPr>
        </p:nvSpPr>
        <p:spPr>
          <a:xfrm>
            <a:off x="457200" y="338328"/>
            <a:ext cx="8229600" cy="1033272"/>
          </a:xfrm>
        </p:spPr>
        <p:txBody>
          <a:bodyPr>
            <a:noAutofit/>
          </a:bodyPr>
          <a:lstStyle/>
          <a:p>
            <a:r>
              <a:rPr lang="en-US" sz="3200" dirty="0" smtClean="0"/>
              <a:t>Final recommendations</a:t>
            </a:r>
            <a:endParaRPr lang="en-US" sz="3200" dirty="0"/>
          </a:p>
        </p:txBody>
      </p:sp>
    </p:spTree>
    <p:extLst>
      <p:ext uri="{BB962C8B-B14F-4D97-AF65-F5344CB8AC3E}">
        <p14:creationId xmlns:p14="http://schemas.microsoft.com/office/powerpoint/2010/main" xmlns="" val="15495791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lstStyle/>
          <a:p>
            <a:endParaRPr lang="en-US" dirty="0" smtClean="0"/>
          </a:p>
          <a:p>
            <a:pPr lvl="1"/>
            <a:r>
              <a:rPr lang="en-US" dirty="0" smtClean="0"/>
              <a:t>Here is how I see it:</a:t>
            </a:r>
          </a:p>
          <a:p>
            <a:pPr lvl="2"/>
            <a:r>
              <a:rPr lang="en-US" dirty="0" smtClean="0"/>
              <a:t>It is about understanding/consolidating some economic knowledge using mathematical models/techniques</a:t>
            </a:r>
          </a:p>
          <a:p>
            <a:pPr lvl="2">
              <a:buNone/>
            </a:pPr>
            <a:r>
              <a:rPr lang="en-US" dirty="0" smtClean="0"/>
              <a:t>Or</a:t>
            </a:r>
          </a:p>
          <a:p>
            <a:pPr lvl="2"/>
            <a:r>
              <a:rPr lang="en-US" dirty="0" smtClean="0"/>
              <a:t>It is about understanding/practicing some mathematical techniques using economic theory</a:t>
            </a:r>
          </a:p>
          <a:p>
            <a:pPr lvl="2">
              <a:buNone/>
            </a:pPr>
            <a:endParaRPr lang="en-US" dirty="0" smtClean="0"/>
          </a:p>
          <a:p>
            <a:pPr lvl="1"/>
            <a:r>
              <a:rPr lang="en-US" dirty="0" smtClean="0"/>
              <a:t>A  more appropriate title for this course would be “mathematical economics” or “quantitative economics”</a:t>
            </a:r>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what is it about ? (1/8)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normAutofit/>
          </a:bodyPr>
          <a:lstStyle/>
          <a:p>
            <a:endParaRPr lang="en-US" dirty="0" smtClean="0"/>
          </a:p>
          <a:p>
            <a:pPr lvl="1"/>
            <a:r>
              <a:rPr lang="en-US" dirty="0" smtClean="0"/>
              <a:t>It is </a:t>
            </a:r>
            <a:r>
              <a:rPr lang="en-US" b="1" dirty="0" smtClean="0">
                <a:effectLst>
                  <a:outerShdw blurRad="38100" dist="38100" dir="2700000" algn="tl">
                    <a:srgbClr val="000000">
                      <a:alpha val="43137"/>
                    </a:srgbClr>
                  </a:outerShdw>
                </a:effectLst>
              </a:rPr>
              <a:t>NOT </a:t>
            </a:r>
            <a:r>
              <a:rPr lang="en-US" dirty="0" smtClean="0">
                <a:effectLst>
                  <a:outerShdw blurRad="38100" dist="38100" dir="2700000" algn="tl">
                    <a:srgbClr val="000000">
                      <a:alpha val="43137"/>
                    </a:srgbClr>
                  </a:outerShdw>
                </a:effectLst>
              </a:rPr>
              <a:t>a “pure”/”standard” mathematics course</a:t>
            </a:r>
            <a:r>
              <a:rPr lang="en-US" dirty="0" smtClean="0"/>
              <a:t>:</a:t>
            </a:r>
          </a:p>
          <a:p>
            <a:pPr lvl="2"/>
            <a:r>
              <a:rPr lang="en-US" dirty="0" smtClean="0"/>
              <a:t>Although the main language is algebra</a:t>
            </a:r>
          </a:p>
          <a:p>
            <a:pPr lvl="2"/>
            <a:r>
              <a:rPr lang="en-US" dirty="0" smtClean="0"/>
              <a:t>Although some of you will be introduced to new mathematical techniques</a:t>
            </a:r>
          </a:p>
          <a:p>
            <a:pPr lvl="2"/>
            <a:r>
              <a:rPr lang="en-US" dirty="0" smtClean="0"/>
              <a:t>Although a solid background in mathematics is helpful</a:t>
            </a:r>
          </a:p>
          <a:p>
            <a:pPr lvl="2">
              <a:buNone/>
            </a:pPr>
            <a:endParaRPr lang="en-US" dirty="0" smtClean="0"/>
          </a:p>
          <a:p>
            <a:pPr lvl="2"/>
            <a:r>
              <a:rPr lang="en-US" dirty="0" smtClean="0"/>
              <a:t>The  meaningful “mix” that is required is to (drum roll…):</a:t>
            </a:r>
          </a:p>
          <a:p>
            <a:pPr lvl="3"/>
            <a:r>
              <a:rPr lang="en-US" sz="1900" dirty="0" smtClean="0"/>
              <a:t>Understand the model (the variables/relationships)</a:t>
            </a:r>
          </a:p>
          <a:p>
            <a:pPr lvl="3"/>
            <a:r>
              <a:rPr lang="en-US" sz="1900" dirty="0" smtClean="0"/>
              <a:t>Solve the model (using mathematical techniques to find solution/equilibrium values)</a:t>
            </a:r>
          </a:p>
          <a:p>
            <a:pPr lvl="3"/>
            <a:r>
              <a:rPr lang="en-US" sz="1900" dirty="0" smtClean="0"/>
              <a:t>Interpret the results (“giving a meaning” to the equations/results)</a:t>
            </a:r>
          </a:p>
          <a:p>
            <a:pPr lvl="3"/>
            <a:endParaRPr lang="en-US" dirty="0" smtClean="0"/>
          </a:p>
          <a:p>
            <a:pPr lvl="2">
              <a:buNone/>
            </a:pPr>
            <a:endParaRPr lang="en-US" dirty="0" smtClean="0"/>
          </a:p>
          <a:p>
            <a:pPr lvl="1">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what is it about ? (2/8)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lstStyle/>
          <a:p>
            <a:r>
              <a:rPr lang="en-US" dirty="0" smtClean="0"/>
              <a:t>Math is one tool in the toolkit available for economists</a:t>
            </a:r>
          </a:p>
          <a:p>
            <a:r>
              <a:rPr lang="en-US" dirty="0" smtClean="0"/>
              <a:t>Advantages of this tool:</a:t>
            </a:r>
          </a:p>
          <a:p>
            <a:pPr lvl="1"/>
            <a:r>
              <a:rPr lang="en-US" dirty="0" smtClean="0"/>
              <a:t>Helps you to describe complex relationships among economic variables via relatively simple mathematical models</a:t>
            </a:r>
          </a:p>
          <a:p>
            <a:pPr lvl="1"/>
            <a:r>
              <a:rPr lang="en-US" dirty="0" smtClean="0"/>
              <a:t>Helps you to analyze possible consequences of changes in some variables/policies (comparative-static analysis)</a:t>
            </a:r>
          </a:p>
          <a:p>
            <a:pPr lvl="1"/>
            <a:r>
              <a:rPr lang="en-US" dirty="0" smtClean="0"/>
              <a:t>Mathematical models can be tested empirically  (notably via econometrics)</a:t>
            </a:r>
          </a:p>
          <a:p>
            <a:pPr lvl="1"/>
            <a:r>
              <a:rPr lang="en-US" dirty="0" smtClean="0"/>
              <a:t>In short, it enables you to better understand how entities make choices and how the economy as a whole operates</a:t>
            </a:r>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why offering it? (3/8)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lstStyle/>
          <a:p>
            <a:r>
              <a:rPr lang="en-US" dirty="0" smtClean="0"/>
              <a:t>A solid knowledge in mathematical economics will be extremely helpful for postgraduate studies:</a:t>
            </a:r>
          </a:p>
          <a:p>
            <a:pPr>
              <a:buNone/>
            </a:pPr>
            <a:endParaRPr lang="en-US" dirty="0" smtClean="0"/>
          </a:p>
          <a:p>
            <a:pPr lvl="1"/>
            <a:r>
              <a:rPr lang="en-US" dirty="0" smtClean="0"/>
              <a:t>Most of what  we will cover is a prerequisite for solid postgraduate degrees (although we do not have enough time to cover all the topics that are typically encountered in postgraduate degrees in economics)</a:t>
            </a:r>
          </a:p>
          <a:p>
            <a:pPr lvl="1"/>
            <a:r>
              <a:rPr lang="en-US" dirty="0" smtClean="0"/>
              <a:t>Many Master programs in economics are relatively heavy on </a:t>
            </a:r>
            <a:r>
              <a:rPr lang="en-US" dirty="0" smtClean="0"/>
              <a:t>math</a:t>
            </a:r>
            <a:endParaRPr lang="en-US" dirty="0" smtClean="0"/>
          </a:p>
          <a:p>
            <a:pPr lvl="2">
              <a:buNone/>
            </a:pPr>
            <a:endParaRPr lang="en-US" dirty="0" smtClean="0"/>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why offering it? (4/8)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normAutofit fontScale="92500" lnSpcReduction="10000"/>
          </a:bodyPr>
          <a:lstStyle/>
          <a:p>
            <a:r>
              <a:rPr lang="en-US" dirty="0" smtClean="0"/>
              <a:t>Although mathematics is very useful in economics, some remarks are in order:</a:t>
            </a:r>
          </a:p>
          <a:p>
            <a:pPr>
              <a:buNone/>
            </a:pPr>
            <a:endParaRPr lang="en-US" dirty="0" smtClean="0"/>
          </a:p>
          <a:p>
            <a:pPr lvl="1"/>
            <a:r>
              <a:rPr lang="en-US" dirty="0" smtClean="0"/>
              <a:t>Once you get to know some basic  mathematical techniques, more advanced ones will become easy to understand and apply</a:t>
            </a:r>
          </a:p>
          <a:p>
            <a:pPr lvl="1"/>
            <a:r>
              <a:rPr lang="en-US" dirty="0" smtClean="0"/>
              <a:t>Math is only one tool at the disposal of economists (and new tools are being added to the toolkit)</a:t>
            </a:r>
          </a:p>
          <a:p>
            <a:pPr lvl="1"/>
            <a:r>
              <a:rPr lang="en-US" dirty="0" smtClean="0"/>
              <a:t>The use of math in economics has its limits:</a:t>
            </a:r>
          </a:p>
          <a:p>
            <a:pPr lvl="2"/>
            <a:r>
              <a:rPr lang="en-US" sz="1900" dirty="0" smtClean="0"/>
              <a:t>“The discipline of economics has yet to get over its childish passion for mathematics (…) at the expense of historical research and collaboration with the other </a:t>
            </a:r>
            <a:r>
              <a:rPr lang="en-US" sz="1900" b="1" dirty="0" smtClean="0">
                <a:effectLst>
                  <a:outerShdw blurRad="38100" dist="38100" dir="2700000" algn="tl">
                    <a:srgbClr val="000000">
                      <a:alpha val="43137"/>
                    </a:srgbClr>
                  </a:outerShdw>
                </a:effectLst>
              </a:rPr>
              <a:t>social sciences</a:t>
            </a:r>
            <a:r>
              <a:rPr lang="en-US" sz="1900" dirty="0" smtClean="0"/>
              <a:t>. …This obsession with mathematics is an easy way of acquiring the appearance of scientificity without having to answer the far more complex questions posed by the world we live in.”  (T. Piketty, “Capital in the 21</a:t>
            </a:r>
            <a:r>
              <a:rPr lang="en-US" sz="1900" baseline="30000" dirty="0" smtClean="0"/>
              <a:t>st</a:t>
            </a:r>
            <a:r>
              <a:rPr lang="en-US" sz="1900" dirty="0" smtClean="0"/>
              <a:t> century”, 2014)</a:t>
            </a:r>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economics” under the magnifying glass: a word of caution (5/8)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5486400"/>
          </a:xfrm>
        </p:spPr>
        <p:txBody>
          <a:bodyPr/>
          <a:lstStyle/>
          <a:p>
            <a:r>
              <a:rPr lang="en-US" dirty="0" smtClean="0"/>
              <a:t>Here is a summary of the main topics covered (more details in the syllabus):</a:t>
            </a:r>
          </a:p>
          <a:p>
            <a:pPr>
              <a:buNone/>
            </a:pPr>
            <a:endParaRPr lang="en-US" dirty="0" smtClean="0"/>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main topics covered (6/8)</a:t>
            </a:r>
            <a:endParaRPr lang="en-US" sz="3200" dirty="0"/>
          </a:p>
        </p:txBody>
      </p:sp>
      <p:graphicFrame>
        <p:nvGraphicFramePr>
          <p:cNvPr id="4" name="Table 3"/>
          <p:cNvGraphicFramePr>
            <a:graphicFrameLocks noGrp="1"/>
          </p:cNvGraphicFramePr>
          <p:nvPr/>
        </p:nvGraphicFramePr>
        <p:xfrm>
          <a:off x="838200" y="1981203"/>
          <a:ext cx="7239000" cy="4375572"/>
        </p:xfrm>
        <a:graphic>
          <a:graphicData uri="http://schemas.openxmlformats.org/drawingml/2006/table">
            <a:tbl>
              <a:tblPr firstRow="1" bandRow="1">
                <a:tableStyleId>{5C22544A-7EE6-4342-B048-85BDC9FD1C3A}</a:tableStyleId>
              </a:tblPr>
              <a:tblGrid>
                <a:gridCol w="3619500"/>
                <a:gridCol w="3619500"/>
              </a:tblGrid>
              <a:tr h="437736">
                <a:tc>
                  <a:txBody>
                    <a:bodyPr/>
                    <a:lstStyle/>
                    <a:p>
                      <a:pPr algn="ctr"/>
                      <a:r>
                        <a:rPr lang="en-US" dirty="0" smtClean="0"/>
                        <a:t>Topics</a:t>
                      </a:r>
                      <a:endParaRPr lang="en-US" dirty="0"/>
                    </a:p>
                  </a:txBody>
                  <a:tcPr/>
                </a:tc>
                <a:tc>
                  <a:txBody>
                    <a:bodyPr/>
                    <a:lstStyle/>
                    <a:p>
                      <a:pPr algn="ctr"/>
                      <a:r>
                        <a:rPr lang="en-US" dirty="0" smtClean="0"/>
                        <a:t>Techniques</a:t>
                      </a:r>
                      <a:endParaRPr lang="en-US" dirty="0"/>
                    </a:p>
                  </a:txBody>
                  <a:tcPr/>
                </a:tc>
              </a:tr>
              <a:tr h="437736">
                <a:tc>
                  <a:txBody>
                    <a:bodyPr/>
                    <a:lstStyle/>
                    <a:p>
                      <a:pPr algn="ctr"/>
                      <a:r>
                        <a:rPr lang="en-US" sz="1400" b="1" i="1" kern="1200" dirty="0" smtClean="0">
                          <a:solidFill>
                            <a:schemeClr val="dk1"/>
                          </a:solidFill>
                          <a:latin typeface="+mn-lt"/>
                          <a:ea typeface="+mn-ea"/>
                          <a:cs typeface="+mn-cs"/>
                        </a:rPr>
                        <a:t>Introduction</a:t>
                      </a:r>
                      <a:endParaRPr lang="en-US" sz="1400" dirty="0"/>
                    </a:p>
                  </a:txBody>
                  <a:tcPr/>
                </a:tc>
                <a:tc>
                  <a:txBody>
                    <a:bodyPr/>
                    <a:lstStyle/>
                    <a:p>
                      <a:pPr algn="ctr"/>
                      <a:r>
                        <a:rPr lang="en-US" sz="1400" kern="1200" dirty="0" smtClean="0">
                          <a:solidFill>
                            <a:schemeClr val="dk1"/>
                          </a:solidFill>
                          <a:latin typeface="+mn-lt"/>
                          <a:ea typeface="+mn-ea"/>
                          <a:cs typeface="+mn-cs"/>
                        </a:rPr>
                        <a:t>Economic models</a:t>
                      </a:r>
                      <a:endParaRPr lang="en-US" sz="1400" dirty="0"/>
                    </a:p>
                  </a:txBody>
                  <a:tcPr/>
                </a:tc>
              </a:tr>
              <a:tr h="437736">
                <a:tc rowSpan="2">
                  <a:txBody>
                    <a:bodyPr/>
                    <a:lstStyle/>
                    <a:p>
                      <a:pPr algn="ctr"/>
                      <a:r>
                        <a:rPr lang="en-US" sz="1400" b="1" i="1" kern="1200" dirty="0" smtClean="0">
                          <a:solidFill>
                            <a:schemeClr val="dk1"/>
                          </a:solidFill>
                          <a:latin typeface="+mn-lt"/>
                          <a:ea typeface="+mn-ea"/>
                          <a:cs typeface="+mn-cs"/>
                        </a:rPr>
                        <a:t>Static/equilibrium analysis</a:t>
                      </a:r>
                      <a:endParaRPr lang="en-US" sz="1400" dirty="0"/>
                    </a:p>
                  </a:txBody>
                  <a:tcPr/>
                </a:tc>
                <a:tc>
                  <a:txBody>
                    <a:bodyPr/>
                    <a:lstStyle/>
                    <a:p>
                      <a:pPr algn="ctr"/>
                      <a:r>
                        <a:rPr lang="en-US" sz="1400" kern="1200" dirty="0" smtClean="0">
                          <a:solidFill>
                            <a:schemeClr val="dk1"/>
                          </a:solidFill>
                          <a:latin typeface="+mn-lt"/>
                          <a:ea typeface="+mn-ea"/>
                          <a:cs typeface="+mn-cs"/>
                        </a:rPr>
                        <a:t>Equilibrium analysis in economics</a:t>
                      </a:r>
                      <a:endParaRPr lang="en-US" sz="1400" dirty="0"/>
                    </a:p>
                  </a:txBody>
                  <a:tcPr/>
                </a:tc>
              </a:tr>
              <a:tr h="437736">
                <a:tc vMerge="1">
                  <a:txBody>
                    <a:bodyPr/>
                    <a:lstStyle/>
                    <a:p>
                      <a:pPr algn="ctr"/>
                      <a:endParaRPr lang="en-US" dirty="0"/>
                    </a:p>
                  </a:txBody>
                  <a:tcPr/>
                </a:tc>
                <a:tc>
                  <a:txBody>
                    <a:bodyPr/>
                    <a:lstStyle/>
                    <a:p>
                      <a:pPr algn="ctr"/>
                      <a:r>
                        <a:rPr lang="en-US" sz="1400" kern="1200" dirty="0" smtClean="0">
                          <a:solidFill>
                            <a:schemeClr val="dk1"/>
                          </a:solidFill>
                          <a:latin typeface="+mn-lt"/>
                          <a:ea typeface="+mn-ea"/>
                          <a:cs typeface="+mn-cs"/>
                        </a:rPr>
                        <a:t>Linear models and matrix algebra</a:t>
                      </a:r>
                      <a:endParaRPr lang="en-US" sz="1400" dirty="0"/>
                    </a:p>
                  </a:txBody>
                  <a:tcPr/>
                </a:tc>
              </a:tr>
              <a:tr h="546723">
                <a:tc rowSpan="3">
                  <a:txBody>
                    <a:bodyPr/>
                    <a:lstStyle/>
                    <a:p>
                      <a:pPr algn="ctr"/>
                      <a:r>
                        <a:rPr lang="en-US" sz="1400" b="1" i="1" kern="1200" dirty="0" smtClean="0">
                          <a:solidFill>
                            <a:schemeClr val="dk1"/>
                          </a:solidFill>
                          <a:latin typeface="+mn-lt"/>
                          <a:ea typeface="+mn-ea"/>
                          <a:cs typeface="+mn-cs"/>
                        </a:rPr>
                        <a:t>Comparative static analysis</a:t>
                      </a:r>
                      <a:endParaRPr lang="en-US" sz="1400" dirty="0"/>
                    </a:p>
                  </a:txBody>
                  <a:tcPr/>
                </a:tc>
                <a:tc>
                  <a:txBody>
                    <a:bodyPr/>
                    <a:lstStyle/>
                    <a:p>
                      <a:pPr algn="ctr"/>
                      <a:r>
                        <a:rPr lang="en-US" sz="1400" kern="1200" dirty="0" smtClean="0">
                          <a:solidFill>
                            <a:schemeClr val="dk1"/>
                          </a:solidFill>
                          <a:latin typeface="+mn-lt"/>
                          <a:ea typeface="+mn-ea"/>
                          <a:cs typeface="+mn-cs"/>
                        </a:rPr>
                        <a:t>Comparative statics and the concept of derivative</a:t>
                      </a:r>
                      <a:endParaRPr lang="en-US" sz="1400" dirty="0"/>
                    </a:p>
                  </a:txBody>
                  <a:tcPr/>
                </a:tc>
              </a:tr>
              <a:tr h="437736">
                <a:tc vMerge="1">
                  <a:txBody>
                    <a:bodyPr/>
                    <a:lstStyle/>
                    <a:p>
                      <a:pPr algn="ctr"/>
                      <a:endParaRPr lang="en-US" sz="1400" dirty="0"/>
                    </a:p>
                  </a:txBody>
                  <a:tcPr/>
                </a:tc>
                <a:tc>
                  <a:txBody>
                    <a:bodyPr/>
                    <a:lstStyle/>
                    <a:p>
                      <a:pPr algn="ctr"/>
                      <a:r>
                        <a:rPr lang="en-US" sz="1400" kern="1200" dirty="0" smtClean="0">
                          <a:solidFill>
                            <a:schemeClr val="dk1"/>
                          </a:solidFill>
                          <a:latin typeface="+mn-lt"/>
                          <a:ea typeface="+mn-ea"/>
                          <a:cs typeface="+mn-cs"/>
                        </a:rPr>
                        <a:t>Rules of differentiation</a:t>
                      </a:r>
                      <a:endParaRPr lang="en-US" sz="1400" dirty="0"/>
                    </a:p>
                  </a:txBody>
                  <a:tcPr/>
                </a:tc>
              </a:tr>
              <a:tr h="546723">
                <a:tc vMerge="1">
                  <a:txBody>
                    <a:bodyPr/>
                    <a:lstStyle/>
                    <a:p>
                      <a:pPr algn="ctr"/>
                      <a:endParaRPr lang="en-US" sz="1400" dirty="0"/>
                    </a:p>
                  </a:txBody>
                  <a:tcPr/>
                </a:tc>
                <a:tc>
                  <a:txBody>
                    <a:bodyPr/>
                    <a:lstStyle/>
                    <a:p>
                      <a:pPr algn="ctr"/>
                      <a:r>
                        <a:rPr lang="en-US" sz="1400" kern="1200" dirty="0" smtClean="0">
                          <a:solidFill>
                            <a:schemeClr val="dk1"/>
                          </a:solidFill>
                          <a:latin typeface="+mn-lt"/>
                          <a:ea typeface="+mn-ea"/>
                          <a:cs typeface="+mn-cs"/>
                        </a:rPr>
                        <a:t>Comparative-static analysis of general-function models</a:t>
                      </a:r>
                      <a:endParaRPr lang="en-US" sz="1400" dirty="0"/>
                    </a:p>
                  </a:txBody>
                  <a:tcPr/>
                </a:tc>
              </a:tr>
              <a:tr h="546723">
                <a:tc rowSpan="2">
                  <a:txBody>
                    <a:bodyPr/>
                    <a:lstStyle/>
                    <a:p>
                      <a:pPr algn="ctr"/>
                      <a:r>
                        <a:rPr lang="en-US" sz="1400" b="1" i="1" kern="1200" dirty="0" smtClean="0">
                          <a:solidFill>
                            <a:schemeClr val="dk1"/>
                          </a:solidFill>
                          <a:latin typeface="+mn-lt"/>
                          <a:ea typeface="+mn-ea"/>
                          <a:cs typeface="+mn-cs"/>
                        </a:rPr>
                        <a:t>Optimization</a:t>
                      </a:r>
                      <a:endParaRPr lang="en-US" sz="1400" dirty="0"/>
                    </a:p>
                  </a:txBody>
                  <a:tcPr/>
                </a:tc>
                <a:tc>
                  <a:txBody>
                    <a:bodyPr/>
                    <a:lstStyle/>
                    <a:p>
                      <a:pPr algn="ctr"/>
                      <a:r>
                        <a:rPr lang="en-US" sz="1400" kern="1200" dirty="0" smtClean="0">
                          <a:solidFill>
                            <a:schemeClr val="dk1"/>
                          </a:solidFill>
                          <a:latin typeface="+mn-lt"/>
                          <a:ea typeface="+mn-ea"/>
                          <a:cs typeface="+mn-cs"/>
                        </a:rPr>
                        <a:t>Optimization techniques with one choice variable</a:t>
                      </a:r>
                      <a:endParaRPr lang="en-US" sz="1400" dirty="0"/>
                    </a:p>
                  </a:txBody>
                  <a:tcPr/>
                </a:tc>
              </a:tr>
              <a:tr h="546723">
                <a:tc vMerge="1">
                  <a:txBody>
                    <a:bodyPr/>
                    <a:lstStyle/>
                    <a:p>
                      <a:pPr algn="ctr"/>
                      <a:endParaRPr lang="en-US" sz="1400" dirty="0"/>
                    </a:p>
                  </a:txBody>
                  <a:tcPr/>
                </a:tc>
                <a:tc>
                  <a:txBody>
                    <a:bodyPr/>
                    <a:lstStyle/>
                    <a:p>
                      <a:pPr algn="ctr"/>
                      <a:r>
                        <a:rPr lang="en-US" sz="1400" kern="1200" dirty="0" smtClean="0">
                          <a:solidFill>
                            <a:schemeClr val="dk1"/>
                          </a:solidFill>
                          <a:latin typeface="+mn-lt"/>
                          <a:ea typeface="+mn-ea"/>
                          <a:cs typeface="+mn-cs"/>
                        </a:rPr>
                        <a:t>Optimization techniques with more than one choice variable</a:t>
                      </a:r>
                      <a:endParaRPr lang="en-US" sz="1400" dirty="0"/>
                    </a:p>
                  </a:txBody>
                  <a:tcPr/>
                </a:tc>
              </a:tr>
            </a:tbl>
          </a:graphicData>
        </a:graphic>
      </p:graphicFrame>
    </p:spTree>
  </p:cSld>
  <p:clrMapOvr>
    <a:masterClrMapping/>
  </p:clrMapOvr>
  <p:transition spd="med">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normAutofit lnSpcReduction="10000"/>
          </a:bodyPr>
          <a:lstStyle/>
          <a:p>
            <a:r>
              <a:rPr lang="en-US" dirty="0" smtClean="0"/>
              <a:t>Of course…not, and here is why:</a:t>
            </a:r>
          </a:p>
          <a:p>
            <a:pPr>
              <a:buNone/>
            </a:pPr>
            <a:endParaRPr lang="en-US" dirty="0" smtClean="0"/>
          </a:p>
          <a:p>
            <a:pPr lvl="1"/>
            <a:r>
              <a:rPr lang="en-US" dirty="0" smtClean="0"/>
              <a:t>You should be familiar with most of the topics that we will examine </a:t>
            </a:r>
          </a:p>
          <a:p>
            <a:pPr lvl="1"/>
            <a:r>
              <a:rPr lang="en-US" dirty="0" smtClean="0"/>
              <a:t>Unlike a typical (and perhaps dismal) math course, this one has a number of interesting features:</a:t>
            </a:r>
          </a:p>
          <a:p>
            <a:pPr lvl="2"/>
            <a:r>
              <a:rPr lang="en-US" dirty="0" smtClean="0"/>
              <a:t>The methodology used is relatively informal and reader-friendly and appeals to your intuition (as opposed to more formal/theoretical math courses) </a:t>
            </a:r>
          </a:p>
          <a:p>
            <a:pPr lvl="2"/>
            <a:endParaRPr lang="en-US" dirty="0" smtClean="0"/>
          </a:p>
          <a:p>
            <a:pPr lvl="2"/>
            <a:r>
              <a:rPr lang="en-US" dirty="0" smtClean="0"/>
              <a:t>To  a large extent, mathematical techniques are matched with their (micro/macro) applications in economics: the relevance of mathematics to economics is explicitly made obvious</a:t>
            </a:r>
          </a:p>
          <a:p>
            <a:pPr lvl="2"/>
            <a:endParaRPr lang="en-US" dirty="0" smtClean="0"/>
          </a:p>
          <a:p>
            <a:pPr lvl="2"/>
            <a:endParaRPr lang="en-US" dirty="0" smtClean="0"/>
          </a:p>
          <a:p>
            <a:pPr lvl="2"/>
            <a:endParaRPr lang="en-US" dirty="0" smtClean="0"/>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is it difficult? (7/8)</a:t>
            </a:r>
            <a:endParaRPr lang="en-US" sz="3200"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lstStyle/>
          <a:p>
            <a:r>
              <a:rPr lang="en-US" dirty="0" smtClean="0"/>
              <a:t>Of course…not, and here is why:</a:t>
            </a:r>
          </a:p>
          <a:p>
            <a:pPr>
              <a:buNone/>
            </a:pPr>
            <a:endParaRPr lang="en-US" dirty="0" smtClean="0"/>
          </a:p>
          <a:p>
            <a:pPr lvl="1"/>
            <a:r>
              <a:rPr lang="en-US" dirty="0" smtClean="0"/>
              <a:t>Unlike a typical (and perhaps dismal) math course, this one has a number of interesting features (Cont):</a:t>
            </a:r>
          </a:p>
          <a:p>
            <a:pPr lvl="2"/>
            <a:r>
              <a:rPr lang="en-US" dirty="0" smtClean="0"/>
              <a:t>Elementary tools will serve as stepping stones to the more advanced tools: no one will get lost in translation along the way</a:t>
            </a:r>
          </a:p>
          <a:p>
            <a:pPr lvl="2"/>
            <a:r>
              <a:rPr lang="en-US" dirty="0" smtClean="0"/>
              <a:t>Exercises are designed to make sure that you grasp the techniques and bolster your confidence</a:t>
            </a:r>
          </a:p>
          <a:p>
            <a:pPr lvl="2"/>
            <a:endParaRPr lang="en-US" dirty="0" smtClean="0"/>
          </a:p>
          <a:p>
            <a:pPr lvl="2"/>
            <a:endParaRPr lang="en-US" dirty="0" smtClean="0"/>
          </a:p>
          <a:p>
            <a:pPr lvl="2"/>
            <a:endParaRPr lang="en-US" dirty="0" smtClean="0"/>
          </a:p>
          <a:p>
            <a:pPr>
              <a:buNone/>
            </a:pPr>
            <a:endParaRPr lang="en-US" dirty="0" smtClean="0"/>
          </a:p>
          <a:p>
            <a:pPr lvl="1"/>
            <a:endParaRPr lang="en-US" dirty="0" smtClean="0"/>
          </a:p>
          <a:p>
            <a:pPr lvl="1"/>
            <a:endParaRPr lang="en-US" dirty="0"/>
          </a:p>
        </p:txBody>
      </p:sp>
      <p:sp>
        <p:nvSpPr>
          <p:cNvPr id="3" name="Title 2"/>
          <p:cNvSpPr>
            <a:spLocks noGrp="1"/>
          </p:cNvSpPr>
          <p:nvPr>
            <p:ph type="title"/>
          </p:nvPr>
        </p:nvSpPr>
        <p:spPr>
          <a:xfrm>
            <a:off x="457200" y="228600"/>
            <a:ext cx="8229600" cy="804672"/>
          </a:xfrm>
        </p:spPr>
        <p:txBody>
          <a:bodyPr>
            <a:normAutofit fontScale="90000"/>
          </a:bodyPr>
          <a:lstStyle/>
          <a:p>
            <a:r>
              <a:rPr lang="en-US" sz="3200" dirty="0" smtClean="0"/>
              <a:t>“Quantitative techniques” under the magnifying glass: is it difficult? (8/8)</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364</TotalTime>
  <Words>1127</Words>
  <Application>Microsoft Office PowerPoint</Application>
  <PresentationFormat>On-screen Show (4:3)</PresentationFormat>
  <Paragraphs>121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Quantitative techniques session 1: an overview</vt:lpstr>
      <vt:lpstr>“Quantitative techniques” under the magnifying glass: what is it about ? (1/8)</vt:lpstr>
      <vt:lpstr>“Quantitative techniques” under the magnifying glass: what is it about ? (2/8)</vt:lpstr>
      <vt:lpstr>“Quantitative techniques” under the magnifying glass: why offering it? (3/8)</vt:lpstr>
      <vt:lpstr>“Quantitative techniques” under the magnifying glass: why offering it? (4/8)</vt:lpstr>
      <vt:lpstr>“Quantitative economics” under the magnifying glass: a word of caution (5/8)</vt:lpstr>
      <vt:lpstr>“Quantitative techniques” under the magnifying glass: main topics covered (6/8)</vt:lpstr>
      <vt:lpstr>“Quantitative techniques” under the magnifying glass: is it difficult? (7/8)</vt:lpstr>
      <vt:lpstr>“Quantitative techniques” under the magnifying glass: is it difficult? (8/8)</vt:lpstr>
      <vt:lpstr>“So, can I successfully pass this course?” (1/2)</vt:lpstr>
      <vt:lpstr>“So, can I successfully pass this course?” (2/2)</vt:lpstr>
      <vt:lpstr>Final recommendations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guidelines to successfully pass the course</dc:title>
  <dc:creator>precious</dc:creator>
  <cp:lastModifiedBy>OWNER</cp:lastModifiedBy>
  <cp:revision>48</cp:revision>
  <dcterms:created xsi:type="dcterms:W3CDTF">2012-09-21T11:51:32Z</dcterms:created>
  <dcterms:modified xsi:type="dcterms:W3CDTF">2017-01-26T16:10:32Z</dcterms:modified>
</cp:coreProperties>
</file>