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467600" cy="1752600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Prepared</a:t>
            </a:r>
            <a:r>
              <a:rPr lang="fr-FR" sz="2000" dirty="0" smtClean="0"/>
              <a:t> by: Nadia </a:t>
            </a:r>
            <a:r>
              <a:rPr lang="fr-FR" sz="2000" dirty="0" err="1" smtClean="0"/>
              <a:t>jradi</a:t>
            </a:r>
            <a:r>
              <a:rPr lang="fr-FR" sz="2000" dirty="0" smtClean="0"/>
              <a:t> </a:t>
            </a:r>
            <a:r>
              <a:rPr lang="fr-FR" sz="2000" dirty="0" err="1" smtClean="0"/>
              <a:t>Masri</a:t>
            </a:r>
            <a:r>
              <a:rPr lang="fr-FR" sz="2000" dirty="0" smtClean="0"/>
              <a:t>, </a:t>
            </a:r>
            <a:r>
              <a:rPr lang="fr-FR" sz="2000" dirty="0" err="1" smtClean="0"/>
              <a:t>m.D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Gestational</a:t>
            </a:r>
            <a:r>
              <a:rPr lang="fr-FR" dirty="0" smtClean="0"/>
              <a:t> </a:t>
            </a:r>
            <a:r>
              <a:rPr lang="fr-FR" dirty="0" err="1" smtClean="0"/>
              <a:t>Diabetes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Affects 4% of pregnancies</a:t>
            </a:r>
          </a:p>
          <a:p>
            <a:pPr>
              <a:buFontTx/>
              <a:buChar char="-"/>
            </a:pPr>
            <a:r>
              <a:rPr lang="en-US" sz="2000" dirty="0" smtClean="0"/>
              <a:t>The cause is unknown</a:t>
            </a:r>
          </a:p>
          <a:p>
            <a:pPr>
              <a:buFontTx/>
              <a:buChar char="-"/>
            </a:pPr>
            <a:r>
              <a:rPr lang="en-US" sz="2000" dirty="0" smtClean="0"/>
              <a:t>Many complications can happen to the baby </a:t>
            </a:r>
          </a:p>
          <a:p>
            <a:pPr algn="ctr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It usually goes away after delivery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gestatio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03600" y="1485900"/>
            <a:ext cx="508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- </a:t>
            </a:r>
            <a:r>
              <a:rPr lang="fr-FR" dirty="0" err="1" smtClean="0"/>
              <a:t>symptoms</a:t>
            </a:r>
            <a:endParaRPr lang="fr-FR" dirty="0"/>
          </a:p>
        </p:txBody>
      </p:sp>
      <p:pic>
        <p:nvPicPr>
          <p:cNvPr id="4" name="Content Placeholder 3" descr="Main_symptoms_of_diabet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8970" y="1527175"/>
            <a:ext cx="412954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43200" y="2209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48400" y="60198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betes_symptoms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43200" y="609600"/>
            <a:ext cx="4094163" cy="57489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Eating sweets or sugar does not cause diabetes</a:t>
            </a:r>
          </a:p>
          <a:p>
            <a:endParaRPr lang="en-US" dirty="0" smtClean="0"/>
          </a:p>
          <a:p>
            <a:r>
              <a:rPr lang="en-US" dirty="0" smtClean="0"/>
              <a:t>Sometimes an accident or an illness may reveal diabetes if it is already there, but they do not cause it</a:t>
            </a:r>
          </a:p>
          <a:p>
            <a:endParaRPr lang="en-US" smtClean="0"/>
          </a:p>
          <a:p>
            <a:r>
              <a:rPr lang="en-US" smtClean="0"/>
              <a:t>You </a:t>
            </a:r>
            <a:r>
              <a:rPr lang="en-US" dirty="0" smtClean="0"/>
              <a:t>cannot catch diabetes from somebody!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-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endParaRPr lang="fr-FR" dirty="0" smtClean="0"/>
          </a:p>
          <a:p>
            <a:r>
              <a:rPr lang="fr-FR" dirty="0" smtClean="0"/>
              <a:t>Goal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maintain</a:t>
            </a:r>
            <a:r>
              <a:rPr lang="fr-FR" dirty="0" smtClean="0"/>
              <a:t> normal </a:t>
            </a:r>
            <a:r>
              <a:rPr lang="fr-FR" dirty="0" err="1" smtClean="0"/>
              <a:t>blood</a:t>
            </a:r>
            <a:r>
              <a:rPr lang="fr-FR" dirty="0" smtClean="0"/>
              <a:t> glucose </a:t>
            </a:r>
            <a:r>
              <a:rPr lang="fr-FR" dirty="0" err="1" smtClean="0"/>
              <a:t>levels</a:t>
            </a:r>
            <a:endParaRPr lang="fr-FR" dirty="0" smtClean="0"/>
          </a:p>
          <a:p>
            <a:r>
              <a:rPr lang="fr-FR" dirty="0" err="1" smtClean="0"/>
              <a:t>Consists</a:t>
            </a:r>
            <a:r>
              <a:rPr lang="fr-FR" dirty="0" smtClean="0"/>
              <a:t> of:         - </a:t>
            </a:r>
            <a:r>
              <a:rPr lang="fr-FR" dirty="0" err="1" smtClean="0"/>
              <a:t>dietary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			- </a:t>
            </a:r>
            <a:r>
              <a:rPr lang="fr-FR" dirty="0" err="1" smtClean="0"/>
              <a:t>Excercise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			- </a:t>
            </a:r>
            <a:r>
              <a:rPr lang="fr-FR" dirty="0" err="1" smtClean="0"/>
              <a:t>Medications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Dietary</a:t>
            </a:r>
            <a:r>
              <a:rPr lang="fr-FR" dirty="0" smtClean="0"/>
              <a:t> management:</a:t>
            </a:r>
          </a:p>
          <a:p>
            <a:r>
              <a:rPr lang="fr-FR" dirty="0" smtClean="0"/>
              <a:t>Use of </a:t>
            </a:r>
            <a:r>
              <a:rPr lang="fr-FR" dirty="0" err="1" smtClean="0"/>
              <a:t>artificial</a:t>
            </a:r>
            <a:r>
              <a:rPr lang="fr-FR" dirty="0" smtClean="0"/>
              <a:t> </a:t>
            </a:r>
            <a:r>
              <a:rPr lang="fr-FR" dirty="0" err="1" smtClean="0"/>
              <a:t>sweeteners</a:t>
            </a:r>
            <a:r>
              <a:rPr lang="fr-FR" dirty="0" smtClean="0"/>
              <a:t> (aspartame, saccharin..)</a:t>
            </a:r>
          </a:p>
          <a:p>
            <a:r>
              <a:rPr lang="fr-FR" dirty="0" err="1" smtClean="0"/>
              <a:t>Low</a:t>
            </a:r>
            <a:r>
              <a:rPr lang="fr-FR" dirty="0" smtClean="0"/>
              <a:t> fat </a:t>
            </a:r>
            <a:r>
              <a:rPr lang="fr-FR" dirty="0" err="1" smtClean="0"/>
              <a:t>diet</a:t>
            </a:r>
            <a:endParaRPr lang="fr-FR" dirty="0" smtClean="0"/>
          </a:p>
          <a:p>
            <a:r>
              <a:rPr lang="fr-FR" dirty="0" err="1" smtClean="0"/>
              <a:t>Low</a:t>
            </a:r>
            <a:r>
              <a:rPr lang="fr-FR" dirty="0" smtClean="0"/>
              <a:t> sodium </a:t>
            </a:r>
            <a:r>
              <a:rPr lang="fr-FR" dirty="0" err="1" smtClean="0"/>
              <a:t>diet</a:t>
            </a:r>
            <a:endParaRPr lang="fr-FR" dirty="0" smtClean="0"/>
          </a:p>
          <a:p>
            <a:r>
              <a:rPr lang="fr-FR" dirty="0" smtClean="0"/>
              <a:t>High </a:t>
            </a:r>
            <a:r>
              <a:rPr lang="fr-FR" dirty="0" err="1" smtClean="0"/>
              <a:t>fiber</a:t>
            </a:r>
            <a:r>
              <a:rPr lang="fr-FR" dirty="0" smtClean="0"/>
              <a:t> </a:t>
            </a:r>
            <a:r>
              <a:rPr lang="fr-FR" dirty="0" err="1" smtClean="0"/>
              <a:t>diet</a:t>
            </a:r>
            <a:endParaRPr lang="fr-FR" dirty="0" smtClean="0"/>
          </a:p>
          <a:p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r>
              <a:rPr lang="fr-FR" dirty="0" smtClean="0"/>
              <a:t> gain</a:t>
            </a:r>
            <a:endParaRPr lang="fr-FR" dirty="0"/>
          </a:p>
        </p:txBody>
      </p:sp>
      <p:pic>
        <p:nvPicPr>
          <p:cNvPr id="4" name="Picture 3" descr="diabetes-food-pyramid-picture.jpg"/>
          <p:cNvPicPr>
            <a:picLocks noChangeAspect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>
          <a:xfrm>
            <a:off x="4343399" y="2895600"/>
            <a:ext cx="423333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I - </a:t>
            </a:r>
            <a:r>
              <a:rPr lang="fr-FR" dirty="0" err="1" smtClean="0"/>
              <a:t>Treatment</a:t>
            </a:r>
            <a:endParaRPr lang="fr-FR" dirty="0"/>
          </a:p>
        </p:txBody>
      </p:sp>
      <p:pic>
        <p:nvPicPr>
          <p:cNvPr id="5" name="Picture Placeholder 4" descr="Insulin_injection_PI_ed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274" b="1127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b="1" u="sng" dirty="0" smtClean="0"/>
          </a:p>
          <a:p>
            <a:pPr algn="ctr">
              <a:buNone/>
            </a:pPr>
            <a:r>
              <a:rPr lang="fr-FR" sz="4000" dirty="0" err="1" smtClean="0">
                <a:solidFill>
                  <a:srgbClr val="FF0000"/>
                </a:solidFill>
              </a:rPr>
              <a:t>Insulin</a:t>
            </a:r>
            <a:r>
              <a:rPr lang="fr-FR" sz="4000" dirty="0" smtClean="0">
                <a:solidFill>
                  <a:srgbClr val="FF0000"/>
                </a:solidFill>
              </a:rPr>
              <a:t> injections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I - </a:t>
            </a:r>
            <a:r>
              <a:rPr lang="fr-FR" dirty="0" err="1" smtClean="0"/>
              <a:t>Treatment</a:t>
            </a:r>
            <a:endParaRPr lang="fr-FR" dirty="0"/>
          </a:p>
        </p:txBody>
      </p:sp>
      <p:pic>
        <p:nvPicPr>
          <p:cNvPr id="7" name="Picture Placeholder 6" descr="Insulin_Pum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696" b="1169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b="1" u="sng" dirty="0" smtClean="0"/>
          </a:p>
          <a:p>
            <a:pPr algn="ctr">
              <a:buNone/>
            </a:pPr>
            <a:r>
              <a:rPr lang="fr-FR" sz="4000" dirty="0" err="1" smtClean="0">
                <a:solidFill>
                  <a:srgbClr val="FF0000"/>
                </a:solidFill>
              </a:rPr>
              <a:t>Insulin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Pump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-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b="1" u="sng" dirty="0" smtClean="0"/>
          </a:p>
          <a:p>
            <a:r>
              <a:rPr lang="fr-FR" b="1" u="sng" dirty="0" err="1" smtClean="0"/>
              <a:t>Diabetes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mellitus</a:t>
            </a:r>
            <a:r>
              <a:rPr lang="fr-FR" b="1" u="sng" dirty="0" smtClean="0"/>
              <a:t> Type II:</a:t>
            </a:r>
          </a:p>
          <a:p>
            <a:pPr>
              <a:buNone/>
            </a:pPr>
            <a:r>
              <a:rPr lang="fr-FR" dirty="0" smtClean="0"/>
              <a:t>Oral </a:t>
            </a:r>
            <a:r>
              <a:rPr lang="fr-FR" dirty="0" err="1" smtClean="0"/>
              <a:t>medications</a:t>
            </a:r>
            <a:r>
              <a:rPr lang="fr-FR" dirty="0" smtClean="0"/>
              <a:t>: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of </a:t>
            </a:r>
            <a:r>
              <a:rPr lang="fr-FR" dirty="0" err="1" smtClean="0"/>
              <a:t>peripheral</a:t>
            </a:r>
            <a:r>
              <a:rPr lang="fr-FR" dirty="0" smtClean="0"/>
              <a:t> tissues to </a:t>
            </a:r>
            <a:r>
              <a:rPr lang="fr-FR" dirty="0" err="1" smtClean="0"/>
              <a:t>insulin</a:t>
            </a:r>
            <a:r>
              <a:rPr lang="fr-FR" dirty="0" smtClean="0"/>
              <a:t>, or </a:t>
            </a:r>
            <a:r>
              <a:rPr lang="fr-FR" dirty="0" err="1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secretion</a:t>
            </a:r>
            <a:r>
              <a:rPr lang="fr-FR" dirty="0" smtClean="0"/>
              <a:t> of </a:t>
            </a:r>
            <a:r>
              <a:rPr lang="fr-FR" dirty="0" err="1" smtClean="0"/>
              <a:t>insulin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Last </a:t>
            </a:r>
            <a:r>
              <a:rPr lang="fr-FR" dirty="0" err="1" smtClean="0"/>
              <a:t>resort</a:t>
            </a:r>
            <a:r>
              <a:rPr lang="fr-FR" dirty="0" smtClean="0"/>
              <a:t>: </a:t>
            </a:r>
            <a:r>
              <a:rPr lang="fr-FR" dirty="0" err="1" smtClean="0"/>
              <a:t>Insulin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Complications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A. </a:t>
            </a:r>
            <a:r>
              <a:rPr lang="fr-FR" b="1" u="sng" dirty="0" err="1" smtClean="0"/>
              <a:t>Vascular</a:t>
            </a:r>
            <a:r>
              <a:rPr lang="fr-FR" b="1" u="sng" dirty="0" smtClean="0"/>
              <a:t> Complications- </a:t>
            </a:r>
            <a:r>
              <a:rPr lang="fr-FR" b="1" u="sng" dirty="0" err="1" smtClean="0"/>
              <a:t>vasculopathy</a:t>
            </a:r>
            <a:r>
              <a:rPr lang="fr-FR" b="1" u="sng" dirty="0" smtClean="0"/>
              <a:t>:</a:t>
            </a:r>
          </a:p>
          <a:p>
            <a:r>
              <a:rPr lang="fr-FR" b="1" dirty="0" err="1" smtClean="0"/>
              <a:t>Coronary</a:t>
            </a:r>
            <a:r>
              <a:rPr lang="fr-FR" b="1" dirty="0" smtClean="0"/>
              <a:t> </a:t>
            </a:r>
            <a:r>
              <a:rPr lang="fr-FR" b="1" dirty="0" err="1" smtClean="0"/>
              <a:t>heart</a:t>
            </a:r>
            <a:r>
              <a:rPr lang="fr-FR" b="1" dirty="0" smtClean="0"/>
              <a:t> </a:t>
            </a:r>
            <a:r>
              <a:rPr lang="fr-FR" b="1" dirty="0" err="1" smtClean="0"/>
              <a:t>diseases</a:t>
            </a:r>
            <a:endParaRPr lang="fr-FR" b="1" dirty="0" smtClean="0"/>
          </a:p>
          <a:p>
            <a:r>
              <a:rPr lang="fr-FR" b="1" dirty="0" smtClean="0"/>
              <a:t>Stroke</a:t>
            </a:r>
          </a:p>
        </p:txBody>
      </p:sp>
      <p:pic>
        <p:nvPicPr>
          <p:cNvPr id="4" name="Content Placeholder 3" descr="atherosclerosis20caused20by20diabetes20melli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95600"/>
            <a:ext cx="4359944" cy="3023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30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 algn="ctr">
              <a:buNone/>
            </a:pPr>
            <a:r>
              <a:rPr lang="fr-FR" sz="3200" dirty="0" smtClean="0"/>
              <a:t>A group of </a:t>
            </a:r>
            <a:r>
              <a:rPr lang="fr-FR" sz="3200" dirty="0" err="1" smtClean="0"/>
              <a:t>metabolic</a:t>
            </a:r>
            <a:r>
              <a:rPr lang="fr-FR" sz="3200" dirty="0" smtClean="0"/>
              <a:t> </a:t>
            </a:r>
            <a:r>
              <a:rPr lang="fr-FR" sz="3200" dirty="0" err="1" smtClean="0"/>
              <a:t>diseases</a:t>
            </a:r>
            <a:r>
              <a:rPr lang="fr-FR" sz="3200" dirty="0" smtClean="0"/>
              <a:t> in </a:t>
            </a:r>
            <a:r>
              <a:rPr lang="fr-FR" sz="3200" dirty="0" err="1" smtClean="0"/>
              <a:t>which</a:t>
            </a:r>
            <a:r>
              <a:rPr lang="fr-FR" sz="3200" dirty="0" smtClean="0"/>
              <a:t> a </a:t>
            </a:r>
            <a:r>
              <a:rPr lang="fr-FR" sz="3200" dirty="0" err="1" smtClean="0"/>
              <a:t>person</a:t>
            </a:r>
            <a:r>
              <a:rPr lang="fr-FR" sz="3200" dirty="0" smtClean="0"/>
              <a:t> has </a:t>
            </a:r>
            <a:r>
              <a:rPr lang="fr-FR" sz="3200" b="1" u="sng" dirty="0" err="1" smtClean="0">
                <a:solidFill>
                  <a:srgbClr val="FF0000"/>
                </a:solidFill>
              </a:rPr>
              <a:t>high</a:t>
            </a:r>
            <a:r>
              <a:rPr lang="fr-FR" sz="3200" b="1" u="sng" dirty="0" smtClean="0">
                <a:solidFill>
                  <a:srgbClr val="FF0000"/>
                </a:solidFill>
              </a:rPr>
              <a:t> </a:t>
            </a:r>
            <a:r>
              <a:rPr lang="fr-FR" sz="3200" b="1" u="sng" dirty="0" err="1" smtClean="0">
                <a:solidFill>
                  <a:srgbClr val="FF0000"/>
                </a:solidFill>
              </a:rPr>
              <a:t>blood</a:t>
            </a:r>
            <a:r>
              <a:rPr lang="fr-FR" sz="3200" b="1" u="sng" dirty="0" smtClean="0">
                <a:solidFill>
                  <a:srgbClr val="FF0000"/>
                </a:solidFill>
              </a:rPr>
              <a:t> </a:t>
            </a:r>
            <a:r>
              <a:rPr lang="fr-FR" sz="3200" b="1" u="sng" dirty="0" err="1" smtClean="0">
                <a:solidFill>
                  <a:srgbClr val="FF0000"/>
                </a:solidFill>
              </a:rPr>
              <a:t>sugar</a:t>
            </a:r>
            <a:r>
              <a:rPr lang="fr-FR" sz="3200" b="1" u="sng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/>
              <a:t>because</a:t>
            </a:r>
            <a:r>
              <a:rPr lang="fr-FR" sz="3200" dirty="0" smtClean="0"/>
              <a:t>:</a:t>
            </a:r>
          </a:p>
          <a:p>
            <a:pPr algn="ctr">
              <a:buNone/>
            </a:pPr>
            <a:endParaRPr lang="fr-FR" sz="3200" b="1" u="sng" dirty="0" smtClean="0"/>
          </a:p>
          <a:p>
            <a:pPr algn="ctr">
              <a:buNone/>
            </a:pPr>
            <a:r>
              <a:rPr lang="fr-FR" sz="3200" b="1" u="sng" dirty="0" smtClean="0"/>
              <a:t> The body </a:t>
            </a:r>
            <a:r>
              <a:rPr lang="fr-FR" sz="3200" b="1" u="sng" dirty="0" err="1" smtClean="0"/>
              <a:t>does</a:t>
            </a:r>
            <a:r>
              <a:rPr lang="fr-FR" sz="3200" b="1" u="sng" dirty="0" smtClean="0"/>
              <a:t> not </a:t>
            </a:r>
            <a:r>
              <a:rPr lang="fr-FR" sz="3200" b="1" u="sng" dirty="0" err="1" smtClean="0"/>
              <a:t>produce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enough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insulin</a:t>
            </a:r>
            <a:r>
              <a:rPr lang="fr-FR" sz="3200" b="1" u="sng" dirty="0" smtClean="0"/>
              <a:t> </a:t>
            </a:r>
          </a:p>
          <a:p>
            <a:pPr algn="ctr">
              <a:buNone/>
            </a:pPr>
            <a:r>
              <a:rPr lang="fr-FR" sz="3200" dirty="0" smtClean="0"/>
              <a:t>or  </a:t>
            </a:r>
          </a:p>
          <a:p>
            <a:pPr algn="ctr">
              <a:buNone/>
            </a:pPr>
            <a:r>
              <a:rPr lang="fr-FR" sz="3200" b="1" u="sng" dirty="0" smtClean="0"/>
              <a:t>The </a:t>
            </a:r>
            <a:r>
              <a:rPr lang="fr-FR" sz="3200" b="1" u="sng" dirty="0" err="1" smtClean="0"/>
              <a:t>receptor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cells</a:t>
            </a:r>
            <a:r>
              <a:rPr lang="fr-FR" sz="3200" b="1" u="sng" dirty="0" smtClean="0"/>
              <a:t> do not </a:t>
            </a:r>
            <a:r>
              <a:rPr lang="fr-FR" sz="3200" b="1" u="sng" dirty="0" err="1" smtClean="0"/>
              <a:t>respond</a:t>
            </a:r>
            <a:r>
              <a:rPr lang="fr-FR" sz="3200" b="1" u="sng" dirty="0" smtClean="0"/>
              <a:t> to the </a:t>
            </a:r>
            <a:r>
              <a:rPr lang="fr-FR" sz="3200" b="1" u="sng" dirty="0" err="1" smtClean="0"/>
              <a:t>produced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insulin</a:t>
            </a:r>
            <a:endParaRPr lang="fr-FR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Complications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B. </a:t>
            </a:r>
            <a:r>
              <a:rPr lang="fr-FR" b="1" u="sng" dirty="0" err="1" smtClean="0"/>
              <a:t>Retinopathy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Disease</a:t>
            </a:r>
            <a:r>
              <a:rPr lang="fr-FR" dirty="0" smtClean="0"/>
              <a:t> of the </a:t>
            </a:r>
            <a:r>
              <a:rPr lang="fr-FR" dirty="0" err="1" smtClean="0"/>
              <a:t>eyes</a:t>
            </a:r>
            <a:r>
              <a:rPr lang="fr-FR" dirty="0" smtClean="0"/>
              <a:t>) </a:t>
            </a:r>
          </a:p>
          <a:p>
            <a:pPr>
              <a:buNone/>
            </a:pPr>
            <a:r>
              <a:rPr lang="fr-FR" dirty="0" smtClean="0"/>
              <a:t>          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blindness</a:t>
            </a:r>
            <a:endParaRPr lang="fr-FR" dirty="0" smtClean="0"/>
          </a:p>
        </p:txBody>
      </p:sp>
      <p:pic>
        <p:nvPicPr>
          <p:cNvPr id="4" name="Picture 3" descr="retinopathy.jpg"/>
          <p:cNvPicPr>
            <a:picLocks noChangeAspect="1"/>
          </p:cNvPicPr>
          <p:nvPr/>
        </p:nvPicPr>
        <p:blipFill>
          <a:blip r:embed="rId2" cstate="print"/>
          <a:srcRect t="5000" r="2000" b="12500"/>
          <a:stretch>
            <a:fillRect/>
          </a:stretch>
        </p:blipFill>
        <p:spPr>
          <a:xfrm>
            <a:off x="2438400" y="3124200"/>
            <a:ext cx="4191000" cy="2822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Complications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C. </a:t>
            </a:r>
            <a:r>
              <a:rPr lang="fr-FR" b="1" u="sng" dirty="0" err="1" smtClean="0"/>
              <a:t>Nephropathy</a:t>
            </a:r>
            <a:r>
              <a:rPr lang="fr-FR" u="sng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Disease</a:t>
            </a:r>
            <a:r>
              <a:rPr lang="fr-FR" dirty="0" smtClean="0"/>
              <a:t> of the </a:t>
            </a:r>
            <a:r>
              <a:rPr lang="fr-FR" dirty="0" err="1" smtClean="0"/>
              <a:t>kidneys</a:t>
            </a:r>
            <a:r>
              <a:rPr lang="fr-FR" dirty="0" smtClean="0"/>
              <a:t>) </a:t>
            </a:r>
          </a:p>
          <a:p>
            <a:pPr>
              <a:buNone/>
            </a:pPr>
            <a:r>
              <a:rPr lang="fr-FR" dirty="0" smtClean="0"/>
              <a:t>        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kidney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 and </a:t>
            </a:r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dialysis</a:t>
            </a:r>
            <a:endParaRPr lang="fr-FR" dirty="0" smtClean="0"/>
          </a:p>
        </p:txBody>
      </p:sp>
      <p:pic>
        <p:nvPicPr>
          <p:cNvPr id="4" name="Picture 3" descr="diabetic_kid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124200"/>
            <a:ext cx="3911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Complications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D. </a:t>
            </a:r>
            <a:r>
              <a:rPr lang="fr-FR" b="1" u="sng" dirty="0" err="1" smtClean="0"/>
              <a:t>Neuropathy</a:t>
            </a:r>
            <a:r>
              <a:rPr lang="fr-FR" b="1" u="sng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Disease</a:t>
            </a:r>
            <a:r>
              <a:rPr lang="fr-FR" dirty="0" smtClean="0"/>
              <a:t> of the </a:t>
            </a:r>
            <a:r>
              <a:rPr lang="fr-FR" dirty="0" err="1" smtClean="0"/>
              <a:t>nervous</a:t>
            </a:r>
            <a:r>
              <a:rPr lang="fr-FR" dirty="0" smtClean="0"/>
              <a:t> system) 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foot </a:t>
            </a:r>
            <a:r>
              <a:rPr lang="fr-FR" dirty="0" err="1" smtClean="0"/>
              <a:t>ulceration</a:t>
            </a:r>
            <a:r>
              <a:rPr lang="fr-FR" dirty="0" smtClean="0"/>
              <a:t> and possible amputation</a:t>
            </a:r>
            <a:endParaRPr lang="fr-FR" dirty="0"/>
          </a:p>
        </p:txBody>
      </p:sp>
      <p:pic>
        <p:nvPicPr>
          <p:cNvPr id="4" name="Picture 3" descr="diabetic-footc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36195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Diabetes was responsible for 59% of limb amputations in Lebanon in 2007</a:t>
            </a:r>
            <a:endParaRPr lang="en-US" sz="2000" dirty="0"/>
          </a:p>
        </p:txBody>
      </p:sp>
      <p:pic>
        <p:nvPicPr>
          <p:cNvPr id="4" name="Content Placeholder 3" descr="Diabetic-Foo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</a:t>
            </a:r>
            <a:r>
              <a:rPr lang="fr-FR" dirty="0" err="1" smtClean="0"/>
              <a:t>Prognosis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medical</a:t>
            </a:r>
            <a:r>
              <a:rPr lang="fr-FR" dirty="0" smtClean="0"/>
              <a:t> care, </a:t>
            </a:r>
            <a:r>
              <a:rPr lang="fr-FR" dirty="0" err="1" smtClean="0"/>
              <a:t>compliance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dietary</a:t>
            </a:r>
            <a:r>
              <a:rPr lang="fr-FR" dirty="0" smtClean="0"/>
              <a:t> and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are ESSENTIAL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- </a:t>
            </a:r>
            <a:r>
              <a:rPr lang="fr-FR" dirty="0" err="1" smtClean="0"/>
              <a:t>Prognosis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Despite</a:t>
            </a:r>
            <a:r>
              <a:rPr lang="fr-FR" dirty="0" smtClean="0"/>
              <a:t> the </a:t>
            </a:r>
            <a:r>
              <a:rPr lang="fr-FR" dirty="0" err="1" smtClean="0"/>
              <a:t>risks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, </a:t>
            </a:r>
            <a:r>
              <a:rPr lang="fr-FR" dirty="0" err="1" smtClean="0"/>
              <a:t>most</a:t>
            </a:r>
            <a:r>
              <a:rPr lang="fr-FR" dirty="0" smtClean="0"/>
              <a:t> people </a:t>
            </a:r>
            <a:r>
              <a:rPr lang="fr-FR" dirty="0" err="1" smtClean="0"/>
              <a:t>can</a:t>
            </a:r>
            <a:r>
              <a:rPr lang="fr-FR" dirty="0" smtClean="0"/>
              <a:t> live active </a:t>
            </a:r>
            <a:r>
              <a:rPr lang="fr-FR" dirty="0" err="1" smtClean="0"/>
              <a:t>lives</a:t>
            </a:r>
            <a:r>
              <a:rPr lang="fr-FR" dirty="0" smtClean="0"/>
              <a:t> and continue to </a:t>
            </a:r>
            <a:r>
              <a:rPr lang="fr-FR" dirty="0" err="1" smtClean="0"/>
              <a:t>enjoy</a:t>
            </a:r>
            <a:r>
              <a:rPr lang="fr-FR" dirty="0" smtClean="0"/>
              <a:t> the </a:t>
            </a:r>
            <a:r>
              <a:rPr lang="fr-FR" dirty="0" err="1" smtClean="0"/>
              <a:t>foods</a:t>
            </a:r>
            <a:r>
              <a:rPr lang="fr-FR" dirty="0" smtClean="0"/>
              <a:t> and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enjoyed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diagnosed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Lebanon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Almost </a:t>
            </a:r>
            <a:r>
              <a:rPr lang="en-US" b="1" dirty="0" smtClean="0">
                <a:solidFill>
                  <a:srgbClr val="FF0000"/>
                </a:solidFill>
              </a:rPr>
              <a:t>1 in 6 </a:t>
            </a:r>
            <a:r>
              <a:rPr lang="en-US" b="1" dirty="0" err="1" smtClean="0">
                <a:solidFill>
                  <a:srgbClr val="FF0000"/>
                </a:solidFill>
              </a:rPr>
              <a:t>lebanese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mtClean="0"/>
              <a:t>individuals </a:t>
            </a:r>
            <a:r>
              <a:rPr lang="en-US" dirty="0" err="1" smtClean="0"/>
              <a:t>s</a:t>
            </a:r>
            <a:r>
              <a:rPr lang="en-US" smtClean="0"/>
              <a:t>uffer </a:t>
            </a:r>
            <a:r>
              <a:rPr lang="en-US" dirty="0" smtClean="0"/>
              <a:t>from diabetes </a:t>
            </a:r>
          </a:p>
          <a:p>
            <a:r>
              <a:rPr lang="en-US" dirty="0" smtClean="0"/>
              <a:t>The latest data show that nearly a quarter of a </a:t>
            </a:r>
            <a:r>
              <a:rPr lang="en-US" b="1" dirty="0" smtClean="0">
                <a:solidFill>
                  <a:srgbClr val="FF0000"/>
                </a:solidFill>
              </a:rPr>
              <a:t>million </a:t>
            </a:r>
            <a:r>
              <a:rPr lang="en-US" b="1" dirty="0" err="1" smtClean="0">
                <a:solidFill>
                  <a:srgbClr val="FF0000"/>
                </a:solidFill>
              </a:rPr>
              <a:t>lebanese</a:t>
            </a:r>
            <a:r>
              <a:rPr lang="en-US" b="1" dirty="0" smtClean="0">
                <a:solidFill>
                  <a:srgbClr val="FF0000"/>
                </a:solidFill>
              </a:rPr>
              <a:t> remain undiagnosed</a:t>
            </a:r>
          </a:p>
          <a:p>
            <a:r>
              <a:rPr lang="en-US" dirty="0" smtClean="0"/>
              <a:t>Lebanon occupies the 22</a:t>
            </a:r>
            <a:r>
              <a:rPr lang="en-US" baseline="30000" dirty="0" smtClean="0"/>
              <a:t>nd</a:t>
            </a:r>
            <a:r>
              <a:rPr lang="en-US" dirty="0" smtClean="0"/>
              <a:t> highest rate of diabetes in the world, ahead of many western countries</a:t>
            </a:r>
          </a:p>
          <a:p>
            <a:r>
              <a:rPr lang="en-US" dirty="0" smtClean="0"/>
              <a:t>More than 95% of cases are due to modern lifestyles: Poor diet, lack of exercise and rising obesity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suga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5"/>
          <p:cNvSpPr/>
          <p:nvPr/>
        </p:nvSpPr>
        <p:spPr>
          <a:xfrm>
            <a:off x="5257800" y="2514600"/>
            <a:ext cx="11430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6781800" y="4267200"/>
            <a:ext cx="11430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 smtClean="0"/>
              <a:t>Pancreas</a:t>
            </a:r>
            <a:endParaRPr lang="fr-FR" sz="3600" dirty="0"/>
          </a:p>
        </p:txBody>
      </p:sp>
      <p:pic>
        <p:nvPicPr>
          <p:cNvPr id="7" name="Picture Placeholder 6" descr="pancreas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45" b="454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- types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Type I</a:t>
            </a:r>
            <a:r>
              <a:rPr lang="fr-FR" dirty="0" smtClean="0"/>
              <a:t>: 10%  of cases</a:t>
            </a:r>
          </a:p>
          <a:p>
            <a:r>
              <a:rPr lang="fr-FR" b="1" u="sng" dirty="0" smtClean="0"/>
              <a:t>Type II</a:t>
            </a:r>
            <a:r>
              <a:rPr lang="fr-FR" dirty="0" smtClean="0"/>
              <a:t>: Most </a:t>
            </a:r>
            <a:r>
              <a:rPr lang="fr-FR" dirty="0" err="1" smtClean="0"/>
              <a:t>common</a:t>
            </a:r>
            <a:r>
              <a:rPr lang="fr-FR" dirty="0" smtClean="0"/>
              <a:t> type</a:t>
            </a:r>
          </a:p>
          <a:p>
            <a:r>
              <a:rPr lang="fr-FR" b="1" u="sng" dirty="0" err="1" smtClean="0"/>
              <a:t>Gestational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Diabetes</a:t>
            </a:r>
            <a:r>
              <a:rPr lang="fr-FR" dirty="0" smtClean="0"/>
              <a:t>: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pregnancy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Picture Placeholder 7" descr="Type1_diabetes_pic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890" b="1489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2590800" cy="5257800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/>
              <a:t>DM I</a:t>
            </a:r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Diagnosed</a:t>
            </a:r>
            <a:r>
              <a:rPr lang="fr-FR" sz="2400" dirty="0" smtClean="0"/>
              <a:t> in </a:t>
            </a:r>
            <a:r>
              <a:rPr lang="fr-FR" sz="2400" dirty="0" err="1" smtClean="0"/>
              <a:t>childhood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-Cause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controversial</a:t>
            </a:r>
            <a:r>
              <a:rPr lang="fr-FR" sz="2400" dirty="0" smtClean="0"/>
              <a:t> (</a:t>
            </a:r>
            <a:r>
              <a:rPr lang="fr-FR" sz="2400" dirty="0" err="1" smtClean="0"/>
              <a:t>could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immune </a:t>
            </a:r>
            <a:r>
              <a:rPr lang="fr-FR" sz="2400" dirty="0" err="1" smtClean="0"/>
              <a:t>mediated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pic>
        <p:nvPicPr>
          <p:cNvPr id="4" name="Content Placeholder 3" descr="dm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45" b="454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u="sng" dirty="0" smtClean="0"/>
              <a:t>DM I</a:t>
            </a:r>
            <a:endParaRPr lang="fr-FR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Type 2</a:t>
            </a:r>
            <a:endParaRPr lang="fr-FR" dirty="0"/>
          </a:p>
        </p:txBody>
      </p:sp>
      <p:pic>
        <p:nvPicPr>
          <p:cNvPr id="4" name="Content Placeholder 3" descr="diabetes_typ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2343" y="1527175"/>
            <a:ext cx="6402801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Diabetes</a:t>
            </a:r>
            <a:r>
              <a:rPr lang="fr-FR" dirty="0" smtClean="0"/>
              <a:t> </a:t>
            </a:r>
            <a:r>
              <a:rPr lang="fr-FR" dirty="0" err="1" smtClean="0"/>
              <a:t>mellitus</a:t>
            </a:r>
            <a:r>
              <a:rPr lang="fr-FR" dirty="0" smtClean="0"/>
              <a:t> Type II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u="sng" dirty="0" smtClean="0"/>
              <a:t>Causes:</a:t>
            </a:r>
          </a:p>
          <a:p>
            <a:pPr>
              <a:buNone/>
            </a:pPr>
            <a:r>
              <a:rPr lang="fr-FR" dirty="0" smtClean="0"/>
              <a:t>An </a:t>
            </a:r>
            <a:r>
              <a:rPr lang="fr-FR" b="1" dirty="0" smtClean="0">
                <a:solidFill>
                  <a:srgbClr val="FF0000"/>
                </a:solidFill>
              </a:rPr>
              <a:t>interaction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b="1" u="sng" dirty="0" err="1" smtClean="0"/>
              <a:t>genetic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predisposition</a:t>
            </a:r>
            <a:r>
              <a:rPr lang="fr-FR" b="1" u="sng" dirty="0" smtClean="0"/>
              <a:t> &amp; </a:t>
            </a:r>
          </a:p>
          <a:p>
            <a:pPr>
              <a:buNone/>
            </a:pPr>
            <a:r>
              <a:rPr lang="fr-FR" b="1" dirty="0" smtClean="0"/>
              <a:t>                                              </a:t>
            </a:r>
            <a:r>
              <a:rPr lang="fr-FR" b="1" u="sng" dirty="0" err="1" smtClean="0"/>
              <a:t>lifestyle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factors</a:t>
            </a:r>
            <a:endParaRPr lang="fr-FR" b="1" u="sng" dirty="0" smtClean="0"/>
          </a:p>
          <a:p>
            <a:pPr>
              <a:buNone/>
            </a:pPr>
            <a:endParaRPr lang="fr-FR" b="1" u="sng" dirty="0" smtClean="0"/>
          </a:p>
          <a:p>
            <a:pPr algn="ctr">
              <a:buNone/>
            </a:pPr>
            <a:r>
              <a:rPr lang="fr-FR" dirty="0" smtClean="0"/>
              <a:t>Life time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developping</a:t>
            </a:r>
            <a:r>
              <a:rPr lang="fr-FR" dirty="0" smtClean="0"/>
              <a:t> DMII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5-10 x </a:t>
            </a:r>
            <a:r>
              <a:rPr lang="fr-FR" b="1" dirty="0" err="1" smtClean="0">
                <a:solidFill>
                  <a:srgbClr val="FF0000"/>
                </a:solidFill>
              </a:rPr>
              <a:t>higher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in </a:t>
            </a:r>
            <a:r>
              <a:rPr lang="fr-FR" u="sng" dirty="0" smtClean="0"/>
              <a:t>1st </a:t>
            </a:r>
            <a:r>
              <a:rPr lang="fr-FR" u="sng" dirty="0" err="1" smtClean="0"/>
              <a:t>degree</a:t>
            </a:r>
            <a:r>
              <a:rPr lang="fr-FR" u="sng" dirty="0" smtClean="0"/>
              <a:t> relatives </a:t>
            </a:r>
            <a:r>
              <a:rPr lang="fr-FR" dirty="0" smtClean="0"/>
              <a:t>(</a:t>
            </a:r>
            <a:r>
              <a:rPr lang="fr-FR" dirty="0" err="1" smtClean="0"/>
              <a:t>sister</a:t>
            </a:r>
            <a:r>
              <a:rPr lang="fr-FR" dirty="0" smtClean="0"/>
              <a:t>/Brother/son/</a:t>
            </a:r>
            <a:r>
              <a:rPr lang="fr-FR" dirty="0" err="1" smtClean="0"/>
              <a:t>Daughter</a:t>
            </a:r>
            <a:r>
              <a:rPr lang="fr-FR" dirty="0" smtClean="0"/>
              <a:t>) of a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DMII </a:t>
            </a:r>
            <a:r>
              <a:rPr lang="fr-FR" dirty="0" err="1" smtClean="0"/>
              <a:t>compared</a:t>
            </a:r>
            <a:r>
              <a:rPr lang="fr-FR" dirty="0" smtClean="0"/>
              <a:t> to a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DM II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The main </a:t>
            </a:r>
            <a:r>
              <a:rPr lang="fr-FR" b="1" dirty="0" err="1" smtClean="0">
                <a:solidFill>
                  <a:srgbClr val="C00000"/>
                </a:solidFill>
              </a:rPr>
              <a:t>risk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factors</a:t>
            </a:r>
            <a:r>
              <a:rPr lang="fr-FR" b="1" dirty="0" smtClean="0">
                <a:solidFill>
                  <a:srgbClr val="C00000"/>
                </a:solidFill>
              </a:rPr>
              <a:t> are a </a:t>
            </a:r>
            <a:r>
              <a:rPr lang="fr-FR" b="1" dirty="0" err="1" smtClean="0">
                <a:solidFill>
                  <a:srgbClr val="C00000"/>
                </a:solidFill>
              </a:rPr>
              <a:t>diet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rich</a:t>
            </a:r>
            <a:r>
              <a:rPr lang="fr-FR" b="1" dirty="0" smtClean="0">
                <a:solidFill>
                  <a:srgbClr val="C00000"/>
                </a:solidFill>
              </a:rPr>
              <a:t> in </a:t>
            </a:r>
            <a:r>
              <a:rPr lang="fr-FR" b="1" dirty="0" err="1" smtClean="0">
                <a:solidFill>
                  <a:srgbClr val="C00000"/>
                </a:solidFill>
              </a:rPr>
              <a:t>refined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sugars</a:t>
            </a:r>
            <a:r>
              <a:rPr lang="fr-FR" b="1" dirty="0" smtClean="0">
                <a:solidFill>
                  <a:srgbClr val="C00000"/>
                </a:solidFill>
              </a:rPr>
              <a:t>, </a:t>
            </a:r>
            <a:r>
              <a:rPr lang="fr-FR" b="1" dirty="0" err="1" smtClean="0">
                <a:solidFill>
                  <a:srgbClr val="C00000"/>
                </a:solidFill>
              </a:rPr>
              <a:t>obesity</a:t>
            </a:r>
            <a:r>
              <a:rPr lang="fr-FR" b="1" dirty="0" smtClean="0">
                <a:solidFill>
                  <a:srgbClr val="C00000"/>
                </a:solidFill>
              </a:rPr>
              <a:t> and </a:t>
            </a:r>
            <a:r>
              <a:rPr lang="fr-FR" b="1" dirty="0" err="1" smtClean="0">
                <a:solidFill>
                  <a:srgbClr val="C00000"/>
                </a:solidFill>
              </a:rPr>
              <a:t>lack</a:t>
            </a:r>
            <a:r>
              <a:rPr lang="fr-FR" b="1" dirty="0" smtClean="0">
                <a:solidFill>
                  <a:srgbClr val="C00000"/>
                </a:solidFill>
              </a:rPr>
              <a:t> of </a:t>
            </a:r>
            <a:r>
              <a:rPr lang="fr-FR" b="1" dirty="0" err="1" smtClean="0">
                <a:solidFill>
                  <a:srgbClr val="C00000"/>
                </a:solidFill>
              </a:rPr>
              <a:t>physical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exercise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513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Diabetes</vt:lpstr>
      <vt:lpstr>Definition</vt:lpstr>
      <vt:lpstr>Slide 3</vt:lpstr>
      <vt:lpstr>Pancreas</vt:lpstr>
      <vt:lpstr>Diabetes- types</vt:lpstr>
      <vt:lpstr>Slide 6</vt:lpstr>
      <vt:lpstr>Slide 7</vt:lpstr>
      <vt:lpstr>Diabetes Mellitus Type 2</vt:lpstr>
      <vt:lpstr>Diabetes mellitus Type II</vt:lpstr>
      <vt:lpstr>Gestational Diabetes</vt:lpstr>
      <vt:lpstr>Diabetes- symptoms</vt:lpstr>
      <vt:lpstr>Slide 12</vt:lpstr>
      <vt:lpstr>Things to know..</vt:lpstr>
      <vt:lpstr>Diabetes Mellitus- Treatment</vt:lpstr>
      <vt:lpstr>Diabetes Mellitus - treatment</vt:lpstr>
      <vt:lpstr>Diabetes Mellitus I - Treatment</vt:lpstr>
      <vt:lpstr>Diabetes Mellitus I - Treatment</vt:lpstr>
      <vt:lpstr>Diabetes Mellitus- treatment</vt:lpstr>
      <vt:lpstr>Diabetes mellitus - Complications</vt:lpstr>
      <vt:lpstr>Diabetes mellitus - Complications</vt:lpstr>
      <vt:lpstr>Diabetes mellitus - Complications</vt:lpstr>
      <vt:lpstr>Diabetes mellitus - Complications</vt:lpstr>
      <vt:lpstr>Diabetic foot</vt:lpstr>
      <vt:lpstr>Diabetes Mellitus - Prognosis</vt:lpstr>
      <vt:lpstr>Diabetes mellitus - Prognosis</vt:lpstr>
      <vt:lpstr>In Lebanon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Nadia</dc:creator>
  <cp:lastModifiedBy>NADA</cp:lastModifiedBy>
  <cp:revision>10</cp:revision>
  <dcterms:created xsi:type="dcterms:W3CDTF">2006-08-16T00:00:00Z</dcterms:created>
  <dcterms:modified xsi:type="dcterms:W3CDTF">2014-10-14T18:00:38Z</dcterms:modified>
</cp:coreProperties>
</file>