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9" r:id="rId2"/>
    <p:sldId id="300" r:id="rId3"/>
    <p:sldId id="327" r:id="rId4"/>
    <p:sldId id="326" r:id="rId5"/>
    <p:sldId id="280" r:id="rId6"/>
    <p:sldId id="324" r:id="rId7"/>
    <p:sldId id="332" r:id="rId8"/>
    <p:sldId id="287" r:id="rId9"/>
    <p:sldId id="288" r:id="rId10"/>
    <p:sldId id="289" r:id="rId11"/>
    <p:sldId id="333" r:id="rId12"/>
    <p:sldId id="339" r:id="rId13"/>
    <p:sldId id="334" r:id="rId14"/>
    <p:sldId id="335" r:id="rId15"/>
    <p:sldId id="336" r:id="rId16"/>
    <p:sldId id="337" r:id="rId17"/>
    <p:sldId id="338" r:id="rId18"/>
    <p:sldId id="341" r:id="rId19"/>
    <p:sldId id="291" r:id="rId20"/>
    <p:sldId id="292" r:id="rId21"/>
    <p:sldId id="293" r:id="rId22"/>
    <p:sldId id="343" r:id="rId23"/>
    <p:sldId id="294" r:id="rId24"/>
    <p:sldId id="295" r:id="rId25"/>
    <p:sldId id="320" r:id="rId26"/>
    <p:sldId id="296" r:id="rId27"/>
    <p:sldId id="297" r:id="rId28"/>
    <p:sldId id="298" r:id="rId29"/>
    <p:sldId id="319" r:id="rId30"/>
    <p:sldId id="301" r:id="rId31"/>
    <p:sldId id="321" r:id="rId32"/>
    <p:sldId id="302" r:id="rId33"/>
    <p:sldId id="303" r:id="rId34"/>
    <p:sldId id="304" r:id="rId35"/>
    <p:sldId id="322" r:id="rId36"/>
    <p:sldId id="344" r:id="rId37"/>
    <p:sldId id="342" r:id="rId38"/>
    <p:sldId id="345" r:id="rId39"/>
    <p:sldId id="346" r:id="rId40"/>
    <p:sldId id="347" r:id="rId41"/>
    <p:sldId id="306" r:id="rId42"/>
    <p:sldId id="348" r:id="rId43"/>
    <p:sldId id="307" r:id="rId44"/>
    <p:sldId id="350" r:id="rId45"/>
    <p:sldId id="351" r:id="rId46"/>
    <p:sldId id="340" r:id="rId47"/>
    <p:sldId id="308" r:id="rId48"/>
    <p:sldId id="309" r:id="rId49"/>
    <p:sldId id="310" r:id="rId50"/>
    <p:sldId id="311" r:id="rId51"/>
    <p:sldId id="323" r:id="rId52"/>
    <p:sldId id="330" r:id="rId53"/>
    <p:sldId id="331" r:id="rId54"/>
    <p:sldId id="328" r:id="rId55"/>
    <p:sldId id="312" r:id="rId5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986BBA1-6CC5-4CD8-965E-157638C9C33B}" type="datetimeFigureOut">
              <a:rPr lang="en-US" smtClean="0"/>
              <a:pPr/>
              <a:t>3/22/2013</a:t>
            </a:fld>
            <a:endParaRPr lang="fr-FR"/>
          </a:p>
        </p:txBody>
      </p:sp>
      <p:sp>
        <p:nvSpPr>
          <p:cNvPr id="17" name="Footer Placeholder 16"/>
          <p:cNvSpPr>
            <a:spLocks noGrp="1"/>
          </p:cNvSpPr>
          <p:nvPr>
            <p:ph type="ftr" sz="quarter" idx="11"/>
          </p:nvPr>
        </p:nvSpPr>
        <p:spPr/>
        <p:txBody>
          <a:bodyPr/>
          <a:lstStyle/>
          <a:p>
            <a:endParaRPr lang="fr-FR"/>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6BB229E-F566-46A5-91F3-EED2AA69B2D3}" type="slidenum">
              <a:rPr lang="fr-FR" smtClean="0"/>
              <a:pPr/>
              <a:t>‹#›</a:t>
            </a:fld>
            <a:endParaRPr lang="fr-F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986BBA1-6CC5-4CD8-965E-157638C9C33B}" type="datetimeFigureOut">
              <a:rPr lang="en-US" smtClean="0"/>
              <a:pPr/>
              <a:t>3/22/2013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6BB229E-F566-46A5-91F3-EED2AA69B2D3}" type="slidenum">
              <a:rPr lang="fr-FR" smtClean="0"/>
              <a:pPr/>
              <a:t>‹#›</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E6BB229E-F566-46A5-91F3-EED2AA69B2D3}" type="slidenum">
              <a:rPr lang="fr-FR" smtClean="0"/>
              <a:pPr/>
              <a:t>‹#›</a:t>
            </a:fld>
            <a:endParaRPr lang="fr-FR"/>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986BBA1-6CC5-4CD8-965E-157638C9C33B}" type="datetimeFigureOut">
              <a:rPr lang="en-US" smtClean="0"/>
              <a:pPr/>
              <a:t>3/22/2013</a:t>
            </a:fld>
            <a:endParaRPr lang="fr-FR"/>
          </a:p>
        </p:txBody>
      </p:sp>
      <p:sp>
        <p:nvSpPr>
          <p:cNvPr id="5" name="Footer Placeholder 4"/>
          <p:cNvSpPr>
            <a:spLocks noGrp="1"/>
          </p:cNvSpPr>
          <p:nvPr>
            <p:ph type="ftr" sz="quarter" idx="11"/>
          </p:nvPr>
        </p:nvSpPr>
        <p:spPr/>
        <p:txBody>
          <a:bodyPr/>
          <a:lstStyle/>
          <a:p>
            <a:endParaRPr lang="fr-FR"/>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986BBA1-6CC5-4CD8-965E-157638C9C33B}" type="datetimeFigureOut">
              <a:rPr lang="en-US" smtClean="0"/>
              <a:pPr/>
              <a:t>3/22/2013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a:xfrm>
            <a:off x="4361688" y="1026372"/>
            <a:ext cx="457200" cy="441325"/>
          </a:xfrm>
        </p:spPr>
        <p:txBody>
          <a:bodyPr/>
          <a:lstStyle/>
          <a:p>
            <a:fld id="{E6BB229E-F566-46A5-91F3-EED2AA69B2D3}" type="slidenum">
              <a:rPr lang="fr-FR" smtClean="0"/>
              <a:pPr/>
              <a:t>‹#›</a:t>
            </a:fld>
            <a:endParaRPr lang="fr-FR"/>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fr-FR"/>
          </a:p>
        </p:txBody>
      </p:sp>
      <p:sp>
        <p:nvSpPr>
          <p:cNvPr id="4" name="Date Placeholder 3"/>
          <p:cNvSpPr>
            <a:spLocks noGrp="1"/>
          </p:cNvSpPr>
          <p:nvPr>
            <p:ph type="dt" sz="half" idx="10"/>
          </p:nvPr>
        </p:nvSpPr>
        <p:spPr/>
        <p:txBody>
          <a:bodyPr/>
          <a:lstStyle/>
          <a:p>
            <a:fld id="{0986BBA1-6CC5-4CD8-965E-157638C9C33B}" type="datetimeFigureOut">
              <a:rPr lang="en-US" smtClean="0"/>
              <a:pPr/>
              <a:t>3/22/2013</a:t>
            </a:fld>
            <a:endParaRPr lang="fr-FR"/>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6BB229E-F566-46A5-91F3-EED2AA69B2D3}" type="slidenum">
              <a:rPr lang="fr-FR" smtClean="0"/>
              <a:pPr/>
              <a:t>‹#›</a:t>
            </a:fld>
            <a:endParaRPr lang="fr-F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0986BBA1-6CC5-4CD8-965E-157638C9C33B}" type="datetimeFigureOut">
              <a:rPr lang="en-US" smtClean="0"/>
              <a:pPr/>
              <a:t>3/22/2013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6BB229E-F566-46A5-91F3-EED2AA69B2D3}" type="slidenum">
              <a:rPr lang="fr-FR" smtClean="0"/>
              <a:pPr/>
              <a:t>‹#›</a:t>
            </a:fld>
            <a:endParaRPr lang="fr-FR"/>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986BBA1-6CC5-4CD8-965E-157638C9C33B}" type="datetimeFigureOut">
              <a:rPr lang="en-US" smtClean="0"/>
              <a:pPr/>
              <a:t>3/22/2013</a:t>
            </a:fld>
            <a:endParaRPr lang="fr-FR"/>
          </a:p>
        </p:txBody>
      </p:sp>
      <p:sp>
        <p:nvSpPr>
          <p:cNvPr id="8" name="Footer Placeholder 7"/>
          <p:cNvSpPr>
            <a:spLocks noGrp="1"/>
          </p:cNvSpPr>
          <p:nvPr>
            <p:ph type="ftr" sz="quarter" idx="11"/>
          </p:nvPr>
        </p:nvSpPr>
        <p:spPr>
          <a:xfrm>
            <a:off x="304800" y="6409944"/>
            <a:ext cx="3581400" cy="365760"/>
          </a:xfrm>
        </p:spPr>
        <p:txBody>
          <a:bodyPr/>
          <a:lstStyle/>
          <a:p>
            <a:endParaRPr lang="fr-FR"/>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E6BB229E-F566-46A5-91F3-EED2AA69B2D3}" type="slidenum">
              <a:rPr lang="fr-FR" smtClean="0"/>
              <a:pPr/>
              <a:t>‹#›</a:t>
            </a:fld>
            <a:endParaRPr lang="fr-FR"/>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986BBA1-6CC5-4CD8-965E-157638C9C33B}" type="datetimeFigureOut">
              <a:rPr lang="en-US" smtClean="0"/>
              <a:pPr/>
              <a:t>3/22/2013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a:xfrm>
            <a:off x="4343400" y="1036020"/>
            <a:ext cx="457200" cy="441325"/>
          </a:xfrm>
        </p:spPr>
        <p:txBody>
          <a:bodyPr/>
          <a:lstStyle/>
          <a:p>
            <a:fld id="{E6BB229E-F566-46A5-91F3-EED2AA69B2D3}"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0986BBA1-6CC5-4CD8-965E-157638C9C33B}" type="datetimeFigureOut">
              <a:rPr lang="en-US" smtClean="0"/>
              <a:pPr/>
              <a:t>3/22/2013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6BB229E-F566-46A5-91F3-EED2AA69B2D3}"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E6BB229E-F566-46A5-91F3-EED2AA69B2D3}" type="slidenum">
              <a:rPr lang="fr-FR" smtClean="0"/>
              <a:pPr/>
              <a:t>‹#›</a:t>
            </a:fld>
            <a:endParaRPr lang="fr-F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0986BBA1-6CC5-4CD8-965E-157638C9C33B}" type="datetimeFigureOut">
              <a:rPr lang="en-US" smtClean="0"/>
              <a:pPr/>
              <a:t>3/22/2013</a:t>
            </a:fld>
            <a:endParaRPr lang="fr-FR"/>
          </a:p>
        </p:txBody>
      </p:sp>
      <p:sp>
        <p:nvSpPr>
          <p:cNvPr id="6" name="Footer Placeholder 5"/>
          <p:cNvSpPr>
            <a:spLocks noGrp="1"/>
          </p:cNvSpPr>
          <p:nvPr>
            <p:ph type="ftr" sz="quarter" idx="11"/>
          </p:nvPr>
        </p:nvSpPr>
        <p:spPr>
          <a:xfrm>
            <a:off x="301752" y="6410848"/>
            <a:ext cx="3383280" cy="365760"/>
          </a:xfrm>
        </p:spPr>
        <p:txBody>
          <a:bodyPr/>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E6BB229E-F566-46A5-91F3-EED2AA69B2D3}" type="slidenum">
              <a:rPr lang="fr-FR" smtClean="0"/>
              <a:pPr/>
              <a:t>‹#›</a:t>
            </a:fld>
            <a:endParaRPr lang="fr-F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0986BBA1-6CC5-4CD8-965E-157638C9C33B}" type="datetimeFigureOut">
              <a:rPr lang="en-US" smtClean="0"/>
              <a:pPr/>
              <a:t>3/22/2013</a:t>
            </a:fld>
            <a:endParaRPr lang="fr-FR"/>
          </a:p>
        </p:txBody>
      </p:sp>
      <p:sp>
        <p:nvSpPr>
          <p:cNvPr id="6" name="Footer Placeholder 5"/>
          <p:cNvSpPr>
            <a:spLocks noGrp="1"/>
          </p:cNvSpPr>
          <p:nvPr>
            <p:ph type="ftr" sz="quarter" idx="11"/>
          </p:nvPr>
        </p:nvSpPr>
        <p:spPr>
          <a:xfrm>
            <a:off x="301752" y="6410848"/>
            <a:ext cx="3584448" cy="365760"/>
          </a:xfrm>
        </p:spPr>
        <p:txBody>
          <a:bodyPr/>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0986BBA1-6CC5-4CD8-965E-157638C9C33B}" type="datetimeFigureOut">
              <a:rPr lang="en-US" smtClean="0"/>
              <a:pPr/>
              <a:t>3/22/2013</a:t>
            </a:fld>
            <a:endParaRPr lang="fr-F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fr-F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E6BB229E-F566-46A5-91F3-EED2AA69B2D3}" type="slidenum">
              <a:rPr lang="fr-FR" smtClean="0"/>
              <a:pPr/>
              <a:t>‹#›</a:t>
            </a:fld>
            <a:endParaRPr lang="fr-F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en.wikipedia.org/wiki/Cancer"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9.xml"/></Relationships>
</file>

<file path=ppt/slides/_rels/slide5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9.xml"/></Relationships>
</file>

<file path=ppt/slides/_rels/slide5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en.wikipedia.org/wiki/Colorectal_cancer" TargetMode="External"/><Relationship Id="rId1" Type="http://schemas.openxmlformats.org/officeDocument/2006/relationships/slideLayout" Target="../slideLayouts/slideLayout9.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r>
              <a:rPr lang="fr-FR" dirty="0" err="1" smtClean="0"/>
              <a:t>Prepared</a:t>
            </a:r>
            <a:r>
              <a:rPr lang="fr-FR" dirty="0" smtClean="0"/>
              <a:t> by Nadia </a:t>
            </a:r>
            <a:r>
              <a:rPr lang="fr-FR" dirty="0" err="1" smtClean="0"/>
              <a:t>Jradi</a:t>
            </a:r>
            <a:r>
              <a:rPr lang="fr-FR" dirty="0" smtClean="0"/>
              <a:t> </a:t>
            </a:r>
            <a:r>
              <a:rPr lang="fr-FR" dirty="0" err="1" smtClean="0"/>
              <a:t>masri</a:t>
            </a:r>
            <a:r>
              <a:rPr lang="fr-FR" smtClean="0"/>
              <a:t>, M.D</a:t>
            </a:r>
            <a:endParaRPr lang="fr-FR"/>
          </a:p>
        </p:txBody>
      </p:sp>
      <p:sp>
        <p:nvSpPr>
          <p:cNvPr id="4" name="Title 3"/>
          <p:cNvSpPr>
            <a:spLocks noGrp="1"/>
          </p:cNvSpPr>
          <p:nvPr>
            <p:ph type="ctrTitle"/>
          </p:nvPr>
        </p:nvSpPr>
        <p:spPr/>
        <p:txBody>
          <a:bodyPr/>
          <a:lstStyle/>
          <a:p>
            <a:r>
              <a:rPr lang="fr-FR" dirty="0" smtClean="0"/>
              <a:t>Cancer</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Cancer - </a:t>
            </a:r>
            <a:r>
              <a:rPr lang="fr-FR" dirty="0" err="1" smtClean="0"/>
              <a:t>definition</a:t>
            </a:r>
            <a:endParaRPr lang="fr-FR" dirty="0"/>
          </a:p>
        </p:txBody>
      </p:sp>
      <p:pic>
        <p:nvPicPr>
          <p:cNvPr id="4" name="Content Placeholder 3" descr="metastases.jpg"/>
          <p:cNvPicPr>
            <a:picLocks noGrp="1" noChangeAspect="1"/>
          </p:cNvPicPr>
          <p:nvPr>
            <p:ph sz="quarter" idx="1"/>
          </p:nvPr>
        </p:nvPicPr>
        <p:blipFill>
          <a:blip r:embed="rId2" cstate="print"/>
          <a:stretch>
            <a:fillRect/>
          </a:stretch>
        </p:blipFill>
        <p:spPr>
          <a:xfrm>
            <a:off x="1524000" y="1600200"/>
            <a:ext cx="6649244" cy="4690736"/>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Cancer</a:t>
            </a:r>
            <a:endParaRPr lang="en-US" dirty="0"/>
          </a:p>
        </p:txBody>
      </p:sp>
      <p:sp>
        <p:nvSpPr>
          <p:cNvPr id="3" name="Content Placeholder 2"/>
          <p:cNvSpPr>
            <a:spLocks noGrp="1"/>
          </p:cNvSpPr>
          <p:nvPr>
            <p:ph sz="quarter" idx="1"/>
          </p:nvPr>
        </p:nvSpPr>
        <p:spPr/>
        <p:txBody>
          <a:bodyPr/>
          <a:lstStyle/>
          <a:p>
            <a:r>
              <a:rPr lang="en-US" dirty="0" smtClean="0"/>
              <a:t>The term tumor refers to an abnormal growth or mass. </a:t>
            </a:r>
          </a:p>
          <a:p>
            <a:r>
              <a:rPr lang="en-US" dirty="0" smtClean="0"/>
              <a:t>Tumors can be cancerous or noncancerous (benign)</a:t>
            </a:r>
          </a:p>
          <a:p>
            <a:pPr>
              <a:buNone/>
            </a:pPr>
            <a:r>
              <a:rPr lang="fr-FR" b="1" dirty="0" err="1" smtClean="0">
                <a:solidFill>
                  <a:srgbClr val="FF0000"/>
                </a:solidFill>
              </a:rPr>
              <a:t>Benign</a:t>
            </a:r>
            <a:r>
              <a:rPr lang="fr-FR" b="1" dirty="0" smtClean="0">
                <a:solidFill>
                  <a:srgbClr val="FF0000"/>
                </a:solidFill>
              </a:rPr>
              <a:t> </a:t>
            </a:r>
            <a:r>
              <a:rPr lang="fr-FR" b="1" dirty="0" err="1" smtClean="0">
                <a:solidFill>
                  <a:srgbClr val="FF0000"/>
                </a:solidFill>
              </a:rPr>
              <a:t>tumors</a:t>
            </a:r>
            <a:r>
              <a:rPr lang="fr-FR" b="1" dirty="0" smtClean="0">
                <a:solidFill>
                  <a:srgbClr val="FF0000"/>
                </a:solidFill>
              </a:rPr>
              <a:t>:</a:t>
            </a:r>
          </a:p>
          <a:p>
            <a:pPr marL="514350" indent="-514350">
              <a:buFont typeface="+mj-lt"/>
              <a:buAutoNum type="arabicPeriod"/>
            </a:pPr>
            <a:r>
              <a:rPr lang="fr-FR" b="1" u="sng" dirty="0" smtClean="0">
                <a:solidFill>
                  <a:srgbClr val="FF0000"/>
                </a:solidFill>
              </a:rPr>
              <a:t>No invasion </a:t>
            </a:r>
            <a:r>
              <a:rPr lang="fr-FR" dirty="0" smtClean="0"/>
              <a:t>of the </a:t>
            </a:r>
            <a:r>
              <a:rPr lang="fr-FR" dirty="0" err="1" smtClean="0"/>
              <a:t>surrounding</a:t>
            </a:r>
            <a:r>
              <a:rPr lang="fr-FR" dirty="0" smtClean="0"/>
              <a:t> structures: the mass of </a:t>
            </a:r>
            <a:r>
              <a:rPr lang="fr-FR" dirty="0" err="1" smtClean="0"/>
              <a:t>abnormal</a:t>
            </a:r>
            <a:r>
              <a:rPr lang="fr-FR" dirty="0" smtClean="0"/>
              <a:t> </a:t>
            </a:r>
            <a:r>
              <a:rPr lang="fr-FR" dirty="0" err="1" smtClean="0"/>
              <a:t>cells</a:t>
            </a:r>
            <a:r>
              <a:rPr lang="fr-FR" dirty="0" smtClean="0"/>
              <a:t> </a:t>
            </a:r>
            <a:r>
              <a:rPr lang="fr-FR" dirty="0" err="1" smtClean="0"/>
              <a:t>will</a:t>
            </a:r>
            <a:r>
              <a:rPr lang="fr-FR" dirty="0" smtClean="0"/>
              <a:t> </a:t>
            </a:r>
            <a:r>
              <a:rPr lang="fr-FR" dirty="0" err="1" smtClean="0"/>
              <a:t>remain</a:t>
            </a:r>
            <a:r>
              <a:rPr lang="fr-FR" dirty="0" smtClean="0"/>
              <a:t> </a:t>
            </a:r>
            <a:r>
              <a:rPr lang="fr-FR" dirty="0" err="1" smtClean="0"/>
              <a:t>enclosed</a:t>
            </a:r>
            <a:endParaRPr lang="fr-FR" dirty="0" smtClean="0"/>
          </a:p>
          <a:p>
            <a:pPr marL="514350" indent="-514350">
              <a:buFont typeface="+mj-lt"/>
              <a:buAutoNum type="arabicPeriod"/>
            </a:pPr>
            <a:endParaRPr lang="fr-FR" dirty="0" smtClean="0"/>
          </a:p>
          <a:p>
            <a:pPr marL="514350" indent="-514350">
              <a:buFont typeface="+mj-lt"/>
              <a:buAutoNum type="arabicPeriod"/>
            </a:pPr>
            <a:r>
              <a:rPr lang="fr-FR" b="1" u="sng" dirty="0" smtClean="0">
                <a:solidFill>
                  <a:srgbClr val="FF0000"/>
                </a:solidFill>
              </a:rPr>
              <a:t>No </a:t>
            </a:r>
            <a:r>
              <a:rPr lang="fr-FR" b="1" u="sng" dirty="0" err="1" smtClean="0">
                <a:solidFill>
                  <a:srgbClr val="FF0000"/>
                </a:solidFill>
              </a:rPr>
              <a:t>spread</a:t>
            </a:r>
            <a:r>
              <a:rPr lang="fr-FR" b="1" u="sng" dirty="0" smtClean="0">
                <a:solidFill>
                  <a:srgbClr val="FF0000"/>
                </a:solidFill>
              </a:rPr>
              <a:t> </a:t>
            </a:r>
            <a:r>
              <a:rPr lang="fr-FR" dirty="0" smtClean="0"/>
              <a:t>to </a:t>
            </a:r>
            <a:r>
              <a:rPr lang="fr-FR" dirty="0" err="1" smtClean="0"/>
              <a:t>other</a:t>
            </a:r>
            <a:r>
              <a:rPr lang="fr-FR" dirty="0" smtClean="0"/>
              <a:t> </a:t>
            </a:r>
            <a:r>
              <a:rPr lang="fr-FR" dirty="0" err="1" smtClean="0"/>
              <a:t>organs</a:t>
            </a:r>
            <a:r>
              <a:rPr lang="fr-FR" dirty="0" smtClean="0"/>
              <a:t>: No </a:t>
            </a:r>
            <a:r>
              <a:rPr lang="fr-FR" dirty="0" err="1" smtClean="0"/>
              <a:t>Metastases</a:t>
            </a:r>
            <a:endParaRPr lang="fr-FR"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endParaRPr lang="en-US"/>
          </a:p>
        </p:txBody>
      </p:sp>
      <p:sp>
        <p:nvSpPr>
          <p:cNvPr id="4" name="Title 3"/>
          <p:cNvSpPr>
            <a:spLocks noGrp="1"/>
          </p:cNvSpPr>
          <p:nvPr>
            <p:ph type="title"/>
          </p:nvPr>
        </p:nvSpPr>
        <p:spPr/>
        <p:txBody>
          <a:bodyPr/>
          <a:lstStyle/>
          <a:p>
            <a:r>
              <a:rPr lang="en-US" dirty="0" smtClean="0"/>
              <a:t>Cancer types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Cancer types</a:t>
            </a:r>
            <a:endParaRPr lang="en-US" dirty="0"/>
          </a:p>
        </p:txBody>
      </p:sp>
      <p:sp>
        <p:nvSpPr>
          <p:cNvPr id="3" name="Content Placeholder 2"/>
          <p:cNvSpPr>
            <a:spLocks noGrp="1"/>
          </p:cNvSpPr>
          <p:nvPr>
            <p:ph sz="quarter" idx="1"/>
          </p:nvPr>
        </p:nvSpPr>
        <p:spPr/>
        <p:txBody>
          <a:bodyPr/>
          <a:lstStyle/>
          <a:p>
            <a:pPr>
              <a:buNone/>
            </a:pPr>
            <a:endParaRPr lang="en-US" dirty="0" smtClean="0"/>
          </a:p>
          <a:p>
            <a:pPr>
              <a:buNone/>
            </a:pPr>
            <a:r>
              <a:rPr lang="en-US" u="sng" dirty="0" smtClean="0"/>
              <a:t>Cancerous tissues can be divided into :</a:t>
            </a:r>
          </a:p>
          <a:p>
            <a:pPr marL="514350" indent="-514350">
              <a:buFont typeface="+mj-lt"/>
              <a:buAutoNum type="arabicPeriod"/>
            </a:pPr>
            <a:r>
              <a:rPr lang="en-US" dirty="0" smtClean="0"/>
              <a:t>Those of the blood :</a:t>
            </a:r>
            <a:r>
              <a:rPr lang="en-US" b="1" dirty="0" err="1" smtClean="0"/>
              <a:t>leukemias</a:t>
            </a:r>
            <a:r>
              <a:rPr lang="en-US" b="1" dirty="0" smtClean="0"/>
              <a:t> and lymphomas</a:t>
            </a:r>
          </a:p>
          <a:p>
            <a:pPr marL="514350" indent="-514350">
              <a:buFont typeface="+mj-lt"/>
              <a:buAutoNum type="arabicPeriod"/>
            </a:pPr>
            <a:r>
              <a:rPr lang="en-US" dirty="0" smtClean="0"/>
              <a:t>“solid” tumors, often termed cancer. Cancers can be </a:t>
            </a:r>
            <a:r>
              <a:rPr lang="en-US" b="1" dirty="0" smtClean="0"/>
              <a:t>carcinomas or sarcomas</a:t>
            </a:r>
            <a:r>
              <a:rPr lang="en-US" dirty="0" smtClean="0"/>
              <a:t>.</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Leukemias</a:t>
            </a:r>
            <a:r>
              <a:rPr lang="en-US" dirty="0" smtClean="0"/>
              <a:t> and </a:t>
            </a:r>
            <a:r>
              <a:rPr lang="en-US" dirty="0" err="1" smtClean="0"/>
              <a:t>lympkomas</a:t>
            </a:r>
            <a:endParaRPr lang="en-US" dirty="0"/>
          </a:p>
        </p:txBody>
      </p:sp>
      <p:sp>
        <p:nvSpPr>
          <p:cNvPr id="3" name="Content Placeholder 2"/>
          <p:cNvSpPr>
            <a:spLocks noGrp="1"/>
          </p:cNvSpPr>
          <p:nvPr>
            <p:ph sz="quarter" idx="1"/>
          </p:nvPr>
        </p:nvSpPr>
        <p:spPr/>
        <p:txBody>
          <a:bodyPr>
            <a:normAutofit lnSpcReduction="10000"/>
          </a:bodyPr>
          <a:lstStyle/>
          <a:p>
            <a:r>
              <a:rPr lang="en-US" b="1" dirty="0" err="1" smtClean="0"/>
              <a:t>Leukemias</a:t>
            </a:r>
            <a:r>
              <a:rPr lang="en-US" dirty="0" smtClean="0"/>
              <a:t> and </a:t>
            </a:r>
            <a:r>
              <a:rPr lang="en-US" b="1" dirty="0" smtClean="0"/>
              <a:t>lymphomas</a:t>
            </a:r>
            <a:r>
              <a:rPr lang="en-US" dirty="0" smtClean="0"/>
              <a:t> are cancers of the blood and blood-forming tissues and cells of the immune system. </a:t>
            </a:r>
          </a:p>
          <a:p>
            <a:endParaRPr lang="en-US" dirty="0" smtClean="0"/>
          </a:p>
          <a:p>
            <a:r>
              <a:rPr lang="en-US" dirty="0" smtClean="0"/>
              <a:t>They often harm the body by</a:t>
            </a:r>
            <a:r>
              <a:rPr lang="en-US" b="1" dirty="0" smtClean="0"/>
              <a:t> crowding out normal blood cells in the bone marrow and bloodstream</a:t>
            </a:r>
            <a:r>
              <a:rPr lang="en-US" dirty="0" smtClean="0"/>
              <a:t>, so that normal functioning cells are gradually replaced by cancerous blood cells. </a:t>
            </a:r>
          </a:p>
          <a:p>
            <a:endParaRPr lang="en-US" dirty="0" smtClean="0"/>
          </a:p>
          <a:p>
            <a:r>
              <a:rPr lang="en-US" dirty="0" smtClean="0"/>
              <a:t>They expand lymph nodes, producing large masses in the armpit, groin, abdomen, or chest</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Leukemias</a:t>
            </a:r>
            <a:endParaRPr lang="en-US" dirty="0"/>
          </a:p>
        </p:txBody>
      </p:sp>
      <p:pic>
        <p:nvPicPr>
          <p:cNvPr id="7" name="Content Placeholder 6" descr="bm.jpg"/>
          <p:cNvPicPr>
            <a:picLocks noGrp="1" noChangeAspect="1"/>
          </p:cNvPicPr>
          <p:nvPr>
            <p:ph sz="half" idx="1"/>
          </p:nvPr>
        </p:nvPicPr>
        <p:blipFill>
          <a:blip r:embed="rId2" cstate="print"/>
          <a:stretch>
            <a:fillRect/>
          </a:stretch>
        </p:blipFill>
        <p:spPr>
          <a:xfrm>
            <a:off x="457200" y="2209800"/>
            <a:ext cx="3962400" cy="3225331"/>
          </a:xfrm>
        </p:spPr>
      </p:pic>
      <p:pic>
        <p:nvPicPr>
          <p:cNvPr id="8" name="Content Placeholder 7" descr="leukemia.gif"/>
          <p:cNvPicPr>
            <a:picLocks noGrp="1" noChangeAspect="1"/>
          </p:cNvPicPr>
          <p:nvPr>
            <p:ph sz="half" idx="2"/>
          </p:nvPr>
        </p:nvPicPr>
        <p:blipFill>
          <a:blip r:embed="rId3" cstate="print"/>
          <a:stretch>
            <a:fillRect/>
          </a:stretch>
        </p:blipFill>
        <p:spPr>
          <a:xfrm>
            <a:off x="5181600" y="2133600"/>
            <a:ext cx="3264858" cy="3352800"/>
          </a:xfr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Lymphoma</a:t>
            </a:r>
            <a:endParaRPr lang="en-US" dirty="0"/>
          </a:p>
        </p:txBody>
      </p:sp>
      <p:pic>
        <p:nvPicPr>
          <p:cNvPr id="7" name="Content Placeholder 6" descr="lymphoma.gif"/>
          <p:cNvPicPr>
            <a:picLocks noGrp="1" noChangeAspect="1"/>
          </p:cNvPicPr>
          <p:nvPr>
            <p:ph sz="quarter" idx="1"/>
          </p:nvPr>
        </p:nvPicPr>
        <p:blipFill>
          <a:blip r:embed="rId2" cstate="print"/>
          <a:stretch>
            <a:fillRect/>
          </a:stretch>
        </p:blipFill>
        <p:spPr>
          <a:xfrm>
            <a:off x="1828800" y="1905000"/>
            <a:ext cx="5468144" cy="3937064"/>
          </a:xfr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1"/>
          </p:nvPr>
        </p:nvSpPr>
        <p:spPr/>
        <p:txBody>
          <a:bodyPr/>
          <a:lstStyle/>
          <a:p>
            <a:pPr algn="ctr"/>
            <a:r>
              <a:rPr lang="en-US" dirty="0" smtClean="0"/>
              <a:t>Carcinoma</a:t>
            </a:r>
            <a:endParaRPr lang="en-US" dirty="0"/>
          </a:p>
        </p:txBody>
      </p:sp>
      <p:sp>
        <p:nvSpPr>
          <p:cNvPr id="9" name="Text Placeholder 8"/>
          <p:cNvSpPr>
            <a:spLocks noGrp="1"/>
          </p:cNvSpPr>
          <p:nvPr>
            <p:ph type="body" sz="half" idx="3"/>
          </p:nvPr>
        </p:nvSpPr>
        <p:spPr/>
        <p:txBody>
          <a:bodyPr/>
          <a:lstStyle/>
          <a:p>
            <a:pPr algn="ctr"/>
            <a:r>
              <a:rPr lang="en-US" dirty="0" smtClean="0"/>
              <a:t>Sarcoma</a:t>
            </a:r>
            <a:endParaRPr lang="en-US" dirty="0"/>
          </a:p>
        </p:txBody>
      </p:sp>
      <p:sp>
        <p:nvSpPr>
          <p:cNvPr id="8" name="Content Placeholder 7"/>
          <p:cNvSpPr>
            <a:spLocks noGrp="1"/>
          </p:cNvSpPr>
          <p:nvPr>
            <p:ph sz="quarter" idx="2"/>
          </p:nvPr>
        </p:nvSpPr>
        <p:spPr/>
        <p:txBody>
          <a:bodyPr>
            <a:normAutofit fontScale="92500"/>
          </a:bodyPr>
          <a:lstStyle/>
          <a:p>
            <a:r>
              <a:rPr lang="en-US" dirty="0" smtClean="0"/>
              <a:t>Examples: cancer of the skin, lung, colon, stomach, breast, prostate, and thyroid gland. </a:t>
            </a:r>
          </a:p>
          <a:p>
            <a:endParaRPr lang="en-US" dirty="0" smtClean="0"/>
          </a:p>
          <a:p>
            <a:r>
              <a:rPr lang="en-US" dirty="0" smtClean="0"/>
              <a:t>Typically, carcinomas occur </a:t>
            </a:r>
            <a:r>
              <a:rPr lang="en-US" dirty="0" smtClean="0">
                <a:solidFill>
                  <a:srgbClr val="FF0000"/>
                </a:solidFill>
              </a:rPr>
              <a:t>more often in older than in younger people.</a:t>
            </a:r>
          </a:p>
          <a:p>
            <a:endParaRPr lang="en-US" dirty="0"/>
          </a:p>
        </p:txBody>
      </p:sp>
      <p:sp>
        <p:nvSpPr>
          <p:cNvPr id="10" name="Content Placeholder 9"/>
          <p:cNvSpPr>
            <a:spLocks noGrp="1"/>
          </p:cNvSpPr>
          <p:nvPr>
            <p:ph sz="quarter" idx="4"/>
          </p:nvPr>
        </p:nvSpPr>
        <p:spPr/>
        <p:txBody>
          <a:bodyPr>
            <a:normAutofit/>
          </a:bodyPr>
          <a:lstStyle/>
          <a:p>
            <a:r>
              <a:rPr lang="en-US" dirty="0" smtClean="0"/>
              <a:t>Examples: cancer of muscle and bone cancer. </a:t>
            </a:r>
          </a:p>
          <a:p>
            <a:endParaRPr lang="en-US" dirty="0" smtClean="0"/>
          </a:p>
          <a:p>
            <a:r>
              <a:rPr lang="en-US" dirty="0" smtClean="0"/>
              <a:t>Typically, sarcomas occur </a:t>
            </a:r>
            <a:r>
              <a:rPr lang="en-US" dirty="0" smtClean="0">
                <a:solidFill>
                  <a:srgbClr val="FF0000"/>
                </a:solidFill>
              </a:rPr>
              <a:t>more often in younger than in older people.</a:t>
            </a:r>
          </a:p>
          <a:p>
            <a:endParaRPr lang="en-US" dirty="0"/>
          </a:p>
        </p:txBody>
      </p:sp>
      <p:sp>
        <p:nvSpPr>
          <p:cNvPr id="4" name="Title 3"/>
          <p:cNvSpPr>
            <a:spLocks noGrp="1"/>
          </p:cNvSpPr>
          <p:nvPr>
            <p:ph type="title"/>
          </p:nvPr>
        </p:nvSpPr>
        <p:spPr/>
        <p:txBody>
          <a:bodyPr/>
          <a:lstStyle/>
          <a:p>
            <a:r>
              <a:rPr lang="en-US" dirty="0" smtClean="0"/>
              <a:t>Carcinomas and sarcomas</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p:txBody>
          <a:bodyPr/>
          <a:lstStyle/>
          <a:p>
            <a:endParaRPr lang="en-US"/>
          </a:p>
        </p:txBody>
      </p:sp>
      <p:sp>
        <p:nvSpPr>
          <p:cNvPr id="7" name="Title 6"/>
          <p:cNvSpPr>
            <a:spLocks noGrp="1"/>
          </p:cNvSpPr>
          <p:nvPr>
            <p:ph type="title"/>
          </p:nvPr>
        </p:nvSpPr>
        <p:spPr/>
        <p:txBody>
          <a:bodyPr/>
          <a:lstStyle/>
          <a:p>
            <a:r>
              <a:rPr lang="en-US" dirty="0" smtClean="0"/>
              <a:t>Cancer causes</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Cancer- causes</a:t>
            </a:r>
            <a:endParaRPr lang="fr-FR" dirty="0"/>
          </a:p>
        </p:txBody>
      </p:sp>
      <p:sp>
        <p:nvSpPr>
          <p:cNvPr id="3" name="Content Placeholder 2"/>
          <p:cNvSpPr>
            <a:spLocks noGrp="1"/>
          </p:cNvSpPr>
          <p:nvPr>
            <p:ph sz="quarter" idx="1"/>
          </p:nvPr>
        </p:nvSpPr>
        <p:spPr/>
        <p:txBody>
          <a:bodyPr/>
          <a:lstStyle/>
          <a:p>
            <a:pPr>
              <a:buNone/>
            </a:pPr>
            <a:endParaRPr lang="fr-FR" dirty="0" smtClean="0"/>
          </a:p>
          <a:p>
            <a:pPr>
              <a:buNone/>
            </a:pPr>
            <a:endParaRPr lang="fr-FR" dirty="0" smtClean="0"/>
          </a:p>
          <a:p>
            <a:pPr algn="ctr">
              <a:buNone/>
            </a:pPr>
            <a:r>
              <a:rPr lang="fr-FR" b="1" dirty="0" smtClean="0">
                <a:solidFill>
                  <a:schemeClr val="accent3">
                    <a:lumMod val="75000"/>
                  </a:schemeClr>
                </a:solidFill>
              </a:rPr>
              <a:t>Cancer </a:t>
            </a:r>
            <a:r>
              <a:rPr lang="fr-FR" b="1" dirty="0" err="1" smtClean="0">
                <a:solidFill>
                  <a:schemeClr val="accent3">
                    <a:lumMod val="75000"/>
                  </a:schemeClr>
                </a:solidFill>
              </a:rPr>
              <a:t>is</a:t>
            </a:r>
            <a:r>
              <a:rPr lang="fr-FR" b="1" dirty="0" smtClean="0">
                <a:solidFill>
                  <a:schemeClr val="accent3">
                    <a:lumMod val="75000"/>
                  </a:schemeClr>
                </a:solidFill>
              </a:rPr>
              <a:t> the </a:t>
            </a:r>
            <a:r>
              <a:rPr lang="fr-FR" b="1" dirty="0" err="1" smtClean="0">
                <a:solidFill>
                  <a:schemeClr val="accent3">
                    <a:lumMod val="75000"/>
                  </a:schemeClr>
                </a:solidFill>
              </a:rPr>
              <a:t>result</a:t>
            </a:r>
            <a:r>
              <a:rPr lang="fr-FR" b="1" dirty="0" smtClean="0">
                <a:solidFill>
                  <a:schemeClr val="accent3">
                    <a:lumMod val="75000"/>
                  </a:schemeClr>
                </a:solidFill>
              </a:rPr>
              <a:t> of an </a:t>
            </a:r>
            <a:r>
              <a:rPr lang="fr-FR" b="1" dirty="0" err="1" smtClean="0">
                <a:solidFill>
                  <a:schemeClr val="accent3">
                    <a:lumMod val="75000"/>
                  </a:schemeClr>
                </a:solidFill>
              </a:rPr>
              <a:t>interplay</a:t>
            </a:r>
            <a:r>
              <a:rPr lang="fr-FR" b="1" dirty="0" smtClean="0">
                <a:solidFill>
                  <a:schemeClr val="accent3">
                    <a:lumMod val="75000"/>
                  </a:schemeClr>
                </a:solidFill>
              </a:rPr>
              <a:t> </a:t>
            </a:r>
            <a:r>
              <a:rPr lang="fr-FR" b="1" dirty="0" err="1" smtClean="0">
                <a:solidFill>
                  <a:schemeClr val="accent3">
                    <a:lumMod val="75000"/>
                  </a:schemeClr>
                </a:solidFill>
              </a:rPr>
              <a:t>between</a:t>
            </a:r>
            <a:r>
              <a:rPr lang="fr-FR" b="1" dirty="0" smtClean="0">
                <a:solidFill>
                  <a:schemeClr val="accent3">
                    <a:lumMod val="75000"/>
                  </a:schemeClr>
                </a:solidFill>
              </a:rPr>
              <a:t> </a:t>
            </a:r>
            <a:r>
              <a:rPr lang="fr-FR" b="1" dirty="0" err="1" smtClean="0">
                <a:solidFill>
                  <a:schemeClr val="accent3">
                    <a:lumMod val="75000"/>
                  </a:schemeClr>
                </a:solidFill>
              </a:rPr>
              <a:t>genetic</a:t>
            </a:r>
            <a:r>
              <a:rPr lang="fr-FR" b="1" dirty="0" smtClean="0">
                <a:solidFill>
                  <a:schemeClr val="accent3">
                    <a:lumMod val="75000"/>
                  </a:schemeClr>
                </a:solidFill>
              </a:rPr>
              <a:t> and </a:t>
            </a:r>
            <a:r>
              <a:rPr lang="fr-FR" b="1" dirty="0" err="1" smtClean="0">
                <a:solidFill>
                  <a:schemeClr val="accent3">
                    <a:lumMod val="75000"/>
                  </a:schemeClr>
                </a:solidFill>
              </a:rPr>
              <a:t>enviromental</a:t>
            </a:r>
            <a:r>
              <a:rPr lang="fr-FR" b="1" dirty="0" smtClean="0">
                <a:solidFill>
                  <a:schemeClr val="accent3">
                    <a:lumMod val="75000"/>
                  </a:schemeClr>
                </a:solidFill>
              </a:rPr>
              <a:t> </a:t>
            </a:r>
            <a:r>
              <a:rPr lang="fr-FR" b="1" dirty="0" err="1" smtClean="0">
                <a:solidFill>
                  <a:schemeClr val="accent3">
                    <a:lumMod val="75000"/>
                  </a:schemeClr>
                </a:solidFill>
              </a:rPr>
              <a:t>factors</a:t>
            </a:r>
            <a:endParaRPr lang="fr-FR" b="1" dirty="0">
              <a:solidFill>
                <a:schemeClr val="accent3">
                  <a:lumMod val="75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Cancer- </a:t>
            </a:r>
            <a:r>
              <a:rPr lang="fr-FR" dirty="0" err="1" smtClean="0"/>
              <a:t>Prevalence</a:t>
            </a:r>
            <a:endParaRPr lang="fr-FR" dirty="0"/>
          </a:p>
        </p:txBody>
      </p:sp>
      <p:sp>
        <p:nvSpPr>
          <p:cNvPr id="3" name="Content Placeholder 2"/>
          <p:cNvSpPr>
            <a:spLocks noGrp="1"/>
          </p:cNvSpPr>
          <p:nvPr>
            <p:ph sz="quarter" idx="1"/>
          </p:nvPr>
        </p:nvSpPr>
        <p:spPr>
          <a:xfrm>
            <a:off x="301752" y="1679448"/>
            <a:ext cx="8503920" cy="5330952"/>
          </a:xfrm>
        </p:spPr>
        <p:txBody>
          <a:bodyPr>
            <a:normAutofit lnSpcReduction="10000"/>
          </a:bodyPr>
          <a:lstStyle/>
          <a:p>
            <a:pPr algn="ctr">
              <a:buNone/>
            </a:pPr>
            <a:endParaRPr lang="fr-FR" dirty="0" smtClean="0"/>
          </a:p>
          <a:p>
            <a:pPr algn="ctr">
              <a:buNone/>
            </a:pPr>
            <a:r>
              <a:rPr lang="fr-FR" b="1" dirty="0" smtClean="0">
                <a:solidFill>
                  <a:schemeClr val="accent3">
                    <a:lumMod val="75000"/>
                  </a:schemeClr>
                </a:solidFill>
              </a:rPr>
              <a:t>The </a:t>
            </a:r>
            <a:r>
              <a:rPr lang="fr-FR" b="1" dirty="0" err="1" smtClean="0">
                <a:solidFill>
                  <a:schemeClr val="accent3">
                    <a:lumMod val="75000"/>
                  </a:schemeClr>
                </a:solidFill>
              </a:rPr>
              <a:t>leading</a:t>
            </a:r>
            <a:r>
              <a:rPr lang="fr-FR" b="1" dirty="0" smtClean="0">
                <a:solidFill>
                  <a:schemeClr val="accent3">
                    <a:lumMod val="75000"/>
                  </a:schemeClr>
                </a:solidFill>
              </a:rPr>
              <a:t> cause of </a:t>
            </a:r>
            <a:r>
              <a:rPr lang="fr-FR" b="1" dirty="0" err="1" smtClean="0">
                <a:solidFill>
                  <a:schemeClr val="accent3">
                    <a:lumMod val="75000"/>
                  </a:schemeClr>
                </a:solidFill>
              </a:rPr>
              <a:t>death</a:t>
            </a:r>
            <a:r>
              <a:rPr lang="fr-FR" b="1" dirty="0" smtClean="0">
                <a:solidFill>
                  <a:schemeClr val="accent3">
                    <a:lumMod val="75000"/>
                  </a:schemeClr>
                </a:solidFill>
              </a:rPr>
              <a:t> in the </a:t>
            </a:r>
            <a:r>
              <a:rPr lang="fr-FR" b="1" dirty="0" err="1" smtClean="0">
                <a:solidFill>
                  <a:schemeClr val="accent3">
                    <a:lumMod val="75000"/>
                  </a:schemeClr>
                </a:solidFill>
              </a:rPr>
              <a:t>developed</a:t>
            </a:r>
            <a:r>
              <a:rPr lang="fr-FR" b="1" dirty="0" smtClean="0">
                <a:solidFill>
                  <a:schemeClr val="accent3">
                    <a:lumMod val="75000"/>
                  </a:schemeClr>
                </a:solidFill>
              </a:rPr>
              <a:t> countries</a:t>
            </a:r>
          </a:p>
          <a:p>
            <a:pPr algn="ctr">
              <a:buNone/>
            </a:pPr>
            <a:endParaRPr lang="fr-FR" b="1" dirty="0" smtClean="0">
              <a:solidFill>
                <a:schemeClr val="accent3">
                  <a:lumMod val="75000"/>
                </a:schemeClr>
              </a:solidFill>
            </a:endParaRPr>
          </a:p>
          <a:p>
            <a:pPr algn="ctr">
              <a:buNone/>
            </a:pPr>
            <a:r>
              <a:rPr lang="fr-FR" b="1" dirty="0" smtClean="0">
                <a:solidFill>
                  <a:schemeClr val="accent3">
                    <a:lumMod val="75000"/>
                  </a:schemeClr>
                </a:solidFill>
              </a:rPr>
              <a:t>The second </a:t>
            </a:r>
            <a:r>
              <a:rPr lang="fr-FR" b="1" dirty="0" err="1" smtClean="0">
                <a:solidFill>
                  <a:schemeClr val="accent3">
                    <a:lumMod val="75000"/>
                  </a:schemeClr>
                </a:solidFill>
              </a:rPr>
              <a:t>leading</a:t>
            </a:r>
            <a:r>
              <a:rPr lang="fr-FR" b="1" dirty="0" smtClean="0">
                <a:solidFill>
                  <a:schemeClr val="accent3">
                    <a:lumMod val="75000"/>
                  </a:schemeClr>
                </a:solidFill>
              </a:rPr>
              <a:t> cause of </a:t>
            </a:r>
            <a:r>
              <a:rPr lang="fr-FR" b="1" dirty="0" err="1" smtClean="0">
                <a:solidFill>
                  <a:schemeClr val="accent3">
                    <a:lumMod val="75000"/>
                  </a:schemeClr>
                </a:solidFill>
              </a:rPr>
              <a:t>death</a:t>
            </a:r>
            <a:r>
              <a:rPr lang="fr-FR" b="1" dirty="0" smtClean="0">
                <a:solidFill>
                  <a:schemeClr val="accent3">
                    <a:lumMod val="75000"/>
                  </a:schemeClr>
                </a:solidFill>
              </a:rPr>
              <a:t> in the </a:t>
            </a:r>
            <a:r>
              <a:rPr lang="fr-FR" b="1" dirty="0" err="1" smtClean="0">
                <a:solidFill>
                  <a:schemeClr val="accent3">
                    <a:lumMod val="75000"/>
                  </a:schemeClr>
                </a:solidFill>
              </a:rPr>
              <a:t>developing</a:t>
            </a:r>
            <a:r>
              <a:rPr lang="fr-FR" b="1" dirty="0" smtClean="0">
                <a:solidFill>
                  <a:schemeClr val="accent3">
                    <a:lumMod val="75000"/>
                  </a:schemeClr>
                </a:solidFill>
              </a:rPr>
              <a:t> countries</a:t>
            </a:r>
          </a:p>
          <a:p>
            <a:pPr algn="ctr">
              <a:buNone/>
            </a:pPr>
            <a:endParaRPr lang="fr-FR" b="1" dirty="0" smtClean="0">
              <a:solidFill>
                <a:schemeClr val="accent3">
                  <a:lumMod val="75000"/>
                </a:schemeClr>
              </a:solidFill>
            </a:endParaRPr>
          </a:p>
          <a:p>
            <a:pPr algn="ctr">
              <a:buNone/>
            </a:pPr>
            <a:r>
              <a:rPr lang="fr-FR" b="1" dirty="0" smtClean="0">
                <a:solidFill>
                  <a:schemeClr val="accent3">
                    <a:lumMod val="75000"/>
                  </a:schemeClr>
                </a:solidFill>
              </a:rPr>
              <a:t>1 in </a:t>
            </a:r>
            <a:r>
              <a:rPr lang="fr-FR" b="1" dirty="0" err="1" smtClean="0">
                <a:solidFill>
                  <a:schemeClr val="accent3">
                    <a:lumMod val="75000"/>
                  </a:schemeClr>
                </a:solidFill>
              </a:rPr>
              <a:t>every</a:t>
            </a:r>
            <a:r>
              <a:rPr lang="fr-FR" b="1" dirty="0" smtClean="0">
                <a:solidFill>
                  <a:schemeClr val="accent3">
                    <a:lumMod val="75000"/>
                  </a:schemeClr>
                </a:solidFill>
              </a:rPr>
              <a:t> 3 </a:t>
            </a:r>
            <a:r>
              <a:rPr lang="fr-FR" b="1" dirty="0" err="1" smtClean="0">
                <a:solidFill>
                  <a:schemeClr val="accent3">
                    <a:lumMod val="75000"/>
                  </a:schemeClr>
                </a:solidFill>
              </a:rPr>
              <a:t>persons</a:t>
            </a:r>
            <a:r>
              <a:rPr lang="fr-FR" b="1" dirty="0" smtClean="0">
                <a:solidFill>
                  <a:schemeClr val="accent3">
                    <a:lumMod val="75000"/>
                  </a:schemeClr>
                </a:solidFill>
              </a:rPr>
              <a:t> in </a:t>
            </a:r>
            <a:r>
              <a:rPr lang="fr-FR" b="1" dirty="0" err="1" smtClean="0">
                <a:solidFill>
                  <a:schemeClr val="accent3">
                    <a:lumMod val="75000"/>
                  </a:schemeClr>
                </a:solidFill>
              </a:rPr>
              <a:t>developed</a:t>
            </a:r>
            <a:r>
              <a:rPr lang="fr-FR" b="1" dirty="0" smtClean="0">
                <a:solidFill>
                  <a:schemeClr val="accent3">
                    <a:lumMod val="75000"/>
                  </a:schemeClr>
                </a:solidFill>
              </a:rPr>
              <a:t> countries </a:t>
            </a:r>
            <a:r>
              <a:rPr lang="fr-FR" b="1" dirty="0" err="1" smtClean="0">
                <a:solidFill>
                  <a:schemeClr val="accent3">
                    <a:lumMod val="75000"/>
                  </a:schemeClr>
                </a:solidFill>
              </a:rPr>
              <a:t>will</a:t>
            </a:r>
            <a:r>
              <a:rPr lang="fr-FR" b="1" dirty="0" smtClean="0">
                <a:solidFill>
                  <a:schemeClr val="accent3">
                    <a:lumMod val="75000"/>
                  </a:schemeClr>
                </a:solidFill>
              </a:rPr>
              <a:t> have Ca vs.  1 in </a:t>
            </a:r>
            <a:r>
              <a:rPr lang="fr-FR" b="1" dirty="0" err="1" smtClean="0">
                <a:solidFill>
                  <a:schemeClr val="accent3">
                    <a:lumMod val="75000"/>
                  </a:schemeClr>
                </a:solidFill>
              </a:rPr>
              <a:t>every</a:t>
            </a:r>
            <a:r>
              <a:rPr lang="fr-FR" b="1" dirty="0" smtClean="0">
                <a:solidFill>
                  <a:schemeClr val="accent3">
                    <a:lumMod val="75000"/>
                  </a:schemeClr>
                </a:solidFill>
              </a:rPr>
              <a:t> 5 in </a:t>
            </a:r>
            <a:r>
              <a:rPr lang="fr-FR" b="1" dirty="0" err="1" smtClean="0">
                <a:solidFill>
                  <a:schemeClr val="accent3">
                    <a:lumMod val="75000"/>
                  </a:schemeClr>
                </a:solidFill>
              </a:rPr>
              <a:t>developing</a:t>
            </a:r>
            <a:r>
              <a:rPr lang="fr-FR" b="1" dirty="0" smtClean="0">
                <a:solidFill>
                  <a:schemeClr val="accent3">
                    <a:lumMod val="75000"/>
                  </a:schemeClr>
                </a:solidFill>
              </a:rPr>
              <a:t> countries </a:t>
            </a:r>
          </a:p>
          <a:p>
            <a:pPr algn="ctr">
              <a:buNone/>
            </a:pPr>
            <a:r>
              <a:rPr lang="fr-FR" b="1" dirty="0" smtClean="0">
                <a:solidFill>
                  <a:schemeClr val="accent3">
                    <a:lumMod val="75000"/>
                  </a:schemeClr>
                </a:solidFill>
              </a:rPr>
              <a:t>    </a:t>
            </a:r>
          </a:p>
          <a:p>
            <a:pPr algn="ctr">
              <a:buNone/>
            </a:pPr>
            <a:r>
              <a:rPr lang="fr-FR" sz="2400" b="1" dirty="0" smtClean="0">
                <a:solidFill>
                  <a:schemeClr val="bg1"/>
                </a:solidFill>
              </a:rPr>
              <a:t> « WHO 2006 »</a:t>
            </a:r>
            <a:endParaRPr lang="fr-FR" sz="24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linds(horizontal)">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blinds(horizontal)">
                                      <p:cBhvr>
                                        <p:cTn id="12" dur="500"/>
                                        <p:tgtEl>
                                          <p:spTgt spid="3">
                                            <p:txEl>
                                              <p:pRg st="5" end="5"/>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Effect transition="in" filter="blinds(horizontal)">
                                      <p:cBhvr>
                                        <p:cTn id="15" dur="500"/>
                                        <p:tgtEl>
                                          <p:spTgt spid="3">
                                            <p:txEl>
                                              <p:pRg st="6" end="6"/>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7" end="7"/>
                                            </p:txEl>
                                          </p:spTgt>
                                        </p:tgtEl>
                                        <p:attrNameLst>
                                          <p:attrName>style.visibility</p:attrName>
                                        </p:attrNameLst>
                                      </p:cBhvr>
                                      <p:to>
                                        <p:strVal val="visible"/>
                                      </p:to>
                                    </p:set>
                                    <p:animEffect transition="in" filter="blinds(horizontal)">
                                      <p:cBhvr>
                                        <p:cTn id="1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endParaRPr lang="fr-FR"/>
          </a:p>
        </p:txBody>
      </p:sp>
      <p:sp>
        <p:nvSpPr>
          <p:cNvPr id="4" name="Title 3"/>
          <p:cNvSpPr>
            <a:spLocks noGrp="1"/>
          </p:cNvSpPr>
          <p:nvPr>
            <p:ph type="title"/>
          </p:nvPr>
        </p:nvSpPr>
        <p:spPr/>
        <p:txBody>
          <a:bodyPr/>
          <a:lstStyle/>
          <a:p>
            <a:r>
              <a:rPr lang="fr-FR" dirty="0" err="1" smtClean="0"/>
              <a:t>Genetic</a:t>
            </a:r>
            <a:r>
              <a:rPr lang="fr-FR" dirty="0" smtClean="0"/>
              <a:t> causes</a:t>
            </a:r>
            <a:endParaRPr lang="fr-F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Cancer- </a:t>
            </a:r>
            <a:r>
              <a:rPr lang="fr-FR" dirty="0" err="1" smtClean="0"/>
              <a:t>genetic</a:t>
            </a:r>
            <a:r>
              <a:rPr lang="fr-FR" dirty="0" smtClean="0"/>
              <a:t> causes</a:t>
            </a:r>
            <a:endParaRPr lang="fr-FR" dirty="0"/>
          </a:p>
        </p:txBody>
      </p:sp>
      <p:sp>
        <p:nvSpPr>
          <p:cNvPr id="3" name="Content Placeholder 2"/>
          <p:cNvSpPr>
            <a:spLocks noGrp="1"/>
          </p:cNvSpPr>
          <p:nvPr>
            <p:ph sz="quarter" idx="1"/>
          </p:nvPr>
        </p:nvSpPr>
        <p:spPr/>
        <p:txBody>
          <a:bodyPr>
            <a:normAutofit fontScale="85000" lnSpcReduction="10000"/>
          </a:bodyPr>
          <a:lstStyle/>
          <a:p>
            <a:endParaRPr lang="fr-FR" dirty="0" smtClean="0"/>
          </a:p>
          <a:p>
            <a:r>
              <a:rPr lang="fr-FR" dirty="0" err="1" smtClean="0"/>
              <a:t>Many</a:t>
            </a:r>
            <a:r>
              <a:rPr lang="fr-FR" dirty="0" smtClean="0"/>
              <a:t> </a:t>
            </a:r>
            <a:r>
              <a:rPr lang="fr-FR" dirty="0" err="1" smtClean="0"/>
              <a:t>families</a:t>
            </a:r>
            <a:r>
              <a:rPr lang="fr-FR" dirty="0" smtClean="0"/>
              <a:t> have </a:t>
            </a:r>
            <a:r>
              <a:rPr lang="fr-FR" dirty="0" err="1" smtClean="0"/>
              <a:t>tendancy</a:t>
            </a:r>
            <a:r>
              <a:rPr lang="fr-FR" dirty="0" smtClean="0"/>
              <a:t> to </a:t>
            </a:r>
            <a:r>
              <a:rPr lang="fr-FR" dirty="0" err="1" smtClean="0"/>
              <a:t>develop</a:t>
            </a:r>
            <a:r>
              <a:rPr lang="fr-FR" dirty="0" smtClean="0"/>
              <a:t> </a:t>
            </a:r>
            <a:r>
              <a:rPr lang="fr-FR" dirty="0" err="1" smtClean="0"/>
              <a:t>some</a:t>
            </a:r>
            <a:r>
              <a:rPr lang="fr-FR" dirty="0" smtClean="0"/>
              <a:t> </a:t>
            </a:r>
            <a:r>
              <a:rPr lang="fr-FR" dirty="0" err="1" smtClean="0"/>
              <a:t>kinds</a:t>
            </a:r>
            <a:r>
              <a:rPr lang="fr-FR" dirty="0" smtClean="0"/>
              <a:t> of cancer: </a:t>
            </a:r>
            <a:r>
              <a:rPr lang="fr-FR" dirty="0" err="1" smtClean="0"/>
              <a:t>Breast</a:t>
            </a:r>
            <a:r>
              <a:rPr lang="fr-FR" dirty="0" smtClean="0"/>
              <a:t> Ca, Lung Ca, Colon Ca</a:t>
            </a:r>
          </a:p>
          <a:p>
            <a:endParaRPr lang="fr-FR" dirty="0" smtClean="0"/>
          </a:p>
          <a:p>
            <a:r>
              <a:rPr lang="fr-FR" dirty="0" smtClean="0"/>
              <a:t>Not </a:t>
            </a:r>
            <a:r>
              <a:rPr lang="fr-FR" dirty="0" err="1" smtClean="0"/>
              <a:t>implicated</a:t>
            </a:r>
            <a:r>
              <a:rPr lang="fr-FR" dirty="0" smtClean="0"/>
              <a:t> in all </a:t>
            </a:r>
            <a:r>
              <a:rPr lang="fr-FR" dirty="0" err="1" smtClean="0"/>
              <a:t>forms</a:t>
            </a:r>
            <a:r>
              <a:rPr lang="fr-FR" dirty="0" smtClean="0"/>
              <a:t> of Cancer</a:t>
            </a:r>
          </a:p>
          <a:p>
            <a:endParaRPr lang="fr-FR" dirty="0" smtClean="0"/>
          </a:p>
          <a:p>
            <a:r>
              <a:rPr lang="fr-FR" dirty="0" err="1" smtClean="0"/>
              <a:t>Only</a:t>
            </a:r>
            <a:r>
              <a:rPr lang="fr-FR" dirty="0" smtClean="0"/>
              <a:t> 5-10% of cancers are </a:t>
            </a:r>
            <a:r>
              <a:rPr lang="fr-FR" dirty="0" err="1" smtClean="0"/>
              <a:t>entirely</a:t>
            </a:r>
            <a:r>
              <a:rPr lang="fr-FR" dirty="0" smtClean="0"/>
              <a:t> </a:t>
            </a:r>
            <a:r>
              <a:rPr lang="fr-FR" dirty="0" err="1" smtClean="0"/>
              <a:t>hereditary</a:t>
            </a:r>
            <a:endParaRPr lang="fr-FR" dirty="0" smtClean="0"/>
          </a:p>
          <a:p>
            <a:endParaRPr lang="en-US" dirty="0" smtClean="0"/>
          </a:p>
          <a:p>
            <a:r>
              <a:rPr lang="en-US" dirty="0" smtClean="0"/>
              <a:t>An extra or abnormal chromosome may increase the risk of cancer. For example, people with Down syndrome, who have three instead of the usual two copies of chromosome 21, have a 12 to 20 times higher risk of developing acute leukemia.</a:t>
            </a:r>
            <a:endParaRPr lang="fr-F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Cancer and Genes</a:t>
            </a:r>
            <a:endParaRPr lang="en-US" dirty="0"/>
          </a:p>
        </p:txBody>
      </p:sp>
      <p:sp>
        <p:nvSpPr>
          <p:cNvPr id="3" name="Content Placeholder 2"/>
          <p:cNvSpPr>
            <a:spLocks noGrp="1"/>
          </p:cNvSpPr>
          <p:nvPr>
            <p:ph sz="quarter" idx="1"/>
          </p:nvPr>
        </p:nvSpPr>
        <p:spPr/>
        <p:txBody>
          <a:bodyPr>
            <a:normAutofit fontScale="92500" lnSpcReduction="20000"/>
          </a:bodyPr>
          <a:lstStyle/>
          <a:p>
            <a:pPr>
              <a:buNone/>
            </a:pPr>
            <a:r>
              <a:rPr lang="en-US" dirty="0" smtClean="0"/>
              <a:t>The two major categories of genes involved with cancer are:</a:t>
            </a:r>
          </a:p>
          <a:p>
            <a:r>
              <a:rPr lang="en-US" b="1" dirty="0" err="1" smtClean="0">
                <a:solidFill>
                  <a:srgbClr val="FF0000"/>
                </a:solidFill>
              </a:rPr>
              <a:t>Oncogenes</a:t>
            </a:r>
            <a:r>
              <a:rPr lang="en-US" dirty="0" smtClean="0"/>
              <a:t> are mutated forms of genes that in their </a:t>
            </a:r>
            <a:r>
              <a:rPr lang="en-US" b="1" dirty="0" smtClean="0"/>
              <a:t>normal state regulate cell growth</a:t>
            </a:r>
            <a:r>
              <a:rPr lang="en-US" dirty="0" smtClean="0"/>
              <a:t>. If they become overactive and signal cells to divide when these cells should not, cancer may develop. The mutation of </a:t>
            </a:r>
            <a:r>
              <a:rPr lang="en-US" dirty="0" err="1" smtClean="0"/>
              <a:t>oncogenes</a:t>
            </a:r>
            <a:r>
              <a:rPr lang="en-US" dirty="0" smtClean="0"/>
              <a:t> is not entirely understood, but many </a:t>
            </a:r>
            <a:r>
              <a:rPr lang="en-US" dirty="0" err="1" smtClean="0"/>
              <a:t>enviromental</a:t>
            </a:r>
            <a:r>
              <a:rPr lang="en-US" dirty="0" smtClean="0"/>
              <a:t> factors may contribute, </a:t>
            </a:r>
          </a:p>
          <a:p>
            <a:r>
              <a:rPr lang="en-US" b="1" dirty="0" smtClean="0">
                <a:solidFill>
                  <a:srgbClr val="FF0000"/>
                </a:solidFill>
              </a:rPr>
              <a:t>Tumor suppressor genes</a:t>
            </a:r>
            <a:r>
              <a:rPr lang="en-US" dirty="0" smtClean="0"/>
              <a:t> normally </a:t>
            </a:r>
            <a:r>
              <a:rPr lang="en-US" b="1" dirty="0" smtClean="0"/>
              <a:t>suppress the development of cancers</a:t>
            </a:r>
            <a:r>
              <a:rPr lang="en-US" dirty="0" smtClean="0"/>
              <a:t> by coding for proteins that repair damaged DNA and suppress growth. Cancer is more likely when DNA damage impairs tumor suppressor gene function, allowing affected cells to divide continuously.</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endParaRPr lang="fr-FR"/>
          </a:p>
        </p:txBody>
      </p:sp>
      <p:sp>
        <p:nvSpPr>
          <p:cNvPr id="4" name="Title 3"/>
          <p:cNvSpPr>
            <a:spLocks noGrp="1"/>
          </p:cNvSpPr>
          <p:nvPr>
            <p:ph type="title"/>
          </p:nvPr>
        </p:nvSpPr>
        <p:spPr/>
        <p:txBody>
          <a:bodyPr/>
          <a:lstStyle/>
          <a:p>
            <a:r>
              <a:rPr lang="fr-FR" dirty="0" err="1" smtClean="0"/>
              <a:t>Enviromental</a:t>
            </a:r>
            <a:r>
              <a:rPr lang="fr-FR" dirty="0" smtClean="0"/>
              <a:t> </a:t>
            </a:r>
            <a:r>
              <a:rPr lang="fr-FR" dirty="0" err="1" smtClean="0"/>
              <a:t>factors</a:t>
            </a:r>
            <a:endParaRPr lang="fr-F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Cancer- </a:t>
            </a:r>
            <a:r>
              <a:rPr lang="fr-FR" dirty="0" err="1" smtClean="0"/>
              <a:t>Enviromental</a:t>
            </a:r>
            <a:r>
              <a:rPr lang="fr-FR" dirty="0" smtClean="0"/>
              <a:t> </a:t>
            </a:r>
            <a:r>
              <a:rPr lang="fr-FR" dirty="0" err="1" smtClean="0"/>
              <a:t>factors</a:t>
            </a:r>
            <a:endParaRPr lang="fr-FR" dirty="0"/>
          </a:p>
        </p:txBody>
      </p:sp>
      <p:sp>
        <p:nvSpPr>
          <p:cNvPr id="3" name="Content Placeholder 2"/>
          <p:cNvSpPr>
            <a:spLocks noGrp="1"/>
          </p:cNvSpPr>
          <p:nvPr>
            <p:ph sz="quarter" idx="1"/>
          </p:nvPr>
        </p:nvSpPr>
        <p:spPr/>
        <p:txBody>
          <a:bodyPr/>
          <a:lstStyle/>
          <a:p>
            <a:pPr algn="ctr">
              <a:buNone/>
            </a:pPr>
            <a:r>
              <a:rPr lang="fr-FR" dirty="0" err="1" smtClean="0"/>
              <a:t>Enviromental</a:t>
            </a:r>
            <a:r>
              <a:rPr lang="fr-FR" dirty="0" smtClean="0"/>
              <a:t> </a:t>
            </a:r>
            <a:r>
              <a:rPr lang="fr-FR" dirty="0" err="1" smtClean="0"/>
              <a:t>factors</a:t>
            </a:r>
            <a:r>
              <a:rPr lang="fr-FR" dirty="0" smtClean="0"/>
              <a:t> </a:t>
            </a:r>
            <a:r>
              <a:rPr lang="fr-FR" dirty="0" err="1" smtClean="0"/>
              <a:t>can</a:t>
            </a:r>
            <a:r>
              <a:rPr lang="fr-FR" dirty="0" smtClean="0"/>
              <a:t> CAUSE or ENHANCE </a:t>
            </a:r>
            <a:r>
              <a:rPr lang="fr-FR" dirty="0" err="1" smtClean="0"/>
              <a:t>abnormalities</a:t>
            </a:r>
            <a:r>
              <a:rPr lang="fr-FR" dirty="0" smtClean="0"/>
              <a:t> in the </a:t>
            </a:r>
            <a:r>
              <a:rPr lang="fr-FR" dirty="0" err="1" smtClean="0"/>
              <a:t>genetic</a:t>
            </a:r>
            <a:r>
              <a:rPr lang="fr-FR" dirty="0" smtClean="0"/>
              <a:t> </a:t>
            </a:r>
            <a:r>
              <a:rPr lang="fr-FR" dirty="0" err="1" smtClean="0"/>
              <a:t>material</a:t>
            </a:r>
            <a:r>
              <a:rPr lang="fr-FR" dirty="0" smtClean="0"/>
              <a:t> of the </a:t>
            </a:r>
            <a:r>
              <a:rPr lang="fr-FR" dirty="0" err="1" smtClean="0"/>
              <a:t>cell</a:t>
            </a:r>
            <a:endParaRPr lang="fr-FR" dirty="0" smtClean="0"/>
          </a:p>
          <a:p>
            <a:pPr algn="ctr">
              <a:buNone/>
            </a:pPr>
            <a:endParaRPr lang="fr-FR" dirty="0" smtClean="0"/>
          </a:p>
          <a:p>
            <a:pPr algn="ctr"/>
            <a:r>
              <a:rPr lang="fr-FR" dirty="0" err="1" smtClean="0"/>
              <a:t>Chemicals</a:t>
            </a:r>
            <a:endParaRPr lang="fr-FR" dirty="0" smtClean="0"/>
          </a:p>
          <a:p>
            <a:pPr algn="ctr"/>
            <a:r>
              <a:rPr lang="fr-FR" dirty="0" smtClean="0"/>
              <a:t>Radiation</a:t>
            </a:r>
          </a:p>
          <a:p>
            <a:pPr algn="ctr"/>
            <a:r>
              <a:rPr lang="fr-FR" dirty="0" err="1" smtClean="0"/>
              <a:t>Viruses</a:t>
            </a:r>
            <a:endParaRPr lang="fr-FR" dirty="0" smtClean="0"/>
          </a:p>
          <a:p>
            <a:pPr algn="ctr"/>
            <a:r>
              <a:rPr lang="fr-FR" dirty="0" err="1" smtClean="0"/>
              <a:t>Others</a:t>
            </a:r>
            <a:endParaRPr lang="fr-F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Cancer- </a:t>
            </a:r>
            <a:r>
              <a:rPr lang="fr-FR" dirty="0" err="1" smtClean="0"/>
              <a:t>Enviromental</a:t>
            </a:r>
            <a:r>
              <a:rPr lang="fr-FR" dirty="0" smtClean="0"/>
              <a:t> </a:t>
            </a:r>
            <a:r>
              <a:rPr lang="fr-FR" dirty="0" err="1" smtClean="0"/>
              <a:t>factors</a:t>
            </a:r>
            <a:endParaRPr lang="fr-FR" dirty="0"/>
          </a:p>
        </p:txBody>
      </p:sp>
      <p:sp>
        <p:nvSpPr>
          <p:cNvPr id="3" name="Content Placeholder 2"/>
          <p:cNvSpPr>
            <a:spLocks noGrp="1"/>
          </p:cNvSpPr>
          <p:nvPr>
            <p:ph sz="quarter" idx="1"/>
          </p:nvPr>
        </p:nvSpPr>
        <p:spPr/>
        <p:txBody>
          <a:bodyPr/>
          <a:lstStyle/>
          <a:p>
            <a:pPr algn="ctr">
              <a:buNone/>
            </a:pPr>
            <a:r>
              <a:rPr lang="fr-FR" dirty="0" err="1" smtClean="0"/>
              <a:t>Enviromental</a:t>
            </a:r>
            <a:r>
              <a:rPr lang="fr-FR" dirty="0" smtClean="0"/>
              <a:t> </a:t>
            </a:r>
            <a:r>
              <a:rPr lang="fr-FR" dirty="0" err="1" smtClean="0"/>
              <a:t>factors</a:t>
            </a:r>
            <a:r>
              <a:rPr lang="fr-FR" dirty="0" smtClean="0"/>
              <a:t> </a:t>
            </a:r>
            <a:r>
              <a:rPr lang="fr-FR" dirty="0" err="1" smtClean="0"/>
              <a:t>can</a:t>
            </a:r>
            <a:r>
              <a:rPr lang="fr-FR" dirty="0" smtClean="0"/>
              <a:t> CAUSE or ENHANCE </a:t>
            </a:r>
            <a:r>
              <a:rPr lang="fr-FR" dirty="0" err="1" smtClean="0"/>
              <a:t>abnormalities</a:t>
            </a:r>
            <a:r>
              <a:rPr lang="fr-FR" dirty="0" smtClean="0"/>
              <a:t> in the </a:t>
            </a:r>
            <a:r>
              <a:rPr lang="fr-FR" dirty="0" err="1" smtClean="0"/>
              <a:t>genetic</a:t>
            </a:r>
            <a:r>
              <a:rPr lang="fr-FR" dirty="0" smtClean="0"/>
              <a:t> </a:t>
            </a:r>
            <a:r>
              <a:rPr lang="fr-FR" dirty="0" err="1" smtClean="0"/>
              <a:t>material</a:t>
            </a:r>
            <a:r>
              <a:rPr lang="fr-FR" dirty="0" smtClean="0"/>
              <a:t> of the </a:t>
            </a:r>
            <a:r>
              <a:rPr lang="fr-FR" dirty="0" err="1" smtClean="0"/>
              <a:t>cell</a:t>
            </a:r>
            <a:endParaRPr lang="fr-FR" dirty="0" smtClean="0"/>
          </a:p>
          <a:p>
            <a:pPr algn="ctr">
              <a:buNone/>
            </a:pPr>
            <a:endParaRPr lang="fr-FR" dirty="0" smtClean="0"/>
          </a:p>
          <a:p>
            <a:pPr algn="ctr"/>
            <a:r>
              <a:rPr lang="fr-FR" sz="4400" dirty="0" err="1" smtClean="0">
                <a:solidFill>
                  <a:schemeClr val="accent3">
                    <a:lumMod val="75000"/>
                  </a:schemeClr>
                </a:solidFill>
              </a:rPr>
              <a:t>Chemicals</a:t>
            </a:r>
            <a:endParaRPr lang="fr-FR" sz="4400" dirty="0" smtClean="0">
              <a:solidFill>
                <a:schemeClr val="accent3">
                  <a:lumMod val="75000"/>
                </a:schemeClr>
              </a:solidFill>
            </a:endParaRPr>
          </a:p>
          <a:p>
            <a:pPr algn="ctr"/>
            <a:r>
              <a:rPr lang="fr-FR" dirty="0" smtClean="0"/>
              <a:t>Radiation</a:t>
            </a:r>
          </a:p>
          <a:p>
            <a:pPr algn="ctr"/>
            <a:r>
              <a:rPr lang="fr-FR" dirty="0" smtClean="0"/>
              <a:t>Infections</a:t>
            </a:r>
          </a:p>
          <a:p>
            <a:pPr algn="ctr"/>
            <a:r>
              <a:rPr lang="fr-FR" dirty="0" err="1" smtClean="0"/>
              <a:t>Others</a:t>
            </a:r>
            <a:endParaRPr lang="fr-F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Cancer- </a:t>
            </a:r>
            <a:r>
              <a:rPr lang="fr-FR" dirty="0" err="1" smtClean="0"/>
              <a:t>Enviromental</a:t>
            </a:r>
            <a:r>
              <a:rPr lang="fr-FR" dirty="0" smtClean="0"/>
              <a:t> </a:t>
            </a:r>
            <a:r>
              <a:rPr lang="fr-FR" dirty="0" err="1" smtClean="0"/>
              <a:t>factors</a:t>
            </a:r>
            <a:endParaRPr lang="fr-FR" dirty="0"/>
          </a:p>
        </p:txBody>
      </p:sp>
      <p:sp>
        <p:nvSpPr>
          <p:cNvPr id="3" name="Content Placeholder 2"/>
          <p:cNvSpPr>
            <a:spLocks noGrp="1"/>
          </p:cNvSpPr>
          <p:nvPr>
            <p:ph sz="quarter" idx="1"/>
          </p:nvPr>
        </p:nvSpPr>
        <p:spPr/>
        <p:txBody>
          <a:bodyPr>
            <a:normAutofit fontScale="92500"/>
          </a:bodyPr>
          <a:lstStyle/>
          <a:p>
            <a:pPr>
              <a:buNone/>
            </a:pPr>
            <a:r>
              <a:rPr lang="fr-FR" dirty="0" err="1" smtClean="0"/>
              <a:t>Enviromental</a:t>
            </a:r>
            <a:r>
              <a:rPr lang="fr-FR" dirty="0" smtClean="0"/>
              <a:t> </a:t>
            </a:r>
            <a:r>
              <a:rPr lang="fr-FR" dirty="0" err="1" smtClean="0"/>
              <a:t>factors</a:t>
            </a:r>
            <a:r>
              <a:rPr lang="fr-FR" dirty="0" smtClean="0"/>
              <a:t> </a:t>
            </a:r>
            <a:r>
              <a:rPr lang="fr-FR" dirty="0" err="1" smtClean="0"/>
              <a:t>linked</a:t>
            </a:r>
            <a:r>
              <a:rPr lang="fr-FR" dirty="0" smtClean="0"/>
              <a:t> to cancers formation are </a:t>
            </a:r>
            <a:r>
              <a:rPr lang="fr-FR" dirty="0" err="1" smtClean="0"/>
              <a:t>called</a:t>
            </a:r>
            <a:r>
              <a:rPr lang="fr-FR" dirty="0" smtClean="0"/>
              <a:t> </a:t>
            </a:r>
            <a:r>
              <a:rPr lang="fr-FR" b="1" dirty="0" smtClean="0">
                <a:solidFill>
                  <a:schemeClr val="accent3">
                    <a:lumMod val="75000"/>
                  </a:schemeClr>
                </a:solidFill>
              </a:rPr>
              <a:t>« </a:t>
            </a:r>
            <a:r>
              <a:rPr lang="fr-FR" b="1" dirty="0" err="1" smtClean="0">
                <a:solidFill>
                  <a:schemeClr val="accent3">
                    <a:lumMod val="75000"/>
                  </a:schemeClr>
                </a:solidFill>
              </a:rPr>
              <a:t>carcinogens</a:t>
            </a:r>
            <a:r>
              <a:rPr lang="fr-FR" b="1" dirty="0" smtClean="0">
                <a:solidFill>
                  <a:schemeClr val="accent3">
                    <a:lumMod val="75000"/>
                  </a:schemeClr>
                </a:solidFill>
              </a:rPr>
              <a:t> »</a:t>
            </a:r>
            <a:endParaRPr lang="fr-FR" dirty="0" smtClean="0"/>
          </a:p>
          <a:p>
            <a:pPr>
              <a:buNone/>
            </a:pPr>
            <a:r>
              <a:rPr lang="fr-FR" b="1" u="sng" dirty="0" err="1" smtClean="0"/>
              <a:t>These</a:t>
            </a:r>
            <a:r>
              <a:rPr lang="fr-FR" b="1" u="sng" dirty="0" smtClean="0"/>
              <a:t> </a:t>
            </a:r>
            <a:r>
              <a:rPr lang="fr-FR" b="1" u="sng" dirty="0" err="1" smtClean="0"/>
              <a:t>include</a:t>
            </a:r>
            <a:r>
              <a:rPr lang="fr-FR" b="1" u="sng" dirty="0" smtClean="0"/>
              <a:t>:</a:t>
            </a:r>
          </a:p>
          <a:p>
            <a:r>
              <a:rPr lang="fr-FR" b="1" dirty="0" smtClean="0"/>
              <a:t>Tobacco </a:t>
            </a:r>
            <a:r>
              <a:rPr lang="fr-FR" b="1" dirty="0" err="1" smtClean="0"/>
              <a:t>smoke</a:t>
            </a:r>
            <a:endParaRPr lang="fr-FR" b="1" dirty="0" smtClean="0"/>
          </a:p>
          <a:p>
            <a:r>
              <a:rPr lang="fr-FR" b="1" dirty="0" err="1" smtClean="0"/>
              <a:t>Alcohol</a:t>
            </a:r>
            <a:r>
              <a:rPr lang="fr-FR" b="1" dirty="0" smtClean="0"/>
              <a:t>;</a:t>
            </a:r>
            <a:r>
              <a:rPr lang="fr-FR" dirty="0" smtClean="0"/>
              <a:t> </a:t>
            </a:r>
            <a:r>
              <a:rPr lang="fr-FR" dirty="0" err="1" smtClean="0"/>
              <a:t>linked</a:t>
            </a:r>
            <a:r>
              <a:rPr lang="fr-FR" dirty="0" smtClean="0"/>
              <a:t> to </a:t>
            </a:r>
            <a:r>
              <a:rPr lang="fr-FR" dirty="0" err="1" smtClean="0"/>
              <a:t>liver</a:t>
            </a:r>
            <a:r>
              <a:rPr lang="fr-FR" dirty="0" smtClean="0"/>
              <a:t> cancer</a:t>
            </a:r>
          </a:p>
          <a:p>
            <a:r>
              <a:rPr lang="fr-FR" b="1" dirty="0" err="1" smtClean="0"/>
              <a:t>Benzene</a:t>
            </a:r>
            <a:r>
              <a:rPr lang="fr-FR" dirty="0" smtClean="0"/>
              <a:t>: </a:t>
            </a:r>
            <a:r>
              <a:rPr lang="fr-FR" dirty="0" err="1" smtClean="0"/>
              <a:t>linked</a:t>
            </a:r>
            <a:r>
              <a:rPr lang="fr-FR" dirty="0" smtClean="0"/>
              <a:t> to </a:t>
            </a:r>
            <a:r>
              <a:rPr lang="fr-FR" dirty="0" err="1" smtClean="0"/>
              <a:t>leukemia</a:t>
            </a:r>
            <a:endParaRPr lang="fr-FR" dirty="0" smtClean="0"/>
          </a:p>
          <a:p>
            <a:r>
              <a:rPr lang="fr-FR" b="1" dirty="0" smtClean="0"/>
              <a:t>Asbestos</a:t>
            </a:r>
            <a:r>
              <a:rPr lang="fr-FR" dirty="0" smtClean="0"/>
              <a:t> : </a:t>
            </a:r>
            <a:r>
              <a:rPr lang="fr-FR" dirty="0" err="1" smtClean="0"/>
              <a:t>linked</a:t>
            </a:r>
            <a:r>
              <a:rPr lang="fr-FR" dirty="0" smtClean="0"/>
              <a:t> to Lung Cancer</a:t>
            </a:r>
          </a:p>
          <a:p>
            <a:r>
              <a:rPr lang="fr-FR" b="1" dirty="0" smtClean="0"/>
              <a:t>Pesticides</a:t>
            </a:r>
            <a:r>
              <a:rPr lang="fr-FR" dirty="0" smtClean="0"/>
              <a:t>: </a:t>
            </a:r>
            <a:r>
              <a:rPr lang="fr-FR" dirty="0" err="1" smtClean="0"/>
              <a:t>leukemias</a:t>
            </a:r>
            <a:r>
              <a:rPr lang="fr-FR" dirty="0" smtClean="0"/>
              <a:t> and </a:t>
            </a:r>
            <a:r>
              <a:rPr lang="fr-FR" dirty="0" err="1" smtClean="0"/>
              <a:t>lymohomas</a:t>
            </a:r>
            <a:endParaRPr lang="fr-FR" dirty="0" smtClean="0"/>
          </a:p>
          <a:p>
            <a:pPr algn="ctr">
              <a:buNone/>
            </a:pPr>
            <a:r>
              <a:rPr lang="en-US" b="1" dirty="0" smtClean="0">
                <a:solidFill>
                  <a:srgbClr val="FF0000"/>
                </a:solidFill>
              </a:rPr>
              <a:t>The time between exposure to the chemicals and development of the cancer may be many years.</a:t>
            </a:r>
            <a:endParaRPr lang="fr-FR" b="1" dirty="0" smtClean="0">
              <a:solidFill>
                <a:srgbClr val="FF0000"/>
              </a:solidFill>
            </a:endParaRPr>
          </a:p>
          <a:p>
            <a:pPr>
              <a:buNone/>
            </a:pPr>
            <a:endParaRPr lang="fr-FR" dirty="0" smtClean="0"/>
          </a:p>
          <a:p>
            <a:pPr>
              <a:buNone/>
            </a:pPr>
            <a:endParaRPr lang="fr-F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Tobacco </a:t>
            </a:r>
            <a:r>
              <a:rPr lang="fr-FR" dirty="0" err="1" smtClean="0"/>
              <a:t>smoke</a:t>
            </a:r>
            <a:endParaRPr lang="fr-FR" dirty="0"/>
          </a:p>
        </p:txBody>
      </p:sp>
      <p:sp>
        <p:nvSpPr>
          <p:cNvPr id="3" name="Content Placeholder 2"/>
          <p:cNvSpPr>
            <a:spLocks noGrp="1"/>
          </p:cNvSpPr>
          <p:nvPr>
            <p:ph sz="quarter" idx="1"/>
          </p:nvPr>
        </p:nvSpPr>
        <p:spPr/>
        <p:txBody>
          <a:bodyPr/>
          <a:lstStyle/>
          <a:p>
            <a:r>
              <a:rPr lang="fr-FR" dirty="0" err="1" smtClean="0"/>
              <a:t>Contains</a:t>
            </a:r>
            <a:r>
              <a:rPr lang="fr-FR" dirty="0" smtClean="0"/>
              <a:t> over </a:t>
            </a:r>
            <a:r>
              <a:rPr lang="fr-FR" u="sng" dirty="0" err="1" smtClean="0">
                <a:solidFill>
                  <a:schemeClr val="accent3">
                    <a:lumMod val="75000"/>
                  </a:schemeClr>
                </a:solidFill>
              </a:rPr>
              <a:t>fifty</a:t>
            </a:r>
            <a:r>
              <a:rPr lang="fr-FR" u="sng" dirty="0" smtClean="0">
                <a:solidFill>
                  <a:schemeClr val="accent3">
                    <a:lumMod val="75000"/>
                  </a:schemeClr>
                </a:solidFill>
              </a:rPr>
              <a:t> </a:t>
            </a:r>
            <a:r>
              <a:rPr lang="fr-FR" u="sng" dirty="0" err="1" smtClean="0">
                <a:solidFill>
                  <a:schemeClr val="accent3">
                    <a:lumMod val="75000"/>
                  </a:schemeClr>
                </a:solidFill>
              </a:rPr>
              <a:t>known</a:t>
            </a:r>
            <a:r>
              <a:rPr lang="fr-FR" u="sng" dirty="0" smtClean="0">
                <a:solidFill>
                  <a:schemeClr val="accent3">
                    <a:lumMod val="75000"/>
                  </a:schemeClr>
                </a:solidFill>
              </a:rPr>
              <a:t> </a:t>
            </a:r>
            <a:r>
              <a:rPr lang="fr-FR" u="sng" dirty="0" err="1" smtClean="0">
                <a:solidFill>
                  <a:schemeClr val="accent3">
                    <a:lumMod val="75000"/>
                  </a:schemeClr>
                </a:solidFill>
              </a:rPr>
              <a:t>carcinogens</a:t>
            </a:r>
            <a:endParaRPr lang="fr-FR" u="sng" dirty="0" smtClean="0">
              <a:solidFill>
                <a:schemeClr val="accent3">
                  <a:lumMod val="75000"/>
                </a:schemeClr>
              </a:solidFill>
            </a:endParaRPr>
          </a:p>
          <a:p>
            <a:endParaRPr lang="fr-FR" b="1" dirty="0" smtClean="0">
              <a:solidFill>
                <a:schemeClr val="accent3">
                  <a:lumMod val="75000"/>
                </a:schemeClr>
              </a:solidFill>
            </a:endParaRPr>
          </a:p>
          <a:p>
            <a:r>
              <a:rPr lang="fr-FR" b="1" dirty="0" err="1" smtClean="0">
                <a:solidFill>
                  <a:schemeClr val="accent3">
                    <a:lumMod val="75000"/>
                  </a:schemeClr>
                </a:solidFill>
              </a:rPr>
              <a:t>Responsible</a:t>
            </a:r>
            <a:r>
              <a:rPr lang="fr-FR" b="1" dirty="0" smtClean="0">
                <a:solidFill>
                  <a:schemeClr val="accent3">
                    <a:lumMod val="75000"/>
                  </a:schemeClr>
                </a:solidFill>
              </a:rPr>
              <a:t> for 90% of cases of </a:t>
            </a:r>
            <a:r>
              <a:rPr lang="fr-FR" b="1" dirty="0" err="1" smtClean="0">
                <a:solidFill>
                  <a:schemeClr val="accent3">
                    <a:lumMod val="75000"/>
                  </a:schemeClr>
                </a:solidFill>
              </a:rPr>
              <a:t>lung</a:t>
            </a:r>
            <a:r>
              <a:rPr lang="fr-FR" b="1" dirty="0" smtClean="0">
                <a:solidFill>
                  <a:schemeClr val="accent3">
                    <a:lumMod val="75000"/>
                  </a:schemeClr>
                </a:solidFill>
              </a:rPr>
              <a:t> cancer</a:t>
            </a:r>
          </a:p>
          <a:p>
            <a:endParaRPr lang="fr-FR" u="sng" dirty="0" smtClean="0">
              <a:solidFill>
                <a:schemeClr val="accent3">
                  <a:lumMod val="75000"/>
                </a:schemeClr>
              </a:solidFill>
            </a:endParaRPr>
          </a:p>
          <a:p>
            <a:r>
              <a:rPr lang="fr-FR" u="sng" dirty="0" err="1" smtClean="0">
                <a:solidFill>
                  <a:schemeClr val="accent3">
                    <a:lumMod val="75000"/>
                  </a:schemeClr>
                </a:solidFill>
              </a:rPr>
              <a:t>Linked</a:t>
            </a:r>
            <a:r>
              <a:rPr lang="fr-FR" u="sng" dirty="0" smtClean="0">
                <a:solidFill>
                  <a:schemeClr val="accent3">
                    <a:lumMod val="75000"/>
                  </a:schemeClr>
                </a:solidFill>
              </a:rPr>
              <a:t> </a:t>
            </a:r>
            <a:r>
              <a:rPr lang="fr-FR" u="sng" dirty="0" err="1" smtClean="0">
                <a:solidFill>
                  <a:schemeClr val="accent3">
                    <a:lumMod val="75000"/>
                  </a:schemeClr>
                </a:solidFill>
              </a:rPr>
              <a:t>with</a:t>
            </a:r>
            <a:r>
              <a:rPr lang="fr-FR" u="sng" dirty="0" smtClean="0">
                <a:solidFill>
                  <a:schemeClr val="accent3">
                    <a:lumMod val="75000"/>
                  </a:schemeClr>
                </a:solidFill>
              </a:rPr>
              <a:t> </a:t>
            </a:r>
            <a:r>
              <a:rPr lang="fr-FR" u="sng" dirty="0" err="1" smtClean="0">
                <a:solidFill>
                  <a:schemeClr val="accent3">
                    <a:lumMod val="75000"/>
                  </a:schemeClr>
                </a:solidFill>
              </a:rPr>
              <a:t>many</a:t>
            </a:r>
            <a:r>
              <a:rPr lang="fr-FR" u="sng" dirty="0" smtClean="0">
                <a:solidFill>
                  <a:schemeClr val="accent3">
                    <a:lumMod val="75000"/>
                  </a:schemeClr>
                </a:solidFill>
              </a:rPr>
              <a:t> cancers </a:t>
            </a:r>
            <a:r>
              <a:rPr lang="fr-FR" dirty="0" smtClean="0"/>
              <a:t>as: Larynx, </a:t>
            </a:r>
            <a:r>
              <a:rPr lang="fr-FR" dirty="0" err="1" smtClean="0"/>
              <a:t>mouth</a:t>
            </a:r>
            <a:r>
              <a:rPr lang="fr-FR" dirty="0" smtClean="0"/>
              <a:t>, </a:t>
            </a:r>
            <a:r>
              <a:rPr lang="fr-FR" dirty="0" err="1" smtClean="0"/>
              <a:t>esophagus</a:t>
            </a:r>
            <a:r>
              <a:rPr lang="fr-FR" dirty="0" smtClean="0"/>
              <a:t>, </a:t>
            </a:r>
            <a:r>
              <a:rPr lang="fr-FR" dirty="0" err="1" smtClean="0"/>
              <a:t>bladder</a:t>
            </a:r>
            <a:r>
              <a:rPr lang="fr-FR" dirty="0" smtClean="0"/>
              <a:t>, </a:t>
            </a:r>
            <a:r>
              <a:rPr lang="fr-FR" dirty="0" err="1" smtClean="0"/>
              <a:t>pancreas</a:t>
            </a:r>
            <a:r>
              <a:rPr lang="fr-FR" dirty="0" smtClean="0"/>
              <a:t>, </a:t>
            </a:r>
            <a:r>
              <a:rPr lang="fr-FR" dirty="0" err="1" smtClean="0"/>
              <a:t>kidneys</a:t>
            </a:r>
            <a:endParaRPr lang="fr-FR" dirty="0" smtClean="0"/>
          </a:p>
          <a:p>
            <a:endParaRPr lang="fr-FR" b="1" dirty="0" smtClean="0">
              <a:solidFill>
                <a:schemeClr val="accent3">
                  <a:lumMod val="75000"/>
                </a:schemeClr>
              </a:solidFill>
            </a:endParaRPr>
          </a:p>
          <a:p>
            <a:r>
              <a:rPr lang="fr-FR" b="1" dirty="0" err="1" smtClean="0">
                <a:solidFill>
                  <a:schemeClr val="accent3">
                    <a:lumMod val="75000"/>
                  </a:schemeClr>
                </a:solidFill>
              </a:rPr>
              <a:t>Resposible</a:t>
            </a:r>
            <a:r>
              <a:rPr lang="fr-FR" b="1" dirty="0" smtClean="0">
                <a:solidFill>
                  <a:schemeClr val="accent3">
                    <a:lumMod val="75000"/>
                  </a:schemeClr>
                </a:solidFill>
              </a:rPr>
              <a:t> for 1 in 3 of all Cancer </a:t>
            </a:r>
            <a:r>
              <a:rPr lang="fr-FR" b="1" dirty="0" err="1" smtClean="0">
                <a:solidFill>
                  <a:schemeClr val="accent3">
                    <a:lumMod val="75000"/>
                  </a:schemeClr>
                </a:solidFill>
              </a:rPr>
              <a:t>deaths</a:t>
            </a:r>
            <a:r>
              <a:rPr lang="fr-FR" b="1" dirty="0" smtClean="0">
                <a:solidFill>
                  <a:schemeClr val="accent3">
                    <a:lumMod val="75000"/>
                  </a:schemeClr>
                </a:solidFill>
              </a:rPr>
              <a:t> in the </a:t>
            </a:r>
            <a:r>
              <a:rPr lang="fr-FR" b="1" dirty="0" err="1" smtClean="0">
                <a:solidFill>
                  <a:schemeClr val="accent3">
                    <a:lumMod val="75000"/>
                  </a:schemeClr>
                </a:solidFill>
              </a:rPr>
              <a:t>developed</a:t>
            </a:r>
            <a:r>
              <a:rPr lang="fr-FR" b="1" dirty="0" smtClean="0">
                <a:solidFill>
                  <a:schemeClr val="accent3">
                    <a:lumMod val="75000"/>
                  </a:schemeClr>
                </a:solidFill>
              </a:rPr>
              <a:t> world</a:t>
            </a:r>
            <a:endParaRPr lang="fr-FR" b="1" dirty="0">
              <a:solidFill>
                <a:schemeClr val="accent3">
                  <a:lumMod val="75000"/>
                </a:schemeClr>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Tobacco </a:t>
            </a:r>
            <a:r>
              <a:rPr lang="fr-FR" dirty="0" err="1" smtClean="0"/>
              <a:t>smoke</a:t>
            </a:r>
            <a:endParaRPr lang="fr-FR" dirty="0"/>
          </a:p>
        </p:txBody>
      </p:sp>
      <p:pic>
        <p:nvPicPr>
          <p:cNvPr id="4" name="Content Placeholder 3" descr="220px-Cancer_smoking_lung_cancer_correlation_from_NIH.svg.png"/>
          <p:cNvPicPr>
            <a:picLocks noGrp="1" noChangeAspect="1"/>
          </p:cNvPicPr>
          <p:nvPr>
            <p:ph sz="quarter" idx="1"/>
          </p:nvPr>
        </p:nvPicPr>
        <p:blipFill>
          <a:blip r:embed="rId2" cstate="print"/>
          <a:stretch>
            <a:fillRect/>
          </a:stretch>
        </p:blipFill>
        <p:spPr>
          <a:xfrm>
            <a:off x="1600200" y="1371600"/>
            <a:ext cx="5296694" cy="5176315"/>
          </a:xfrm>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Cancer- </a:t>
            </a:r>
            <a:r>
              <a:rPr lang="fr-FR" dirty="0" err="1" smtClean="0"/>
              <a:t>Enviromental</a:t>
            </a:r>
            <a:r>
              <a:rPr lang="fr-FR" dirty="0" smtClean="0"/>
              <a:t> </a:t>
            </a:r>
            <a:r>
              <a:rPr lang="fr-FR" dirty="0" err="1" smtClean="0"/>
              <a:t>factors</a:t>
            </a:r>
            <a:endParaRPr lang="fr-FR" dirty="0"/>
          </a:p>
        </p:txBody>
      </p:sp>
      <p:sp>
        <p:nvSpPr>
          <p:cNvPr id="3" name="Content Placeholder 2"/>
          <p:cNvSpPr>
            <a:spLocks noGrp="1"/>
          </p:cNvSpPr>
          <p:nvPr>
            <p:ph sz="quarter" idx="1"/>
          </p:nvPr>
        </p:nvSpPr>
        <p:spPr/>
        <p:txBody>
          <a:bodyPr/>
          <a:lstStyle/>
          <a:p>
            <a:pPr algn="ctr">
              <a:buNone/>
            </a:pPr>
            <a:r>
              <a:rPr lang="fr-FR" dirty="0" err="1" smtClean="0"/>
              <a:t>Enviromental</a:t>
            </a:r>
            <a:r>
              <a:rPr lang="fr-FR" dirty="0" smtClean="0"/>
              <a:t> </a:t>
            </a:r>
            <a:r>
              <a:rPr lang="fr-FR" dirty="0" err="1" smtClean="0"/>
              <a:t>factors</a:t>
            </a:r>
            <a:r>
              <a:rPr lang="fr-FR" dirty="0" smtClean="0"/>
              <a:t> </a:t>
            </a:r>
            <a:r>
              <a:rPr lang="fr-FR" dirty="0" err="1" smtClean="0"/>
              <a:t>can</a:t>
            </a:r>
            <a:r>
              <a:rPr lang="fr-FR" dirty="0" smtClean="0"/>
              <a:t> CAUSE or ENHANCE </a:t>
            </a:r>
            <a:r>
              <a:rPr lang="fr-FR" dirty="0" err="1" smtClean="0"/>
              <a:t>abnormalities</a:t>
            </a:r>
            <a:r>
              <a:rPr lang="fr-FR" dirty="0" smtClean="0"/>
              <a:t> in the </a:t>
            </a:r>
            <a:r>
              <a:rPr lang="fr-FR" dirty="0" err="1" smtClean="0"/>
              <a:t>genetic</a:t>
            </a:r>
            <a:r>
              <a:rPr lang="fr-FR" dirty="0" smtClean="0"/>
              <a:t> </a:t>
            </a:r>
            <a:r>
              <a:rPr lang="fr-FR" dirty="0" err="1" smtClean="0"/>
              <a:t>material</a:t>
            </a:r>
            <a:r>
              <a:rPr lang="fr-FR" dirty="0" smtClean="0"/>
              <a:t> of the </a:t>
            </a:r>
            <a:r>
              <a:rPr lang="fr-FR" dirty="0" err="1" smtClean="0"/>
              <a:t>cell</a:t>
            </a:r>
            <a:endParaRPr lang="fr-FR" dirty="0" smtClean="0"/>
          </a:p>
          <a:p>
            <a:pPr algn="ctr">
              <a:buNone/>
            </a:pPr>
            <a:endParaRPr lang="fr-FR" dirty="0" smtClean="0"/>
          </a:p>
          <a:p>
            <a:pPr algn="ctr"/>
            <a:r>
              <a:rPr lang="fr-FR" dirty="0" err="1" smtClean="0"/>
              <a:t>Chemicals</a:t>
            </a:r>
            <a:endParaRPr lang="fr-FR" dirty="0" smtClean="0"/>
          </a:p>
          <a:p>
            <a:pPr algn="ctr"/>
            <a:r>
              <a:rPr lang="fr-FR" sz="4400" dirty="0" smtClean="0">
                <a:solidFill>
                  <a:schemeClr val="accent3">
                    <a:lumMod val="75000"/>
                  </a:schemeClr>
                </a:solidFill>
              </a:rPr>
              <a:t>Radiation</a:t>
            </a:r>
          </a:p>
          <a:p>
            <a:pPr algn="ctr"/>
            <a:r>
              <a:rPr lang="fr-FR" dirty="0" err="1" smtClean="0"/>
              <a:t>Viruses</a:t>
            </a:r>
            <a:endParaRPr lang="fr-FR" dirty="0" smtClean="0"/>
          </a:p>
          <a:p>
            <a:pPr algn="ctr"/>
            <a:r>
              <a:rPr lang="fr-FR" dirty="0" err="1" smtClean="0"/>
              <a:t>Others</a:t>
            </a:r>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Cancer - </a:t>
            </a:r>
            <a:r>
              <a:rPr lang="fr-FR" dirty="0" err="1" smtClean="0"/>
              <a:t>Prevalence</a:t>
            </a:r>
            <a:endParaRPr lang="fr-FR" dirty="0"/>
          </a:p>
        </p:txBody>
      </p:sp>
      <p:sp>
        <p:nvSpPr>
          <p:cNvPr id="3" name="Content Placeholder 2"/>
          <p:cNvSpPr>
            <a:spLocks noGrp="1"/>
          </p:cNvSpPr>
          <p:nvPr>
            <p:ph sz="quarter" idx="1"/>
          </p:nvPr>
        </p:nvSpPr>
        <p:spPr>
          <a:xfrm>
            <a:off x="301752" y="1755648"/>
            <a:ext cx="8503920" cy="5330952"/>
          </a:xfrm>
        </p:spPr>
        <p:txBody>
          <a:bodyPr>
            <a:normAutofit lnSpcReduction="10000"/>
          </a:bodyPr>
          <a:lstStyle/>
          <a:p>
            <a:pPr>
              <a:buNone/>
            </a:pPr>
            <a:r>
              <a:rPr lang="fr-FR" b="1" u="sng" dirty="0" smtClean="0"/>
              <a:t>Most </a:t>
            </a:r>
            <a:r>
              <a:rPr lang="fr-FR" b="1" u="sng" dirty="0" err="1" smtClean="0"/>
              <a:t>common</a:t>
            </a:r>
            <a:r>
              <a:rPr lang="fr-FR" b="1" u="sng" dirty="0" smtClean="0"/>
              <a:t> cancers in ADULTS:</a:t>
            </a:r>
          </a:p>
          <a:p>
            <a:pPr marL="514350" indent="-514350">
              <a:buFont typeface="+mj-lt"/>
              <a:buAutoNum type="arabicPeriod"/>
            </a:pPr>
            <a:r>
              <a:rPr lang="fr-FR" b="1" dirty="0" smtClean="0"/>
              <a:t>Lung Cancer</a:t>
            </a:r>
          </a:p>
          <a:p>
            <a:pPr marL="514350" indent="-514350">
              <a:buFont typeface="+mj-lt"/>
              <a:buAutoNum type="arabicPeriod"/>
            </a:pPr>
            <a:endParaRPr lang="fr-FR" b="1" dirty="0" smtClean="0"/>
          </a:p>
          <a:p>
            <a:pPr marL="514350" indent="-514350">
              <a:buFont typeface="+mj-lt"/>
              <a:buAutoNum type="arabicPeriod"/>
            </a:pPr>
            <a:r>
              <a:rPr lang="fr-FR" b="1" dirty="0" smtClean="0"/>
              <a:t>Prostate Cancer</a:t>
            </a:r>
          </a:p>
          <a:p>
            <a:pPr marL="514350" indent="-514350">
              <a:buFont typeface="+mj-lt"/>
              <a:buAutoNum type="arabicPeriod"/>
            </a:pPr>
            <a:endParaRPr lang="fr-FR" b="1" dirty="0" smtClean="0"/>
          </a:p>
          <a:p>
            <a:pPr marL="514350" indent="-514350">
              <a:buFont typeface="+mj-lt"/>
              <a:buAutoNum type="arabicPeriod"/>
            </a:pPr>
            <a:r>
              <a:rPr lang="fr-FR" b="1" dirty="0" err="1" smtClean="0"/>
              <a:t>Breast</a:t>
            </a:r>
            <a:r>
              <a:rPr lang="fr-FR" b="1" dirty="0" smtClean="0"/>
              <a:t> Cancer</a:t>
            </a:r>
          </a:p>
          <a:p>
            <a:pPr marL="514350" indent="-514350">
              <a:buFont typeface="+mj-lt"/>
              <a:buAutoNum type="arabicPeriod"/>
            </a:pPr>
            <a:endParaRPr lang="fr-FR" b="1" dirty="0" smtClean="0"/>
          </a:p>
          <a:p>
            <a:pPr marL="514350" indent="-514350">
              <a:buFont typeface="+mj-lt"/>
              <a:buAutoNum type="arabicPeriod"/>
            </a:pPr>
            <a:r>
              <a:rPr lang="fr-FR" b="1" dirty="0" smtClean="0"/>
              <a:t>Colorectal Cancer</a:t>
            </a:r>
          </a:p>
          <a:p>
            <a:pPr marL="514350" indent="-514350">
              <a:buNone/>
            </a:pPr>
            <a:endParaRPr lang="fr-FR" dirty="0" smtClean="0"/>
          </a:p>
          <a:p>
            <a:pPr marL="514350" indent="-514350">
              <a:buNone/>
            </a:pPr>
            <a:endParaRPr lang="fr-FR" dirty="0" smtClean="0"/>
          </a:p>
          <a:p>
            <a:pPr marL="514350" indent="-514350">
              <a:buNone/>
            </a:pPr>
            <a:r>
              <a:rPr lang="fr-FR" dirty="0" smtClean="0">
                <a:solidFill>
                  <a:schemeClr val="bg1"/>
                </a:solidFill>
              </a:rPr>
              <a:t>« National cancer </a:t>
            </a:r>
            <a:r>
              <a:rPr lang="fr-FR" dirty="0" err="1" smtClean="0">
                <a:solidFill>
                  <a:schemeClr val="bg1"/>
                </a:solidFill>
              </a:rPr>
              <a:t>institute</a:t>
            </a:r>
            <a:r>
              <a:rPr lang="fr-FR" dirty="0" smtClean="0">
                <a:solidFill>
                  <a:schemeClr val="bg1"/>
                </a:solidFill>
              </a:rPr>
              <a:t>-2010 »</a:t>
            </a:r>
            <a:endParaRPr lang="fr-FR" dirty="0">
              <a:solidFill>
                <a:schemeClr val="bg1"/>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Cancer – Radiation</a:t>
            </a:r>
            <a:endParaRPr lang="fr-FR" dirty="0"/>
          </a:p>
        </p:txBody>
      </p:sp>
      <p:sp>
        <p:nvSpPr>
          <p:cNvPr id="3" name="Content Placeholder 2"/>
          <p:cNvSpPr>
            <a:spLocks noGrp="1"/>
          </p:cNvSpPr>
          <p:nvPr>
            <p:ph sz="quarter" idx="1"/>
          </p:nvPr>
        </p:nvSpPr>
        <p:spPr/>
        <p:txBody>
          <a:bodyPr>
            <a:normAutofit lnSpcReduction="10000"/>
          </a:bodyPr>
          <a:lstStyle/>
          <a:p>
            <a:pPr>
              <a:buNone/>
            </a:pPr>
            <a:r>
              <a:rPr lang="fr-FR" b="1" u="sng" dirty="0" smtClean="0"/>
              <a:t>Sources </a:t>
            </a:r>
            <a:r>
              <a:rPr lang="fr-FR" b="1" u="sng" dirty="0" err="1" smtClean="0"/>
              <a:t>include</a:t>
            </a:r>
            <a:r>
              <a:rPr lang="fr-FR" b="1" u="sng" dirty="0" smtClean="0"/>
              <a:t>:</a:t>
            </a:r>
          </a:p>
          <a:p>
            <a:endParaRPr lang="fr-FR" dirty="0" smtClean="0"/>
          </a:p>
          <a:p>
            <a:r>
              <a:rPr lang="fr-FR" dirty="0" err="1" smtClean="0"/>
              <a:t>Medical</a:t>
            </a:r>
            <a:r>
              <a:rPr lang="fr-FR" dirty="0" smtClean="0"/>
              <a:t> instruments: X-Rays, CT scans</a:t>
            </a:r>
          </a:p>
          <a:p>
            <a:endParaRPr lang="fr-FR" dirty="0" smtClean="0"/>
          </a:p>
          <a:p>
            <a:r>
              <a:rPr lang="fr-FR" dirty="0" smtClean="0"/>
              <a:t>Sun UV rays </a:t>
            </a:r>
            <a:r>
              <a:rPr lang="fr-FR" dirty="0" err="1" smtClean="0"/>
              <a:t>linked</a:t>
            </a:r>
            <a:r>
              <a:rPr lang="fr-FR" dirty="0" smtClean="0"/>
              <a:t> </a:t>
            </a:r>
            <a:r>
              <a:rPr lang="fr-FR" dirty="0" err="1" smtClean="0"/>
              <a:t>with</a:t>
            </a:r>
            <a:r>
              <a:rPr lang="fr-FR" dirty="0" smtClean="0"/>
              <a:t> skin cancer</a:t>
            </a:r>
          </a:p>
          <a:p>
            <a:endParaRPr lang="fr-FR" dirty="0" smtClean="0"/>
          </a:p>
          <a:p>
            <a:r>
              <a:rPr lang="fr-FR" dirty="0" smtClean="0"/>
              <a:t>Radioactive radiation</a:t>
            </a:r>
          </a:p>
          <a:p>
            <a:endParaRPr lang="fr-FR" dirty="0" smtClean="0"/>
          </a:p>
          <a:p>
            <a:r>
              <a:rPr lang="fr-FR" dirty="0" smtClean="0"/>
              <a:t>No </a:t>
            </a:r>
            <a:r>
              <a:rPr lang="fr-FR" dirty="0" err="1" smtClean="0"/>
              <a:t>evidence</a:t>
            </a:r>
            <a:r>
              <a:rPr lang="fr-FR" dirty="0" smtClean="0"/>
              <a:t> </a:t>
            </a:r>
            <a:r>
              <a:rPr lang="fr-FR" dirty="0" err="1" smtClean="0"/>
              <a:t>that</a:t>
            </a:r>
            <a:r>
              <a:rPr lang="fr-FR" dirty="0" smtClean="0"/>
              <a:t> </a:t>
            </a:r>
            <a:r>
              <a:rPr lang="fr-FR" dirty="0" err="1" smtClean="0"/>
              <a:t>microwave</a:t>
            </a:r>
            <a:r>
              <a:rPr lang="fr-FR" dirty="0" smtClean="0"/>
              <a:t> radiation </a:t>
            </a:r>
            <a:r>
              <a:rPr lang="fr-FR" dirty="0" err="1" smtClean="0"/>
              <a:t>can</a:t>
            </a:r>
            <a:r>
              <a:rPr lang="fr-FR" dirty="0" smtClean="0"/>
              <a:t> cause Cancer</a:t>
            </a:r>
          </a:p>
          <a:p>
            <a:endParaRPr lang="fr-F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Cancer- </a:t>
            </a:r>
            <a:r>
              <a:rPr lang="fr-FR" dirty="0" err="1" smtClean="0"/>
              <a:t>Enviromental</a:t>
            </a:r>
            <a:r>
              <a:rPr lang="fr-FR" dirty="0" smtClean="0"/>
              <a:t> </a:t>
            </a:r>
            <a:r>
              <a:rPr lang="fr-FR" dirty="0" err="1" smtClean="0"/>
              <a:t>factors</a:t>
            </a:r>
            <a:endParaRPr lang="fr-FR" dirty="0"/>
          </a:p>
        </p:txBody>
      </p:sp>
      <p:sp>
        <p:nvSpPr>
          <p:cNvPr id="3" name="Content Placeholder 2"/>
          <p:cNvSpPr>
            <a:spLocks noGrp="1"/>
          </p:cNvSpPr>
          <p:nvPr>
            <p:ph sz="quarter" idx="1"/>
          </p:nvPr>
        </p:nvSpPr>
        <p:spPr/>
        <p:txBody>
          <a:bodyPr/>
          <a:lstStyle/>
          <a:p>
            <a:pPr algn="ctr">
              <a:buNone/>
            </a:pPr>
            <a:r>
              <a:rPr lang="fr-FR" dirty="0" err="1" smtClean="0"/>
              <a:t>Enviromental</a:t>
            </a:r>
            <a:r>
              <a:rPr lang="fr-FR" dirty="0" smtClean="0"/>
              <a:t> </a:t>
            </a:r>
            <a:r>
              <a:rPr lang="fr-FR" dirty="0" err="1" smtClean="0"/>
              <a:t>factors</a:t>
            </a:r>
            <a:r>
              <a:rPr lang="fr-FR" dirty="0" smtClean="0"/>
              <a:t> </a:t>
            </a:r>
            <a:r>
              <a:rPr lang="fr-FR" dirty="0" err="1" smtClean="0"/>
              <a:t>can</a:t>
            </a:r>
            <a:r>
              <a:rPr lang="fr-FR" dirty="0" smtClean="0"/>
              <a:t> CAUSE or ENHANCE </a:t>
            </a:r>
            <a:r>
              <a:rPr lang="fr-FR" dirty="0" err="1" smtClean="0"/>
              <a:t>abnormalities</a:t>
            </a:r>
            <a:r>
              <a:rPr lang="fr-FR" dirty="0" smtClean="0"/>
              <a:t> in the </a:t>
            </a:r>
            <a:r>
              <a:rPr lang="fr-FR" dirty="0" err="1" smtClean="0"/>
              <a:t>genetic</a:t>
            </a:r>
            <a:r>
              <a:rPr lang="fr-FR" dirty="0" smtClean="0"/>
              <a:t> </a:t>
            </a:r>
            <a:r>
              <a:rPr lang="fr-FR" dirty="0" err="1" smtClean="0"/>
              <a:t>material</a:t>
            </a:r>
            <a:r>
              <a:rPr lang="fr-FR" dirty="0" smtClean="0"/>
              <a:t> of the </a:t>
            </a:r>
            <a:r>
              <a:rPr lang="fr-FR" dirty="0" err="1" smtClean="0"/>
              <a:t>cell</a:t>
            </a:r>
            <a:endParaRPr lang="fr-FR" dirty="0" smtClean="0"/>
          </a:p>
          <a:p>
            <a:pPr algn="ctr">
              <a:buNone/>
            </a:pPr>
            <a:endParaRPr lang="fr-FR" dirty="0" smtClean="0"/>
          </a:p>
          <a:p>
            <a:pPr algn="ctr"/>
            <a:r>
              <a:rPr lang="fr-FR" dirty="0" err="1" smtClean="0"/>
              <a:t>Chemicals</a:t>
            </a:r>
            <a:endParaRPr lang="fr-FR" dirty="0" smtClean="0"/>
          </a:p>
          <a:p>
            <a:pPr algn="ctr"/>
            <a:r>
              <a:rPr lang="fr-FR" sz="2800" dirty="0" smtClean="0"/>
              <a:t>Radiation</a:t>
            </a:r>
          </a:p>
          <a:p>
            <a:pPr algn="ctr"/>
            <a:r>
              <a:rPr lang="fr-FR" sz="4400" b="1" dirty="0" smtClean="0">
                <a:solidFill>
                  <a:schemeClr val="accent3">
                    <a:lumMod val="75000"/>
                  </a:schemeClr>
                </a:solidFill>
              </a:rPr>
              <a:t>Infections</a:t>
            </a:r>
          </a:p>
          <a:p>
            <a:pPr algn="ctr"/>
            <a:r>
              <a:rPr lang="fr-FR" dirty="0" err="1" smtClean="0"/>
              <a:t>Others</a:t>
            </a:r>
            <a:endParaRPr lang="fr-F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Cancer - Infections</a:t>
            </a:r>
            <a:endParaRPr lang="fr-FR" dirty="0"/>
          </a:p>
        </p:txBody>
      </p:sp>
      <p:sp>
        <p:nvSpPr>
          <p:cNvPr id="3" name="Content Placeholder 2"/>
          <p:cNvSpPr>
            <a:spLocks noGrp="1"/>
          </p:cNvSpPr>
          <p:nvPr>
            <p:ph sz="quarter" idx="1"/>
          </p:nvPr>
        </p:nvSpPr>
        <p:spPr/>
        <p:txBody>
          <a:bodyPr/>
          <a:lstStyle/>
          <a:p>
            <a:pPr>
              <a:buNone/>
            </a:pPr>
            <a:endParaRPr lang="fr-FR" dirty="0" smtClean="0"/>
          </a:p>
          <a:p>
            <a:r>
              <a:rPr lang="fr-FR" b="1" dirty="0" smtClean="0">
                <a:solidFill>
                  <a:srgbClr val="FF0000"/>
                </a:solidFill>
              </a:rPr>
              <a:t>HPV</a:t>
            </a:r>
            <a:r>
              <a:rPr lang="fr-FR" dirty="0" smtClean="0"/>
              <a:t> </a:t>
            </a:r>
            <a:r>
              <a:rPr lang="fr-FR" dirty="0" err="1" smtClean="0"/>
              <a:t>linked</a:t>
            </a:r>
            <a:r>
              <a:rPr lang="fr-FR" dirty="0" smtClean="0"/>
              <a:t> </a:t>
            </a:r>
            <a:r>
              <a:rPr lang="fr-FR" dirty="0" err="1" smtClean="0"/>
              <a:t>with</a:t>
            </a:r>
            <a:r>
              <a:rPr lang="fr-FR" dirty="0" smtClean="0"/>
              <a:t> cervical cancer (vaccine </a:t>
            </a:r>
            <a:r>
              <a:rPr lang="fr-FR" dirty="0" err="1" smtClean="0"/>
              <a:t>available</a:t>
            </a:r>
            <a:r>
              <a:rPr lang="fr-FR" dirty="0" smtClean="0"/>
              <a:t>)</a:t>
            </a:r>
          </a:p>
          <a:p>
            <a:r>
              <a:rPr lang="fr-FR" b="1" dirty="0" err="1" smtClean="0">
                <a:solidFill>
                  <a:srgbClr val="FF0000"/>
                </a:solidFill>
              </a:rPr>
              <a:t>Hepatitis</a:t>
            </a:r>
            <a:r>
              <a:rPr lang="fr-FR" b="1" dirty="0" smtClean="0">
                <a:solidFill>
                  <a:srgbClr val="FF0000"/>
                </a:solidFill>
              </a:rPr>
              <a:t> B</a:t>
            </a:r>
            <a:r>
              <a:rPr lang="fr-FR" dirty="0" smtClean="0"/>
              <a:t> virus </a:t>
            </a:r>
            <a:r>
              <a:rPr lang="fr-FR" dirty="0" err="1" smtClean="0"/>
              <a:t>linked</a:t>
            </a:r>
            <a:r>
              <a:rPr lang="fr-FR" dirty="0" smtClean="0"/>
              <a:t> </a:t>
            </a:r>
            <a:r>
              <a:rPr lang="fr-FR" dirty="0" err="1" smtClean="0"/>
              <a:t>with</a:t>
            </a:r>
            <a:r>
              <a:rPr lang="fr-FR" dirty="0" smtClean="0"/>
              <a:t> </a:t>
            </a:r>
            <a:r>
              <a:rPr lang="fr-FR" dirty="0" err="1" smtClean="0"/>
              <a:t>liver</a:t>
            </a:r>
            <a:r>
              <a:rPr lang="fr-FR" dirty="0" smtClean="0"/>
              <a:t> cancer( vaccine </a:t>
            </a:r>
            <a:r>
              <a:rPr lang="fr-FR" dirty="0" err="1" smtClean="0"/>
              <a:t>available</a:t>
            </a:r>
            <a:r>
              <a:rPr lang="fr-FR" dirty="0" smtClean="0"/>
              <a:t>)</a:t>
            </a:r>
          </a:p>
          <a:p>
            <a:r>
              <a:rPr lang="fr-FR" b="1" dirty="0" smtClean="0">
                <a:solidFill>
                  <a:srgbClr val="FF0000"/>
                </a:solidFill>
              </a:rPr>
              <a:t>EBV </a:t>
            </a:r>
            <a:r>
              <a:rPr lang="fr-FR" dirty="0" err="1" smtClean="0"/>
              <a:t>linked</a:t>
            </a:r>
            <a:r>
              <a:rPr lang="fr-FR" dirty="0" smtClean="0"/>
              <a:t> </a:t>
            </a:r>
            <a:r>
              <a:rPr lang="fr-FR" dirty="0" err="1" smtClean="0"/>
              <a:t>with</a:t>
            </a:r>
            <a:r>
              <a:rPr lang="fr-FR" dirty="0" smtClean="0"/>
              <a:t> </a:t>
            </a:r>
            <a:r>
              <a:rPr lang="fr-FR" dirty="0" err="1" smtClean="0"/>
              <a:t>lymphoma</a:t>
            </a:r>
            <a:r>
              <a:rPr lang="fr-FR" dirty="0" smtClean="0"/>
              <a:t> ( No </a:t>
            </a:r>
            <a:r>
              <a:rPr lang="fr-FR" dirty="0" err="1" smtClean="0"/>
              <a:t>available</a:t>
            </a:r>
            <a:r>
              <a:rPr lang="fr-FR" dirty="0" smtClean="0"/>
              <a:t> vaccine)</a:t>
            </a:r>
          </a:p>
          <a:p>
            <a:r>
              <a:rPr lang="fr-FR" b="1" dirty="0" smtClean="0">
                <a:solidFill>
                  <a:srgbClr val="FF0000"/>
                </a:solidFill>
              </a:rPr>
              <a:t>H-</a:t>
            </a:r>
            <a:r>
              <a:rPr lang="fr-FR" b="1" dirty="0" err="1" smtClean="0">
                <a:solidFill>
                  <a:srgbClr val="FF0000"/>
                </a:solidFill>
              </a:rPr>
              <a:t>pylori</a:t>
            </a:r>
            <a:r>
              <a:rPr lang="fr-FR" dirty="0" smtClean="0"/>
              <a:t> (</a:t>
            </a:r>
            <a:r>
              <a:rPr lang="fr-FR" dirty="0" err="1" smtClean="0"/>
              <a:t>that</a:t>
            </a:r>
            <a:r>
              <a:rPr lang="fr-FR" dirty="0" smtClean="0"/>
              <a:t> </a:t>
            </a:r>
            <a:r>
              <a:rPr lang="fr-FR" dirty="0" err="1" smtClean="0"/>
              <a:t>typically</a:t>
            </a:r>
            <a:r>
              <a:rPr lang="fr-FR" dirty="0" smtClean="0"/>
              <a:t> cause </a:t>
            </a:r>
            <a:r>
              <a:rPr lang="fr-FR" dirty="0" err="1" smtClean="0"/>
              <a:t>peptic</a:t>
            </a:r>
            <a:r>
              <a:rPr lang="fr-FR" dirty="0" smtClean="0"/>
              <a:t> </a:t>
            </a:r>
            <a:r>
              <a:rPr lang="fr-FR" dirty="0" err="1" smtClean="0"/>
              <a:t>ulcer</a:t>
            </a:r>
            <a:r>
              <a:rPr lang="fr-FR" dirty="0" smtClean="0"/>
              <a:t>): </a:t>
            </a:r>
            <a:r>
              <a:rPr lang="fr-FR" dirty="0" err="1" smtClean="0"/>
              <a:t>stomach</a:t>
            </a:r>
            <a:r>
              <a:rPr lang="fr-FR" dirty="0" smtClean="0"/>
              <a:t> cancer</a:t>
            </a:r>
            <a:endParaRPr lang="fr-F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HPV vaccine</a:t>
            </a:r>
            <a:endParaRPr lang="fr-FR" dirty="0"/>
          </a:p>
        </p:txBody>
      </p:sp>
      <p:pic>
        <p:nvPicPr>
          <p:cNvPr id="4" name="Content Placeholder 3" descr="cervical cancer.jpg"/>
          <p:cNvPicPr>
            <a:picLocks noGrp="1" noChangeAspect="1"/>
          </p:cNvPicPr>
          <p:nvPr>
            <p:ph sz="quarter" idx="1"/>
          </p:nvPr>
        </p:nvPicPr>
        <p:blipFill>
          <a:blip r:embed="rId2" cstate="print"/>
          <a:stretch>
            <a:fillRect/>
          </a:stretch>
        </p:blipFill>
        <p:spPr>
          <a:xfrm>
            <a:off x="3200400" y="1828800"/>
            <a:ext cx="5238750" cy="4191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5" name="Picture 4" descr="vaccine.jpg"/>
          <p:cNvPicPr>
            <a:picLocks noChangeAspect="1"/>
          </p:cNvPicPr>
          <p:nvPr/>
        </p:nvPicPr>
        <p:blipFill>
          <a:blip r:embed="rId3" cstate="print"/>
          <a:stretch>
            <a:fillRect/>
          </a:stretch>
        </p:blipFill>
        <p:spPr>
          <a:xfrm>
            <a:off x="838200" y="2362200"/>
            <a:ext cx="1676400" cy="2672114"/>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HPV </a:t>
            </a:r>
            <a:r>
              <a:rPr lang="fr-FR" dirty="0" smtClean="0"/>
              <a:t>vaccine- 2012 </a:t>
            </a:r>
            <a:r>
              <a:rPr lang="fr-FR" dirty="0" err="1" smtClean="0"/>
              <a:t>recommendations</a:t>
            </a:r>
            <a:endParaRPr lang="fr-FR" dirty="0"/>
          </a:p>
        </p:txBody>
      </p:sp>
      <p:sp>
        <p:nvSpPr>
          <p:cNvPr id="3" name="Content Placeholder 2"/>
          <p:cNvSpPr>
            <a:spLocks noGrp="1"/>
          </p:cNvSpPr>
          <p:nvPr>
            <p:ph sz="quarter" idx="1"/>
          </p:nvPr>
        </p:nvSpPr>
        <p:spPr/>
        <p:txBody>
          <a:bodyPr/>
          <a:lstStyle/>
          <a:p>
            <a:pPr>
              <a:buNone/>
            </a:pPr>
            <a:endParaRPr lang="fr-FR" dirty="0" smtClean="0"/>
          </a:p>
          <a:p>
            <a:pPr>
              <a:buNone/>
            </a:pPr>
            <a:endParaRPr lang="fr-FR" dirty="0" smtClean="0"/>
          </a:p>
          <a:p>
            <a:pPr algn="ctr">
              <a:buNone/>
            </a:pPr>
            <a:r>
              <a:rPr lang="fr-FR" b="1" dirty="0" err="1" smtClean="0">
                <a:solidFill>
                  <a:schemeClr val="accent3">
                    <a:lumMod val="75000"/>
                  </a:schemeClr>
                </a:solidFill>
              </a:rPr>
              <a:t>Recommended</a:t>
            </a:r>
            <a:r>
              <a:rPr lang="fr-FR" b="1" dirty="0" smtClean="0">
                <a:solidFill>
                  <a:schemeClr val="accent3">
                    <a:lumMod val="75000"/>
                  </a:schemeClr>
                </a:solidFill>
              </a:rPr>
              <a:t> for all males and </a:t>
            </a:r>
            <a:r>
              <a:rPr lang="fr-FR" b="1" dirty="0" err="1" smtClean="0">
                <a:solidFill>
                  <a:schemeClr val="accent3">
                    <a:lumMod val="75000"/>
                  </a:schemeClr>
                </a:solidFill>
              </a:rPr>
              <a:t>females</a:t>
            </a:r>
            <a:r>
              <a:rPr lang="fr-FR" b="1" dirty="0" smtClean="0">
                <a:solidFill>
                  <a:schemeClr val="accent3">
                    <a:lumMod val="75000"/>
                  </a:schemeClr>
                </a:solidFill>
              </a:rPr>
              <a:t> (</a:t>
            </a:r>
            <a:r>
              <a:rPr lang="fr-FR" b="1" dirty="0" err="1" smtClean="0">
                <a:solidFill>
                  <a:schemeClr val="accent3">
                    <a:lumMod val="75000"/>
                  </a:schemeClr>
                </a:solidFill>
              </a:rPr>
              <a:t>sexually</a:t>
            </a:r>
            <a:r>
              <a:rPr lang="fr-FR" b="1" dirty="0" smtClean="0">
                <a:solidFill>
                  <a:schemeClr val="accent3">
                    <a:lumMod val="75000"/>
                  </a:schemeClr>
                </a:solidFill>
              </a:rPr>
              <a:t> active) </a:t>
            </a:r>
            <a:r>
              <a:rPr lang="fr-FR" b="1" dirty="0" err="1" smtClean="0">
                <a:solidFill>
                  <a:schemeClr val="accent3">
                    <a:lumMod val="75000"/>
                  </a:schemeClr>
                </a:solidFill>
              </a:rPr>
              <a:t>starting</a:t>
            </a:r>
            <a:r>
              <a:rPr lang="fr-FR" b="1" dirty="0" smtClean="0">
                <a:solidFill>
                  <a:schemeClr val="accent3">
                    <a:lumMod val="75000"/>
                  </a:schemeClr>
                </a:solidFill>
              </a:rPr>
              <a:t> the </a:t>
            </a:r>
            <a:r>
              <a:rPr lang="fr-FR" b="1" dirty="0" err="1" smtClean="0">
                <a:solidFill>
                  <a:schemeClr val="accent3">
                    <a:lumMod val="75000"/>
                  </a:schemeClr>
                </a:solidFill>
              </a:rPr>
              <a:t>age</a:t>
            </a:r>
            <a:r>
              <a:rPr lang="fr-FR" b="1" dirty="0" smtClean="0">
                <a:solidFill>
                  <a:schemeClr val="accent3">
                    <a:lumMod val="75000"/>
                  </a:schemeClr>
                </a:solidFill>
              </a:rPr>
              <a:t> 0f 9 </a:t>
            </a:r>
            <a:r>
              <a:rPr lang="fr-FR" b="1" dirty="0" err="1" smtClean="0">
                <a:solidFill>
                  <a:schemeClr val="accent3">
                    <a:lumMod val="75000"/>
                  </a:schemeClr>
                </a:solidFill>
              </a:rPr>
              <a:t>years</a:t>
            </a:r>
            <a:endParaRPr lang="fr-FR" b="1" dirty="0">
              <a:solidFill>
                <a:schemeClr val="accent3">
                  <a:lumMod val="75000"/>
                </a:schemeClr>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Cancer- </a:t>
            </a:r>
            <a:r>
              <a:rPr lang="fr-FR" dirty="0" err="1" smtClean="0"/>
              <a:t>Enviromental</a:t>
            </a:r>
            <a:r>
              <a:rPr lang="fr-FR" dirty="0" smtClean="0"/>
              <a:t> </a:t>
            </a:r>
            <a:r>
              <a:rPr lang="fr-FR" dirty="0" err="1" smtClean="0"/>
              <a:t>factors</a:t>
            </a:r>
            <a:endParaRPr lang="fr-FR" dirty="0"/>
          </a:p>
        </p:txBody>
      </p:sp>
      <p:sp>
        <p:nvSpPr>
          <p:cNvPr id="3" name="Content Placeholder 2"/>
          <p:cNvSpPr>
            <a:spLocks noGrp="1"/>
          </p:cNvSpPr>
          <p:nvPr>
            <p:ph sz="quarter" idx="1"/>
          </p:nvPr>
        </p:nvSpPr>
        <p:spPr/>
        <p:txBody>
          <a:bodyPr/>
          <a:lstStyle/>
          <a:p>
            <a:pPr algn="ctr">
              <a:buNone/>
            </a:pPr>
            <a:r>
              <a:rPr lang="fr-FR" dirty="0" err="1" smtClean="0"/>
              <a:t>Enviromental</a:t>
            </a:r>
            <a:r>
              <a:rPr lang="fr-FR" dirty="0" smtClean="0"/>
              <a:t> </a:t>
            </a:r>
            <a:r>
              <a:rPr lang="fr-FR" dirty="0" err="1" smtClean="0"/>
              <a:t>factors</a:t>
            </a:r>
            <a:r>
              <a:rPr lang="fr-FR" dirty="0" smtClean="0"/>
              <a:t> </a:t>
            </a:r>
            <a:r>
              <a:rPr lang="fr-FR" dirty="0" err="1" smtClean="0"/>
              <a:t>can</a:t>
            </a:r>
            <a:r>
              <a:rPr lang="fr-FR" dirty="0" smtClean="0"/>
              <a:t> CAUSE or ENHANCE </a:t>
            </a:r>
            <a:r>
              <a:rPr lang="fr-FR" dirty="0" err="1" smtClean="0"/>
              <a:t>abnormalities</a:t>
            </a:r>
            <a:r>
              <a:rPr lang="fr-FR" dirty="0" smtClean="0"/>
              <a:t> in the </a:t>
            </a:r>
            <a:r>
              <a:rPr lang="fr-FR" dirty="0" err="1" smtClean="0"/>
              <a:t>genetic</a:t>
            </a:r>
            <a:r>
              <a:rPr lang="fr-FR" dirty="0" smtClean="0"/>
              <a:t> </a:t>
            </a:r>
            <a:r>
              <a:rPr lang="fr-FR" dirty="0" err="1" smtClean="0"/>
              <a:t>material</a:t>
            </a:r>
            <a:r>
              <a:rPr lang="fr-FR" dirty="0" smtClean="0"/>
              <a:t> of the </a:t>
            </a:r>
            <a:r>
              <a:rPr lang="fr-FR" dirty="0" err="1" smtClean="0"/>
              <a:t>cell</a:t>
            </a:r>
            <a:endParaRPr lang="fr-FR" dirty="0" smtClean="0"/>
          </a:p>
          <a:p>
            <a:pPr algn="ctr">
              <a:buNone/>
            </a:pPr>
            <a:endParaRPr lang="fr-FR" dirty="0" smtClean="0"/>
          </a:p>
          <a:p>
            <a:pPr algn="ctr"/>
            <a:r>
              <a:rPr lang="fr-FR" dirty="0" err="1" smtClean="0"/>
              <a:t>Chemicals</a:t>
            </a:r>
            <a:endParaRPr lang="fr-FR" dirty="0" smtClean="0"/>
          </a:p>
          <a:p>
            <a:pPr algn="ctr"/>
            <a:r>
              <a:rPr lang="fr-FR" sz="2800" dirty="0" smtClean="0"/>
              <a:t>Radiation</a:t>
            </a:r>
          </a:p>
          <a:p>
            <a:pPr algn="ctr"/>
            <a:r>
              <a:rPr lang="fr-FR" sz="2800" dirty="0" err="1" smtClean="0"/>
              <a:t>Viruses</a:t>
            </a:r>
            <a:endParaRPr lang="fr-FR" sz="2800" dirty="0" smtClean="0"/>
          </a:p>
          <a:p>
            <a:pPr algn="ctr"/>
            <a:r>
              <a:rPr lang="fr-FR" sz="4400" b="1" dirty="0" err="1" smtClean="0">
                <a:solidFill>
                  <a:schemeClr val="accent3">
                    <a:lumMod val="50000"/>
                  </a:schemeClr>
                </a:solidFill>
              </a:rPr>
              <a:t>Others</a:t>
            </a:r>
            <a:r>
              <a:rPr lang="fr-FR" sz="4400" b="1" dirty="0" smtClean="0">
                <a:solidFill>
                  <a:schemeClr val="accent3">
                    <a:lumMod val="50000"/>
                  </a:schemeClr>
                </a:solidFill>
              </a:rPr>
              <a:t>: </a:t>
            </a:r>
            <a:r>
              <a:rPr lang="fr-FR" sz="4400" b="1" dirty="0" err="1" smtClean="0">
                <a:solidFill>
                  <a:schemeClr val="accent3">
                    <a:lumMod val="50000"/>
                  </a:schemeClr>
                </a:solidFill>
              </a:rPr>
              <a:t>obesity</a:t>
            </a:r>
            <a:r>
              <a:rPr lang="fr-FR" sz="4400" b="1" dirty="0" smtClean="0">
                <a:solidFill>
                  <a:schemeClr val="accent3">
                    <a:lumMod val="50000"/>
                  </a:schemeClr>
                </a:solidFill>
              </a:rPr>
              <a:t>, </a:t>
            </a:r>
            <a:r>
              <a:rPr lang="fr-FR" sz="4400" b="1" dirty="0" err="1" smtClean="0">
                <a:solidFill>
                  <a:schemeClr val="accent3">
                    <a:lumMod val="50000"/>
                  </a:schemeClr>
                </a:solidFill>
              </a:rPr>
              <a:t>Lack</a:t>
            </a:r>
            <a:r>
              <a:rPr lang="fr-FR" sz="4400" b="1" dirty="0" smtClean="0">
                <a:solidFill>
                  <a:schemeClr val="accent3">
                    <a:lumMod val="50000"/>
                  </a:schemeClr>
                </a:solidFill>
              </a:rPr>
              <a:t> of </a:t>
            </a:r>
            <a:r>
              <a:rPr lang="fr-FR" sz="4400" b="1" dirty="0" err="1" smtClean="0">
                <a:solidFill>
                  <a:schemeClr val="accent3">
                    <a:lumMod val="50000"/>
                  </a:schemeClr>
                </a:solidFill>
              </a:rPr>
              <a:t>physical</a:t>
            </a:r>
            <a:r>
              <a:rPr lang="fr-FR" sz="4400" b="1" dirty="0" smtClean="0">
                <a:solidFill>
                  <a:schemeClr val="accent3">
                    <a:lumMod val="50000"/>
                  </a:schemeClr>
                </a:solidFill>
              </a:rPr>
              <a:t> </a:t>
            </a:r>
            <a:r>
              <a:rPr lang="fr-FR" sz="4400" b="1" dirty="0" err="1" smtClean="0">
                <a:solidFill>
                  <a:schemeClr val="accent3">
                    <a:lumMod val="50000"/>
                  </a:schemeClr>
                </a:solidFill>
              </a:rPr>
              <a:t>activity</a:t>
            </a:r>
            <a:endParaRPr lang="fr-FR" sz="4400" b="1" dirty="0">
              <a:solidFill>
                <a:schemeClr val="accent3">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blinds(horizontal)">
                                      <p:cBhvr>
                                        <p:cTn id="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Cancer and diet</a:t>
            </a:r>
            <a:endParaRPr lang="en-US" dirty="0"/>
          </a:p>
        </p:txBody>
      </p:sp>
      <p:sp>
        <p:nvSpPr>
          <p:cNvPr id="3" name="Content Placeholder 2"/>
          <p:cNvSpPr>
            <a:spLocks noGrp="1"/>
          </p:cNvSpPr>
          <p:nvPr>
            <p:ph sz="quarter" idx="1"/>
          </p:nvPr>
        </p:nvSpPr>
        <p:spPr/>
        <p:txBody>
          <a:bodyPr>
            <a:normAutofit lnSpcReduction="10000"/>
          </a:bodyPr>
          <a:lstStyle/>
          <a:p>
            <a:r>
              <a:rPr lang="en-US" b="1" dirty="0" smtClean="0">
                <a:solidFill>
                  <a:srgbClr val="FF0000"/>
                </a:solidFill>
              </a:rPr>
              <a:t>A diet high in fat </a:t>
            </a:r>
            <a:r>
              <a:rPr lang="en-US" dirty="0" smtClean="0"/>
              <a:t>has been linked to an increased risk of </a:t>
            </a:r>
            <a:r>
              <a:rPr lang="en-US" b="1" dirty="0" smtClean="0"/>
              <a:t>colon, breast, and possibly prostate cancer. </a:t>
            </a:r>
          </a:p>
          <a:p>
            <a:endParaRPr lang="en-US" dirty="0" smtClean="0"/>
          </a:p>
          <a:p>
            <a:r>
              <a:rPr lang="en-US" dirty="0" smtClean="0"/>
              <a:t>People who drink large amounts of </a:t>
            </a:r>
            <a:r>
              <a:rPr lang="en-US" b="1" dirty="0" smtClean="0">
                <a:solidFill>
                  <a:srgbClr val="FF0000"/>
                </a:solidFill>
              </a:rPr>
              <a:t>alcohol</a:t>
            </a:r>
            <a:r>
              <a:rPr lang="en-US" dirty="0" smtClean="0"/>
              <a:t> are at much higher risk of developing </a:t>
            </a:r>
            <a:r>
              <a:rPr lang="en-US" b="1" dirty="0" smtClean="0"/>
              <a:t>esophageal and liver  cancer. </a:t>
            </a:r>
          </a:p>
          <a:p>
            <a:endParaRPr lang="en-US" dirty="0" smtClean="0"/>
          </a:p>
          <a:p>
            <a:r>
              <a:rPr lang="en-US" dirty="0" smtClean="0"/>
              <a:t>A diet high in </a:t>
            </a:r>
            <a:r>
              <a:rPr lang="en-US" b="1" dirty="0" smtClean="0">
                <a:solidFill>
                  <a:srgbClr val="FF0000"/>
                </a:solidFill>
              </a:rPr>
              <a:t>smoked and pickled foods or in barbecued meats</a:t>
            </a:r>
            <a:r>
              <a:rPr lang="en-US" dirty="0" smtClean="0"/>
              <a:t> increases the risk of developing </a:t>
            </a:r>
            <a:r>
              <a:rPr lang="en-US" b="1" dirty="0" smtClean="0"/>
              <a:t>stomach cancer</a:t>
            </a:r>
            <a:endParaRPr lang="en-US" b="1"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age</a:t>
            </a:r>
            <a:endParaRPr lang="en-US" dirty="0"/>
          </a:p>
        </p:txBody>
      </p:sp>
      <p:sp>
        <p:nvSpPr>
          <p:cNvPr id="3" name="Content Placeholder 2"/>
          <p:cNvSpPr>
            <a:spLocks noGrp="1"/>
          </p:cNvSpPr>
          <p:nvPr>
            <p:ph sz="quarter" idx="1"/>
          </p:nvPr>
        </p:nvSpPr>
        <p:spPr/>
        <p:txBody>
          <a:bodyPr/>
          <a:lstStyle/>
          <a:p>
            <a:pPr>
              <a:buNone/>
            </a:pPr>
            <a:r>
              <a:rPr lang="en-US" b="1" dirty="0" smtClean="0"/>
              <a:t>Most cancers are more common in older people</a:t>
            </a:r>
            <a:r>
              <a:rPr lang="en-US" dirty="0" smtClean="0"/>
              <a:t>. </a:t>
            </a:r>
          </a:p>
          <a:p>
            <a:pPr>
              <a:buNone/>
            </a:pPr>
            <a:r>
              <a:rPr lang="en-US" dirty="0" smtClean="0"/>
              <a:t>In the United States, </a:t>
            </a:r>
            <a:r>
              <a:rPr lang="en-US" b="1" dirty="0" smtClean="0"/>
              <a:t>more than 60% of cancers occur in people older than 65. </a:t>
            </a:r>
          </a:p>
          <a:p>
            <a:pPr>
              <a:buNone/>
            </a:pPr>
            <a:r>
              <a:rPr lang="en-US" u="sng" dirty="0" smtClean="0"/>
              <a:t>The increased cancer rate is probably due to:</a:t>
            </a:r>
          </a:p>
          <a:p>
            <a:r>
              <a:rPr lang="en-US" dirty="0" smtClean="0"/>
              <a:t> increased and prolonged exposure to carcinogens </a:t>
            </a:r>
          </a:p>
          <a:p>
            <a:r>
              <a:rPr lang="en-US" dirty="0" smtClean="0"/>
              <a:t> weakening of the body's immune system.</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endParaRPr lang="en-US"/>
          </a:p>
        </p:txBody>
      </p:sp>
      <p:sp>
        <p:nvSpPr>
          <p:cNvPr id="4" name="Title 3"/>
          <p:cNvSpPr>
            <a:spLocks noGrp="1"/>
          </p:cNvSpPr>
          <p:nvPr>
            <p:ph type="title"/>
          </p:nvPr>
        </p:nvSpPr>
        <p:spPr/>
        <p:txBody>
          <a:bodyPr/>
          <a:lstStyle/>
          <a:p>
            <a:r>
              <a:rPr lang="en-US" dirty="0" smtClean="0"/>
              <a:t>Diagnosis of Cancer</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Warning signs of cancer</a:t>
            </a:r>
            <a:endParaRPr lang="en-US" dirty="0"/>
          </a:p>
        </p:txBody>
      </p:sp>
      <p:sp>
        <p:nvSpPr>
          <p:cNvPr id="6" name="Content Placeholder 5"/>
          <p:cNvSpPr>
            <a:spLocks noGrp="1"/>
          </p:cNvSpPr>
          <p:nvPr>
            <p:ph sz="half" idx="1"/>
          </p:nvPr>
        </p:nvSpPr>
        <p:spPr/>
        <p:txBody>
          <a:bodyPr>
            <a:normAutofit lnSpcReduction="10000"/>
          </a:bodyPr>
          <a:lstStyle/>
          <a:p>
            <a:r>
              <a:rPr lang="en-US" dirty="0" smtClean="0"/>
              <a:t>Weight loss</a:t>
            </a:r>
          </a:p>
          <a:p>
            <a:r>
              <a:rPr lang="en-US" dirty="0" smtClean="0"/>
              <a:t>Fatigue</a:t>
            </a:r>
          </a:p>
          <a:p>
            <a:r>
              <a:rPr lang="en-US" dirty="0" smtClean="0"/>
              <a:t>Night sweats</a:t>
            </a:r>
          </a:p>
          <a:p>
            <a:r>
              <a:rPr lang="en-US" dirty="0" smtClean="0"/>
              <a:t>Loss of appetite</a:t>
            </a:r>
          </a:p>
          <a:p>
            <a:r>
              <a:rPr lang="en-US" dirty="0" smtClean="0"/>
              <a:t>New, persistent pain</a:t>
            </a:r>
          </a:p>
          <a:p>
            <a:r>
              <a:rPr lang="en-US" dirty="0" smtClean="0"/>
              <a:t>Recurrent nausea or vomiting</a:t>
            </a:r>
          </a:p>
          <a:p>
            <a:r>
              <a:rPr lang="en-US" dirty="0" smtClean="0"/>
              <a:t>Blood in urine</a:t>
            </a:r>
          </a:p>
          <a:p>
            <a:r>
              <a:rPr lang="en-US" dirty="0" smtClean="0"/>
              <a:t>Blood in stool (either visible or detectable by special tests)</a:t>
            </a:r>
          </a:p>
          <a:p>
            <a:endParaRPr lang="en-US" dirty="0" smtClean="0"/>
          </a:p>
          <a:p>
            <a:endParaRPr lang="en-US" dirty="0"/>
          </a:p>
        </p:txBody>
      </p:sp>
      <p:sp>
        <p:nvSpPr>
          <p:cNvPr id="7" name="Content Placeholder 6"/>
          <p:cNvSpPr>
            <a:spLocks noGrp="1"/>
          </p:cNvSpPr>
          <p:nvPr>
            <p:ph sz="half" idx="2"/>
          </p:nvPr>
        </p:nvSpPr>
        <p:spPr/>
        <p:txBody>
          <a:bodyPr>
            <a:normAutofit lnSpcReduction="10000"/>
          </a:bodyPr>
          <a:lstStyle/>
          <a:p>
            <a:r>
              <a:rPr lang="en-US" dirty="0" smtClean="0"/>
              <a:t>A recent change in bowel habits (constipation or diarrhea)</a:t>
            </a:r>
          </a:p>
          <a:p>
            <a:r>
              <a:rPr lang="en-US" dirty="0" smtClean="0"/>
              <a:t>Recurrent fever</a:t>
            </a:r>
          </a:p>
          <a:p>
            <a:r>
              <a:rPr lang="en-US" dirty="0" smtClean="0"/>
              <a:t>Chronic cough</a:t>
            </a:r>
          </a:p>
          <a:p>
            <a:r>
              <a:rPr lang="en-US" dirty="0" smtClean="0"/>
              <a:t>Changes in the size or color of a mole or changes in a skin ulcer that does not heal</a:t>
            </a:r>
          </a:p>
          <a:p>
            <a:r>
              <a:rPr lang="en-US" dirty="0" smtClean="0"/>
              <a:t>Enlarged lymph nodes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Cancer - </a:t>
            </a:r>
            <a:r>
              <a:rPr lang="fr-FR" dirty="0" err="1" smtClean="0"/>
              <a:t>Prevalence</a:t>
            </a:r>
            <a:endParaRPr lang="fr-FR" dirty="0"/>
          </a:p>
        </p:txBody>
      </p:sp>
      <p:sp>
        <p:nvSpPr>
          <p:cNvPr id="3" name="Content Placeholder 2"/>
          <p:cNvSpPr>
            <a:spLocks noGrp="1"/>
          </p:cNvSpPr>
          <p:nvPr>
            <p:ph sz="quarter" idx="1"/>
          </p:nvPr>
        </p:nvSpPr>
        <p:spPr/>
        <p:txBody>
          <a:bodyPr/>
          <a:lstStyle/>
          <a:p>
            <a:pPr>
              <a:buNone/>
            </a:pPr>
            <a:r>
              <a:rPr lang="fr-FR" b="1" u="sng" dirty="0" smtClean="0"/>
              <a:t>Most </a:t>
            </a:r>
            <a:r>
              <a:rPr lang="fr-FR" b="1" u="sng" dirty="0" err="1" smtClean="0"/>
              <a:t>common</a:t>
            </a:r>
            <a:r>
              <a:rPr lang="fr-FR" b="1" u="sng" dirty="0" smtClean="0"/>
              <a:t> </a:t>
            </a:r>
            <a:r>
              <a:rPr lang="fr-FR" b="1" u="sng" dirty="0" err="1" smtClean="0"/>
              <a:t>Childhood</a:t>
            </a:r>
            <a:r>
              <a:rPr lang="fr-FR" b="1" u="sng" dirty="0" smtClean="0"/>
              <a:t> cancers:</a:t>
            </a:r>
          </a:p>
          <a:p>
            <a:pPr marL="514350" indent="-514350">
              <a:buAutoNum type="arabicPeriod"/>
            </a:pPr>
            <a:endParaRPr lang="fr-FR" dirty="0" smtClean="0"/>
          </a:p>
          <a:p>
            <a:pPr marL="514350" indent="-514350">
              <a:buAutoNum type="arabicPeriod"/>
            </a:pPr>
            <a:r>
              <a:rPr lang="fr-FR" b="1" dirty="0" err="1" smtClean="0"/>
              <a:t>Leukemias</a:t>
            </a:r>
            <a:endParaRPr lang="fr-FR" b="1" dirty="0" smtClean="0"/>
          </a:p>
          <a:p>
            <a:pPr marL="514350" indent="-514350">
              <a:buAutoNum type="arabicPeriod"/>
            </a:pPr>
            <a:endParaRPr lang="fr-FR" b="1" dirty="0" smtClean="0"/>
          </a:p>
          <a:p>
            <a:pPr marL="514350" indent="-514350">
              <a:buAutoNum type="arabicPeriod"/>
            </a:pPr>
            <a:r>
              <a:rPr lang="fr-FR" b="1" dirty="0" err="1" smtClean="0"/>
              <a:t>Brain</a:t>
            </a:r>
            <a:r>
              <a:rPr lang="fr-FR" b="1" dirty="0" smtClean="0"/>
              <a:t> </a:t>
            </a:r>
            <a:r>
              <a:rPr lang="fr-FR" b="1" dirty="0" err="1" smtClean="0"/>
              <a:t>tumors</a:t>
            </a:r>
            <a:endParaRPr lang="fr-FR" b="1" dirty="0" smtClean="0"/>
          </a:p>
          <a:p>
            <a:pPr marL="514350" indent="-514350">
              <a:buAutoNum type="arabicPeriod"/>
            </a:pPr>
            <a:endParaRPr lang="fr-FR" b="1" dirty="0" smtClean="0"/>
          </a:p>
          <a:p>
            <a:pPr marL="514350" indent="-514350">
              <a:buAutoNum type="arabicPeriod"/>
            </a:pPr>
            <a:r>
              <a:rPr lang="fr-FR" b="1" dirty="0" err="1" smtClean="0"/>
              <a:t>Lymphomas</a:t>
            </a:r>
            <a:endParaRPr lang="fr-FR" b="1"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Warning signs of Cancer</a:t>
            </a:r>
            <a:endParaRPr lang="en-US" dirty="0"/>
          </a:p>
        </p:txBody>
      </p:sp>
      <p:sp>
        <p:nvSpPr>
          <p:cNvPr id="5" name="Content Placeholder 4"/>
          <p:cNvSpPr>
            <a:spLocks noGrp="1"/>
          </p:cNvSpPr>
          <p:nvPr>
            <p:ph sz="quarter" idx="1"/>
          </p:nvPr>
        </p:nvSpPr>
        <p:spPr/>
        <p:txBody>
          <a:bodyPr/>
          <a:lstStyle/>
          <a:p>
            <a:pPr algn="ctr">
              <a:buNone/>
            </a:pPr>
            <a:endParaRPr lang="en-US" b="1" dirty="0" smtClean="0"/>
          </a:p>
          <a:p>
            <a:pPr algn="ctr">
              <a:buNone/>
            </a:pPr>
            <a:r>
              <a:rPr lang="en-US" b="1" dirty="0" smtClean="0"/>
              <a:t>Fortunately, </a:t>
            </a:r>
            <a:r>
              <a:rPr lang="en-US" b="1" dirty="0" smtClean="0">
                <a:solidFill>
                  <a:srgbClr val="FF0000"/>
                </a:solidFill>
              </a:rPr>
              <a:t>most of these symptoms are usually caused by far less serious conditions</a:t>
            </a:r>
            <a:r>
              <a:rPr lang="en-US" b="1" dirty="0" smtClean="0"/>
              <a:t>. </a:t>
            </a:r>
          </a:p>
          <a:p>
            <a:pPr algn="ctr">
              <a:buNone/>
            </a:pPr>
            <a:endParaRPr lang="en-US" b="1" dirty="0" smtClean="0"/>
          </a:p>
          <a:p>
            <a:pPr algn="ctr">
              <a:buNone/>
            </a:pPr>
            <a:r>
              <a:rPr lang="en-US" b="1" dirty="0" smtClean="0"/>
              <a:t>Nonetheless, the development of any of the warning signs of cancer should not be ignored.</a:t>
            </a:r>
            <a:endParaRPr lang="en-US" b="1"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Cancer - </a:t>
            </a:r>
            <a:r>
              <a:rPr lang="fr-FR" dirty="0" err="1" smtClean="0"/>
              <a:t>Diagnosis</a:t>
            </a:r>
            <a:endParaRPr lang="fr-FR" dirty="0"/>
          </a:p>
        </p:txBody>
      </p:sp>
      <p:sp>
        <p:nvSpPr>
          <p:cNvPr id="3" name="Content Placeholder 2"/>
          <p:cNvSpPr>
            <a:spLocks noGrp="1"/>
          </p:cNvSpPr>
          <p:nvPr>
            <p:ph sz="quarter" idx="1"/>
          </p:nvPr>
        </p:nvSpPr>
        <p:spPr/>
        <p:txBody>
          <a:bodyPr/>
          <a:lstStyle/>
          <a:p>
            <a:pPr>
              <a:buNone/>
            </a:pPr>
            <a:endParaRPr lang="fr-FR" dirty="0" smtClean="0"/>
          </a:p>
          <a:p>
            <a:pPr>
              <a:buNone/>
            </a:pPr>
            <a:r>
              <a:rPr lang="fr-FR" dirty="0" err="1" smtClean="0"/>
              <a:t>Diagnosis</a:t>
            </a:r>
            <a:r>
              <a:rPr lang="fr-FR" dirty="0" smtClean="0"/>
              <a:t> </a:t>
            </a:r>
            <a:r>
              <a:rPr lang="fr-FR" dirty="0" err="1" smtClean="0"/>
              <a:t>is</a:t>
            </a:r>
            <a:r>
              <a:rPr lang="fr-FR" dirty="0" smtClean="0"/>
              <a:t> </a:t>
            </a:r>
            <a:r>
              <a:rPr lang="fr-FR" b="1" u="sng" dirty="0" err="1" smtClean="0"/>
              <a:t>suspected</a:t>
            </a:r>
            <a:r>
              <a:rPr lang="fr-FR" b="1" u="sng" dirty="0" smtClean="0"/>
              <a:t> </a:t>
            </a:r>
            <a:r>
              <a:rPr lang="fr-FR" dirty="0" smtClean="0"/>
              <a:t>on the basis of </a:t>
            </a:r>
            <a:r>
              <a:rPr lang="fr-FR" dirty="0" err="1" smtClean="0"/>
              <a:t>symptoms</a:t>
            </a:r>
            <a:r>
              <a:rPr lang="fr-FR" dirty="0" smtClean="0"/>
              <a:t>, </a:t>
            </a:r>
            <a:r>
              <a:rPr lang="fr-FR" dirty="0" err="1" smtClean="0"/>
              <a:t>radiologic</a:t>
            </a:r>
            <a:r>
              <a:rPr lang="fr-FR" dirty="0" smtClean="0"/>
              <a:t> </a:t>
            </a:r>
            <a:r>
              <a:rPr lang="fr-FR" dirty="0" err="1" smtClean="0"/>
              <a:t>findings</a:t>
            </a:r>
            <a:endParaRPr lang="fr-FR" dirty="0" smtClean="0"/>
          </a:p>
          <a:p>
            <a:pPr>
              <a:buNone/>
            </a:pPr>
            <a:endParaRPr lang="fr-FR" dirty="0" smtClean="0"/>
          </a:p>
          <a:p>
            <a:pPr>
              <a:buNone/>
            </a:pPr>
            <a:r>
              <a:rPr lang="fr-FR" dirty="0" err="1" smtClean="0"/>
              <a:t>Definitive</a:t>
            </a:r>
            <a:r>
              <a:rPr lang="fr-FR" dirty="0" smtClean="0"/>
              <a:t> </a:t>
            </a:r>
            <a:r>
              <a:rPr lang="fr-FR" dirty="0" err="1" smtClean="0"/>
              <a:t>diagnosis</a:t>
            </a:r>
            <a:r>
              <a:rPr lang="fr-FR" dirty="0" smtClean="0"/>
              <a:t> </a:t>
            </a:r>
            <a:r>
              <a:rPr lang="fr-FR" b="1" u="sng" dirty="0" err="1" smtClean="0"/>
              <a:t>requires</a:t>
            </a:r>
            <a:r>
              <a:rPr lang="fr-FR" b="1" u="sng" dirty="0" smtClean="0"/>
              <a:t> the </a:t>
            </a:r>
            <a:r>
              <a:rPr lang="fr-FR" b="1" u="sng" dirty="0" err="1" smtClean="0"/>
              <a:t>microscopic</a:t>
            </a:r>
            <a:r>
              <a:rPr lang="fr-FR" b="1" u="sng" dirty="0" smtClean="0"/>
              <a:t> </a:t>
            </a:r>
            <a:r>
              <a:rPr lang="fr-FR" b="1" u="sng" dirty="0" err="1" smtClean="0"/>
              <a:t>examination</a:t>
            </a:r>
            <a:r>
              <a:rPr lang="fr-FR" b="1" u="sng" dirty="0" smtClean="0"/>
              <a:t> of a </a:t>
            </a:r>
            <a:r>
              <a:rPr lang="fr-FR" b="1" u="sng" dirty="0" err="1" smtClean="0"/>
              <a:t>biopsy</a:t>
            </a:r>
            <a:r>
              <a:rPr lang="fr-FR" b="1" u="sng" dirty="0" smtClean="0"/>
              <a:t> </a:t>
            </a:r>
            <a:r>
              <a:rPr lang="fr-FR" b="1" u="sng" dirty="0" err="1" smtClean="0"/>
              <a:t>specimen</a:t>
            </a:r>
            <a:endParaRPr lang="fr-FR" b="1" u="sng" dirty="0"/>
          </a:p>
        </p:txBody>
      </p:sp>
      <p:pic>
        <p:nvPicPr>
          <p:cNvPr id="4" name="Picture 3" descr="biopsy.jpg"/>
          <p:cNvPicPr>
            <a:picLocks noChangeAspect="1"/>
          </p:cNvPicPr>
          <p:nvPr/>
        </p:nvPicPr>
        <p:blipFill>
          <a:blip r:embed="rId2" cstate="print"/>
          <a:srcRect l="2667" t="3252" r="1333" b="8943"/>
          <a:stretch>
            <a:fillRect/>
          </a:stretch>
        </p:blipFill>
        <p:spPr>
          <a:xfrm>
            <a:off x="3200400" y="4343400"/>
            <a:ext cx="2743200" cy="20574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endParaRPr lang="en-US"/>
          </a:p>
        </p:txBody>
      </p:sp>
      <p:sp>
        <p:nvSpPr>
          <p:cNvPr id="4" name="Title 3"/>
          <p:cNvSpPr>
            <a:spLocks noGrp="1"/>
          </p:cNvSpPr>
          <p:nvPr>
            <p:ph type="title"/>
          </p:nvPr>
        </p:nvSpPr>
        <p:spPr/>
        <p:txBody>
          <a:bodyPr/>
          <a:lstStyle/>
          <a:p>
            <a:r>
              <a:rPr lang="en-US" dirty="0" smtClean="0"/>
              <a:t>Treatment</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Cancer - </a:t>
            </a:r>
            <a:r>
              <a:rPr lang="fr-FR" dirty="0" err="1" smtClean="0"/>
              <a:t>Treatment</a:t>
            </a:r>
            <a:endParaRPr lang="fr-FR" dirty="0"/>
          </a:p>
        </p:txBody>
      </p:sp>
      <p:sp>
        <p:nvSpPr>
          <p:cNvPr id="3" name="Content Placeholder 2"/>
          <p:cNvSpPr>
            <a:spLocks noGrp="1"/>
          </p:cNvSpPr>
          <p:nvPr>
            <p:ph sz="quarter" idx="1"/>
          </p:nvPr>
        </p:nvSpPr>
        <p:spPr/>
        <p:txBody>
          <a:bodyPr/>
          <a:lstStyle/>
          <a:p>
            <a:pPr>
              <a:buNone/>
            </a:pPr>
            <a:r>
              <a:rPr lang="fr-FR" b="1" u="sng" dirty="0" smtClean="0"/>
              <a:t>One or a </a:t>
            </a:r>
            <a:r>
              <a:rPr lang="fr-FR" b="1" u="sng" dirty="0" err="1" smtClean="0"/>
              <a:t>combination</a:t>
            </a:r>
            <a:r>
              <a:rPr lang="fr-FR" b="1" u="sng" dirty="0" smtClean="0"/>
              <a:t> of the </a:t>
            </a:r>
            <a:r>
              <a:rPr lang="fr-FR" b="1" u="sng" dirty="0" err="1" smtClean="0"/>
              <a:t>following</a:t>
            </a:r>
            <a:r>
              <a:rPr lang="fr-FR" b="1" u="sng" dirty="0" smtClean="0"/>
              <a:t>:</a:t>
            </a:r>
          </a:p>
          <a:p>
            <a:pPr marL="514350" indent="-514350">
              <a:buFont typeface="+mj-lt"/>
              <a:buAutoNum type="arabicPeriod"/>
            </a:pPr>
            <a:endParaRPr lang="fr-FR" dirty="0" smtClean="0"/>
          </a:p>
          <a:p>
            <a:pPr marL="514350" indent="-514350">
              <a:buFont typeface="+mj-lt"/>
              <a:buAutoNum type="arabicPeriod"/>
            </a:pPr>
            <a:r>
              <a:rPr lang="fr-FR" dirty="0" err="1" smtClean="0"/>
              <a:t>Surgery</a:t>
            </a:r>
            <a:r>
              <a:rPr lang="fr-FR" dirty="0" smtClean="0"/>
              <a:t>: </a:t>
            </a:r>
            <a:r>
              <a:rPr lang="fr-FR" dirty="0" err="1" smtClean="0"/>
              <a:t>remove</a:t>
            </a:r>
            <a:r>
              <a:rPr lang="fr-FR" dirty="0" smtClean="0"/>
              <a:t> the cancer </a:t>
            </a:r>
            <a:r>
              <a:rPr lang="fr-FR" dirty="0" err="1" smtClean="0"/>
              <a:t>cells</a:t>
            </a:r>
            <a:endParaRPr lang="fr-FR" dirty="0" smtClean="0"/>
          </a:p>
          <a:p>
            <a:pPr marL="514350" indent="-514350">
              <a:buFont typeface="+mj-lt"/>
              <a:buAutoNum type="arabicPeriod"/>
            </a:pPr>
            <a:endParaRPr lang="fr-FR" dirty="0" smtClean="0"/>
          </a:p>
          <a:p>
            <a:pPr marL="514350" indent="-514350">
              <a:buFont typeface="+mj-lt"/>
              <a:buAutoNum type="arabicPeriod"/>
            </a:pPr>
            <a:r>
              <a:rPr lang="fr-FR" dirty="0" smtClean="0"/>
              <a:t>Radiation </a:t>
            </a:r>
            <a:r>
              <a:rPr lang="fr-FR" dirty="0" err="1" smtClean="0"/>
              <a:t>at</a:t>
            </a:r>
            <a:r>
              <a:rPr lang="fr-FR" dirty="0" smtClean="0"/>
              <a:t> </a:t>
            </a:r>
            <a:r>
              <a:rPr lang="fr-FR" dirty="0" err="1" smtClean="0"/>
              <a:t>high</a:t>
            </a:r>
            <a:r>
              <a:rPr lang="fr-FR" dirty="0" smtClean="0"/>
              <a:t> doses </a:t>
            </a:r>
          </a:p>
          <a:p>
            <a:pPr marL="514350" indent="-514350">
              <a:buFont typeface="+mj-lt"/>
              <a:buAutoNum type="arabicPeriod"/>
            </a:pPr>
            <a:endParaRPr lang="fr-FR" dirty="0" smtClean="0"/>
          </a:p>
          <a:p>
            <a:pPr marL="514350" indent="-514350">
              <a:buFont typeface="+mj-lt"/>
              <a:buAutoNum type="arabicPeriod"/>
            </a:pPr>
            <a:r>
              <a:rPr lang="fr-FR" dirty="0" err="1" smtClean="0"/>
              <a:t>Chemotherapy</a:t>
            </a:r>
            <a:r>
              <a:rPr lang="fr-FR" dirty="0" smtClean="0"/>
              <a:t>: </a:t>
            </a:r>
            <a:r>
              <a:rPr lang="fr-FR" dirty="0" err="1" smtClean="0"/>
              <a:t>treatment</a:t>
            </a:r>
            <a:r>
              <a:rPr lang="fr-FR" dirty="0" smtClean="0"/>
              <a:t> </a:t>
            </a:r>
            <a:r>
              <a:rPr lang="fr-FR" dirty="0" err="1" smtClean="0"/>
              <a:t>protocols</a:t>
            </a:r>
            <a:endParaRPr lang="fr-FR"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Radiotherapy</a:t>
            </a:r>
            <a:endParaRPr lang="en-US" dirty="0"/>
          </a:p>
        </p:txBody>
      </p:sp>
      <p:sp>
        <p:nvSpPr>
          <p:cNvPr id="3" name="Content Placeholder 2"/>
          <p:cNvSpPr>
            <a:spLocks noGrp="1"/>
          </p:cNvSpPr>
          <p:nvPr>
            <p:ph sz="quarter" idx="1"/>
          </p:nvPr>
        </p:nvSpPr>
        <p:spPr/>
        <p:txBody>
          <a:bodyPr>
            <a:normAutofit/>
          </a:bodyPr>
          <a:lstStyle/>
          <a:p>
            <a:r>
              <a:rPr lang="en-US" dirty="0" smtClean="0"/>
              <a:t>Radiation is a form of intense energy generated by a device</a:t>
            </a:r>
          </a:p>
          <a:p>
            <a:r>
              <a:rPr lang="en-US" dirty="0" smtClean="0"/>
              <a:t>Radiation </a:t>
            </a:r>
            <a:r>
              <a:rPr lang="en-US" b="1" dirty="0" smtClean="0"/>
              <a:t>preferentially kills cells that divide rapidly and cells that have difficulty repairing their DNA </a:t>
            </a:r>
            <a:r>
              <a:rPr lang="en-US" dirty="0" smtClean="0"/>
              <a:t>(nuclear material): cancer cells</a:t>
            </a:r>
          </a:p>
          <a:p>
            <a:r>
              <a:rPr lang="en-US" dirty="0" smtClean="0"/>
              <a:t>Some normal cells will be affected resulting in side effects. </a:t>
            </a:r>
          </a:p>
          <a:p>
            <a:r>
              <a:rPr lang="en-US" dirty="0" smtClean="0"/>
              <a:t>Not all cancer cells are sensitive to radiation</a:t>
            </a:r>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Chemotherapy</a:t>
            </a:r>
            <a:endParaRPr lang="en-US" dirty="0"/>
          </a:p>
        </p:txBody>
      </p:sp>
      <p:sp>
        <p:nvSpPr>
          <p:cNvPr id="3" name="Content Placeholder 2"/>
          <p:cNvSpPr>
            <a:spLocks noGrp="1"/>
          </p:cNvSpPr>
          <p:nvPr>
            <p:ph sz="quarter" idx="1"/>
          </p:nvPr>
        </p:nvSpPr>
        <p:spPr/>
        <p:txBody>
          <a:bodyPr>
            <a:normAutofit fontScale="92500"/>
          </a:bodyPr>
          <a:lstStyle/>
          <a:p>
            <a:r>
              <a:rPr lang="en-US" dirty="0" smtClean="0"/>
              <a:t>Chemotherapy involves the use of drugs to destroy cancer cells. </a:t>
            </a:r>
          </a:p>
          <a:p>
            <a:r>
              <a:rPr lang="en-US" dirty="0" smtClean="0"/>
              <a:t>Although an ideal drug would destroy cancer cells without harming normal cells, </a:t>
            </a:r>
            <a:r>
              <a:rPr lang="en-US" b="1" dirty="0" smtClean="0"/>
              <a:t>most drugs are not that selective</a:t>
            </a:r>
            <a:r>
              <a:rPr lang="en-US" dirty="0" smtClean="0"/>
              <a:t>: affecting rapidly growing normal cells such as those in the bone marrow and those lining the mouth and intestine, hair; causing side effects.</a:t>
            </a:r>
          </a:p>
          <a:p>
            <a:r>
              <a:rPr lang="en-US" dirty="0" smtClean="0"/>
              <a:t>One new approach to limiting side effects and increasing effectiveness uses </a:t>
            </a:r>
            <a:r>
              <a:rPr lang="en-US" b="1" dirty="0" smtClean="0"/>
              <a:t>a variety of "molecularly targeted" drugs</a:t>
            </a:r>
          </a:p>
          <a:p>
            <a:r>
              <a:rPr lang="en-US" dirty="0" smtClean="0"/>
              <a:t>Not all cancers respond to chemotherapy</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outcome</a:t>
            </a:r>
            <a:endParaRPr lang="en-US" dirty="0"/>
          </a:p>
        </p:txBody>
      </p:sp>
      <p:sp>
        <p:nvSpPr>
          <p:cNvPr id="3" name="Content Placeholder 2"/>
          <p:cNvSpPr>
            <a:spLocks noGrp="1"/>
          </p:cNvSpPr>
          <p:nvPr>
            <p:ph sz="quarter" idx="1"/>
          </p:nvPr>
        </p:nvSpPr>
        <p:spPr/>
        <p:txBody>
          <a:bodyPr>
            <a:normAutofit lnSpcReduction="10000"/>
          </a:bodyPr>
          <a:lstStyle/>
          <a:p>
            <a:r>
              <a:rPr lang="en-US" b="1" dirty="0" smtClean="0"/>
              <a:t>Remission:</a:t>
            </a:r>
            <a:r>
              <a:rPr lang="en-US" dirty="0" smtClean="0"/>
              <a:t> Absence of all evidence of a cancer after treatment.</a:t>
            </a:r>
          </a:p>
          <a:p>
            <a:r>
              <a:rPr lang="en-US" b="1" dirty="0" smtClean="0"/>
              <a:t>Cure: </a:t>
            </a:r>
            <a:r>
              <a:rPr lang="en-US" dirty="0" smtClean="0"/>
              <a:t>A cure means that all evidence of cancer disappears and does not return over a long period of observation. With some forms of cancer, doctors consider people cured if they remain disease-free for 5 years or longer. With other forms, a longer period is required.</a:t>
            </a:r>
          </a:p>
          <a:p>
            <a:r>
              <a:rPr lang="en-US" b="1" dirty="0" smtClean="0"/>
              <a:t>Recurrence (relapse):</a:t>
            </a:r>
            <a:r>
              <a:rPr lang="en-US" dirty="0" smtClean="0"/>
              <a:t> Cancerous cells return after treatment, either in the primary location or as metastases (spread).</a:t>
            </a:r>
          </a:p>
          <a:p>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Cancer -</a:t>
            </a:r>
            <a:r>
              <a:rPr lang="fr-FR" dirty="0" err="1" smtClean="0"/>
              <a:t>prognosis</a:t>
            </a:r>
            <a:endParaRPr lang="fr-FR" dirty="0"/>
          </a:p>
        </p:txBody>
      </p:sp>
      <p:sp>
        <p:nvSpPr>
          <p:cNvPr id="3" name="Content Placeholder 2"/>
          <p:cNvSpPr>
            <a:spLocks noGrp="1"/>
          </p:cNvSpPr>
          <p:nvPr>
            <p:ph sz="quarter" idx="1"/>
          </p:nvPr>
        </p:nvSpPr>
        <p:spPr/>
        <p:txBody>
          <a:bodyPr/>
          <a:lstStyle/>
          <a:p>
            <a:pPr>
              <a:buNone/>
            </a:pPr>
            <a:endParaRPr lang="fr-FR" dirty="0" smtClean="0"/>
          </a:p>
          <a:p>
            <a:pPr>
              <a:buNone/>
            </a:pPr>
            <a:r>
              <a:rPr lang="fr-FR" dirty="0" smtClean="0"/>
              <a:t>Cancer has a </a:t>
            </a:r>
            <a:r>
              <a:rPr lang="fr-FR" dirty="0" err="1" smtClean="0"/>
              <a:t>reputation</a:t>
            </a:r>
            <a:r>
              <a:rPr lang="fr-FR" dirty="0" smtClean="0"/>
              <a:t> as a </a:t>
            </a:r>
            <a:r>
              <a:rPr lang="fr-FR" dirty="0" err="1" smtClean="0"/>
              <a:t>deadly</a:t>
            </a:r>
            <a:r>
              <a:rPr lang="fr-FR" dirty="0" smtClean="0"/>
              <a:t> </a:t>
            </a:r>
            <a:r>
              <a:rPr lang="fr-FR" dirty="0" err="1" smtClean="0"/>
              <a:t>disease</a:t>
            </a:r>
            <a:endParaRPr lang="fr-FR" dirty="0" smtClean="0"/>
          </a:p>
          <a:p>
            <a:pPr>
              <a:buNone/>
            </a:pPr>
            <a:endParaRPr lang="fr-FR" dirty="0" smtClean="0"/>
          </a:p>
          <a:p>
            <a:pPr>
              <a:buNone/>
            </a:pPr>
            <a:r>
              <a:rPr lang="fr-FR" dirty="0" err="1" smtClean="0"/>
              <a:t>Survival</a:t>
            </a:r>
            <a:r>
              <a:rPr lang="fr-FR" dirty="0" smtClean="0"/>
              <a:t> rates </a:t>
            </a:r>
            <a:r>
              <a:rPr lang="fr-FR" dirty="0" err="1" smtClean="0"/>
              <a:t>vary</a:t>
            </a:r>
            <a:r>
              <a:rPr lang="fr-FR" dirty="0" smtClean="0"/>
              <a:t> DRAMATICALLY </a:t>
            </a:r>
            <a:r>
              <a:rPr lang="fr-FR" dirty="0" err="1" smtClean="0"/>
              <a:t>depending</a:t>
            </a:r>
            <a:r>
              <a:rPr lang="fr-FR" dirty="0" smtClean="0"/>
              <a:t> on the type and stage of Cancer</a:t>
            </a:r>
          </a:p>
          <a:p>
            <a:pPr>
              <a:buNone/>
            </a:pPr>
            <a:endParaRPr lang="fr-FR" dirty="0" smtClean="0"/>
          </a:p>
          <a:p>
            <a:pPr>
              <a:buNone/>
            </a:pPr>
            <a:r>
              <a:rPr lang="fr-FR" dirty="0" smtClean="0"/>
              <a:t>For </a:t>
            </a:r>
            <a:r>
              <a:rPr lang="fr-FR" dirty="0" err="1" smtClean="0"/>
              <a:t>e.g</a:t>
            </a:r>
            <a:r>
              <a:rPr lang="fr-FR" dirty="0" smtClean="0"/>
              <a:t>: </a:t>
            </a:r>
            <a:r>
              <a:rPr lang="fr-FR" dirty="0" err="1" smtClean="0"/>
              <a:t>Childhood</a:t>
            </a:r>
            <a:r>
              <a:rPr lang="fr-FR" dirty="0" smtClean="0"/>
              <a:t> </a:t>
            </a:r>
            <a:r>
              <a:rPr lang="fr-FR" dirty="0" err="1" smtClean="0"/>
              <a:t>leukemias</a:t>
            </a:r>
            <a:r>
              <a:rPr lang="fr-FR" dirty="0" smtClean="0"/>
              <a:t> cure rate </a:t>
            </a:r>
            <a:r>
              <a:rPr lang="fr-FR" dirty="0" err="1" smtClean="0"/>
              <a:t>can</a:t>
            </a:r>
            <a:r>
              <a:rPr lang="fr-FR" dirty="0" smtClean="0"/>
              <a:t> </a:t>
            </a:r>
            <a:r>
              <a:rPr lang="fr-FR" dirty="0" err="1" smtClean="0"/>
              <a:t>approach</a:t>
            </a:r>
            <a:r>
              <a:rPr lang="fr-FR" dirty="0" smtClean="0"/>
              <a:t> 90%</a:t>
            </a:r>
            <a:endParaRPr lang="fr-FR"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Cancer - </a:t>
            </a:r>
            <a:r>
              <a:rPr lang="fr-FR" dirty="0" err="1" smtClean="0"/>
              <a:t>Prognosis</a:t>
            </a:r>
            <a:endParaRPr lang="fr-FR" dirty="0"/>
          </a:p>
        </p:txBody>
      </p:sp>
      <p:sp>
        <p:nvSpPr>
          <p:cNvPr id="3" name="Content Placeholder 2"/>
          <p:cNvSpPr>
            <a:spLocks noGrp="1"/>
          </p:cNvSpPr>
          <p:nvPr>
            <p:ph sz="quarter" idx="1"/>
          </p:nvPr>
        </p:nvSpPr>
        <p:spPr/>
        <p:txBody>
          <a:bodyPr/>
          <a:lstStyle/>
          <a:p>
            <a:pPr>
              <a:buNone/>
            </a:pPr>
            <a:r>
              <a:rPr lang="fr-FR" dirty="0" err="1" smtClean="0"/>
              <a:t>Earlier</a:t>
            </a:r>
            <a:r>
              <a:rPr lang="fr-FR" dirty="0" smtClean="0"/>
              <a:t> </a:t>
            </a:r>
            <a:r>
              <a:rPr lang="fr-FR" dirty="0" err="1" smtClean="0"/>
              <a:t>treatment</a:t>
            </a:r>
            <a:r>
              <a:rPr lang="fr-FR" dirty="0" smtClean="0"/>
              <a:t> </a:t>
            </a:r>
            <a:r>
              <a:rPr lang="fr-FR" dirty="0" err="1" smtClean="0"/>
              <a:t>is</a:t>
            </a:r>
            <a:r>
              <a:rPr lang="fr-FR" dirty="0" smtClean="0"/>
              <a:t> </a:t>
            </a:r>
            <a:r>
              <a:rPr lang="fr-FR" dirty="0" err="1" smtClean="0"/>
              <a:t>associated</a:t>
            </a:r>
            <a:r>
              <a:rPr lang="fr-FR" dirty="0" smtClean="0"/>
              <a:t> </a:t>
            </a:r>
            <a:r>
              <a:rPr lang="fr-FR" dirty="0" err="1" smtClean="0"/>
              <a:t>with</a:t>
            </a:r>
            <a:r>
              <a:rPr lang="fr-FR" dirty="0" smtClean="0"/>
              <a:t> </a:t>
            </a:r>
            <a:r>
              <a:rPr lang="fr-FR" dirty="0" err="1" smtClean="0"/>
              <a:t>better</a:t>
            </a:r>
            <a:r>
              <a:rPr lang="fr-FR" dirty="0" smtClean="0"/>
              <a:t> </a:t>
            </a:r>
            <a:r>
              <a:rPr lang="fr-FR" dirty="0" err="1" smtClean="0"/>
              <a:t>outcome</a:t>
            </a:r>
            <a:endParaRPr lang="fr-FR" dirty="0" smtClean="0"/>
          </a:p>
          <a:p>
            <a:pPr>
              <a:buNone/>
            </a:pPr>
            <a:endParaRPr lang="fr-FR" dirty="0" smtClean="0"/>
          </a:p>
          <a:p>
            <a:pPr>
              <a:buNone/>
            </a:pPr>
            <a:endParaRPr lang="fr-FR" dirty="0" smtClean="0"/>
          </a:p>
          <a:p>
            <a:pPr>
              <a:buNone/>
            </a:pPr>
            <a:endParaRPr lang="fr-FR" dirty="0" smtClean="0"/>
          </a:p>
          <a:p>
            <a:pPr>
              <a:buNone/>
            </a:pPr>
            <a:endParaRPr lang="fr-FR" dirty="0" smtClean="0"/>
          </a:p>
          <a:p>
            <a:pPr>
              <a:buNone/>
            </a:pPr>
            <a:endParaRPr lang="fr-FR" dirty="0" smtClean="0"/>
          </a:p>
          <a:p>
            <a:pPr>
              <a:buNone/>
            </a:pPr>
            <a:endParaRPr lang="fr-FR" dirty="0" smtClean="0"/>
          </a:p>
          <a:p>
            <a:pPr>
              <a:buNone/>
            </a:pPr>
            <a:r>
              <a:rPr lang="fr-FR" sz="3200" b="1" dirty="0" smtClean="0">
                <a:solidFill>
                  <a:schemeClr val="accent3">
                    <a:lumMod val="50000"/>
                  </a:schemeClr>
                </a:solidFill>
              </a:rPr>
              <a:t>              Importance of screening</a:t>
            </a:r>
            <a:endParaRPr lang="fr-FR" sz="3200" b="1" dirty="0">
              <a:solidFill>
                <a:schemeClr val="accent3">
                  <a:lumMod val="50000"/>
                </a:schemeClr>
              </a:solidFill>
            </a:endParaRPr>
          </a:p>
        </p:txBody>
      </p:sp>
      <p:sp>
        <p:nvSpPr>
          <p:cNvPr id="4" name="Down Arrow 3"/>
          <p:cNvSpPr/>
          <p:nvPr/>
        </p:nvSpPr>
        <p:spPr>
          <a:xfrm>
            <a:off x="3733800" y="2438400"/>
            <a:ext cx="1143000" cy="2057400"/>
          </a:xfrm>
          <a:prstGeom prst="down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7" end="7"/>
                                            </p:txEl>
                                          </p:spTgt>
                                        </p:tgtEl>
                                        <p:attrNameLst>
                                          <p:attrName>style.visibility</p:attrName>
                                        </p:attrNameLst>
                                      </p:cBhvr>
                                      <p:to>
                                        <p:strVal val="visible"/>
                                      </p:to>
                                    </p:set>
                                    <p:animEffect transition="in" filter="blinds(horizontal)">
                                      <p:cBhvr>
                                        <p:cTn id="1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Cancer - Screening</a:t>
            </a:r>
            <a:endParaRPr lang="fr-FR" dirty="0"/>
          </a:p>
        </p:txBody>
      </p:sp>
      <p:sp>
        <p:nvSpPr>
          <p:cNvPr id="3" name="Content Placeholder 2"/>
          <p:cNvSpPr>
            <a:spLocks noGrp="1"/>
          </p:cNvSpPr>
          <p:nvPr>
            <p:ph sz="quarter" idx="1"/>
          </p:nvPr>
        </p:nvSpPr>
        <p:spPr/>
        <p:txBody>
          <a:bodyPr/>
          <a:lstStyle/>
          <a:p>
            <a:pPr>
              <a:buNone/>
            </a:pPr>
            <a:endParaRPr lang="fr-FR" dirty="0" smtClean="0"/>
          </a:p>
          <a:p>
            <a:pPr>
              <a:buNone/>
            </a:pPr>
            <a:endParaRPr lang="fr-FR" dirty="0" smtClean="0"/>
          </a:p>
          <a:p>
            <a:pPr algn="ctr">
              <a:buNone/>
            </a:pPr>
            <a:r>
              <a:rPr lang="fr-FR" sz="3200" b="1" dirty="0" smtClean="0">
                <a:solidFill>
                  <a:schemeClr val="accent3">
                    <a:lumMod val="75000"/>
                  </a:schemeClr>
                </a:solidFill>
              </a:rPr>
              <a:t>Screening </a:t>
            </a:r>
            <a:r>
              <a:rPr lang="fr-FR" sz="3200" b="1" dirty="0" err="1" smtClean="0">
                <a:solidFill>
                  <a:schemeClr val="accent3">
                    <a:lumMod val="75000"/>
                  </a:schemeClr>
                </a:solidFill>
              </a:rPr>
              <a:t>is</a:t>
            </a:r>
            <a:r>
              <a:rPr lang="fr-FR" sz="3200" b="1" dirty="0" smtClean="0">
                <a:solidFill>
                  <a:schemeClr val="accent3">
                    <a:lumMod val="75000"/>
                  </a:schemeClr>
                </a:solidFill>
              </a:rPr>
              <a:t> </a:t>
            </a:r>
            <a:r>
              <a:rPr lang="fr-FR" sz="3200" b="1" dirty="0" err="1" smtClean="0">
                <a:solidFill>
                  <a:schemeClr val="accent3">
                    <a:lumMod val="75000"/>
                  </a:schemeClr>
                </a:solidFill>
              </a:rPr>
              <a:t>detection</a:t>
            </a:r>
            <a:r>
              <a:rPr lang="fr-FR" sz="3200" b="1" dirty="0" smtClean="0">
                <a:solidFill>
                  <a:schemeClr val="accent3">
                    <a:lumMod val="75000"/>
                  </a:schemeClr>
                </a:solidFill>
              </a:rPr>
              <a:t> of cancer </a:t>
            </a:r>
            <a:r>
              <a:rPr lang="fr-FR" sz="3200" b="1" dirty="0" err="1" smtClean="0">
                <a:solidFill>
                  <a:schemeClr val="accent3">
                    <a:lumMod val="75000"/>
                  </a:schemeClr>
                </a:solidFill>
              </a:rPr>
              <a:t>after</a:t>
            </a:r>
            <a:r>
              <a:rPr lang="fr-FR" sz="3200" b="1" dirty="0" smtClean="0">
                <a:solidFill>
                  <a:schemeClr val="accent3">
                    <a:lumMod val="75000"/>
                  </a:schemeClr>
                </a:solidFill>
              </a:rPr>
              <a:t> </a:t>
            </a:r>
            <a:r>
              <a:rPr lang="fr-FR" sz="3200" b="1" dirty="0" err="1" smtClean="0">
                <a:solidFill>
                  <a:schemeClr val="accent3">
                    <a:lumMod val="75000"/>
                  </a:schemeClr>
                </a:solidFill>
              </a:rPr>
              <a:t>it</a:t>
            </a:r>
            <a:r>
              <a:rPr lang="fr-FR" sz="3200" b="1" dirty="0" smtClean="0">
                <a:solidFill>
                  <a:schemeClr val="accent3">
                    <a:lumMod val="75000"/>
                  </a:schemeClr>
                </a:solidFill>
              </a:rPr>
              <a:t> has </a:t>
            </a:r>
            <a:r>
              <a:rPr lang="fr-FR" sz="3200" b="1" dirty="0" err="1" smtClean="0">
                <a:solidFill>
                  <a:schemeClr val="accent3">
                    <a:lumMod val="75000"/>
                  </a:schemeClr>
                </a:solidFill>
              </a:rPr>
              <a:t>formed</a:t>
            </a:r>
            <a:r>
              <a:rPr lang="fr-FR" sz="3200" b="1" dirty="0" smtClean="0">
                <a:solidFill>
                  <a:schemeClr val="accent3">
                    <a:lumMod val="75000"/>
                  </a:schemeClr>
                </a:solidFill>
              </a:rPr>
              <a:t> but </a:t>
            </a:r>
            <a:r>
              <a:rPr lang="fr-FR" sz="3200" b="1" dirty="0" err="1" smtClean="0">
                <a:solidFill>
                  <a:schemeClr val="accent3">
                    <a:lumMod val="75000"/>
                  </a:schemeClr>
                </a:solidFill>
              </a:rPr>
              <a:t>before</a:t>
            </a:r>
            <a:r>
              <a:rPr lang="fr-FR" sz="3200" b="1" dirty="0" smtClean="0">
                <a:solidFill>
                  <a:schemeClr val="accent3">
                    <a:lumMod val="75000"/>
                  </a:schemeClr>
                </a:solidFill>
              </a:rPr>
              <a:t> </a:t>
            </a:r>
            <a:r>
              <a:rPr lang="fr-FR" sz="3200" b="1" dirty="0" err="1" smtClean="0">
                <a:solidFill>
                  <a:schemeClr val="accent3">
                    <a:lumMod val="75000"/>
                  </a:schemeClr>
                </a:solidFill>
              </a:rPr>
              <a:t>any</a:t>
            </a:r>
            <a:r>
              <a:rPr lang="fr-FR" sz="3200" b="1" dirty="0" smtClean="0">
                <a:solidFill>
                  <a:schemeClr val="accent3">
                    <a:lumMod val="75000"/>
                  </a:schemeClr>
                </a:solidFill>
              </a:rPr>
              <a:t> </a:t>
            </a:r>
            <a:r>
              <a:rPr lang="fr-FR" sz="3200" b="1" dirty="0" err="1" smtClean="0">
                <a:solidFill>
                  <a:schemeClr val="accent3">
                    <a:lumMod val="75000"/>
                  </a:schemeClr>
                </a:solidFill>
              </a:rPr>
              <a:t>noticeable</a:t>
            </a:r>
            <a:r>
              <a:rPr lang="fr-FR" sz="3200" b="1" dirty="0" smtClean="0">
                <a:solidFill>
                  <a:schemeClr val="accent3">
                    <a:lumMod val="75000"/>
                  </a:schemeClr>
                </a:solidFill>
              </a:rPr>
              <a:t> </a:t>
            </a:r>
            <a:r>
              <a:rPr lang="fr-FR" sz="3200" b="1" dirty="0" err="1" smtClean="0">
                <a:solidFill>
                  <a:schemeClr val="accent3">
                    <a:lumMod val="75000"/>
                  </a:schemeClr>
                </a:solidFill>
              </a:rPr>
              <a:t>symptoms</a:t>
            </a:r>
            <a:r>
              <a:rPr lang="fr-FR" sz="3200" b="1" dirty="0" smtClean="0">
                <a:solidFill>
                  <a:schemeClr val="accent3">
                    <a:lumMod val="75000"/>
                  </a:schemeClr>
                </a:solidFill>
              </a:rPr>
              <a:t> </a:t>
            </a:r>
            <a:r>
              <a:rPr lang="fr-FR" sz="3200" b="1" dirty="0" err="1" smtClean="0">
                <a:solidFill>
                  <a:schemeClr val="accent3">
                    <a:lumMod val="75000"/>
                  </a:schemeClr>
                </a:solidFill>
              </a:rPr>
              <a:t>appear</a:t>
            </a:r>
            <a:endParaRPr lang="fr-FR" sz="3200" b="1" dirty="0" smtClean="0">
              <a:solidFill>
                <a:schemeClr val="accent3">
                  <a:lumMod val="75000"/>
                </a:schemeClr>
              </a:solidFill>
            </a:endParaRPr>
          </a:p>
          <a:p>
            <a:pPr algn="ctr">
              <a:buNone/>
            </a:pPr>
            <a:endParaRPr lang="fr-FR" sz="32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Cancer- </a:t>
            </a:r>
            <a:r>
              <a:rPr lang="fr-FR" dirty="0" err="1" smtClean="0"/>
              <a:t>history</a:t>
            </a:r>
            <a:endParaRPr lang="fr-FR" dirty="0"/>
          </a:p>
        </p:txBody>
      </p:sp>
      <p:sp>
        <p:nvSpPr>
          <p:cNvPr id="3" name="Content Placeholder 2"/>
          <p:cNvSpPr>
            <a:spLocks noGrp="1"/>
          </p:cNvSpPr>
          <p:nvPr>
            <p:ph sz="quarter" idx="1"/>
          </p:nvPr>
        </p:nvSpPr>
        <p:spPr/>
        <p:txBody>
          <a:bodyPr/>
          <a:lstStyle/>
          <a:p>
            <a:pPr>
              <a:buNone/>
            </a:pPr>
            <a:r>
              <a:rPr lang="en-US" dirty="0" smtClean="0"/>
              <a:t>Hippocrates (460 BC) described several kinds of cancers, referring to them with the Greek word </a:t>
            </a:r>
            <a:r>
              <a:rPr lang="en-US" i="1" dirty="0" err="1" smtClean="0"/>
              <a:t>carcinos</a:t>
            </a:r>
            <a:r>
              <a:rPr lang="en-US" dirty="0" smtClean="0"/>
              <a:t> (crab or crayfish)</a:t>
            </a:r>
          </a:p>
          <a:p>
            <a:endParaRPr lang="en-US" dirty="0" smtClean="0"/>
          </a:p>
          <a:p>
            <a:pPr>
              <a:buNone/>
            </a:pPr>
            <a:r>
              <a:rPr lang="en-US" dirty="0" smtClean="0"/>
              <a:t>This name comes from the appearance of the cut surface of a solid malignant </a:t>
            </a:r>
            <a:r>
              <a:rPr lang="en-US" dirty="0" err="1" smtClean="0"/>
              <a:t>tumour</a:t>
            </a:r>
            <a:r>
              <a:rPr lang="en-US" dirty="0" smtClean="0"/>
              <a:t>, with "the veins stretched on all sides as the animal the crab has its feet, whence it derives its name".</a:t>
            </a:r>
            <a:r>
              <a:rPr lang="en-US" baseline="30000" dirty="0" smtClean="0">
                <a:hlinkClick r:id="rId2"/>
              </a:rPr>
              <a:t>[</a:t>
            </a:r>
            <a:endParaRPr lang="fr-FR"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0375" y="4800600"/>
            <a:ext cx="5867400" cy="1676400"/>
          </a:xfrm>
        </p:spPr>
        <p:txBody>
          <a:bodyPr/>
          <a:lstStyle/>
          <a:p>
            <a:pPr algn="ctr"/>
            <a:r>
              <a:rPr lang="fr-FR" dirty="0" smtClean="0"/>
              <a:t>PAP </a:t>
            </a:r>
            <a:r>
              <a:rPr lang="fr-FR" dirty="0" err="1" smtClean="0"/>
              <a:t>smear</a:t>
            </a:r>
            <a:r>
              <a:rPr lang="fr-FR" dirty="0" smtClean="0"/>
              <a:t>: </a:t>
            </a:r>
            <a:r>
              <a:rPr lang="fr-FR" dirty="0" err="1" smtClean="0"/>
              <a:t>recommended</a:t>
            </a:r>
            <a:r>
              <a:rPr lang="fr-FR" dirty="0" smtClean="0"/>
              <a:t> in all </a:t>
            </a:r>
            <a:r>
              <a:rPr lang="fr-FR" dirty="0" err="1" smtClean="0"/>
              <a:t>sexually</a:t>
            </a:r>
            <a:r>
              <a:rPr lang="fr-FR" dirty="0" smtClean="0"/>
              <a:t> active </a:t>
            </a:r>
            <a:r>
              <a:rPr lang="fr-FR" dirty="0" err="1" smtClean="0"/>
              <a:t>females</a:t>
            </a:r>
            <a:r>
              <a:rPr lang="fr-FR" dirty="0" smtClean="0"/>
              <a:t> for </a:t>
            </a:r>
            <a:r>
              <a:rPr lang="fr-FR" dirty="0" err="1" smtClean="0"/>
              <a:t>early</a:t>
            </a:r>
            <a:r>
              <a:rPr lang="fr-FR" dirty="0" smtClean="0"/>
              <a:t> </a:t>
            </a:r>
            <a:r>
              <a:rPr lang="fr-FR" dirty="0" err="1" smtClean="0"/>
              <a:t>detection</a:t>
            </a:r>
            <a:r>
              <a:rPr lang="fr-FR" dirty="0" smtClean="0"/>
              <a:t> of cervical cancer</a:t>
            </a:r>
            <a:endParaRPr lang="fr-FR" dirty="0"/>
          </a:p>
        </p:txBody>
      </p:sp>
      <p:pic>
        <p:nvPicPr>
          <p:cNvPr id="4" name="Content Placeholder 3" descr="Pap smear.jpg"/>
          <p:cNvPicPr>
            <a:picLocks noGrp="1" noChangeAspect="1"/>
          </p:cNvPicPr>
          <p:nvPr>
            <p:ph type="pic" idx="1"/>
          </p:nvPr>
        </p:nvPicPr>
        <p:blipFill>
          <a:blip r:embed="rId2" cstate="print"/>
          <a:srcRect t="4545" r="487" b="7792"/>
          <a:stretch>
            <a:fillRect/>
          </a:stretch>
        </p:blipFill>
        <p:spPr>
          <a:xfrm>
            <a:off x="3000375" y="609600"/>
            <a:ext cx="5838825" cy="4114800"/>
          </a:xfrm>
        </p:spPr>
      </p:pic>
      <p:sp>
        <p:nvSpPr>
          <p:cNvPr id="5" name="Text Placeholder 4"/>
          <p:cNvSpPr>
            <a:spLocks noGrp="1"/>
          </p:cNvSpPr>
          <p:nvPr>
            <p:ph type="body" sz="half" idx="2"/>
          </p:nvPr>
        </p:nvSpPr>
        <p:spPr>
          <a:xfrm>
            <a:off x="0" y="990600"/>
            <a:ext cx="2971800" cy="5257800"/>
          </a:xfrm>
        </p:spPr>
        <p:txBody>
          <a:bodyPr>
            <a:normAutofit/>
          </a:bodyPr>
          <a:lstStyle/>
          <a:p>
            <a:r>
              <a:rPr lang="fr-FR" sz="4000" b="1" dirty="0" smtClean="0"/>
              <a:t> Cancer   Screening</a:t>
            </a:r>
            <a:endParaRPr lang="fr-FR" sz="4000" b="1"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0375" y="4800600"/>
            <a:ext cx="5867400" cy="1676400"/>
          </a:xfrm>
        </p:spPr>
        <p:txBody>
          <a:bodyPr/>
          <a:lstStyle/>
          <a:p>
            <a:pPr algn="ctr"/>
            <a:r>
              <a:rPr lang="fr-FR" dirty="0" err="1" smtClean="0"/>
              <a:t>Mammography</a:t>
            </a:r>
            <a:r>
              <a:rPr lang="fr-FR" dirty="0" smtClean="0"/>
              <a:t>: </a:t>
            </a:r>
            <a:r>
              <a:rPr lang="fr-FR" dirty="0" err="1" smtClean="0"/>
              <a:t>recommended</a:t>
            </a:r>
            <a:r>
              <a:rPr lang="fr-FR" dirty="0" smtClean="0"/>
              <a:t> in all </a:t>
            </a:r>
            <a:r>
              <a:rPr lang="fr-FR" dirty="0" err="1" smtClean="0"/>
              <a:t>females</a:t>
            </a:r>
            <a:r>
              <a:rPr lang="fr-FR" dirty="0" smtClean="0"/>
              <a:t> </a:t>
            </a:r>
            <a:r>
              <a:rPr lang="fr-FR" dirty="0" err="1" smtClean="0"/>
              <a:t>above</a:t>
            </a:r>
            <a:r>
              <a:rPr lang="fr-FR" dirty="0" smtClean="0"/>
              <a:t> 40 </a:t>
            </a:r>
            <a:r>
              <a:rPr lang="fr-FR" dirty="0" err="1" smtClean="0"/>
              <a:t>years</a:t>
            </a:r>
            <a:r>
              <a:rPr lang="fr-FR" dirty="0" smtClean="0"/>
              <a:t>, </a:t>
            </a:r>
            <a:r>
              <a:rPr lang="fr-FR" dirty="0" err="1" smtClean="0"/>
              <a:t>every</a:t>
            </a:r>
            <a:r>
              <a:rPr lang="fr-FR" dirty="0" smtClean="0"/>
              <a:t>  2 </a:t>
            </a:r>
            <a:r>
              <a:rPr lang="fr-FR" dirty="0" err="1" smtClean="0"/>
              <a:t>years</a:t>
            </a:r>
            <a:r>
              <a:rPr lang="fr-FR" dirty="0" smtClean="0"/>
              <a:t> for </a:t>
            </a:r>
            <a:r>
              <a:rPr lang="fr-FR" dirty="0" err="1" smtClean="0"/>
              <a:t>early</a:t>
            </a:r>
            <a:r>
              <a:rPr lang="fr-FR" dirty="0" smtClean="0"/>
              <a:t> </a:t>
            </a:r>
            <a:r>
              <a:rPr lang="fr-FR" dirty="0" err="1" smtClean="0"/>
              <a:t>detection</a:t>
            </a:r>
            <a:r>
              <a:rPr lang="fr-FR" dirty="0" smtClean="0"/>
              <a:t> of </a:t>
            </a:r>
            <a:r>
              <a:rPr lang="fr-FR" dirty="0" err="1" smtClean="0"/>
              <a:t>breast</a:t>
            </a:r>
            <a:r>
              <a:rPr lang="fr-FR" dirty="0" smtClean="0"/>
              <a:t> Cancer</a:t>
            </a:r>
            <a:endParaRPr lang="fr-FR" dirty="0"/>
          </a:p>
        </p:txBody>
      </p:sp>
      <p:sp>
        <p:nvSpPr>
          <p:cNvPr id="5" name="Text Placeholder 4"/>
          <p:cNvSpPr>
            <a:spLocks noGrp="1"/>
          </p:cNvSpPr>
          <p:nvPr>
            <p:ph type="body" sz="half" idx="2"/>
          </p:nvPr>
        </p:nvSpPr>
        <p:spPr>
          <a:xfrm>
            <a:off x="0" y="990600"/>
            <a:ext cx="2971800" cy="5257800"/>
          </a:xfrm>
        </p:spPr>
        <p:txBody>
          <a:bodyPr>
            <a:normAutofit/>
          </a:bodyPr>
          <a:lstStyle/>
          <a:p>
            <a:r>
              <a:rPr lang="fr-FR" sz="4000" b="1" dirty="0" smtClean="0"/>
              <a:t> Cancer   Screening</a:t>
            </a:r>
            <a:endParaRPr lang="fr-FR" sz="4000" b="1" dirty="0"/>
          </a:p>
        </p:txBody>
      </p:sp>
      <p:pic>
        <p:nvPicPr>
          <p:cNvPr id="7" name="Picture Placeholder 6" descr="mammogram.jpg"/>
          <p:cNvPicPr>
            <a:picLocks noGrp="1" noChangeAspect="1"/>
          </p:cNvPicPr>
          <p:nvPr>
            <p:ph type="pic" idx="1"/>
          </p:nvPr>
        </p:nvPicPr>
        <p:blipFill>
          <a:blip r:embed="rId2" cstate="print"/>
          <a:srcRect t="4545" r="487" b="27272"/>
          <a:stretch>
            <a:fillRect/>
          </a:stretch>
        </p:blipFill>
        <p:spPr>
          <a:xfrm>
            <a:off x="2971800" y="1066800"/>
            <a:ext cx="5838825" cy="3200400"/>
          </a:xfrm>
        </p:spPr>
      </p:pic>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0375" y="3657600"/>
            <a:ext cx="5867400" cy="2819400"/>
          </a:xfrm>
        </p:spPr>
        <p:txBody>
          <a:bodyPr/>
          <a:lstStyle/>
          <a:p>
            <a:pPr algn="ctr"/>
            <a:r>
              <a:rPr lang="en-US" dirty="0" smtClean="0"/>
              <a:t>The US Preventive Services Task Force recommends screening for </a:t>
            </a:r>
            <a:r>
              <a:rPr lang="en-US" dirty="0" smtClean="0">
                <a:hlinkClick r:id="rId2" action="ppaction://hlinkfile" tooltip="Colorectal cancer"/>
              </a:rPr>
              <a:t>colorectal cancer</a:t>
            </a:r>
            <a:r>
              <a:rPr lang="en-US" dirty="0" smtClean="0"/>
              <a:t> using fecal occult blood testing, </a:t>
            </a:r>
            <a:r>
              <a:rPr lang="en-US" dirty="0" err="1" smtClean="0"/>
              <a:t>sigmoidoscopy</a:t>
            </a:r>
            <a:r>
              <a:rPr lang="en-US" dirty="0" smtClean="0"/>
              <a:t>, or colonoscopy, in adults, beginning at age 50 years and continuing until age 75 years.</a:t>
            </a:r>
            <a:r>
              <a:rPr lang="en-US" baseline="30000" dirty="0" smtClean="0">
                <a:hlinkClick r:id="" action="ppaction://hlinkfile"/>
              </a:rPr>
              <a:t>[</a:t>
            </a:r>
            <a:endParaRPr lang="fr-FR" dirty="0"/>
          </a:p>
        </p:txBody>
      </p:sp>
      <p:sp>
        <p:nvSpPr>
          <p:cNvPr id="5" name="Text Placeholder 4"/>
          <p:cNvSpPr>
            <a:spLocks noGrp="1"/>
          </p:cNvSpPr>
          <p:nvPr>
            <p:ph type="body" sz="half" idx="2"/>
          </p:nvPr>
        </p:nvSpPr>
        <p:spPr>
          <a:xfrm>
            <a:off x="0" y="990600"/>
            <a:ext cx="2971800" cy="5257800"/>
          </a:xfrm>
        </p:spPr>
        <p:txBody>
          <a:bodyPr>
            <a:normAutofit/>
          </a:bodyPr>
          <a:lstStyle/>
          <a:p>
            <a:r>
              <a:rPr lang="fr-FR" sz="4000" b="1" dirty="0" smtClean="0"/>
              <a:t> Cancer   Screening</a:t>
            </a:r>
            <a:endParaRPr lang="fr-FR" sz="4000" b="1" dirty="0"/>
          </a:p>
        </p:txBody>
      </p:sp>
      <p:pic>
        <p:nvPicPr>
          <p:cNvPr id="8" name="Picture Placeholder 7" descr="colorectal-cancer2.jpg"/>
          <p:cNvPicPr>
            <a:picLocks noGrp="1" noChangeAspect="1"/>
          </p:cNvPicPr>
          <p:nvPr>
            <p:ph type="pic" idx="1"/>
          </p:nvPr>
        </p:nvPicPr>
        <p:blipFill>
          <a:blip r:embed="rId3" cstate="print"/>
          <a:srcRect t="18344" b="18344"/>
          <a:stretch>
            <a:fillRect/>
          </a:stretch>
        </p:blipFill>
        <p:spPr>
          <a:xfrm>
            <a:off x="3000375" y="609600"/>
            <a:ext cx="5867400" cy="2971800"/>
          </a:xfrm>
        </p:spPr>
      </p:pic>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0375" y="1143000"/>
            <a:ext cx="5867400" cy="5334000"/>
          </a:xfrm>
        </p:spPr>
        <p:txBody>
          <a:bodyPr/>
          <a:lstStyle/>
          <a:p>
            <a:pPr algn="ctr"/>
            <a:r>
              <a:rPr lang="en-US" dirty="0" smtClean="0"/>
              <a:t>According to the U.S. Preventive Services Task Force(USPSTF), </a:t>
            </a:r>
            <a:br>
              <a:rPr lang="en-US" dirty="0" smtClean="0"/>
            </a:br>
            <a:r>
              <a:rPr lang="en-US" dirty="0" smtClean="0"/>
              <a:t>there is insufficient evidence to recommend for or against screening for:</a:t>
            </a:r>
            <a:br>
              <a:rPr lang="en-US" dirty="0" smtClean="0"/>
            </a:br>
            <a:r>
              <a:rPr lang="en-US" dirty="0" smtClean="0"/>
              <a:t>-</a:t>
            </a:r>
            <a:r>
              <a:rPr lang="en-US" dirty="0" smtClean="0">
                <a:solidFill>
                  <a:schemeClr val="accent3"/>
                </a:solidFill>
              </a:rPr>
              <a:t> </a:t>
            </a:r>
            <a:r>
              <a:rPr lang="en-US" u="sng" dirty="0" smtClean="0">
                <a:solidFill>
                  <a:schemeClr val="accent3"/>
                </a:solidFill>
              </a:rPr>
              <a:t>lung cancer: chest </a:t>
            </a:r>
            <a:r>
              <a:rPr lang="en-US" u="sng" dirty="0" err="1" smtClean="0">
                <a:solidFill>
                  <a:schemeClr val="accent3"/>
                </a:solidFill>
              </a:rPr>
              <a:t>Xray</a:t>
            </a:r>
            <a:r>
              <a:rPr lang="en-US" u="sng" dirty="0" smtClean="0">
                <a:solidFill>
                  <a:schemeClr val="accent3"/>
                </a:solidFill>
              </a:rPr>
              <a:t> not routinely done</a:t>
            </a:r>
            <a:br>
              <a:rPr lang="en-US" u="sng" dirty="0" smtClean="0">
                <a:solidFill>
                  <a:schemeClr val="accent3"/>
                </a:solidFill>
              </a:rPr>
            </a:br>
            <a:r>
              <a:rPr lang="en-US" u="sng" dirty="0" smtClean="0">
                <a:solidFill>
                  <a:schemeClr val="accent3"/>
                </a:solidFill>
              </a:rPr>
              <a:t> -skin cancer</a:t>
            </a:r>
            <a:br>
              <a:rPr lang="en-US" u="sng" dirty="0" smtClean="0">
                <a:solidFill>
                  <a:schemeClr val="accent3"/>
                </a:solidFill>
              </a:rPr>
            </a:br>
            <a:r>
              <a:rPr lang="en-US" u="sng" dirty="0" smtClean="0">
                <a:solidFill>
                  <a:schemeClr val="accent3"/>
                </a:solidFill>
              </a:rPr>
              <a:t>-prostate cancer: blood tests PSA level not routinely done</a:t>
            </a:r>
            <a:endParaRPr lang="fr-FR" u="sng" dirty="0">
              <a:solidFill>
                <a:schemeClr val="accent3"/>
              </a:solidFill>
            </a:endParaRPr>
          </a:p>
        </p:txBody>
      </p:sp>
      <p:sp>
        <p:nvSpPr>
          <p:cNvPr id="5" name="Text Placeholder 4"/>
          <p:cNvSpPr>
            <a:spLocks noGrp="1"/>
          </p:cNvSpPr>
          <p:nvPr>
            <p:ph type="body" sz="half" idx="2"/>
          </p:nvPr>
        </p:nvSpPr>
        <p:spPr>
          <a:xfrm>
            <a:off x="0" y="990600"/>
            <a:ext cx="2971800" cy="5257800"/>
          </a:xfrm>
        </p:spPr>
        <p:txBody>
          <a:bodyPr>
            <a:normAutofit/>
          </a:bodyPr>
          <a:lstStyle/>
          <a:p>
            <a:r>
              <a:rPr lang="fr-FR" sz="4000" b="1" dirty="0" smtClean="0"/>
              <a:t> Cancer   Screening</a:t>
            </a:r>
            <a:endParaRPr lang="fr-FR" sz="4000" b="1"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thank u.bmp"/>
          <p:cNvPicPr>
            <a:picLocks noGrp="1" noChangeAspect="1"/>
          </p:cNvPicPr>
          <p:nvPr>
            <p:ph sz="quarter" idx="4294967295"/>
          </p:nvPr>
        </p:nvPicPr>
        <p:blipFill>
          <a:blip r:embed="rId2" cstate="print"/>
          <a:stretch>
            <a:fillRect/>
          </a:stretch>
        </p:blipFill>
        <p:spPr>
          <a:xfrm>
            <a:off x="1219200" y="685800"/>
            <a:ext cx="6873301" cy="5181600"/>
          </a:xfrm>
          <a:prstGeom prst="rect">
            <a:avLst/>
          </a:prstGeom>
          <a:ln>
            <a:noFill/>
          </a:ln>
          <a:effectLst>
            <a:softEdge rad="112500"/>
          </a:effectLst>
        </p:spPr>
      </p:pic>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FR"/>
          </a:p>
        </p:txBody>
      </p:sp>
      <p:sp>
        <p:nvSpPr>
          <p:cNvPr id="3" name="Content Placeholder 2"/>
          <p:cNvSpPr>
            <a:spLocks noGrp="1"/>
          </p:cNvSpPr>
          <p:nvPr>
            <p:ph sz="quarter" idx="1"/>
          </p:nvPr>
        </p:nvSpPr>
        <p:spPr/>
        <p:txBody>
          <a:bodyPr/>
          <a:lstStyle/>
          <a:p>
            <a:endParaRPr lang="fr-FR"/>
          </a:p>
        </p:txBody>
      </p:sp>
      <p:sp>
        <p:nvSpPr>
          <p:cNvPr id="4" name="Rectangle 3"/>
          <p:cNvSpPr/>
          <p:nvPr/>
        </p:nvSpPr>
        <p:spPr>
          <a:xfrm>
            <a:off x="2275093" y="2967335"/>
            <a:ext cx="4049507" cy="923330"/>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5400" b="1" cap="none" spc="0" dirty="0" smtClean="0">
                <a:ln/>
                <a:solidFill>
                  <a:schemeClr val="accent3"/>
                </a:solidFill>
                <a:effectLst/>
              </a:rPr>
              <a:t>Thank You</a:t>
            </a:r>
            <a:endParaRPr lang="en-US" sz="5400" b="1" cap="none" spc="0" dirty="0">
              <a:ln/>
              <a:solidFill>
                <a:schemeClr val="accent3"/>
              </a:solidFill>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endParaRPr lang="fr-FR"/>
          </a:p>
        </p:txBody>
      </p:sp>
      <p:sp>
        <p:nvSpPr>
          <p:cNvPr id="4" name="Title 3"/>
          <p:cNvSpPr>
            <a:spLocks noGrp="1"/>
          </p:cNvSpPr>
          <p:nvPr>
            <p:ph type="title"/>
          </p:nvPr>
        </p:nvSpPr>
        <p:spPr/>
        <p:txBody>
          <a:bodyPr/>
          <a:lstStyle/>
          <a:p>
            <a:r>
              <a:rPr lang="fr-FR" dirty="0" err="1" smtClean="0"/>
              <a:t>Definition</a:t>
            </a:r>
            <a:r>
              <a:rPr lang="fr-FR" dirty="0" smtClean="0"/>
              <a:t> of cancer</a:t>
            </a:r>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Cancer</a:t>
            </a:r>
            <a:endParaRPr lang="en-US" dirty="0"/>
          </a:p>
        </p:txBody>
      </p:sp>
      <p:sp>
        <p:nvSpPr>
          <p:cNvPr id="5" name="Content Placeholder 4"/>
          <p:cNvSpPr>
            <a:spLocks noGrp="1"/>
          </p:cNvSpPr>
          <p:nvPr>
            <p:ph sz="quarter" idx="1"/>
          </p:nvPr>
        </p:nvSpPr>
        <p:spPr/>
        <p:txBody>
          <a:bodyPr/>
          <a:lstStyle/>
          <a:p>
            <a:pPr algn="ctr">
              <a:buNone/>
            </a:pPr>
            <a:endParaRPr lang="en-US" dirty="0" smtClean="0"/>
          </a:p>
          <a:p>
            <a:pPr algn="ctr">
              <a:buNone/>
            </a:pPr>
            <a:r>
              <a:rPr lang="en-US" dirty="0" smtClean="0"/>
              <a:t>A cancer is an abnormal growth of cells, usually </a:t>
            </a:r>
            <a:r>
              <a:rPr lang="en-US" dirty="0" smtClean="0">
                <a:solidFill>
                  <a:srgbClr val="FF0000"/>
                </a:solidFill>
              </a:rPr>
              <a:t>derived from a single cell.</a:t>
            </a:r>
          </a:p>
          <a:p>
            <a:pPr>
              <a:buNone/>
            </a:pPr>
            <a:endParaRPr lang="en-US" dirty="0" smtClean="0"/>
          </a:p>
          <a:p>
            <a:pPr algn="ctr">
              <a:buNone/>
            </a:pPr>
            <a:r>
              <a:rPr lang="en-US" dirty="0" smtClean="0"/>
              <a:t> Cancerous (malignant) cells can develop </a:t>
            </a:r>
            <a:r>
              <a:rPr lang="en-US" dirty="0" smtClean="0">
                <a:solidFill>
                  <a:srgbClr val="FF0000"/>
                </a:solidFill>
              </a:rPr>
              <a:t>from any tissue within the body.</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err="1" smtClean="0"/>
              <a:t>Malignant</a:t>
            </a:r>
            <a:r>
              <a:rPr lang="fr-FR" dirty="0" smtClean="0"/>
              <a:t> transformation</a:t>
            </a:r>
            <a:endParaRPr lang="fr-FR" dirty="0"/>
          </a:p>
        </p:txBody>
      </p:sp>
      <p:pic>
        <p:nvPicPr>
          <p:cNvPr id="4" name="Content Placeholder 3" descr="cancer-cell.gif"/>
          <p:cNvPicPr>
            <a:picLocks noGrp="1" noChangeAspect="1"/>
          </p:cNvPicPr>
          <p:nvPr>
            <p:ph sz="quarter" idx="1"/>
          </p:nvPr>
        </p:nvPicPr>
        <p:blipFill>
          <a:blip r:embed="rId2" cstate="print"/>
          <a:stretch>
            <a:fillRect/>
          </a:stretch>
        </p:blipFill>
        <p:spPr>
          <a:xfrm>
            <a:off x="1828800" y="1447800"/>
            <a:ext cx="5410200" cy="4800601"/>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Cancer- </a:t>
            </a:r>
            <a:r>
              <a:rPr lang="fr-FR" dirty="0" err="1" smtClean="0"/>
              <a:t>definition</a:t>
            </a:r>
            <a:endParaRPr lang="fr-FR" dirty="0"/>
          </a:p>
        </p:txBody>
      </p:sp>
      <p:sp>
        <p:nvSpPr>
          <p:cNvPr id="3" name="Content Placeholder 2"/>
          <p:cNvSpPr>
            <a:spLocks noGrp="1"/>
          </p:cNvSpPr>
          <p:nvPr>
            <p:ph sz="quarter" idx="1"/>
          </p:nvPr>
        </p:nvSpPr>
        <p:spPr/>
        <p:txBody>
          <a:bodyPr/>
          <a:lstStyle/>
          <a:p>
            <a:pPr>
              <a:buNone/>
            </a:pPr>
            <a:r>
              <a:rPr lang="fr-FR" b="1" dirty="0" smtClean="0"/>
              <a:t>Cancer </a:t>
            </a:r>
            <a:r>
              <a:rPr lang="fr-FR" b="1" dirty="0" err="1" smtClean="0"/>
              <a:t>cells</a:t>
            </a:r>
            <a:r>
              <a:rPr lang="fr-FR" b="1" dirty="0" smtClean="0"/>
              <a:t> have 3 important </a:t>
            </a:r>
            <a:r>
              <a:rPr lang="fr-FR" b="1" dirty="0" err="1" smtClean="0"/>
              <a:t>properties</a:t>
            </a:r>
            <a:r>
              <a:rPr lang="fr-FR" b="1" dirty="0" smtClean="0"/>
              <a:t>:</a:t>
            </a:r>
          </a:p>
          <a:p>
            <a:pPr marL="514350" indent="-514350">
              <a:buFont typeface="+mj-lt"/>
              <a:buAutoNum type="arabicPeriod"/>
            </a:pPr>
            <a:endParaRPr lang="fr-FR" dirty="0" smtClean="0"/>
          </a:p>
          <a:p>
            <a:pPr marL="514350" indent="-514350">
              <a:buFont typeface="+mj-lt"/>
              <a:buAutoNum type="arabicPeriod"/>
            </a:pPr>
            <a:r>
              <a:rPr lang="fr-FR" b="1" u="sng" dirty="0" err="1" smtClean="0"/>
              <a:t>Uncontrolled</a:t>
            </a:r>
            <a:r>
              <a:rPr lang="fr-FR" b="1" u="sng" dirty="0" smtClean="0"/>
              <a:t> </a:t>
            </a:r>
            <a:r>
              <a:rPr lang="fr-FR" b="1" u="sng" dirty="0" err="1" smtClean="0"/>
              <a:t>growth</a:t>
            </a:r>
            <a:endParaRPr lang="fr-FR" b="1" u="sng" dirty="0" smtClean="0"/>
          </a:p>
          <a:p>
            <a:pPr marL="514350" indent="-514350">
              <a:buFont typeface="+mj-lt"/>
              <a:buAutoNum type="arabicPeriod"/>
            </a:pPr>
            <a:endParaRPr lang="fr-FR" dirty="0" smtClean="0"/>
          </a:p>
          <a:p>
            <a:pPr marL="514350" indent="-514350">
              <a:buFont typeface="+mj-lt"/>
              <a:buAutoNum type="arabicPeriod"/>
            </a:pPr>
            <a:r>
              <a:rPr lang="fr-FR" b="1" u="sng" dirty="0" smtClean="0"/>
              <a:t>Invasion</a:t>
            </a:r>
            <a:r>
              <a:rPr lang="fr-FR" dirty="0" smtClean="0"/>
              <a:t> of  adjacent structures</a:t>
            </a:r>
          </a:p>
          <a:p>
            <a:pPr marL="514350" indent="-514350">
              <a:buFont typeface="+mj-lt"/>
              <a:buAutoNum type="arabicPeriod"/>
            </a:pPr>
            <a:endParaRPr lang="fr-FR" dirty="0" smtClean="0"/>
          </a:p>
          <a:p>
            <a:pPr marL="514350" indent="-514350">
              <a:buFont typeface="+mj-lt"/>
              <a:buAutoNum type="arabicPeriod"/>
            </a:pPr>
            <a:r>
              <a:rPr lang="fr-FR" b="1" u="sng" dirty="0" err="1" smtClean="0"/>
              <a:t>Spread</a:t>
            </a:r>
            <a:r>
              <a:rPr lang="fr-FR" b="1" u="sng" dirty="0" smtClean="0"/>
              <a:t> </a:t>
            </a:r>
            <a:r>
              <a:rPr lang="fr-FR" dirty="0" smtClean="0"/>
              <a:t>to </a:t>
            </a:r>
            <a:r>
              <a:rPr lang="fr-FR" dirty="0" err="1" smtClean="0"/>
              <a:t>other</a:t>
            </a:r>
            <a:r>
              <a:rPr lang="fr-FR" dirty="0" smtClean="0"/>
              <a:t> </a:t>
            </a:r>
            <a:r>
              <a:rPr lang="fr-FR" dirty="0" err="1" smtClean="0"/>
              <a:t>organs</a:t>
            </a:r>
            <a:r>
              <a:rPr lang="fr-FR" dirty="0" smtClean="0"/>
              <a:t> of the body: </a:t>
            </a:r>
            <a:r>
              <a:rPr lang="fr-FR" dirty="0" err="1" smtClean="0"/>
              <a:t>Metastasis</a:t>
            </a:r>
            <a:endParaRPr lang="fr-F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416</TotalTime>
  <Words>1286</Words>
  <Application>Microsoft Office PowerPoint</Application>
  <PresentationFormat>On-screen Show (4:3)</PresentationFormat>
  <Paragraphs>264</Paragraphs>
  <Slides>55</Slides>
  <Notes>0</Notes>
  <HiddenSlides>0</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Civic</vt:lpstr>
      <vt:lpstr>Cancer</vt:lpstr>
      <vt:lpstr>Cancer- Prevalence</vt:lpstr>
      <vt:lpstr>Cancer - Prevalence</vt:lpstr>
      <vt:lpstr>Cancer - Prevalence</vt:lpstr>
      <vt:lpstr>Cancer- history</vt:lpstr>
      <vt:lpstr>Definition of cancer</vt:lpstr>
      <vt:lpstr>Cancer</vt:lpstr>
      <vt:lpstr>Malignant transformation</vt:lpstr>
      <vt:lpstr>Cancer- definition</vt:lpstr>
      <vt:lpstr>Cancer - definition</vt:lpstr>
      <vt:lpstr>Cancer</vt:lpstr>
      <vt:lpstr>Cancer types</vt:lpstr>
      <vt:lpstr>Cancer types</vt:lpstr>
      <vt:lpstr>Leukemias and lympkomas</vt:lpstr>
      <vt:lpstr>Leukemias</vt:lpstr>
      <vt:lpstr>Lymphoma</vt:lpstr>
      <vt:lpstr>Carcinomas and sarcomas</vt:lpstr>
      <vt:lpstr>Cancer causes</vt:lpstr>
      <vt:lpstr>Cancer- causes</vt:lpstr>
      <vt:lpstr>Genetic causes</vt:lpstr>
      <vt:lpstr>Cancer- genetic causes</vt:lpstr>
      <vt:lpstr>Cancer and Genes</vt:lpstr>
      <vt:lpstr>Enviromental factors</vt:lpstr>
      <vt:lpstr>Cancer- Enviromental factors</vt:lpstr>
      <vt:lpstr>Cancer- Enviromental factors</vt:lpstr>
      <vt:lpstr>Cancer- Enviromental factors</vt:lpstr>
      <vt:lpstr>Tobacco smoke</vt:lpstr>
      <vt:lpstr>Tobacco smoke</vt:lpstr>
      <vt:lpstr>Cancer- Enviromental factors</vt:lpstr>
      <vt:lpstr>Cancer – Radiation</vt:lpstr>
      <vt:lpstr>Cancer- Enviromental factors</vt:lpstr>
      <vt:lpstr>Cancer - Infections</vt:lpstr>
      <vt:lpstr>HPV vaccine</vt:lpstr>
      <vt:lpstr>HPV vaccine- 2012 recommendations</vt:lpstr>
      <vt:lpstr>Cancer- Enviromental factors</vt:lpstr>
      <vt:lpstr>Cancer and diet</vt:lpstr>
      <vt:lpstr>Role of age</vt:lpstr>
      <vt:lpstr>Diagnosis of Cancer</vt:lpstr>
      <vt:lpstr>Warning signs of cancer</vt:lpstr>
      <vt:lpstr>Warning signs of Cancer</vt:lpstr>
      <vt:lpstr>Cancer - Diagnosis</vt:lpstr>
      <vt:lpstr>Treatment</vt:lpstr>
      <vt:lpstr>Cancer - Treatment</vt:lpstr>
      <vt:lpstr>Radiotherapy</vt:lpstr>
      <vt:lpstr>Chemotherapy</vt:lpstr>
      <vt:lpstr>Treatment outcome</vt:lpstr>
      <vt:lpstr>Cancer -prognosis</vt:lpstr>
      <vt:lpstr>Cancer - Prognosis</vt:lpstr>
      <vt:lpstr>Cancer - Screening</vt:lpstr>
      <vt:lpstr>PAP smear: recommended in all sexually active females for early detection of cervical cancer</vt:lpstr>
      <vt:lpstr>Mammography: recommended in all females above 40 years, every  2 years for early detection of breast Cancer</vt:lpstr>
      <vt:lpstr>The US Preventive Services Task Force recommends screening for colorectal cancer using fecal occult blood testing, sigmoidoscopy, or colonoscopy, in adults, beginning at age 50 years and continuing until age 75 years.[</vt:lpstr>
      <vt:lpstr>According to the U.S. Preventive Services Task Force(USPSTF),  there is insufficient evidence to recommend for or against screening for: - lung cancer: chest Xray not routinely done  -skin cancer -prostate cancer: blood tests PSA level not routinely done</vt:lpstr>
      <vt:lpstr>Slide 54</vt:lpstr>
      <vt:lpstr>Slide 55</vt:lpstr>
    </vt:vector>
  </TitlesOfParts>
  <Company>Acer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Diabetes</dc:title>
  <dc:creator>Valued Acer Customer</dc:creator>
  <cp:lastModifiedBy>Omar</cp:lastModifiedBy>
  <cp:revision>63</cp:revision>
  <dcterms:created xsi:type="dcterms:W3CDTF">2011-03-15T19:54:37Z</dcterms:created>
  <dcterms:modified xsi:type="dcterms:W3CDTF">2013-03-22T10:14:49Z</dcterms:modified>
</cp:coreProperties>
</file>